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09.05.2017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C%D0%BE%D0%B4%D0%B5%D0%BB%D1%8C_%D0%B7%D1%80%D0%B5%D0%BB%D0%BE%D1%81%D1%82%D0%B8_%D0%BF%D1%80%D0%BE%D1%86%D0%B5%D1%81%D1%81%D0%BE%D0%B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Методологии </a:t>
            </a:r>
            <a:r>
              <a:rPr lang="en-US" dirty="0" smtClean="0"/>
              <a:t>TCP </a:t>
            </a:r>
            <a:r>
              <a:rPr lang="ru-RU" dirty="0" smtClean="0"/>
              <a:t>и </a:t>
            </a:r>
            <a:r>
              <a:rPr lang="en-US" dirty="0" smtClean="0"/>
              <a:t>PSP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КС-41</a:t>
            </a:r>
          </a:p>
          <a:p>
            <a:r>
              <a:rPr lang="ru-RU" dirty="0" err="1" smtClean="0"/>
              <a:t>Нурмал</a:t>
            </a:r>
            <a:r>
              <a:rPr lang="ru-RU" dirty="0" smtClean="0"/>
              <a:t> </a:t>
            </a:r>
            <a:r>
              <a:rPr lang="ru-RU" dirty="0" err="1" smtClean="0"/>
              <a:t>Арсалан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0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52266"/>
            <a:ext cx="7344816" cy="49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Процесс командной работы </a:t>
            </a:r>
            <a:r>
              <a:rPr lang="ru-RU" b="1" dirty="0" smtClean="0"/>
              <a:t>TSP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6872"/>
            <a:ext cx="75438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Как только команда TSP будет запущена, основная задача - обеспечить, чтобы все члены команды следовали плану. Это включает в себя следующие основные темы: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556792"/>
            <a:ext cx="7543800" cy="38862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ru-RU" dirty="0"/>
              <a:t>Руководство командой</a:t>
            </a:r>
          </a:p>
          <a:p>
            <a:pPr lvl="0" algn="just"/>
            <a:r>
              <a:rPr lang="ru-RU" dirty="0"/>
              <a:t>Процессуальная дисциплина</a:t>
            </a:r>
          </a:p>
          <a:p>
            <a:pPr lvl="0" algn="just"/>
            <a:r>
              <a:rPr lang="ru-RU" dirty="0"/>
              <a:t>Отслеживание ошибок</a:t>
            </a:r>
          </a:p>
          <a:p>
            <a:pPr lvl="0" algn="just"/>
            <a:r>
              <a:rPr lang="ru-RU" dirty="0"/>
              <a:t>Связь</a:t>
            </a:r>
          </a:p>
          <a:p>
            <a:pPr lvl="0" algn="just"/>
            <a:r>
              <a:rPr lang="ru-RU" dirty="0"/>
              <a:t>Управленческая отчетность;</a:t>
            </a:r>
          </a:p>
          <a:p>
            <a:pPr lvl="0" algn="just"/>
            <a:r>
              <a:rPr lang="ru-RU" dirty="0"/>
              <a:t>Поддержание плана</a:t>
            </a:r>
          </a:p>
          <a:p>
            <a:pPr lvl="0" algn="just"/>
            <a:r>
              <a:rPr lang="ru-RU" dirty="0"/>
              <a:t>Оценка завершения проекта</a:t>
            </a:r>
          </a:p>
          <a:p>
            <a:pPr lvl="0" algn="just"/>
            <a:r>
              <a:rPr lang="ru-RU" dirty="0" err="1"/>
              <a:t>Перебалансировка</a:t>
            </a:r>
            <a:r>
              <a:rPr lang="ru-RU" dirty="0"/>
              <a:t> рабочей нагрузки</a:t>
            </a:r>
          </a:p>
          <a:p>
            <a:pPr lvl="0" algn="just"/>
            <a:r>
              <a:rPr lang="ru-RU" dirty="0"/>
              <a:t>Возобновление проекта</a:t>
            </a:r>
          </a:p>
          <a:p>
            <a:pPr lvl="0" algn="just"/>
            <a:r>
              <a:rPr lang="ru-RU" dirty="0"/>
              <a:t>Управление качеством TSP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2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/>
          <a:lstStyle/>
          <a:p>
            <a:r>
              <a:rPr lang="en-US" dirty="0" smtClean="0"/>
              <a:t>PSP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6872"/>
            <a:ext cx="75438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dirty="0"/>
              <a:t>Индивидуальный процесс разработки</a:t>
            </a:r>
            <a:r>
              <a:rPr lang="ru-RU" sz="2200" dirty="0"/>
              <a:t> (</a:t>
            </a:r>
            <a:r>
              <a:rPr lang="ru-RU" sz="2200" dirty="0">
                <a:hlinkClick r:id="rId2" tooltip="Английский язык"/>
              </a:rPr>
              <a:t>англ.</a:t>
            </a:r>
            <a:r>
              <a:rPr lang="ru-RU" sz="2200" dirty="0"/>
              <a:t> </a:t>
            </a:r>
            <a:r>
              <a:rPr lang="ru-RU" sz="2200" i="1" dirty="0" err="1"/>
              <a:t>Personal</a:t>
            </a:r>
            <a:r>
              <a:rPr lang="ru-RU" sz="2200" i="1" dirty="0"/>
              <a:t> </a:t>
            </a:r>
            <a:r>
              <a:rPr lang="ru-RU" sz="2200" i="1" dirty="0" err="1"/>
              <a:t>software</a:t>
            </a:r>
            <a:r>
              <a:rPr lang="ru-RU" sz="2200" i="1" dirty="0"/>
              <a:t> </a:t>
            </a:r>
            <a:r>
              <a:rPr lang="ru-RU" sz="2200" i="1" dirty="0" err="1"/>
              <a:t>process</a:t>
            </a:r>
            <a:r>
              <a:rPr lang="ru-RU" sz="2200" dirty="0"/>
              <a:t>, </a:t>
            </a:r>
            <a:r>
              <a:rPr lang="ru-RU" sz="2200" i="1" dirty="0"/>
              <a:t>PSP</a:t>
            </a:r>
            <a:r>
              <a:rPr lang="ru-RU" sz="2200" dirty="0"/>
              <a:t>) — процесс разработки </a:t>
            </a:r>
            <a:r>
              <a:rPr lang="ru-RU" sz="2200" dirty="0">
                <a:hlinkClick r:id="rId3" tooltip="Программное обеспечение"/>
              </a:rPr>
              <a:t>ПО</a:t>
            </a:r>
            <a:r>
              <a:rPr lang="ru-RU" sz="2200" dirty="0"/>
              <a:t>, помогающий разработчикам понимать и улучшать собственную производительность. Создан для применения принципов </a:t>
            </a:r>
            <a:r>
              <a:rPr lang="ru-RU" sz="2200" dirty="0">
                <a:hlinkClick r:id="rId4" tooltip="Модель зрелости процессов"/>
              </a:rPr>
              <a:t>модели зрелости процессов</a:t>
            </a:r>
            <a:r>
              <a:rPr lang="ru-RU" sz="2200" dirty="0"/>
              <a:t> к практике одного разработчика.</a:t>
            </a:r>
          </a:p>
          <a:p>
            <a:pPr marL="0" indent="0" algn="just">
              <a:buNone/>
            </a:pPr>
            <a:r>
              <a:rPr lang="ru-RU" sz="2200" dirty="0"/>
              <a:t>Предоставляет разработчикам описания методов планирования и оценки, показывает как измерять собственную продуктивность и соотносить её с существующим планом.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4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/>
          <a:lstStyle/>
          <a:p>
            <a:r>
              <a:rPr lang="ru-RU" dirty="0" smtClean="0"/>
              <a:t>Статистика </a:t>
            </a:r>
            <a:r>
              <a:rPr lang="en-US" dirty="0" smtClean="0"/>
              <a:t>PSP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9104"/>
            <a:ext cx="75438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Один из основных аспектов PSP — использование накопленной статистики для анализа и улучшения показателей процесса разработки. Сбор статистики включает 4 элемента: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340768"/>
            <a:ext cx="7543800" cy="3886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Скрипты.</a:t>
            </a:r>
          </a:p>
          <a:p>
            <a:pPr algn="just"/>
            <a:r>
              <a:rPr lang="ru-RU" dirty="0"/>
              <a:t>Оценки. Включают 4 основных элемента:</a:t>
            </a:r>
          </a:p>
          <a:p>
            <a:pPr lvl="1" algn="just"/>
            <a:r>
              <a:rPr lang="ru-RU" sz="2400" dirty="0"/>
              <a:t>Размер — оценка размера для части продукта. Например, количество строк кода (LOC — </a:t>
            </a:r>
            <a:r>
              <a:rPr lang="ru-RU" sz="2400" dirty="0" err="1"/>
              <a:t>Lines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Code</a:t>
            </a:r>
            <a:r>
              <a:rPr lang="ru-RU" sz="2400" dirty="0"/>
              <a:t>).</a:t>
            </a:r>
          </a:p>
          <a:p>
            <a:pPr lvl="1" algn="just"/>
            <a:r>
              <a:rPr lang="ru-RU" sz="2400" dirty="0"/>
              <a:t>Качество — количество ошибок в продукте.</a:t>
            </a:r>
          </a:p>
          <a:p>
            <a:pPr lvl="1" algn="just"/>
            <a:r>
              <a:rPr lang="ru-RU" sz="2400" dirty="0"/>
              <a:t>Усилия — оценка времени, требующегося для завершения задачи, обычно записываемое в минутах.</a:t>
            </a:r>
          </a:p>
          <a:p>
            <a:pPr lvl="1" algn="just"/>
            <a:r>
              <a:rPr lang="ru-RU" sz="2400" dirty="0"/>
              <a:t>Планирование — оценка хода проекта, перемещаемая между планируемыми и завершенными пунктами.</a:t>
            </a:r>
          </a:p>
          <a:p>
            <a:pPr algn="just"/>
            <a:r>
              <a:rPr lang="ru-RU" dirty="0"/>
              <a:t>Стандарты кодирования. Применение стандартов к процессу может обеспечить точные и постоянные данные.</a:t>
            </a:r>
          </a:p>
          <a:p>
            <a:pPr algn="just"/>
            <a:r>
              <a:rPr lang="ru-RU" dirty="0"/>
              <a:t>Формы.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6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/>
          <a:lstStyle/>
          <a:p>
            <a:r>
              <a:rPr lang="ru-RU" dirty="0" smtClean="0"/>
              <a:t>Цели</a:t>
            </a:r>
            <a:r>
              <a:rPr lang="en-US" dirty="0" smtClean="0"/>
              <a:t> PSP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9104"/>
            <a:ext cx="754380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200" dirty="0"/>
              <a:t>PSP помогает разработчикам:</a:t>
            </a:r>
          </a:p>
          <a:p>
            <a:pPr algn="just"/>
            <a:r>
              <a:rPr lang="ru-RU" sz="2200" dirty="0"/>
              <a:t>Улучшить оценку и планирование навыков.</a:t>
            </a:r>
          </a:p>
          <a:p>
            <a:pPr algn="just"/>
            <a:r>
              <a:rPr lang="ru-RU" sz="2200" dirty="0"/>
              <a:t>Управлять качеством проектов.</a:t>
            </a:r>
          </a:p>
          <a:p>
            <a:pPr algn="just"/>
            <a:r>
              <a:rPr lang="ru-RU" sz="2200" dirty="0"/>
              <a:t>Снизить количество ошибок в своих разработках.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5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3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9104"/>
            <a:ext cx="7543800" cy="3886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В сочетании с персональным программным процессом (PSP), командный программный процесс (TSP) обеспечивает определенную структуру операционных процессов, которая призвана помочь командам менеджеров и инженеров организовывать проекты и выпускать программные продукты, размер которых варьируется от небольших проектов </a:t>
            </a:r>
            <a:r>
              <a:rPr lang="ru-RU" dirty="0" smtClean="0"/>
              <a:t>(</a:t>
            </a:r>
            <a:r>
              <a:rPr lang="ru-RU" dirty="0"/>
              <a:t>KLOC) до очень крупных проектов, содержащих более полумиллиона строк кода. </a:t>
            </a:r>
            <a:r>
              <a:rPr lang="ru-RU" dirty="0" smtClean="0"/>
              <a:t>TSP </a:t>
            </a:r>
            <a:r>
              <a:rPr lang="ru-RU" dirty="0"/>
              <a:t>предназначен для повышения уровня качества и производительности проекта по разработке программного обеспечения команды, чтобы помочь им лучше выполнить расходы и запланировать обязательства по разработке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41030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9104"/>
            <a:ext cx="7543800" cy="38862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200" dirty="0"/>
              <a:t>TSP предназначен для определения условий, характеризующих эффективные команды. Принципы </a:t>
            </a:r>
            <a:r>
              <a:rPr lang="ru-RU" sz="3200" dirty="0" err="1"/>
              <a:t>тимбилдинга</a:t>
            </a:r>
            <a:r>
              <a:rPr lang="ru-RU" sz="3200" dirty="0"/>
              <a:t>, используемые в TSP для установления этих условий, таковы:</a:t>
            </a:r>
          </a:p>
          <a:p>
            <a:pPr algn="just"/>
            <a:r>
              <a:rPr lang="ru-RU" sz="3200" dirty="0"/>
              <a:t>Члены группы устанавливают общие цели и определенные роли.</a:t>
            </a:r>
          </a:p>
          <a:p>
            <a:pPr algn="just"/>
            <a:r>
              <a:rPr lang="ru-RU" sz="3200" dirty="0"/>
              <a:t>Команда разрабатывает согласованную стратегию.</a:t>
            </a:r>
          </a:p>
          <a:p>
            <a:pPr algn="just"/>
            <a:r>
              <a:rPr lang="ru-RU" sz="3200" dirty="0"/>
              <a:t>Члены команды определяют общий процесс их работы.</a:t>
            </a:r>
          </a:p>
          <a:p>
            <a:pPr algn="just"/>
            <a:r>
              <a:rPr lang="ru-RU" sz="3200" dirty="0"/>
              <a:t>Все члены команды участвуют в составлении плана, и каждый член группы знает свою личную роль в этом плане.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7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Команда согласовывает план с руководством.</a:t>
            </a:r>
          </a:p>
          <a:p>
            <a:pPr algn="just"/>
            <a:r>
              <a:rPr lang="ru-RU" dirty="0"/>
              <a:t>Руководство анализирует и принимает согласованный план.</a:t>
            </a:r>
          </a:p>
          <a:p>
            <a:pPr algn="just"/>
            <a:r>
              <a:rPr lang="ru-RU" dirty="0"/>
              <a:t>Члены команды выполняют работу так, как они планировали это сделать.</a:t>
            </a:r>
          </a:p>
          <a:p>
            <a:pPr algn="just"/>
            <a:r>
              <a:rPr lang="ru-RU" dirty="0"/>
              <a:t>Члены команды общаются свободно и часто.</a:t>
            </a:r>
          </a:p>
          <a:p>
            <a:pPr algn="just"/>
            <a:r>
              <a:rPr lang="ru-RU" dirty="0"/>
              <a:t>Команда формирует сплоченную группу: члены сотрудничают, и все они привержены достижению цели. </a:t>
            </a:r>
          </a:p>
          <a:p>
            <a:pPr algn="just"/>
            <a:r>
              <a:rPr lang="ru-RU" dirty="0"/>
              <a:t>Инженеры знают свой статус, получают отклики на свою работу и руководство, которые поддерживают их мотивацию.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0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92696"/>
            <a:ext cx="6781800" cy="1600200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9104"/>
            <a:ext cx="75438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Основные элементы процесса TSP показаны на рисунке </a:t>
            </a:r>
            <a:r>
              <a:rPr lang="ru-RU" sz="2200" dirty="0" smtClean="0"/>
              <a:t>ниже </a:t>
            </a:r>
            <a:r>
              <a:rPr lang="ru-RU" sz="2200" dirty="0"/>
              <a:t>Прежде чем участники смогут участвовать в команде TSP, они должны знать, как выполнять дисциплинированную работу. Как показано на этом рисунке, обучение в процессе персонального программного обеспечения (PSP) необходимо для обеспечения инженеров знаниями и навыками использования TSP.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871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Обучение PSP включает изучение того, как составлять подробные планы, собирать и использовать данные процесса, разрабатывать планы заработанных стоимостей, использовать заработанную стоимость для отслеживания проекта, измерять и контролировать качество продукции, а также определять и использовать операционные процессы. </a:t>
            </a:r>
          </a:p>
          <a:p>
            <a:pPr marL="0" indent="0" algn="just">
              <a:buNone/>
            </a:pPr>
            <a:r>
              <a:rPr lang="ru-RU" sz="2200" dirty="0" smtClean="0"/>
              <a:t>Инженеры </a:t>
            </a:r>
            <a:r>
              <a:rPr lang="ru-RU" sz="2200" dirty="0"/>
              <a:t>должны быть обучены этим навыкам, прежде чем они смогут участвовать в построении команды TSP или следовать установленному процессу TSP.</a:t>
            </a:r>
          </a:p>
        </p:txBody>
      </p:sp>
    </p:spTree>
    <p:extLst>
      <p:ext uri="{BB962C8B-B14F-4D97-AF65-F5344CB8AC3E}">
        <p14:creationId xmlns:p14="http://schemas.microsoft.com/office/powerpoint/2010/main" val="35402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756084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Хотя существует множество способов создания команд, все они требуют, чтобы отдельные лица работали вместе над выполнением некоторых сложных задач. В TSP эта сложная задача создания команды - это четырехдневный процесс планирования, который называется запуском команды. В начале все члены команды разрабатывают стратегию, процесс и план выполнения своего проекта. После завершения запуска команда следует своему определенному процессу, чтобы выполнить эту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2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Как показано на рисунке ниже, команды TSP периодически обновляются. Поскольку процесс TSP следует итеративной и развивающейся стратегии развития, периодические перезапуска необходимы, чтобы каждый этап или цикл можно было планировать на основе знаний, полученных в предыдущем цикле.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553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30</TotalTime>
  <Words>556</Words>
  <Application>Microsoft Office PowerPoint</Application>
  <PresentationFormat>Экран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NewsPrint</vt:lpstr>
      <vt:lpstr>Методологии TCP и PSP</vt:lpstr>
      <vt:lpstr>Определение</vt:lpstr>
      <vt:lpstr>Принципы TCP</vt:lpstr>
      <vt:lpstr>Презентация PowerPoint</vt:lpstr>
      <vt:lpstr>Структура TCP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Процесс командной работы TSP</vt:lpstr>
      <vt:lpstr>Презентация PowerPoint</vt:lpstr>
      <vt:lpstr>PSP Определение</vt:lpstr>
      <vt:lpstr>Статистика PSP</vt:lpstr>
      <vt:lpstr>Презентация PowerPoint</vt:lpstr>
      <vt:lpstr>Цели PSP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Методологии TCP и PSP</dc:title>
  <dc:creator>Noormal Arsalan</dc:creator>
  <cp:lastModifiedBy>Noormal Arsalan</cp:lastModifiedBy>
  <cp:revision>3</cp:revision>
  <dcterms:created xsi:type="dcterms:W3CDTF">2017-05-09T17:14:44Z</dcterms:created>
  <dcterms:modified xsi:type="dcterms:W3CDTF">2017-05-09T17:55:58Z</dcterms:modified>
</cp:coreProperties>
</file>