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09.05.2017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09.05.2017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09.05.2017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09.05.2017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09.05.2017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09.05.2017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B4C71EC6-210F-42DE-9C53-41977AD35B3D}" type="datetimeFigureOut">
              <a:rPr lang="ru-RU" smtClean="0"/>
              <a:t>09.05.2017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09.05.2017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09.05.2017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09.05.2017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09.05.2017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4C71EC6-210F-42DE-9C53-41977AD35B3D}" type="datetimeFigureOut">
              <a:rPr lang="ru-RU" smtClean="0"/>
              <a:t>09.05.2017</a:t>
            </a:fld>
            <a:endParaRPr lang="ru-RU"/>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19B0651-EE4F-4900-A07F-96A6BFA9D0F0}" type="slidenum">
              <a:rPr lang="ru-RU" smtClean="0"/>
              <a:t>‹#›</a:t>
            </a:fld>
            <a:endParaRPr lang="ru-RU"/>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Методология </a:t>
            </a:r>
            <a:r>
              <a:rPr lang="en-US" dirty="0" smtClean="0"/>
              <a:t>CMM</a:t>
            </a:r>
            <a:endParaRPr lang="ru-RU" dirty="0"/>
          </a:p>
        </p:txBody>
      </p:sp>
      <p:sp>
        <p:nvSpPr>
          <p:cNvPr id="3" name="Подзаголовок 2"/>
          <p:cNvSpPr>
            <a:spLocks noGrp="1"/>
          </p:cNvSpPr>
          <p:nvPr>
            <p:ph type="subTitle" idx="1"/>
          </p:nvPr>
        </p:nvSpPr>
        <p:spPr/>
        <p:txBody>
          <a:bodyPr>
            <a:normAutofit lnSpcReduction="10000"/>
          </a:bodyPr>
          <a:lstStyle/>
          <a:p>
            <a:r>
              <a:rPr lang="ru-RU" dirty="0" smtClean="0"/>
              <a:t>КС-41</a:t>
            </a:r>
          </a:p>
          <a:p>
            <a:r>
              <a:rPr lang="ru-RU" dirty="0" err="1" smtClean="0"/>
              <a:t>Нурмал</a:t>
            </a:r>
            <a:r>
              <a:rPr lang="ru-RU" dirty="0" smtClean="0"/>
              <a:t> </a:t>
            </a:r>
            <a:r>
              <a:rPr lang="ru-RU" dirty="0" err="1" smtClean="0"/>
              <a:t>Арсалан</a:t>
            </a:r>
            <a:endParaRPr lang="ru-RU" dirty="0"/>
          </a:p>
        </p:txBody>
      </p:sp>
    </p:spTree>
    <p:extLst>
      <p:ext uri="{BB962C8B-B14F-4D97-AF65-F5344CB8AC3E}">
        <p14:creationId xmlns:p14="http://schemas.microsoft.com/office/powerpoint/2010/main" val="449197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b="1" dirty="0"/>
              <a:t>Движение организаций по уровням CMM</a:t>
            </a:r>
            <a:endParaRPr lang="ru-RU" dirty="0"/>
          </a:p>
        </p:txBody>
      </p:sp>
      <p:sp>
        <p:nvSpPr>
          <p:cNvPr id="3" name="Объект 2"/>
          <p:cNvSpPr>
            <a:spLocks noGrp="1"/>
          </p:cNvSpPr>
          <p:nvPr>
            <p:ph idx="1"/>
          </p:nvPr>
        </p:nvSpPr>
        <p:spPr>
          <a:xfrm>
            <a:off x="762000" y="2279104"/>
            <a:ext cx="7543800" cy="3886200"/>
          </a:xfrm>
        </p:spPr>
        <p:txBody>
          <a:bodyPr>
            <a:normAutofit fontScale="92500" lnSpcReduction="20000"/>
          </a:bodyPr>
          <a:lstStyle/>
          <a:p>
            <a:r>
              <a:rPr lang="ru-RU" dirty="0"/>
              <a:t>Наличие пяти уровней сертификации CMM подразумевает, что рано или поздно те организации, которые прошли сертификацию, например, на первый уровень, перейдут на уровень 2. Не исключено, что руководство не ограничится этим и примет решение пройти аттестацию на уровень 3, 4 и 5. Однако не все компании нуждаются в том, чтобы выйти на самую высокую ступень. Некоторым достаточно 2 или 3 уровня. Также не все организации могут позволить себе двигаться по уровням, т.к. это «удовольствие» не из дешевых. Все рассчитано на те компании, которым действительно необходимо двигаться вверх, чтобы соответствовать запросам своих заказчиков.</a:t>
            </a:r>
            <a:endParaRPr lang="ru-RU" dirty="0"/>
          </a:p>
        </p:txBody>
      </p:sp>
    </p:spTree>
    <p:extLst>
      <p:ext uri="{BB962C8B-B14F-4D97-AF65-F5344CB8AC3E}">
        <p14:creationId xmlns:p14="http://schemas.microsoft.com/office/powerpoint/2010/main" val="845500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dirty="0" smtClean="0"/>
              <a:t>Спасибо за внимание!</a:t>
            </a: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66340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lstStyle/>
          <a:p>
            <a:r>
              <a:rPr lang="ru-RU" dirty="0" smtClean="0"/>
              <a:t>Определение</a:t>
            </a:r>
            <a:endParaRPr lang="ru-RU" dirty="0"/>
          </a:p>
        </p:txBody>
      </p:sp>
      <p:sp>
        <p:nvSpPr>
          <p:cNvPr id="3" name="Объект 2"/>
          <p:cNvSpPr>
            <a:spLocks noGrp="1"/>
          </p:cNvSpPr>
          <p:nvPr>
            <p:ph idx="1"/>
          </p:nvPr>
        </p:nvSpPr>
        <p:spPr>
          <a:xfrm>
            <a:off x="762000" y="2279104"/>
            <a:ext cx="7543800" cy="3886200"/>
          </a:xfrm>
        </p:spPr>
        <p:txBody>
          <a:bodyPr>
            <a:normAutofit/>
          </a:bodyPr>
          <a:lstStyle/>
          <a:p>
            <a:r>
              <a:rPr lang="ru-RU" sz="2200" dirty="0"/>
              <a:t>Замечательный практический инструмент, созданный в рамках процессного подхода к описанию деятельности проектной организации, в частности, организации, разрабатывающей информационные системы, демонстрирует методология СММ. CMM расшифровывается как </a:t>
            </a:r>
            <a:r>
              <a:rPr lang="ru-RU" sz="2200" dirty="0" err="1"/>
              <a:t>Capability</a:t>
            </a:r>
            <a:r>
              <a:rPr lang="ru-RU" sz="2200" dirty="0"/>
              <a:t> </a:t>
            </a:r>
            <a:r>
              <a:rPr lang="ru-RU" sz="2200" dirty="0" err="1"/>
              <a:t>Maturity</a:t>
            </a:r>
            <a:r>
              <a:rPr lang="ru-RU" sz="2200" dirty="0"/>
              <a:t> </a:t>
            </a:r>
            <a:r>
              <a:rPr lang="ru-RU" sz="2200" dirty="0" err="1"/>
              <a:t>Model</a:t>
            </a:r>
            <a:r>
              <a:rPr lang="ru-RU" sz="2200" dirty="0"/>
              <a:t>, что по смыслу означает примерно "модель зрелости системы управления". </a:t>
            </a:r>
            <a:r>
              <a:rPr lang="ru-RU" sz="2200" dirty="0"/>
              <a:t>В литературе CMM чаще называют моделью зрелости </a:t>
            </a:r>
            <a:r>
              <a:rPr lang="ru-RU" sz="2200" dirty="0" smtClean="0"/>
              <a:t>организации.</a:t>
            </a:r>
            <a:endParaRPr lang="ru-RU" sz="2200" dirty="0"/>
          </a:p>
        </p:txBody>
      </p:sp>
    </p:spTree>
    <p:extLst>
      <p:ext uri="{BB962C8B-B14F-4D97-AF65-F5344CB8AC3E}">
        <p14:creationId xmlns:p14="http://schemas.microsoft.com/office/powerpoint/2010/main" val="1843909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lstStyle/>
          <a:p>
            <a:r>
              <a:rPr lang="ru-RU" dirty="0" smtClean="0"/>
              <a:t>Структура </a:t>
            </a:r>
            <a:r>
              <a:rPr lang="en-US" dirty="0" smtClean="0"/>
              <a:t>CMM</a:t>
            </a:r>
            <a:endParaRPr lang="ru-RU" dirty="0"/>
          </a:p>
        </p:txBody>
      </p:sp>
      <p:sp>
        <p:nvSpPr>
          <p:cNvPr id="3" name="Объект 2"/>
          <p:cNvSpPr>
            <a:spLocks noGrp="1"/>
          </p:cNvSpPr>
          <p:nvPr>
            <p:ph idx="1"/>
          </p:nvPr>
        </p:nvSpPr>
        <p:spPr>
          <a:xfrm>
            <a:off x="762000" y="2279104"/>
            <a:ext cx="7543800" cy="3886200"/>
          </a:xfrm>
        </p:spPr>
        <p:txBody>
          <a:bodyPr>
            <a:normAutofit/>
          </a:bodyPr>
          <a:lstStyle/>
          <a:p>
            <a:r>
              <a:rPr lang="ru-RU" sz="2200" dirty="0"/>
              <a:t>Суть данной модели заключается в выделении пяти уровней зрелости, которые должны пройти процессы разработки ПО для того, чтобы достигнуть основной цели модели — их постоянного самосовершенствования. Чем более высокий уровень зрелости компании, тем более предсказуемыми и управляемыми становятся процессы и, как следствие, более предсказуемо и качественно будут реализованы проекты.</a:t>
            </a:r>
            <a:endParaRPr lang="ru-RU" sz="2200" dirty="0"/>
          </a:p>
        </p:txBody>
      </p:sp>
    </p:spTree>
    <p:extLst>
      <p:ext uri="{BB962C8B-B14F-4D97-AF65-F5344CB8AC3E}">
        <p14:creationId xmlns:p14="http://schemas.microsoft.com/office/powerpoint/2010/main" val="954990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b="1" dirty="0"/>
              <a:t>Уровень 1 "Начальный"</a:t>
            </a:r>
            <a:endParaRPr lang="ru-RU" dirty="0"/>
          </a:p>
        </p:txBody>
      </p:sp>
      <p:sp>
        <p:nvSpPr>
          <p:cNvPr id="3" name="Объект 2"/>
          <p:cNvSpPr>
            <a:spLocks noGrp="1"/>
          </p:cNvSpPr>
          <p:nvPr>
            <p:ph idx="1"/>
          </p:nvPr>
        </p:nvSpPr>
        <p:spPr>
          <a:xfrm>
            <a:off x="762000" y="2279104"/>
            <a:ext cx="7543800" cy="3886200"/>
          </a:xfrm>
        </p:spPr>
        <p:txBody>
          <a:bodyPr>
            <a:normAutofit/>
          </a:bodyPr>
          <a:lstStyle/>
          <a:p>
            <a:r>
              <a:rPr lang="ru-RU" sz="2200" dirty="0"/>
              <a:t>Производственный процесс в целом характеризуется как создаваемый каждый раз под конкретный проект, а иногда даже как хаотический. Определены лишь некоторые процессы, и успех проекта зависит от усилий индивидуумов.</a:t>
            </a:r>
            <a:endParaRPr lang="ru-RU" sz="2200" dirty="0"/>
          </a:p>
        </p:txBody>
      </p:sp>
    </p:spTree>
    <p:extLst>
      <p:ext uri="{BB962C8B-B14F-4D97-AF65-F5344CB8AC3E}">
        <p14:creationId xmlns:p14="http://schemas.microsoft.com/office/powerpoint/2010/main" val="283257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b="1" dirty="0"/>
              <a:t>Уровень 2 "Повторяемый"</a:t>
            </a:r>
            <a:endParaRPr lang="ru-RU" dirty="0"/>
          </a:p>
        </p:txBody>
      </p:sp>
      <p:sp>
        <p:nvSpPr>
          <p:cNvPr id="3" name="Объект 2"/>
          <p:cNvSpPr>
            <a:spLocks noGrp="1"/>
          </p:cNvSpPr>
          <p:nvPr>
            <p:ph idx="1"/>
          </p:nvPr>
        </p:nvSpPr>
        <p:spPr>
          <a:xfrm>
            <a:off x="762000" y="2279104"/>
            <a:ext cx="7543800" cy="3886200"/>
          </a:xfrm>
        </p:spPr>
        <p:txBody>
          <a:bodyPr>
            <a:normAutofit/>
          </a:bodyPr>
          <a:lstStyle/>
          <a:p>
            <a:r>
              <a:rPr lang="ru-RU" sz="2200" dirty="0"/>
              <a:t>Установлены основные процессы управления проектом, позволяющие отслеживать </a:t>
            </a:r>
            <a:r>
              <a:rPr lang="ru-RU" sz="2200" i="1" dirty="0"/>
              <a:t>затраты</a:t>
            </a:r>
            <a:r>
              <a:rPr lang="ru-RU" sz="2200" dirty="0"/>
              <a:t>, следить за графиком </a:t>
            </a:r>
            <a:r>
              <a:rPr lang="ru-RU" sz="2200" i="1" dirty="0"/>
              <a:t>работ</a:t>
            </a:r>
            <a:r>
              <a:rPr lang="ru-RU" sz="2200" dirty="0"/>
              <a:t> и функциональностью создаваемого программного решения. Установлена дисциплина процесса, необходимая для повторения достигнутых ранее успехов в проектах разработки подобных приложений.</a:t>
            </a:r>
            <a:endParaRPr lang="ru-RU" sz="2200" dirty="0"/>
          </a:p>
        </p:txBody>
      </p:sp>
    </p:spTree>
    <p:extLst>
      <p:ext uri="{BB962C8B-B14F-4D97-AF65-F5344CB8AC3E}">
        <p14:creationId xmlns:p14="http://schemas.microsoft.com/office/powerpoint/2010/main" val="3906507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b="1" dirty="0"/>
              <a:t>Уровень 3 "Определенный"</a:t>
            </a:r>
            <a:endParaRPr lang="ru-RU" dirty="0"/>
          </a:p>
        </p:txBody>
      </p:sp>
      <p:sp>
        <p:nvSpPr>
          <p:cNvPr id="3" name="Объект 2"/>
          <p:cNvSpPr>
            <a:spLocks noGrp="1"/>
          </p:cNvSpPr>
          <p:nvPr>
            <p:ph idx="1"/>
          </p:nvPr>
        </p:nvSpPr>
        <p:spPr>
          <a:xfrm>
            <a:off x="762000" y="2276872"/>
            <a:ext cx="7543800" cy="3886200"/>
          </a:xfrm>
        </p:spPr>
        <p:txBody>
          <a:bodyPr>
            <a:normAutofit/>
          </a:bodyPr>
          <a:lstStyle/>
          <a:p>
            <a:r>
              <a:rPr lang="ru-RU" sz="2200" dirty="0"/>
              <a:t>Производственный процесс документирован и стандартизован как для управленческих </a:t>
            </a:r>
            <a:r>
              <a:rPr lang="ru-RU" sz="2200" i="1" dirty="0"/>
              <a:t>работ</a:t>
            </a:r>
            <a:r>
              <a:rPr lang="ru-RU" sz="2200" dirty="0"/>
              <a:t>, так и для проектирования. Этот процесс интегрирован в стандартный производственный процесс организации. Во всех проектах используется утвержденная </a:t>
            </a:r>
            <a:r>
              <a:rPr lang="ru-RU" sz="2200" i="1" dirty="0"/>
              <a:t>адаптированная</a:t>
            </a:r>
            <a:r>
              <a:rPr lang="ru-RU" sz="2200" dirty="0"/>
              <a:t> версия стандартного производственного процесса организации.</a:t>
            </a:r>
            <a:endParaRPr lang="ru-RU" sz="2200" dirty="0"/>
          </a:p>
        </p:txBody>
      </p:sp>
    </p:spTree>
    <p:extLst>
      <p:ext uri="{BB962C8B-B14F-4D97-AF65-F5344CB8AC3E}">
        <p14:creationId xmlns:p14="http://schemas.microsoft.com/office/powerpoint/2010/main" val="3280153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b="1" dirty="0"/>
              <a:t>Уровень 4 "Управляемый"</a:t>
            </a:r>
            <a:endParaRPr lang="ru-RU" dirty="0"/>
          </a:p>
        </p:txBody>
      </p:sp>
      <p:sp>
        <p:nvSpPr>
          <p:cNvPr id="3" name="Объект 2"/>
          <p:cNvSpPr>
            <a:spLocks noGrp="1"/>
          </p:cNvSpPr>
          <p:nvPr>
            <p:ph idx="1"/>
          </p:nvPr>
        </p:nvSpPr>
        <p:spPr>
          <a:xfrm>
            <a:off x="762000" y="2279104"/>
            <a:ext cx="7543800" cy="3886200"/>
          </a:xfrm>
        </p:spPr>
        <p:txBody>
          <a:bodyPr>
            <a:normAutofit/>
          </a:bodyPr>
          <a:lstStyle/>
          <a:p>
            <a:r>
              <a:rPr lang="ru-RU" sz="2200" dirty="0"/>
              <a:t>Собираются подробные количественные показатели производственного процесса и качества создаваемого продукта. Как производственный процесс, так и продукты оцениваются и контролируются с количественной точки зрения.</a:t>
            </a:r>
            <a:endParaRPr lang="ru-RU" sz="2200" dirty="0"/>
          </a:p>
        </p:txBody>
      </p:sp>
    </p:spTree>
    <p:extLst>
      <p:ext uri="{BB962C8B-B14F-4D97-AF65-F5344CB8AC3E}">
        <p14:creationId xmlns:p14="http://schemas.microsoft.com/office/powerpoint/2010/main" val="4088496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normAutofit fontScale="90000"/>
          </a:bodyPr>
          <a:lstStyle/>
          <a:p>
            <a:r>
              <a:rPr lang="ru-RU" b="1" dirty="0"/>
              <a:t>Уровень 5 "Оптимизирующий"</a:t>
            </a:r>
            <a:endParaRPr lang="ru-RU" dirty="0"/>
          </a:p>
        </p:txBody>
      </p:sp>
      <p:sp>
        <p:nvSpPr>
          <p:cNvPr id="3" name="Объект 2"/>
          <p:cNvSpPr>
            <a:spLocks noGrp="1"/>
          </p:cNvSpPr>
          <p:nvPr>
            <p:ph idx="1"/>
          </p:nvPr>
        </p:nvSpPr>
        <p:spPr>
          <a:xfrm>
            <a:off x="762000" y="2279104"/>
            <a:ext cx="7543800" cy="3886200"/>
          </a:xfrm>
        </p:spPr>
        <p:txBody>
          <a:bodyPr>
            <a:normAutofit/>
          </a:bodyPr>
          <a:lstStyle/>
          <a:p>
            <a:r>
              <a:rPr lang="ru-RU" sz="2200" dirty="0"/>
              <a:t>Постоянное совершенствование процесса достигается благодаря количественной обратной связи с процессом и реализации в нем передовых идей и технологий.</a:t>
            </a:r>
            <a:endParaRPr lang="ru-RU" sz="2200" dirty="0"/>
          </a:p>
        </p:txBody>
      </p:sp>
    </p:spTree>
    <p:extLst>
      <p:ext uri="{BB962C8B-B14F-4D97-AF65-F5344CB8AC3E}">
        <p14:creationId xmlns:p14="http://schemas.microsoft.com/office/powerpoint/2010/main" val="4094182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92696"/>
            <a:ext cx="6781800" cy="1600200"/>
          </a:xfrm>
        </p:spPr>
        <p:txBody>
          <a:bodyPr/>
          <a:lstStyle/>
          <a:p>
            <a:r>
              <a:rPr lang="ru-RU" dirty="0" smtClean="0"/>
              <a:t>Польза </a:t>
            </a:r>
            <a:r>
              <a:rPr lang="en-US" dirty="0" smtClean="0"/>
              <a:t>CMM</a:t>
            </a:r>
            <a:endParaRPr lang="ru-RU" dirty="0"/>
          </a:p>
        </p:txBody>
      </p:sp>
      <p:sp>
        <p:nvSpPr>
          <p:cNvPr id="3" name="Объект 2"/>
          <p:cNvSpPr>
            <a:spLocks noGrp="1"/>
          </p:cNvSpPr>
          <p:nvPr>
            <p:ph idx="1"/>
          </p:nvPr>
        </p:nvSpPr>
        <p:spPr>
          <a:xfrm>
            <a:off x="762000" y="2276872"/>
            <a:ext cx="7543800" cy="3886200"/>
          </a:xfrm>
        </p:spPr>
        <p:txBody>
          <a:bodyPr>
            <a:noAutofit/>
          </a:bodyPr>
          <a:lstStyle/>
          <a:p>
            <a:r>
              <a:rPr lang="ru-RU" sz="2200" dirty="0" smtClean="0"/>
              <a:t>Внедрение </a:t>
            </a:r>
            <a:r>
              <a:rPr lang="ru-RU" sz="2200" dirty="0"/>
              <a:t>модели </a:t>
            </a:r>
            <a:r>
              <a:rPr lang="ru-RU" sz="2200" dirty="0" err="1"/>
              <a:t>СММi</a:t>
            </a:r>
            <a:r>
              <a:rPr lang="ru-RU" sz="2200" dirty="0"/>
              <a:t> снижает процент брака в среднем на 95%, урезает графики на 71% и повышает эффективность работы компании на 22%.</a:t>
            </a:r>
            <a:endParaRPr lang="ru-RU" sz="2200" dirty="0"/>
          </a:p>
        </p:txBody>
      </p:sp>
    </p:spTree>
    <p:extLst>
      <p:ext uri="{BB962C8B-B14F-4D97-AF65-F5344CB8AC3E}">
        <p14:creationId xmlns:p14="http://schemas.microsoft.com/office/powerpoint/2010/main" val="3430477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12</TotalTime>
  <Words>166</Words>
  <Application>Microsoft Office PowerPoint</Application>
  <PresentationFormat>Экран (4:3)</PresentationFormat>
  <Paragraphs>22</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NewsPrint</vt:lpstr>
      <vt:lpstr>Методология CMM</vt:lpstr>
      <vt:lpstr>Определение</vt:lpstr>
      <vt:lpstr>Структура CMM</vt:lpstr>
      <vt:lpstr>Уровень 1 "Начальный"</vt:lpstr>
      <vt:lpstr>Уровень 2 "Повторяемый"</vt:lpstr>
      <vt:lpstr>Уровень 3 "Определенный"</vt:lpstr>
      <vt:lpstr>Уровень 4 "Управляемый"</vt:lpstr>
      <vt:lpstr>Уровень 5 "Оптимизирующий"</vt:lpstr>
      <vt:lpstr>Польза CMM</vt:lpstr>
      <vt:lpstr>Движение организаций по уровням CMM</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Методология CMM</dc:title>
  <dc:creator>Noormal Arsalan</dc:creator>
  <cp:lastModifiedBy>Noormal Arsalan</cp:lastModifiedBy>
  <cp:revision>3</cp:revision>
  <dcterms:created xsi:type="dcterms:W3CDTF">2017-05-09T11:19:51Z</dcterms:created>
  <dcterms:modified xsi:type="dcterms:W3CDTF">2017-05-09T11:42:56Z</dcterms:modified>
</cp:coreProperties>
</file>