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84F3D-298A-4C3E-B467-EEFFB03C0E39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74B4522A-FA60-4E22-8663-17D43FA8E8D0}">
      <dgm:prSet phldrT="[Text]" custT="1"/>
      <dgm:spPr/>
      <dgm:t>
        <a:bodyPr/>
        <a:lstStyle/>
        <a:p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Human</a:t>
          </a: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Rules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Fast to Common Fraud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Essential to Know Fraud Logic</a:t>
          </a:r>
        </a:p>
        <a:p>
          <a:endParaRPr lang="en-US" sz="1400" kern="1200" dirty="0" smtClean="0"/>
        </a:p>
      </dgm:t>
    </dgm:pt>
    <dgm:pt modelId="{47053F3B-A2E2-4DF6-A267-7527B2661F23}" type="parTrans" cxnId="{98298C88-E7B5-45CA-9D62-935402652F7B}">
      <dgm:prSet/>
      <dgm:spPr/>
      <dgm:t>
        <a:bodyPr/>
        <a:lstStyle/>
        <a:p>
          <a:endParaRPr lang="en-US"/>
        </a:p>
      </dgm:t>
    </dgm:pt>
    <dgm:pt modelId="{6A4F2D88-CADD-464F-BD95-6AC3817163A1}" type="sibTrans" cxnId="{98298C88-E7B5-45CA-9D62-935402652F7B}">
      <dgm:prSet/>
      <dgm:spPr/>
      <dgm:t>
        <a:bodyPr/>
        <a:lstStyle/>
        <a:p>
          <a:endParaRPr lang="en-US"/>
        </a:p>
      </dgm:t>
    </dgm:pt>
    <dgm:pt modelId="{FEE89A3D-F7BF-4729-A574-9C16AF4989AA}">
      <dgm:prSet phldrT="[Text]" custT="1"/>
      <dgm:spPr/>
      <dgm:t>
        <a:bodyPr/>
        <a:lstStyle/>
        <a:p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Anomaly Detection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Identify &amp; Quickly 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Learn from 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New Fraud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9B27C7B-0CE6-4E0C-B5CA-16E85FA8E268}" type="parTrans" cxnId="{ACCED298-610A-46D3-9BB2-28560AA5BDC7}">
      <dgm:prSet/>
      <dgm:spPr/>
      <dgm:t>
        <a:bodyPr/>
        <a:lstStyle/>
        <a:p>
          <a:endParaRPr lang="en-US"/>
        </a:p>
      </dgm:t>
    </dgm:pt>
    <dgm:pt modelId="{7E105DBB-CD3D-451B-A760-D60B279F43DE}" type="sibTrans" cxnId="{ACCED298-610A-46D3-9BB2-28560AA5BDC7}">
      <dgm:prSet/>
      <dgm:spPr/>
      <dgm:t>
        <a:bodyPr/>
        <a:lstStyle/>
        <a:p>
          <a:endParaRPr lang="en-US"/>
        </a:p>
      </dgm:t>
    </dgm:pt>
    <dgm:pt modelId="{8CD72137-8DC8-4A4E-883C-83AA9C8CF048}">
      <dgm:prSet phldrT="[Text]" custT="1"/>
      <dgm:spPr/>
      <dgm:t>
        <a:bodyPr/>
        <a:lstStyle/>
        <a:p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XgBoost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Fast &amp; Powerful 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Costly Label, Slow </a:t>
          </a:r>
        </a:p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to New Fraud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C54A88-627C-4494-80E3-DE2A9D128EA8}" type="parTrans" cxnId="{D598F463-A416-4276-A461-F1B0DB49E844}">
      <dgm:prSet/>
      <dgm:spPr/>
      <dgm:t>
        <a:bodyPr/>
        <a:lstStyle/>
        <a:p>
          <a:endParaRPr lang="en-US"/>
        </a:p>
      </dgm:t>
    </dgm:pt>
    <dgm:pt modelId="{656307C5-E878-408B-B50C-F49DABDB1CE3}" type="sibTrans" cxnId="{D598F463-A416-4276-A461-F1B0DB49E844}">
      <dgm:prSet/>
      <dgm:spPr/>
      <dgm:t>
        <a:bodyPr/>
        <a:lstStyle/>
        <a:p>
          <a:endParaRPr lang="en-US"/>
        </a:p>
      </dgm:t>
    </dgm:pt>
    <dgm:pt modelId="{F14E10EF-7BDE-4410-AD32-A0554FF1CA57}" type="pres">
      <dgm:prSet presAssocID="{76B84F3D-298A-4C3E-B467-EEFFB03C0E39}" presName="compositeShape" presStyleCnt="0">
        <dgm:presLayoutVars>
          <dgm:chMax val="7"/>
          <dgm:dir/>
          <dgm:resizeHandles val="exact"/>
        </dgm:presLayoutVars>
      </dgm:prSet>
      <dgm:spPr/>
    </dgm:pt>
    <dgm:pt modelId="{9ECC4D86-1556-465B-A87C-2A4DA1AE6B6A}" type="pres">
      <dgm:prSet presAssocID="{74B4522A-FA60-4E22-8663-17D43FA8E8D0}" presName="circ1" presStyleLbl="vennNode1" presStyleIdx="0" presStyleCnt="3" custScaleX="118750" custScaleY="118750"/>
      <dgm:spPr/>
      <dgm:t>
        <a:bodyPr/>
        <a:lstStyle/>
        <a:p>
          <a:endParaRPr lang="en-US"/>
        </a:p>
      </dgm:t>
    </dgm:pt>
    <dgm:pt modelId="{69014B84-6493-4C24-9896-DB974937BBDC}" type="pres">
      <dgm:prSet presAssocID="{74B4522A-FA60-4E22-8663-17D43FA8E8D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475E7-EBB5-417C-8F84-01050BD116D6}" type="pres">
      <dgm:prSet presAssocID="{FEE89A3D-F7BF-4729-A574-9C16AF4989AA}" presName="circ2" presStyleLbl="vennNode1" presStyleIdx="1" presStyleCnt="3" custScaleX="118687" custScaleY="118687"/>
      <dgm:spPr/>
      <dgm:t>
        <a:bodyPr/>
        <a:lstStyle/>
        <a:p>
          <a:endParaRPr lang="en-US"/>
        </a:p>
      </dgm:t>
    </dgm:pt>
    <dgm:pt modelId="{85C8F396-37F9-4FA5-9944-18EB52D0D5F3}" type="pres">
      <dgm:prSet presAssocID="{FEE89A3D-F7BF-4729-A574-9C16AF498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6120B-8A0A-44BD-A031-86960B58349A}" type="pres">
      <dgm:prSet presAssocID="{8CD72137-8DC8-4A4E-883C-83AA9C8CF048}" presName="circ3" presStyleLbl="vennNode1" presStyleIdx="2" presStyleCnt="3" custScaleX="118687" custScaleY="118687"/>
      <dgm:spPr/>
      <dgm:t>
        <a:bodyPr/>
        <a:lstStyle/>
        <a:p>
          <a:endParaRPr lang="en-US"/>
        </a:p>
      </dgm:t>
    </dgm:pt>
    <dgm:pt modelId="{C67A7228-1425-4899-9FD6-073771BAF36B}" type="pres">
      <dgm:prSet presAssocID="{8CD72137-8DC8-4A4E-883C-83AA9C8CF04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78B9E-0FAA-4CC3-B291-5A876E12E35C}" type="presOf" srcId="{FEE89A3D-F7BF-4729-A574-9C16AF4989AA}" destId="{85C8F396-37F9-4FA5-9944-18EB52D0D5F3}" srcOrd="1" destOrd="0" presId="urn:microsoft.com/office/officeart/2005/8/layout/venn1"/>
    <dgm:cxn modelId="{C9099E1A-1DCA-49F9-8967-9BB932572474}" type="presOf" srcId="{76B84F3D-298A-4C3E-B467-EEFFB03C0E39}" destId="{F14E10EF-7BDE-4410-AD32-A0554FF1CA57}" srcOrd="0" destOrd="0" presId="urn:microsoft.com/office/officeart/2005/8/layout/venn1"/>
    <dgm:cxn modelId="{ACCED298-610A-46D3-9BB2-28560AA5BDC7}" srcId="{76B84F3D-298A-4C3E-B467-EEFFB03C0E39}" destId="{FEE89A3D-F7BF-4729-A574-9C16AF4989AA}" srcOrd="1" destOrd="0" parTransId="{F9B27C7B-0CE6-4E0C-B5CA-16E85FA8E268}" sibTransId="{7E105DBB-CD3D-451B-A760-D60B279F43DE}"/>
    <dgm:cxn modelId="{D598F463-A416-4276-A461-F1B0DB49E844}" srcId="{76B84F3D-298A-4C3E-B467-EEFFB03C0E39}" destId="{8CD72137-8DC8-4A4E-883C-83AA9C8CF048}" srcOrd="2" destOrd="0" parTransId="{64C54A88-627C-4494-80E3-DE2A9D128EA8}" sibTransId="{656307C5-E878-408B-B50C-F49DABDB1CE3}"/>
    <dgm:cxn modelId="{04C5BF6A-775D-47C9-A72E-EE814DD58D0D}" type="presOf" srcId="{8CD72137-8DC8-4A4E-883C-83AA9C8CF048}" destId="{DE16120B-8A0A-44BD-A031-86960B58349A}" srcOrd="0" destOrd="0" presId="urn:microsoft.com/office/officeart/2005/8/layout/venn1"/>
    <dgm:cxn modelId="{96FD3280-FF52-4EBF-B301-FC9C7472E1DC}" type="presOf" srcId="{FEE89A3D-F7BF-4729-A574-9C16AF4989AA}" destId="{D82475E7-EBB5-417C-8F84-01050BD116D6}" srcOrd="0" destOrd="0" presId="urn:microsoft.com/office/officeart/2005/8/layout/venn1"/>
    <dgm:cxn modelId="{F5AD7999-AA93-48B7-BB7A-C5B224DD056D}" type="presOf" srcId="{74B4522A-FA60-4E22-8663-17D43FA8E8D0}" destId="{9ECC4D86-1556-465B-A87C-2A4DA1AE6B6A}" srcOrd="0" destOrd="0" presId="urn:microsoft.com/office/officeart/2005/8/layout/venn1"/>
    <dgm:cxn modelId="{98298C88-E7B5-45CA-9D62-935402652F7B}" srcId="{76B84F3D-298A-4C3E-B467-EEFFB03C0E39}" destId="{74B4522A-FA60-4E22-8663-17D43FA8E8D0}" srcOrd="0" destOrd="0" parTransId="{47053F3B-A2E2-4DF6-A267-7527B2661F23}" sibTransId="{6A4F2D88-CADD-464F-BD95-6AC3817163A1}"/>
    <dgm:cxn modelId="{BC76E8BC-BCA5-428D-8BAB-29ED168F3CFC}" type="presOf" srcId="{74B4522A-FA60-4E22-8663-17D43FA8E8D0}" destId="{69014B84-6493-4C24-9896-DB974937BBDC}" srcOrd="1" destOrd="0" presId="urn:microsoft.com/office/officeart/2005/8/layout/venn1"/>
    <dgm:cxn modelId="{E1EB944D-7111-4BFD-BA46-5CE3728977EB}" type="presOf" srcId="{8CD72137-8DC8-4A4E-883C-83AA9C8CF048}" destId="{C67A7228-1425-4899-9FD6-073771BAF36B}" srcOrd="1" destOrd="0" presId="urn:microsoft.com/office/officeart/2005/8/layout/venn1"/>
    <dgm:cxn modelId="{196DDB1E-A638-4D83-91BC-179645115A2B}" type="presParOf" srcId="{F14E10EF-7BDE-4410-AD32-A0554FF1CA57}" destId="{9ECC4D86-1556-465B-A87C-2A4DA1AE6B6A}" srcOrd="0" destOrd="0" presId="urn:microsoft.com/office/officeart/2005/8/layout/venn1"/>
    <dgm:cxn modelId="{895FB866-1A6B-4AE6-899C-62CFE4BECB8A}" type="presParOf" srcId="{F14E10EF-7BDE-4410-AD32-A0554FF1CA57}" destId="{69014B84-6493-4C24-9896-DB974937BBDC}" srcOrd="1" destOrd="0" presId="urn:microsoft.com/office/officeart/2005/8/layout/venn1"/>
    <dgm:cxn modelId="{CFA4349E-88B1-4166-A9A2-1D88E8973D48}" type="presParOf" srcId="{F14E10EF-7BDE-4410-AD32-A0554FF1CA57}" destId="{D82475E7-EBB5-417C-8F84-01050BD116D6}" srcOrd="2" destOrd="0" presId="urn:microsoft.com/office/officeart/2005/8/layout/venn1"/>
    <dgm:cxn modelId="{479F44D2-3C67-4684-AA51-B3D781AC902A}" type="presParOf" srcId="{F14E10EF-7BDE-4410-AD32-A0554FF1CA57}" destId="{85C8F396-37F9-4FA5-9944-18EB52D0D5F3}" srcOrd="3" destOrd="0" presId="urn:microsoft.com/office/officeart/2005/8/layout/venn1"/>
    <dgm:cxn modelId="{C748CF33-4741-4872-801F-FBC11C9ED8CF}" type="presParOf" srcId="{F14E10EF-7BDE-4410-AD32-A0554FF1CA57}" destId="{DE16120B-8A0A-44BD-A031-86960B58349A}" srcOrd="4" destOrd="0" presId="urn:microsoft.com/office/officeart/2005/8/layout/venn1"/>
    <dgm:cxn modelId="{07A1415F-5CE1-4A30-BB87-D075AD529202}" type="presParOf" srcId="{F14E10EF-7BDE-4410-AD32-A0554FF1CA57}" destId="{C67A7228-1425-4899-9FD6-073771BAF3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C4D86-1556-465B-A87C-2A4DA1AE6B6A}">
      <dsp:nvSpPr>
        <dsp:cNvPr id="0" name=""/>
        <dsp:cNvSpPr/>
      </dsp:nvSpPr>
      <dsp:spPr>
        <a:xfrm>
          <a:off x="1750726" y="-113600"/>
          <a:ext cx="2980627" cy="29806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Human</a:t>
          </a: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Rules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Fast to Common Fraud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Essential to Know Fraud Logic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</dsp:txBody>
      <dsp:txXfrm>
        <a:off x="2148143" y="408009"/>
        <a:ext cx="2185793" cy="1341282"/>
      </dsp:txXfrm>
    </dsp:sp>
    <dsp:sp modelId="{D82475E7-EBB5-417C-8F84-01050BD116D6}">
      <dsp:nvSpPr>
        <dsp:cNvPr id="0" name=""/>
        <dsp:cNvSpPr/>
      </dsp:nvSpPr>
      <dsp:spPr>
        <a:xfrm>
          <a:off x="2657209" y="1455941"/>
          <a:ext cx="2979046" cy="2979046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Anomaly Detection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Identify &amp; Quickly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Learn from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New Fraud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68300" y="2225528"/>
        <a:ext cx="1787427" cy="1638475"/>
      </dsp:txXfrm>
    </dsp:sp>
    <dsp:sp modelId="{DE16120B-8A0A-44BD-A031-86960B58349A}">
      <dsp:nvSpPr>
        <dsp:cNvPr id="0" name=""/>
        <dsp:cNvSpPr/>
      </dsp:nvSpPr>
      <dsp:spPr>
        <a:xfrm>
          <a:off x="845824" y="1455941"/>
          <a:ext cx="2979046" cy="2979046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XgBoost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Fast &amp; Powerful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Costly Label, Slow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to New Fraud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6351" y="2225528"/>
        <a:ext cx="1787427" cy="1638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8398-BE68-41C8-A161-ED5F5B2D131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C645-1EA5-4CFD-9226-87754B5C0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365125"/>
            <a:ext cx="7045960" cy="758308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RTR Payment Fraud Detection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81443" y="154695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Robust, Real-Time and Flexible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Fraud Detection System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 Metrics: AUC &gt; 0.9  Recall &gt; 0.875 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Anomaly Probability = Weighted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verage of Rescaled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XgBoost Positive Probability + Anomaly Score (Anomaly Degree)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Threshold: Balance of High True Positive &amp; Low False Positive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04280" y="1398070"/>
            <a:ext cx="6482080" cy="4321387"/>
            <a:chOff x="838200" y="1855576"/>
            <a:chExt cx="6482080" cy="4321387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802139688"/>
                </p:ext>
              </p:extLst>
            </p:nvPr>
          </p:nvGraphicFramePr>
          <p:xfrm>
            <a:off x="838200" y="1855576"/>
            <a:ext cx="6482080" cy="43213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769360" y="4074160"/>
              <a:ext cx="640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RTR</a:t>
              </a:r>
              <a:endPara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760" y="3544654"/>
              <a:ext cx="973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Cold to </a:t>
              </a:r>
              <a:b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Fraud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4246" y="4766587"/>
              <a:ext cx="8899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Slow to </a:t>
              </a:r>
              <a:b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Common 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Fraud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068" y="3541175"/>
              <a:ext cx="1017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Lack of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Robustness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33" y="3647720"/>
            <a:ext cx="4147818" cy="27652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62636" y="5920306"/>
            <a:ext cx="4385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Hybrid Approach: RTR Components and Features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6" y="3559493"/>
            <a:ext cx="2915194" cy="29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100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RTR Payment Fraud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Wanwen Huang</dc:creator>
  <cp:lastModifiedBy>Wanwen Huang</cp:lastModifiedBy>
  <cp:revision>25</cp:revision>
  <dcterms:created xsi:type="dcterms:W3CDTF">2019-05-22T23:19:27Z</dcterms:created>
  <dcterms:modified xsi:type="dcterms:W3CDTF">2019-05-28T13:35:14Z</dcterms:modified>
</cp:coreProperties>
</file>