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notesSlides/notesSlide5.xml" ContentType="application/vnd.openxmlformats-officedocument.presentationml.notesSlide+xml"/>
  <Override PartName="/ppt/theme/themeOverride7.xml" ContentType="application/vnd.openxmlformats-officedocument.themeOverride+xml"/>
  <Override PartName="/ppt/notesSlides/notesSlide6.xml" ContentType="application/vnd.openxmlformats-officedocument.presentationml.notesSlide+xml"/>
  <Override PartName="/ppt/theme/themeOverride8.xml" ContentType="application/vnd.openxmlformats-officedocument.themeOverride+xml"/>
  <Override PartName="/ppt/theme/themeOverride9.xml" ContentType="application/vnd.openxmlformats-officedocument.themeOverride+xml"/>
  <Override PartName="/ppt/notesSlides/notesSlide7.xml" ContentType="application/vnd.openxmlformats-officedocument.presentationml.notesSlide+xml"/>
  <Override PartName="/ppt/theme/themeOverride10.xml" ContentType="application/vnd.openxmlformats-officedocument.themeOverride+xml"/>
  <Override PartName="/ppt/notesSlides/notesSlide8.xml" ContentType="application/vnd.openxmlformats-officedocument.presentationml.notesSlide+xml"/>
  <Override PartName="/ppt/theme/themeOverride11.xml" ContentType="application/vnd.openxmlformats-officedocument.themeOverride+xml"/>
  <Override PartName="/ppt/notesSlides/notesSlide9.xml" ContentType="application/vnd.openxmlformats-officedocument.presentationml.notesSlide+xml"/>
  <Override PartName="/ppt/theme/themeOverride12.xml" ContentType="application/vnd.openxmlformats-officedocument.themeOverride+xml"/>
  <Override PartName="/ppt/notesSlides/notesSlide10.xml" ContentType="application/vnd.openxmlformats-officedocument.presentationml.notesSlide+xml"/>
  <Override PartName="/ppt/theme/themeOverride13.xml" ContentType="application/vnd.openxmlformats-officedocument.themeOverride+xml"/>
  <Override PartName="/ppt/notesSlides/notesSlide11.xml" ContentType="application/vnd.openxmlformats-officedocument.presentationml.notesSlide+xml"/>
  <Override PartName="/ppt/theme/themeOverride14.xml" ContentType="application/vnd.openxmlformats-officedocument.themeOverride+xml"/>
  <Override PartName="/ppt/notesSlides/notesSlide12.xml" ContentType="application/vnd.openxmlformats-officedocument.presentationml.notesSlide+xml"/>
  <Override PartName="/ppt/theme/themeOverride15.xml" ContentType="application/vnd.openxmlformats-officedocument.themeOverride+xml"/>
  <Override PartName="/ppt/notesSlides/notesSlide13.xml" ContentType="application/vnd.openxmlformats-officedocument.presentationml.notesSlide+xml"/>
  <Override PartName="/ppt/theme/themeOverride16.xml" ContentType="application/vnd.openxmlformats-officedocument.themeOverr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1"/>
  </p:notesMasterIdLst>
  <p:sldIdLst>
    <p:sldId id="278" r:id="rId5"/>
    <p:sldId id="279" r:id="rId6"/>
    <p:sldId id="281" r:id="rId7"/>
    <p:sldId id="282" r:id="rId8"/>
    <p:sldId id="283" r:id="rId9"/>
    <p:sldId id="284" r:id="rId10"/>
    <p:sldId id="285" r:id="rId11"/>
    <p:sldId id="287" r:id="rId12"/>
    <p:sldId id="288" r:id="rId13"/>
    <p:sldId id="289" r:id="rId14"/>
    <p:sldId id="290" r:id="rId15"/>
    <p:sldId id="291" r:id="rId16"/>
    <p:sldId id="292" r:id="rId17"/>
    <p:sldId id="293" r:id="rId18"/>
    <p:sldId id="294" r:id="rId19"/>
    <p:sldId id="29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2" autoAdjust="0"/>
    <p:restoredTop sz="94619" autoAdjust="0"/>
  </p:normalViewPr>
  <p:slideViewPr>
    <p:cSldViewPr snapToGrid="0">
      <p:cViewPr>
        <p:scale>
          <a:sx n="94" d="100"/>
          <a:sy n="94" d="100"/>
        </p:scale>
        <p:origin x="120"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5/31/2020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5177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458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6853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0616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9339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7453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5933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1881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6866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6080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3960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8992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92378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5/31/2020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5/31/2020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hemeOverride" Target="../theme/themeOverride10.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hemeOverride" Target="../theme/themeOverride11.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hemeOverride" Target="../theme/themeOverride1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hemeOverride" Target="../theme/themeOverride13.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hemeOverride" Target="../theme/themeOverride14.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hemeOverride" Target="../theme/themeOverride15.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hemeOverride" Target="../theme/themeOverride16.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1.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2.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3.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4.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5.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6.xml"/><Relationship Id="rId7"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8.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1408343"/>
          </a:xfrm>
        </p:spPr>
        <p:txBody>
          <a:bodyPr>
            <a:normAutofit/>
          </a:bodyPr>
          <a:lstStyle/>
          <a:p>
            <a:pPr algn="l"/>
            <a:r>
              <a:rPr lang="en-US" sz="4000" dirty="0"/>
              <a:t>Bivariate Analysis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240952" y="3162253"/>
            <a:ext cx="3485072" cy="2175134"/>
          </a:xfrm>
        </p:spPr>
        <p:txBody>
          <a:bodyPr>
            <a:normAutofit fontScale="92500" lnSpcReduction="20000"/>
          </a:bodyPr>
          <a:lstStyle/>
          <a:p>
            <a:pPr algn="l"/>
            <a:r>
              <a:rPr lang="en-US" sz="2300" dirty="0"/>
              <a:t>Determining relation between 2 variables –</a:t>
            </a:r>
          </a:p>
          <a:p>
            <a:pPr marL="342900" indent="-342900" algn="l">
              <a:buFont typeface="Arial" panose="020B0604020202020204" pitchFamily="34" charset="0"/>
              <a:buChar char="•"/>
            </a:pPr>
            <a:r>
              <a:rPr lang="en-US" dirty="0"/>
              <a:t>Categorical – Categorical Variables</a:t>
            </a:r>
          </a:p>
          <a:p>
            <a:pPr marL="342900" indent="-342900" algn="l">
              <a:buFont typeface="Arial" panose="020B0604020202020204" pitchFamily="34" charset="0"/>
              <a:buChar char="•"/>
            </a:pPr>
            <a:r>
              <a:rPr lang="en-US" sz="2300" dirty="0"/>
              <a:t>Categorical – Numerical Variables</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2826328" y="-1"/>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3717026" y="507999"/>
            <a:ext cx="4538124" cy="970450"/>
          </a:xfrm>
        </p:spPr>
        <p:txBody>
          <a:bodyPr anchor="b">
            <a:normAutofit fontScale="90000"/>
          </a:bodyPr>
          <a:lstStyle/>
          <a:p>
            <a:pPr algn="l"/>
            <a:r>
              <a:rPr lang="en-US" sz="4000" dirty="0"/>
              <a:t>Distance from home v/s Status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3420533" y="1732449"/>
            <a:ext cx="8554720" cy="4871551"/>
          </a:xfrm>
        </p:spPr>
        <p:txBody>
          <a:bodyPr anchor="t">
            <a:normAutofit/>
          </a:bodyPr>
          <a:lstStyle/>
          <a:p>
            <a:r>
              <a:rPr lang="en-US" sz="2400" dirty="0"/>
              <a:t>p2 &lt;- </a:t>
            </a:r>
            <a:r>
              <a:rPr lang="en-US" sz="2400" dirty="0" err="1"/>
              <a:t>ggplot</a:t>
            </a:r>
            <a:r>
              <a:rPr lang="en-US" sz="2400" dirty="0"/>
              <a:t>(data, </a:t>
            </a:r>
            <a:r>
              <a:rPr lang="en-US" sz="2400" dirty="0" err="1"/>
              <a:t>aes</a:t>
            </a:r>
            <a:r>
              <a:rPr lang="en-US" sz="2400" dirty="0"/>
              <a:t>(x=</a:t>
            </a:r>
            <a:r>
              <a:rPr lang="en-US" sz="2400" dirty="0" err="1"/>
              <a:t>status,y</a:t>
            </a:r>
            <a:r>
              <a:rPr lang="en-US" sz="2400" dirty="0"/>
              <a:t>=</a:t>
            </a:r>
            <a:r>
              <a:rPr lang="en-US" sz="2400" dirty="0" err="1"/>
              <a:t>distance_from_home</a:t>
            </a:r>
            <a:r>
              <a:rPr lang="en-US" sz="2400" dirty="0"/>
              <a:t>)) + </a:t>
            </a:r>
            <a:r>
              <a:rPr lang="en-US" sz="2400" dirty="0" err="1"/>
              <a:t>geom_violin</a:t>
            </a:r>
            <a:r>
              <a:rPr lang="en-US" sz="2400" dirty="0"/>
              <a:t>()</a:t>
            </a:r>
          </a:p>
          <a:p>
            <a:r>
              <a:rPr lang="en-US" sz="2400" dirty="0"/>
              <a:t>p2 + </a:t>
            </a:r>
            <a:r>
              <a:rPr lang="en-US" sz="2400" dirty="0" err="1"/>
              <a:t>geom_violin</a:t>
            </a:r>
            <a:r>
              <a:rPr lang="en-US" sz="2400" dirty="0"/>
              <a:t>(trim = FALSE) + </a:t>
            </a:r>
            <a:r>
              <a:rPr lang="en-US" sz="2400" dirty="0" err="1"/>
              <a:t>geom_violin</a:t>
            </a:r>
            <a:r>
              <a:rPr lang="en-US" sz="2400" dirty="0"/>
              <a:t>(</a:t>
            </a:r>
            <a:r>
              <a:rPr lang="en-US" sz="2400" dirty="0" err="1"/>
              <a:t>draw_quantiles</a:t>
            </a:r>
            <a:r>
              <a:rPr lang="en-US" sz="2400" dirty="0"/>
              <a:t> = c(0.25,0.5,0.75))</a:t>
            </a:r>
          </a:p>
          <a:p>
            <a:r>
              <a:rPr lang="en-US" sz="2400" dirty="0"/>
              <a:t>The violin plots can  be compared with the mean, median and mode value for distance from home of employees v/s status</a:t>
            </a:r>
          </a:p>
          <a:p>
            <a:endParaRPr lang="en-US" sz="2400" dirty="0"/>
          </a:p>
        </p:txBody>
      </p:sp>
      <p:pic>
        <p:nvPicPr>
          <p:cNvPr id="5" name="Picture 4">
            <a:extLst>
              <a:ext uri="{FF2B5EF4-FFF2-40B4-BE49-F238E27FC236}">
                <a16:creationId xmlns:a16="http://schemas.microsoft.com/office/drawing/2014/main" id="{2D1523D9-EAD5-4F73-96BB-FED69E32C7D0}"/>
              </a:ext>
            </a:extLst>
          </p:cNvPr>
          <p:cNvPicPr>
            <a:picLocks noChangeAspect="1"/>
          </p:cNvPicPr>
          <p:nvPr/>
        </p:nvPicPr>
        <p:blipFill>
          <a:blip r:embed="rId7"/>
          <a:stretch>
            <a:fillRect/>
          </a:stretch>
        </p:blipFill>
        <p:spPr>
          <a:xfrm>
            <a:off x="-2565822" y="-12"/>
            <a:ext cx="5565138" cy="6858000"/>
          </a:xfrm>
          <a:prstGeom prst="rect">
            <a:avLst/>
          </a:prstGeom>
        </p:spPr>
      </p:pic>
    </p:spTree>
    <p:extLst>
      <p:ext uri="{BB962C8B-B14F-4D97-AF65-F5344CB8AC3E}">
        <p14:creationId xmlns:p14="http://schemas.microsoft.com/office/powerpoint/2010/main" val="4073678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2826328" y="-1"/>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3717026" y="507999"/>
            <a:ext cx="4538124" cy="970450"/>
          </a:xfrm>
        </p:spPr>
        <p:txBody>
          <a:bodyPr anchor="b">
            <a:normAutofit fontScale="90000"/>
          </a:bodyPr>
          <a:lstStyle/>
          <a:p>
            <a:pPr algn="l"/>
            <a:r>
              <a:rPr lang="en-US" sz="4000" dirty="0" err="1"/>
              <a:t>Manager_sat</a:t>
            </a:r>
            <a:r>
              <a:rPr lang="en-US" sz="4000" dirty="0"/>
              <a:t> (manager satisfaction) v/s Status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3420533" y="1732449"/>
            <a:ext cx="8554720" cy="4871551"/>
          </a:xfrm>
        </p:spPr>
        <p:txBody>
          <a:bodyPr anchor="t">
            <a:normAutofit/>
          </a:bodyPr>
          <a:lstStyle/>
          <a:p>
            <a:r>
              <a:rPr lang="en-US" sz="2400" dirty="0"/>
              <a:t>p3 &lt;- </a:t>
            </a:r>
            <a:r>
              <a:rPr lang="en-US" sz="2400" dirty="0" err="1"/>
              <a:t>ggplot</a:t>
            </a:r>
            <a:r>
              <a:rPr lang="en-US" sz="2400" dirty="0"/>
              <a:t>(data, </a:t>
            </a:r>
            <a:r>
              <a:rPr lang="en-US" sz="2400" dirty="0" err="1"/>
              <a:t>aes</a:t>
            </a:r>
            <a:r>
              <a:rPr lang="en-US" sz="2400" dirty="0"/>
              <a:t>(x=</a:t>
            </a:r>
            <a:r>
              <a:rPr lang="en-US" sz="2400" dirty="0" err="1"/>
              <a:t>status,y</a:t>
            </a:r>
            <a:r>
              <a:rPr lang="en-US" sz="2400" dirty="0"/>
              <a:t>=</a:t>
            </a:r>
            <a:r>
              <a:rPr lang="en-US" sz="2400" dirty="0" err="1"/>
              <a:t>manager_sat</a:t>
            </a:r>
            <a:r>
              <a:rPr lang="en-US" sz="2400" dirty="0"/>
              <a:t>)) + </a:t>
            </a:r>
            <a:r>
              <a:rPr lang="en-US" sz="2400" dirty="0" err="1"/>
              <a:t>geom_violin</a:t>
            </a:r>
            <a:r>
              <a:rPr lang="en-US" sz="2400" dirty="0"/>
              <a:t>()</a:t>
            </a:r>
          </a:p>
          <a:p>
            <a:r>
              <a:rPr lang="en-US" sz="2400" dirty="0"/>
              <a:t>p3 + </a:t>
            </a:r>
            <a:r>
              <a:rPr lang="en-US" sz="2400" dirty="0" err="1"/>
              <a:t>geom_violin</a:t>
            </a:r>
            <a:r>
              <a:rPr lang="en-US" sz="2400" dirty="0"/>
              <a:t>(trim = TRUE) + </a:t>
            </a:r>
            <a:r>
              <a:rPr lang="en-US" sz="2400" dirty="0" err="1"/>
              <a:t>geom_violin</a:t>
            </a:r>
            <a:r>
              <a:rPr lang="en-US" sz="2400" dirty="0"/>
              <a:t>(</a:t>
            </a:r>
            <a:r>
              <a:rPr lang="en-US" sz="2400" dirty="0" err="1"/>
              <a:t>draw_quantiles</a:t>
            </a:r>
            <a:r>
              <a:rPr lang="en-US" sz="2400" dirty="0"/>
              <a:t> = c(0.25,0.5,0.75))</a:t>
            </a:r>
          </a:p>
          <a:p>
            <a:r>
              <a:rPr lang="en-US" sz="2400" dirty="0"/>
              <a:t>The violin plots can  be compared with the mean, median and mode value for manager satisfaction v/s status</a:t>
            </a:r>
          </a:p>
          <a:p>
            <a:endParaRPr lang="en-US" sz="2400" dirty="0"/>
          </a:p>
        </p:txBody>
      </p:sp>
      <p:pic>
        <p:nvPicPr>
          <p:cNvPr id="4" name="Picture 3">
            <a:extLst>
              <a:ext uri="{FF2B5EF4-FFF2-40B4-BE49-F238E27FC236}">
                <a16:creationId xmlns:a16="http://schemas.microsoft.com/office/drawing/2014/main" id="{9F7E8E5F-3E6F-46A8-A14E-89CD0135BF5B}"/>
              </a:ext>
            </a:extLst>
          </p:cNvPr>
          <p:cNvPicPr>
            <a:picLocks noChangeAspect="1"/>
          </p:cNvPicPr>
          <p:nvPr/>
        </p:nvPicPr>
        <p:blipFill>
          <a:blip r:embed="rId7"/>
          <a:stretch>
            <a:fillRect/>
          </a:stretch>
        </p:blipFill>
        <p:spPr>
          <a:xfrm>
            <a:off x="-2628700" y="0"/>
            <a:ext cx="5690893" cy="6858000"/>
          </a:xfrm>
          <a:prstGeom prst="rect">
            <a:avLst/>
          </a:prstGeom>
        </p:spPr>
      </p:pic>
    </p:spTree>
    <p:extLst>
      <p:ext uri="{BB962C8B-B14F-4D97-AF65-F5344CB8AC3E}">
        <p14:creationId xmlns:p14="http://schemas.microsoft.com/office/powerpoint/2010/main" val="2228606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2826328" y="-1"/>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3717026" y="507999"/>
            <a:ext cx="4538124" cy="970450"/>
          </a:xfrm>
        </p:spPr>
        <p:txBody>
          <a:bodyPr anchor="b">
            <a:normAutofit fontScale="90000"/>
          </a:bodyPr>
          <a:lstStyle/>
          <a:p>
            <a:pPr algn="l"/>
            <a:r>
              <a:rPr lang="en-US" sz="4000" dirty="0" err="1"/>
              <a:t>employee_sat</a:t>
            </a:r>
            <a:r>
              <a:rPr lang="en-US" sz="4000" dirty="0"/>
              <a:t> (employee satisfaction) v/s Status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3420533" y="1732449"/>
            <a:ext cx="8554720" cy="4871551"/>
          </a:xfrm>
        </p:spPr>
        <p:txBody>
          <a:bodyPr anchor="t">
            <a:normAutofit/>
          </a:bodyPr>
          <a:lstStyle/>
          <a:p>
            <a:r>
              <a:rPr lang="en-US" sz="2400" dirty="0"/>
              <a:t>p4 &lt;- </a:t>
            </a:r>
            <a:r>
              <a:rPr lang="en-US" sz="2400" dirty="0" err="1"/>
              <a:t>ggplot</a:t>
            </a:r>
            <a:r>
              <a:rPr lang="en-US" sz="2400" dirty="0"/>
              <a:t>(data, </a:t>
            </a:r>
            <a:r>
              <a:rPr lang="en-US" sz="2400" dirty="0" err="1"/>
              <a:t>aes</a:t>
            </a:r>
            <a:r>
              <a:rPr lang="en-US" sz="2400" dirty="0"/>
              <a:t>(x=</a:t>
            </a:r>
            <a:r>
              <a:rPr lang="en-US" sz="2400" dirty="0" err="1"/>
              <a:t>status,y</a:t>
            </a:r>
            <a:r>
              <a:rPr lang="en-US" sz="2400" dirty="0"/>
              <a:t>=</a:t>
            </a:r>
            <a:r>
              <a:rPr lang="en-US" sz="2400" dirty="0" err="1"/>
              <a:t>employee_sat</a:t>
            </a:r>
            <a:r>
              <a:rPr lang="en-US" sz="2400" dirty="0"/>
              <a:t>)) + </a:t>
            </a:r>
            <a:r>
              <a:rPr lang="en-US" sz="2400" dirty="0" err="1"/>
              <a:t>geom_violin</a:t>
            </a:r>
            <a:r>
              <a:rPr lang="en-US" sz="2400" dirty="0"/>
              <a:t>()</a:t>
            </a:r>
          </a:p>
          <a:p>
            <a:r>
              <a:rPr lang="en-US" sz="2400" dirty="0"/>
              <a:t>p4 + </a:t>
            </a:r>
            <a:r>
              <a:rPr lang="en-US" sz="2400" dirty="0" err="1"/>
              <a:t>geom_violin</a:t>
            </a:r>
            <a:r>
              <a:rPr lang="en-US" sz="2400" dirty="0"/>
              <a:t>(trim = TRUE) + </a:t>
            </a:r>
            <a:r>
              <a:rPr lang="en-US" sz="2400" dirty="0" err="1"/>
              <a:t>geom_violin</a:t>
            </a:r>
            <a:r>
              <a:rPr lang="en-US" sz="2400" dirty="0"/>
              <a:t>(</a:t>
            </a:r>
            <a:r>
              <a:rPr lang="en-US" sz="2400" dirty="0" err="1"/>
              <a:t>draw_quantiles</a:t>
            </a:r>
            <a:r>
              <a:rPr lang="en-US" sz="2400" dirty="0"/>
              <a:t> = c(0.25,0.5,0.75)) </a:t>
            </a:r>
          </a:p>
          <a:p>
            <a:r>
              <a:rPr lang="en-US" sz="2400" dirty="0"/>
              <a:t>Quite interesting to see the skewness in the plots. For the one who underwent attrition, its more skewed on the right whereas the ones who did not undergo attrition, skewness was on the left hand side.</a:t>
            </a:r>
          </a:p>
          <a:p>
            <a:r>
              <a:rPr lang="en-US" sz="2400" dirty="0"/>
              <a:t>The violin plots can  be compared with the mean, median and mode value for employee satisfaction v/s status</a:t>
            </a:r>
          </a:p>
          <a:p>
            <a:endParaRPr lang="en-US" sz="2400" dirty="0"/>
          </a:p>
        </p:txBody>
      </p:sp>
      <p:pic>
        <p:nvPicPr>
          <p:cNvPr id="5" name="Picture 4">
            <a:extLst>
              <a:ext uri="{FF2B5EF4-FFF2-40B4-BE49-F238E27FC236}">
                <a16:creationId xmlns:a16="http://schemas.microsoft.com/office/drawing/2014/main" id="{0F51F33D-B13A-4296-8220-131E443D988E}"/>
              </a:ext>
            </a:extLst>
          </p:cNvPr>
          <p:cNvPicPr>
            <a:picLocks noChangeAspect="1"/>
          </p:cNvPicPr>
          <p:nvPr/>
        </p:nvPicPr>
        <p:blipFill>
          <a:blip r:embed="rId7"/>
          <a:stretch>
            <a:fillRect/>
          </a:stretch>
        </p:blipFill>
        <p:spPr>
          <a:xfrm>
            <a:off x="-2526454" y="-12"/>
            <a:ext cx="5255092" cy="6858000"/>
          </a:xfrm>
          <a:prstGeom prst="rect">
            <a:avLst/>
          </a:prstGeom>
        </p:spPr>
      </p:pic>
    </p:spTree>
    <p:extLst>
      <p:ext uri="{BB962C8B-B14F-4D97-AF65-F5344CB8AC3E}">
        <p14:creationId xmlns:p14="http://schemas.microsoft.com/office/powerpoint/2010/main" val="139111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2826328" y="-1"/>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3717026" y="507999"/>
            <a:ext cx="4538124" cy="970450"/>
          </a:xfrm>
        </p:spPr>
        <p:txBody>
          <a:bodyPr anchor="b">
            <a:normAutofit/>
          </a:bodyPr>
          <a:lstStyle/>
          <a:p>
            <a:pPr algn="l"/>
            <a:r>
              <a:rPr lang="en-US" sz="4000" dirty="0"/>
              <a:t>Bonus v/s Status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3420533" y="1732449"/>
            <a:ext cx="8554720" cy="4871551"/>
          </a:xfrm>
        </p:spPr>
        <p:txBody>
          <a:bodyPr anchor="t">
            <a:normAutofit/>
          </a:bodyPr>
          <a:lstStyle/>
          <a:p>
            <a:r>
              <a:rPr lang="en-US" sz="2400" dirty="0"/>
              <a:t>p5 &lt;- </a:t>
            </a:r>
            <a:r>
              <a:rPr lang="en-US" sz="2400" dirty="0" err="1"/>
              <a:t>ggplot</a:t>
            </a:r>
            <a:r>
              <a:rPr lang="en-US" sz="2400" dirty="0"/>
              <a:t>(data, </a:t>
            </a:r>
            <a:r>
              <a:rPr lang="en-US" sz="2400" dirty="0" err="1"/>
              <a:t>aes</a:t>
            </a:r>
            <a:r>
              <a:rPr lang="en-US" sz="2400" dirty="0"/>
              <a:t>(x=</a:t>
            </a:r>
            <a:r>
              <a:rPr lang="en-US" sz="2400" dirty="0" err="1"/>
              <a:t>status,y</a:t>
            </a:r>
            <a:r>
              <a:rPr lang="en-US" sz="2400" dirty="0"/>
              <a:t>=bonus)) + </a:t>
            </a:r>
            <a:r>
              <a:rPr lang="en-US" sz="2400" dirty="0" err="1"/>
              <a:t>geom_violin</a:t>
            </a:r>
            <a:r>
              <a:rPr lang="en-US" sz="2400" dirty="0"/>
              <a:t>()</a:t>
            </a:r>
          </a:p>
          <a:p>
            <a:r>
              <a:rPr lang="en-US" sz="2400" dirty="0"/>
              <a:t>p5 + </a:t>
            </a:r>
            <a:r>
              <a:rPr lang="en-US" sz="2400" dirty="0" err="1"/>
              <a:t>geom_violin</a:t>
            </a:r>
            <a:r>
              <a:rPr lang="en-US" sz="2400" dirty="0"/>
              <a:t>(trim = TRUE) + </a:t>
            </a:r>
            <a:r>
              <a:rPr lang="en-US" sz="2400" dirty="0" err="1"/>
              <a:t>geom_violin</a:t>
            </a:r>
            <a:r>
              <a:rPr lang="en-US" sz="2400" dirty="0"/>
              <a:t>(</a:t>
            </a:r>
            <a:r>
              <a:rPr lang="en-US" sz="2400" dirty="0" err="1"/>
              <a:t>draw_quantiles</a:t>
            </a:r>
            <a:r>
              <a:rPr lang="en-US" sz="2400" dirty="0"/>
              <a:t> = c(0.25,0.5,0.75))</a:t>
            </a:r>
          </a:p>
          <a:p>
            <a:r>
              <a:rPr lang="en-US" sz="2400" dirty="0"/>
              <a:t>The violin plots can  be compared with the mean, median and mode value for bonus v/s status</a:t>
            </a:r>
          </a:p>
          <a:p>
            <a:endParaRPr lang="en-US" sz="2400" dirty="0"/>
          </a:p>
        </p:txBody>
      </p:sp>
      <p:pic>
        <p:nvPicPr>
          <p:cNvPr id="6" name="Picture 5">
            <a:extLst>
              <a:ext uri="{FF2B5EF4-FFF2-40B4-BE49-F238E27FC236}">
                <a16:creationId xmlns:a16="http://schemas.microsoft.com/office/drawing/2014/main" id="{B9833F68-FD71-4F88-A1CC-707CAC8EAEF5}"/>
              </a:ext>
            </a:extLst>
          </p:cNvPr>
          <p:cNvPicPr>
            <a:picLocks noChangeAspect="1"/>
          </p:cNvPicPr>
          <p:nvPr/>
        </p:nvPicPr>
        <p:blipFill>
          <a:blip r:embed="rId7"/>
          <a:stretch>
            <a:fillRect/>
          </a:stretch>
        </p:blipFill>
        <p:spPr>
          <a:xfrm>
            <a:off x="-2679691" y="-12"/>
            <a:ext cx="5792875" cy="6858000"/>
          </a:xfrm>
          <a:prstGeom prst="rect">
            <a:avLst/>
          </a:prstGeom>
        </p:spPr>
      </p:pic>
    </p:spTree>
    <p:extLst>
      <p:ext uri="{BB962C8B-B14F-4D97-AF65-F5344CB8AC3E}">
        <p14:creationId xmlns:p14="http://schemas.microsoft.com/office/powerpoint/2010/main" val="2264871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2826328" y="-1"/>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3717026" y="507999"/>
            <a:ext cx="4538124" cy="970450"/>
          </a:xfrm>
        </p:spPr>
        <p:txBody>
          <a:bodyPr anchor="b">
            <a:normAutofit fontScale="90000"/>
          </a:bodyPr>
          <a:lstStyle/>
          <a:p>
            <a:pPr algn="l"/>
            <a:r>
              <a:rPr lang="en-US" sz="4000" dirty="0"/>
              <a:t>No of courses taken v/s Status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3420533" y="1732449"/>
            <a:ext cx="8554720" cy="4871551"/>
          </a:xfrm>
        </p:spPr>
        <p:txBody>
          <a:bodyPr anchor="t">
            <a:normAutofit/>
          </a:bodyPr>
          <a:lstStyle/>
          <a:p>
            <a:r>
              <a:rPr lang="en-US" sz="2400" dirty="0"/>
              <a:t>p6 &lt;- </a:t>
            </a:r>
            <a:r>
              <a:rPr lang="en-US" sz="2400" dirty="0" err="1"/>
              <a:t>ggplot</a:t>
            </a:r>
            <a:r>
              <a:rPr lang="en-US" sz="2400" dirty="0"/>
              <a:t>(data, </a:t>
            </a:r>
            <a:r>
              <a:rPr lang="en-US" sz="2400" dirty="0" err="1"/>
              <a:t>aes</a:t>
            </a:r>
            <a:r>
              <a:rPr lang="en-US" sz="2400" dirty="0"/>
              <a:t>(x=</a:t>
            </a:r>
            <a:r>
              <a:rPr lang="en-US" sz="2400" dirty="0" err="1"/>
              <a:t>status,y</a:t>
            </a:r>
            <a:r>
              <a:rPr lang="en-US" sz="2400" dirty="0"/>
              <a:t>=</a:t>
            </a:r>
            <a:r>
              <a:rPr lang="en-US" sz="2400" dirty="0" err="1"/>
              <a:t>no_courses_taken</a:t>
            </a:r>
            <a:r>
              <a:rPr lang="en-US" sz="2400" dirty="0"/>
              <a:t>)) + </a:t>
            </a:r>
            <a:r>
              <a:rPr lang="en-US" sz="2400" dirty="0" err="1"/>
              <a:t>geom_violin</a:t>
            </a:r>
            <a:r>
              <a:rPr lang="en-US" sz="2400" dirty="0"/>
              <a:t>()</a:t>
            </a:r>
          </a:p>
          <a:p>
            <a:r>
              <a:rPr lang="en-US" sz="2400" dirty="0"/>
              <a:t>p6 + </a:t>
            </a:r>
            <a:r>
              <a:rPr lang="en-US" sz="2400" dirty="0" err="1"/>
              <a:t>geom_violin</a:t>
            </a:r>
            <a:r>
              <a:rPr lang="en-US" sz="2400" dirty="0"/>
              <a:t>(trim = TRUE) + </a:t>
            </a:r>
            <a:r>
              <a:rPr lang="en-US" sz="2400" dirty="0" err="1"/>
              <a:t>geom_violin</a:t>
            </a:r>
            <a:r>
              <a:rPr lang="en-US" sz="2400" dirty="0"/>
              <a:t>(</a:t>
            </a:r>
            <a:r>
              <a:rPr lang="en-US" sz="2400" dirty="0" err="1"/>
              <a:t>draw_quantiles</a:t>
            </a:r>
            <a:r>
              <a:rPr lang="en-US" sz="2400" dirty="0"/>
              <a:t> = c(0.25,0.5,0.75)) </a:t>
            </a:r>
          </a:p>
          <a:p>
            <a:r>
              <a:rPr lang="en-US" sz="2400" dirty="0"/>
              <a:t>From the avg, max, min and median, we could conclude that may be the people are not happy with the courses and hence are leaving the company or could be managed horizontally than vertically or vice-versa</a:t>
            </a:r>
          </a:p>
        </p:txBody>
      </p:sp>
      <p:pic>
        <p:nvPicPr>
          <p:cNvPr id="5" name="Picture 4">
            <a:extLst>
              <a:ext uri="{FF2B5EF4-FFF2-40B4-BE49-F238E27FC236}">
                <a16:creationId xmlns:a16="http://schemas.microsoft.com/office/drawing/2014/main" id="{1D6E4A95-6AFB-42F0-8ABD-01E788EB017A}"/>
              </a:ext>
            </a:extLst>
          </p:cNvPr>
          <p:cNvPicPr>
            <a:picLocks noChangeAspect="1"/>
          </p:cNvPicPr>
          <p:nvPr/>
        </p:nvPicPr>
        <p:blipFill>
          <a:blip r:embed="rId7"/>
          <a:stretch>
            <a:fillRect/>
          </a:stretch>
        </p:blipFill>
        <p:spPr>
          <a:xfrm>
            <a:off x="-2615752" y="0"/>
            <a:ext cx="5744265" cy="6858000"/>
          </a:xfrm>
          <a:prstGeom prst="rect">
            <a:avLst/>
          </a:prstGeom>
        </p:spPr>
      </p:pic>
    </p:spTree>
    <p:extLst>
      <p:ext uri="{BB962C8B-B14F-4D97-AF65-F5344CB8AC3E}">
        <p14:creationId xmlns:p14="http://schemas.microsoft.com/office/powerpoint/2010/main" val="376533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2826328" y="-1"/>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3717026" y="507999"/>
            <a:ext cx="4538124" cy="970450"/>
          </a:xfrm>
        </p:spPr>
        <p:txBody>
          <a:bodyPr anchor="b">
            <a:normAutofit fontScale="90000"/>
          </a:bodyPr>
          <a:lstStyle/>
          <a:p>
            <a:pPr algn="l"/>
            <a:r>
              <a:rPr lang="en-US" sz="4000" dirty="0"/>
              <a:t>Time in position v/s Status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3420533" y="1732449"/>
            <a:ext cx="8554720" cy="4871551"/>
          </a:xfrm>
        </p:spPr>
        <p:txBody>
          <a:bodyPr anchor="t">
            <a:normAutofit/>
          </a:bodyPr>
          <a:lstStyle/>
          <a:p>
            <a:r>
              <a:rPr lang="en-US" sz="2400" dirty="0"/>
              <a:t>p7 &lt;- </a:t>
            </a:r>
            <a:r>
              <a:rPr lang="en-US" sz="2400" dirty="0" err="1"/>
              <a:t>ggplot</a:t>
            </a:r>
            <a:r>
              <a:rPr lang="en-US" sz="2400" dirty="0"/>
              <a:t>(data, </a:t>
            </a:r>
            <a:r>
              <a:rPr lang="en-US" sz="2400" dirty="0" err="1"/>
              <a:t>aes</a:t>
            </a:r>
            <a:r>
              <a:rPr lang="en-US" sz="2400" dirty="0"/>
              <a:t>(x=</a:t>
            </a:r>
            <a:r>
              <a:rPr lang="en-US" sz="2400" dirty="0" err="1"/>
              <a:t>status,y</a:t>
            </a:r>
            <a:r>
              <a:rPr lang="en-US" sz="2400" dirty="0"/>
              <a:t>=</a:t>
            </a:r>
            <a:r>
              <a:rPr lang="en-US" sz="2400" dirty="0" err="1"/>
              <a:t>time_in_position</a:t>
            </a:r>
            <a:r>
              <a:rPr lang="en-US" sz="2400" dirty="0"/>
              <a:t>)) + </a:t>
            </a:r>
            <a:r>
              <a:rPr lang="en-US" sz="2400" dirty="0" err="1"/>
              <a:t>geom_violin</a:t>
            </a:r>
            <a:r>
              <a:rPr lang="en-US" sz="2400" dirty="0"/>
              <a:t>()</a:t>
            </a:r>
          </a:p>
          <a:p>
            <a:r>
              <a:rPr lang="en-US" sz="2400" dirty="0"/>
              <a:t>p7 + </a:t>
            </a:r>
            <a:r>
              <a:rPr lang="en-US" sz="2400" dirty="0" err="1"/>
              <a:t>geom_violin</a:t>
            </a:r>
            <a:r>
              <a:rPr lang="en-US" sz="2400" dirty="0"/>
              <a:t>(trim = TRUE) + </a:t>
            </a:r>
            <a:r>
              <a:rPr lang="en-US" sz="2400" dirty="0" err="1"/>
              <a:t>geom_violin</a:t>
            </a:r>
            <a:r>
              <a:rPr lang="en-US" sz="2400" dirty="0"/>
              <a:t>(</a:t>
            </a:r>
            <a:r>
              <a:rPr lang="en-US" sz="2400" dirty="0" err="1"/>
              <a:t>draw_quantiles</a:t>
            </a:r>
            <a:r>
              <a:rPr lang="en-US" sz="2400" dirty="0"/>
              <a:t> = c(0.25,0.5,0.75)) # maximum value - very </a:t>
            </a:r>
            <a:r>
              <a:rPr lang="en-US" sz="2400" dirty="0" err="1"/>
              <a:t>very</a:t>
            </a:r>
            <a:r>
              <a:rPr lang="en-US" sz="2400" dirty="0"/>
              <a:t> high, so there might be the case that something wrong with the data (outlier might be present)</a:t>
            </a:r>
          </a:p>
          <a:p>
            <a:pPr marL="36900" indent="0">
              <a:buNone/>
            </a:pPr>
            <a:endParaRPr lang="en-US" sz="2400" dirty="0"/>
          </a:p>
        </p:txBody>
      </p:sp>
      <p:pic>
        <p:nvPicPr>
          <p:cNvPr id="4" name="Picture 3">
            <a:extLst>
              <a:ext uri="{FF2B5EF4-FFF2-40B4-BE49-F238E27FC236}">
                <a16:creationId xmlns:a16="http://schemas.microsoft.com/office/drawing/2014/main" id="{D07FCE50-E82D-43D0-A0F5-FDD879B30819}"/>
              </a:ext>
            </a:extLst>
          </p:cNvPr>
          <p:cNvPicPr>
            <a:picLocks noChangeAspect="1"/>
          </p:cNvPicPr>
          <p:nvPr/>
        </p:nvPicPr>
        <p:blipFill>
          <a:blip r:embed="rId7"/>
          <a:stretch>
            <a:fillRect/>
          </a:stretch>
        </p:blipFill>
        <p:spPr>
          <a:xfrm>
            <a:off x="-2615251" y="-12"/>
            <a:ext cx="5663996" cy="6858000"/>
          </a:xfrm>
          <a:prstGeom prst="rect">
            <a:avLst/>
          </a:prstGeom>
        </p:spPr>
      </p:pic>
    </p:spTree>
    <p:extLst>
      <p:ext uri="{BB962C8B-B14F-4D97-AF65-F5344CB8AC3E}">
        <p14:creationId xmlns:p14="http://schemas.microsoft.com/office/powerpoint/2010/main" val="2662693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2826328" y="-1"/>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3717026" y="507999"/>
            <a:ext cx="4538124" cy="970450"/>
          </a:xfrm>
        </p:spPr>
        <p:txBody>
          <a:bodyPr anchor="b">
            <a:normAutofit fontScale="90000"/>
          </a:bodyPr>
          <a:lstStyle/>
          <a:p>
            <a:pPr algn="l"/>
            <a:r>
              <a:rPr lang="en-US" sz="4000" dirty="0"/>
              <a:t>Percentage salary change v/s Status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3420533" y="1732449"/>
            <a:ext cx="8554720" cy="4871551"/>
          </a:xfrm>
        </p:spPr>
        <p:txBody>
          <a:bodyPr anchor="t">
            <a:normAutofit/>
          </a:bodyPr>
          <a:lstStyle/>
          <a:p>
            <a:r>
              <a:rPr lang="en-US" sz="2400" dirty="0"/>
              <a:t>p8 &lt;- </a:t>
            </a:r>
            <a:r>
              <a:rPr lang="en-US" sz="2400" dirty="0" err="1"/>
              <a:t>ggplot</a:t>
            </a:r>
            <a:r>
              <a:rPr lang="en-US" sz="2400" dirty="0"/>
              <a:t>(data, </a:t>
            </a:r>
            <a:r>
              <a:rPr lang="en-US" sz="2400" dirty="0" err="1"/>
              <a:t>aes</a:t>
            </a:r>
            <a:r>
              <a:rPr lang="en-US" sz="2400" dirty="0"/>
              <a:t>(x=</a:t>
            </a:r>
            <a:r>
              <a:rPr lang="en-US" sz="2400" dirty="0" err="1"/>
              <a:t>status,y</a:t>
            </a:r>
            <a:r>
              <a:rPr lang="en-US" sz="2400" dirty="0"/>
              <a:t>=</a:t>
            </a:r>
            <a:r>
              <a:rPr lang="en-US" sz="2400" dirty="0" err="1"/>
              <a:t>perc_salary_change</a:t>
            </a:r>
            <a:r>
              <a:rPr lang="en-US" sz="2400" dirty="0"/>
              <a:t>)) + </a:t>
            </a:r>
            <a:r>
              <a:rPr lang="en-US" sz="2400" dirty="0" err="1"/>
              <a:t>geom_violin</a:t>
            </a:r>
            <a:r>
              <a:rPr lang="en-US" sz="2400" dirty="0"/>
              <a:t>()</a:t>
            </a:r>
          </a:p>
          <a:p>
            <a:r>
              <a:rPr lang="en-US" sz="2400" dirty="0"/>
              <a:t>p8 + </a:t>
            </a:r>
            <a:r>
              <a:rPr lang="en-US" sz="2400" dirty="0" err="1"/>
              <a:t>geom_violin</a:t>
            </a:r>
            <a:r>
              <a:rPr lang="en-US" sz="2400" dirty="0"/>
              <a:t>(trim = TRUE) + </a:t>
            </a:r>
            <a:r>
              <a:rPr lang="en-US" sz="2400" dirty="0" err="1"/>
              <a:t>geom_violin</a:t>
            </a:r>
            <a:r>
              <a:rPr lang="en-US" sz="2400" dirty="0"/>
              <a:t>(</a:t>
            </a:r>
            <a:r>
              <a:rPr lang="en-US" sz="2400" dirty="0" err="1"/>
              <a:t>draw_quantiles</a:t>
            </a:r>
            <a:r>
              <a:rPr lang="en-US" sz="2400" dirty="0"/>
              <a:t> = c(0.25,0.5,0.75)) # maximum salary change is the key.. if you do not give a good hike to the employee, they are bound to leave the company.</a:t>
            </a:r>
          </a:p>
        </p:txBody>
      </p:sp>
      <p:pic>
        <p:nvPicPr>
          <p:cNvPr id="4" name="Picture 3">
            <a:extLst>
              <a:ext uri="{FF2B5EF4-FFF2-40B4-BE49-F238E27FC236}">
                <a16:creationId xmlns:a16="http://schemas.microsoft.com/office/drawing/2014/main" id="{28664F02-5D48-4A72-A670-67D6E57209F8}"/>
              </a:ext>
            </a:extLst>
          </p:cNvPr>
          <p:cNvPicPr>
            <a:picLocks noChangeAspect="1"/>
          </p:cNvPicPr>
          <p:nvPr/>
        </p:nvPicPr>
        <p:blipFill>
          <a:blip r:embed="rId7"/>
          <a:stretch>
            <a:fillRect/>
          </a:stretch>
        </p:blipFill>
        <p:spPr>
          <a:xfrm>
            <a:off x="-2654978" y="0"/>
            <a:ext cx="5743449" cy="6858000"/>
          </a:xfrm>
          <a:prstGeom prst="rect">
            <a:avLst/>
          </a:prstGeom>
        </p:spPr>
      </p:pic>
    </p:spTree>
    <p:extLst>
      <p:ext uri="{BB962C8B-B14F-4D97-AF65-F5344CB8AC3E}">
        <p14:creationId xmlns:p14="http://schemas.microsoft.com/office/powerpoint/2010/main" val="852370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2826328" y="-1"/>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3717026" y="507999"/>
            <a:ext cx="4538124" cy="970450"/>
          </a:xfrm>
        </p:spPr>
        <p:txBody>
          <a:bodyPr anchor="b">
            <a:normAutofit/>
          </a:bodyPr>
          <a:lstStyle/>
          <a:p>
            <a:pPr algn="l"/>
            <a:r>
              <a:rPr lang="en-US" sz="4000" dirty="0"/>
              <a:t>Gender v/s Status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3420533" y="1732449"/>
            <a:ext cx="8554720" cy="4871551"/>
          </a:xfrm>
        </p:spPr>
        <p:txBody>
          <a:bodyPr anchor="t">
            <a:normAutofit/>
          </a:bodyPr>
          <a:lstStyle/>
          <a:p>
            <a:r>
              <a:rPr lang="en-US" sz="2400" dirty="0"/>
              <a:t>tab2 &lt;</a:t>
            </a:r>
            <a:r>
              <a:rPr lang="en-US" sz="2400" dirty="0">
                <a:latin typeface="Arial" panose="020B0604020202020204" pitchFamily="34" charset="0"/>
                <a:cs typeface="Arial" panose="020B0604020202020204" pitchFamily="34" charset="0"/>
              </a:rPr>
              <a:t>- </a:t>
            </a:r>
            <a:r>
              <a:rPr lang="en-US" sz="2400" dirty="0"/>
              <a:t>table(</a:t>
            </a:r>
            <a:r>
              <a:rPr lang="en-US" sz="2400" dirty="0" err="1"/>
              <a:t>data$status,data$gender</a:t>
            </a:r>
            <a:r>
              <a:rPr lang="en-US" sz="2400" dirty="0"/>
              <a:t>) # gender wise status round(</a:t>
            </a:r>
            <a:r>
              <a:rPr lang="en-US" sz="2400" dirty="0" err="1"/>
              <a:t>prop.table</a:t>
            </a:r>
            <a:r>
              <a:rPr lang="en-US" sz="2400" dirty="0"/>
              <a:t>(tab2,1)*100,digits =2)</a:t>
            </a:r>
          </a:p>
          <a:p>
            <a:r>
              <a:rPr lang="en-US" sz="2400" dirty="0"/>
              <a:t>Result in tabular format:</a:t>
            </a:r>
          </a:p>
          <a:p>
            <a:endParaRPr lang="en-US" sz="2400" dirty="0"/>
          </a:p>
          <a:p>
            <a:endParaRPr lang="en-US" sz="2400" dirty="0"/>
          </a:p>
        </p:txBody>
      </p:sp>
      <p:pic>
        <p:nvPicPr>
          <p:cNvPr id="4" name="Picture 3">
            <a:extLst>
              <a:ext uri="{FF2B5EF4-FFF2-40B4-BE49-F238E27FC236}">
                <a16:creationId xmlns:a16="http://schemas.microsoft.com/office/drawing/2014/main" id="{CFA3E772-7416-4881-800A-4CBDE42B88F1}"/>
              </a:ext>
            </a:extLst>
          </p:cNvPr>
          <p:cNvPicPr>
            <a:picLocks noChangeAspect="1"/>
          </p:cNvPicPr>
          <p:nvPr/>
        </p:nvPicPr>
        <p:blipFill>
          <a:blip r:embed="rId7"/>
          <a:stretch>
            <a:fillRect/>
          </a:stretch>
        </p:blipFill>
        <p:spPr>
          <a:xfrm>
            <a:off x="-1836051" y="347425"/>
            <a:ext cx="4256142" cy="6256575"/>
          </a:xfrm>
          <a:prstGeom prst="rect">
            <a:avLst/>
          </a:prstGeom>
        </p:spPr>
      </p:pic>
      <p:pic>
        <p:nvPicPr>
          <p:cNvPr id="6" name="Picture 5">
            <a:extLst>
              <a:ext uri="{FF2B5EF4-FFF2-40B4-BE49-F238E27FC236}">
                <a16:creationId xmlns:a16="http://schemas.microsoft.com/office/drawing/2014/main" id="{00A193B2-D1A9-4CEE-8491-E3BED1791B26}"/>
              </a:ext>
            </a:extLst>
          </p:cNvPr>
          <p:cNvPicPr>
            <a:picLocks noChangeAspect="1"/>
          </p:cNvPicPr>
          <p:nvPr/>
        </p:nvPicPr>
        <p:blipFill>
          <a:blip r:embed="rId8"/>
          <a:stretch>
            <a:fillRect/>
          </a:stretch>
        </p:blipFill>
        <p:spPr>
          <a:xfrm>
            <a:off x="4677300" y="3611011"/>
            <a:ext cx="2743200" cy="1114425"/>
          </a:xfrm>
          <a:prstGeom prst="rect">
            <a:avLst/>
          </a:prstGeom>
        </p:spPr>
      </p:pic>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2826328" y="-1"/>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3717026" y="507999"/>
            <a:ext cx="4538124" cy="970450"/>
          </a:xfrm>
        </p:spPr>
        <p:txBody>
          <a:bodyPr anchor="b">
            <a:normAutofit fontScale="90000"/>
          </a:bodyPr>
          <a:lstStyle/>
          <a:p>
            <a:pPr algn="l"/>
            <a:r>
              <a:rPr lang="en-US" sz="4000" dirty="0"/>
              <a:t>Service Agreement  v/s Status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3420533" y="1732449"/>
            <a:ext cx="8554720" cy="4871551"/>
          </a:xfrm>
        </p:spPr>
        <p:txBody>
          <a:bodyPr anchor="t">
            <a:normAutofit/>
          </a:bodyPr>
          <a:lstStyle/>
          <a:p>
            <a:r>
              <a:rPr lang="en-US" sz="2400" dirty="0"/>
              <a:t>tab3 &lt;</a:t>
            </a:r>
            <a:r>
              <a:rPr lang="en-US" sz="2400" dirty="0">
                <a:latin typeface="Arial" panose="020B0604020202020204" pitchFamily="34" charset="0"/>
                <a:cs typeface="Arial" panose="020B0604020202020204" pitchFamily="34" charset="0"/>
              </a:rPr>
              <a:t>- </a:t>
            </a:r>
            <a:r>
              <a:rPr lang="en-US" sz="2400" dirty="0"/>
              <a:t>table(</a:t>
            </a:r>
            <a:r>
              <a:rPr lang="en-US" sz="2400" dirty="0" err="1"/>
              <a:t>data$status,data$service_agreement</a:t>
            </a:r>
            <a:r>
              <a:rPr lang="en-US" sz="2400" dirty="0"/>
              <a:t>)</a:t>
            </a:r>
          </a:p>
          <a:p>
            <a:r>
              <a:rPr lang="en-US" sz="2400" dirty="0"/>
              <a:t> round(</a:t>
            </a:r>
            <a:r>
              <a:rPr lang="en-US" sz="2400" dirty="0" err="1"/>
              <a:t>prop.table</a:t>
            </a:r>
            <a:r>
              <a:rPr lang="en-US" sz="2400" dirty="0"/>
              <a:t>(tab3,1)*100,digits =2)</a:t>
            </a:r>
          </a:p>
          <a:p>
            <a:r>
              <a:rPr lang="en-US" sz="2400" dirty="0"/>
              <a:t>Result in tabular format:</a:t>
            </a:r>
          </a:p>
          <a:p>
            <a:endParaRPr lang="en-US" sz="2400" dirty="0"/>
          </a:p>
          <a:p>
            <a:endParaRPr lang="en-US" sz="2400" dirty="0"/>
          </a:p>
        </p:txBody>
      </p:sp>
      <p:pic>
        <p:nvPicPr>
          <p:cNvPr id="5" name="Picture 4">
            <a:extLst>
              <a:ext uri="{FF2B5EF4-FFF2-40B4-BE49-F238E27FC236}">
                <a16:creationId xmlns:a16="http://schemas.microsoft.com/office/drawing/2014/main" id="{EB69A7C9-438B-483C-89DF-5C3F7A5F716D}"/>
              </a:ext>
            </a:extLst>
          </p:cNvPr>
          <p:cNvPicPr>
            <a:picLocks noChangeAspect="1"/>
          </p:cNvPicPr>
          <p:nvPr/>
        </p:nvPicPr>
        <p:blipFill>
          <a:blip r:embed="rId7"/>
          <a:stretch>
            <a:fillRect/>
          </a:stretch>
        </p:blipFill>
        <p:spPr>
          <a:xfrm>
            <a:off x="-1709098" y="699516"/>
            <a:ext cx="4066634" cy="5518404"/>
          </a:xfrm>
          <a:prstGeom prst="rect">
            <a:avLst/>
          </a:prstGeom>
        </p:spPr>
      </p:pic>
      <p:pic>
        <p:nvPicPr>
          <p:cNvPr id="7" name="Picture 6">
            <a:extLst>
              <a:ext uri="{FF2B5EF4-FFF2-40B4-BE49-F238E27FC236}">
                <a16:creationId xmlns:a16="http://schemas.microsoft.com/office/drawing/2014/main" id="{DC9B76B0-A824-4724-9573-BF049D755053}"/>
              </a:ext>
            </a:extLst>
          </p:cNvPr>
          <p:cNvPicPr>
            <a:picLocks noChangeAspect="1"/>
          </p:cNvPicPr>
          <p:nvPr/>
        </p:nvPicPr>
        <p:blipFill>
          <a:blip r:embed="rId8"/>
          <a:stretch>
            <a:fillRect/>
          </a:stretch>
        </p:blipFill>
        <p:spPr>
          <a:xfrm>
            <a:off x="4825365" y="3777086"/>
            <a:ext cx="3028950" cy="942975"/>
          </a:xfrm>
          <a:prstGeom prst="rect">
            <a:avLst/>
          </a:prstGeom>
        </p:spPr>
      </p:pic>
    </p:spTree>
    <p:extLst>
      <p:ext uri="{BB962C8B-B14F-4D97-AF65-F5344CB8AC3E}">
        <p14:creationId xmlns:p14="http://schemas.microsoft.com/office/powerpoint/2010/main" val="345422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2826328" y="-1"/>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3717026" y="507999"/>
            <a:ext cx="4538124" cy="970450"/>
          </a:xfrm>
        </p:spPr>
        <p:txBody>
          <a:bodyPr anchor="b">
            <a:normAutofit/>
          </a:bodyPr>
          <a:lstStyle/>
          <a:p>
            <a:pPr algn="l"/>
            <a:r>
              <a:rPr lang="en-US" sz="4000" dirty="0"/>
              <a:t>Job Level v/s Status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3420533" y="1732449"/>
            <a:ext cx="8554720" cy="4871551"/>
          </a:xfrm>
        </p:spPr>
        <p:txBody>
          <a:bodyPr anchor="t">
            <a:normAutofit/>
          </a:bodyPr>
          <a:lstStyle/>
          <a:p>
            <a:r>
              <a:rPr lang="en-US" sz="2400" dirty="0"/>
              <a:t>tab4 &lt;</a:t>
            </a:r>
            <a:r>
              <a:rPr lang="en-US" sz="2400" dirty="0">
                <a:latin typeface="Arial" panose="020B0604020202020204" pitchFamily="34" charset="0"/>
                <a:cs typeface="Arial" panose="020B0604020202020204" pitchFamily="34" charset="0"/>
              </a:rPr>
              <a:t>- </a:t>
            </a:r>
            <a:r>
              <a:rPr lang="en-US" sz="2400" dirty="0"/>
              <a:t>table(</a:t>
            </a:r>
            <a:r>
              <a:rPr lang="en-US" sz="2400" dirty="0" err="1"/>
              <a:t>data$status,data$job_level</a:t>
            </a:r>
            <a:r>
              <a:rPr lang="en-US" sz="2400" dirty="0"/>
              <a:t>)  # has 5 levels as per </a:t>
            </a:r>
            <a:r>
              <a:rPr lang="en-US" sz="2400" dirty="0" err="1"/>
              <a:t>as.fator</a:t>
            </a:r>
            <a:endParaRPr lang="en-US" sz="2400" dirty="0"/>
          </a:p>
          <a:p>
            <a:r>
              <a:rPr lang="en-US" sz="2400" dirty="0"/>
              <a:t> round(</a:t>
            </a:r>
            <a:r>
              <a:rPr lang="en-US" sz="2400" dirty="0" err="1"/>
              <a:t>prop.table</a:t>
            </a:r>
            <a:r>
              <a:rPr lang="en-US" sz="2400" dirty="0"/>
              <a:t>(tab4,1)*100,digits =2)</a:t>
            </a:r>
          </a:p>
          <a:p>
            <a:r>
              <a:rPr lang="en-US" sz="2400" dirty="0"/>
              <a:t>Result in tabular format:</a:t>
            </a:r>
          </a:p>
          <a:p>
            <a:endParaRPr lang="en-US" sz="2400" dirty="0"/>
          </a:p>
          <a:p>
            <a:endParaRPr lang="en-US" sz="2400" dirty="0"/>
          </a:p>
        </p:txBody>
      </p:sp>
      <p:pic>
        <p:nvPicPr>
          <p:cNvPr id="4" name="Picture 3">
            <a:extLst>
              <a:ext uri="{FF2B5EF4-FFF2-40B4-BE49-F238E27FC236}">
                <a16:creationId xmlns:a16="http://schemas.microsoft.com/office/drawing/2014/main" id="{E4C8EA9D-807D-4EC2-83AA-059E4EFB3204}"/>
              </a:ext>
            </a:extLst>
          </p:cNvPr>
          <p:cNvPicPr>
            <a:picLocks noChangeAspect="1"/>
          </p:cNvPicPr>
          <p:nvPr/>
        </p:nvPicPr>
        <p:blipFill>
          <a:blip r:embed="rId7"/>
          <a:stretch>
            <a:fillRect/>
          </a:stretch>
        </p:blipFill>
        <p:spPr>
          <a:xfrm>
            <a:off x="-2334469" y="663786"/>
            <a:ext cx="4668937" cy="5940214"/>
          </a:xfrm>
          <a:prstGeom prst="rect">
            <a:avLst/>
          </a:prstGeom>
        </p:spPr>
      </p:pic>
      <p:pic>
        <p:nvPicPr>
          <p:cNvPr id="6" name="Picture 5">
            <a:extLst>
              <a:ext uri="{FF2B5EF4-FFF2-40B4-BE49-F238E27FC236}">
                <a16:creationId xmlns:a16="http://schemas.microsoft.com/office/drawing/2014/main" id="{C108C7DD-2348-48B7-BBC7-E8BAC0236F88}"/>
              </a:ext>
            </a:extLst>
          </p:cNvPr>
          <p:cNvPicPr>
            <a:picLocks noChangeAspect="1"/>
          </p:cNvPicPr>
          <p:nvPr/>
        </p:nvPicPr>
        <p:blipFill>
          <a:blip r:embed="rId8"/>
          <a:stretch>
            <a:fillRect/>
          </a:stretch>
        </p:blipFill>
        <p:spPr>
          <a:xfrm>
            <a:off x="4125277" y="4226665"/>
            <a:ext cx="5648325" cy="1019175"/>
          </a:xfrm>
          <a:prstGeom prst="rect">
            <a:avLst/>
          </a:prstGeom>
        </p:spPr>
      </p:pic>
    </p:spTree>
    <p:extLst>
      <p:ext uri="{BB962C8B-B14F-4D97-AF65-F5344CB8AC3E}">
        <p14:creationId xmlns:p14="http://schemas.microsoft.com/office/powerpoint/2010/main" val="1553290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2826328" y="-1"/>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3717026" y="507999"/>
            <a:ext cx="4538124" cy="970450"/>
          </a:xfrm>
        </p:spPr>
        <p:txBody>
          <a:bodyPr anchor="b">
            <a:normAutofit/>
          </a:bodyPr>
          <a:lstStyle/>
          <a:p>
            <a:pPr algn="l"/>
            <a:r>
              <a:rPr lang="en-US" sz="4000" dirty="0"/>
              <a:t>Rating v/s Status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3420533" y="1732449"/>
            <a:ext cx="8554720" cy="4871551"/>
          </a:xfrm>
        </p:spPr>
        <p:txBody>
          <a:bodyPr anchor="t">
            <a:normAutofit/>
          </a:bodyPr>
          <a:lstStyle/>
          <a:p>
            <a:r>
              <a:rPr lang="en-US" sz="2400" dirty="0"/>
              <a:t>tab5 &lt;</a:t>
            </a:r>
            <a:r>
              <a:rPr lang="en-US" sz="2400" dirty="0">
                <a:latin typeface="Arial" panose="020B0604020202020204" pitchFamily="34" charset="0"/>
                <a:cs typeface="Arial" panose="020B0604020202020204" pitchFamily="34" charset="0"/>
              </a:rPr>
              <a:t>- </a:t>
            </a:r>
            <a:r>
              <a:rPr lang="en-US" sz="2400" dirty="0"/>
              <a:t>table(</a:t>
            </a:r>
            <a:r>
              <a:rPr lang="en-US" sz="2400" dirty="0" err="1"/>
              <a:t>data$status,data$var_rating</a:t>
            </a:r>
            <a:r>
              <a:rPr lang="en-US" sz="2400" dirty="0"/>
              <a:t>)  # has 5 levels as per </a:t>
            </a:r>
            <a:r>
              <a:rPr lang="en-US" sz="2400" dirty="0" err="1"/>
              <a:t>as.fator</a:t>
            </a:r>
            <a:endParaRPr lang="en-US" sz="2400" dirty="0"/>
          </a:p>
          <a:p>
            <a:r>
              <a:rPr lang="en-US" sz="2400" dirty="0"/>
              <a:t> round(</a:t>
            </a:r>
            <a:r>
              <a:rPr lang="en-US" sz="2400" dirty="0" err="1"/>
              <a:t>prop.table</a:t>
            </a:r>
            <a:r>
              <a:rPr lang="en-US" sz="2400" dirty="0"/>
              <a:t>(tab5,1)*100,digits =2)</a:t>
            </a:r>
          </a:p>
          <a:p>
            <a:r>
              <a:rPr lang="en-US" sz="2400" dirty="0"/>
              <a:t>Result in tabular format:</a:t>
            </a:r>
          </a:p>
          <a:p>
            <a:endParaRPr lang="en-US" sz="2400" dirty="0"/>
          </a:p>
          <a:p>
            <a:endParaRPr lang="en-US" sz="2400" dirty="0"/>
          </a:p>
        </p:txBody>
      </p:sp>
      <p:pic>
        <p:nvPicPr>
          <p:cNvPr id="5" name="Picture 4">
            <a:extLst>
              <a:ext uri="{FF2B5EF4-FFF2-40B4-BE49-F238E27FC236}">
                <a16:creationId xmlns:a16="http://schemas.microsoft.com/office/drawing/2014/main" id="{9AC2F459-D5E4-489E-A9A4-8D5ABD836D91}"/>
              </a:ext>
            </a:extLst>
          </p:cNvPr>
          <p:cNvPicPr>
            <a:picLocks noChangeAspect="1"/>
          </p:cNvPicPr>
          <p:nvPr/>
        </p:nvPicPr>
        <p:blipFill>
          <a:blip r:embed="rId7"/>
          <a:stretch>
            <a:fillRect/>
          </a:stretch>
        </p:blipFill>
        <p:spPr>
          <a:xfrm>
            <a:off x="-2731186" y="507999"/>
            <a:ext cx="5934973" cy="6096002"/>
          </a:xfrm>
          <a:prstGeom prst="rect">
            <a:avLst/>
          </a:prstGeom>
        </p:spPr>
      </p:pic>
      <p:pic>
        <p:nvPicPr>
          <p:cNvPr id="7" name="Picture 6">
            <a:extLst>
              <a:ext uri="{FF2B5EF4-FFF2-40B4-BE49-F238E27FC236}">
                <a16:creationId xmlns:a16="http://schemas.microsoft.com/office/drawing/2014/main" id="{6BBF1B00-935A-479A-9C8A-D4BD64652757}"/>
              </a:ext>
            </a:extLst>
          </p:cNvPr>
          <p:cNvPicPr>
            <a:picLocks noChangeAspect="1"/>
          </p:cNvPicPr>
          <p:nvPr/>
        </p:nvPicPr>
        <p:blipFill>
          <a:blip r:embed="rId8"/>
          <a:stretch>
            <a:fillRect/>
          </a:stretch>
        </p:blipFill>
        <p:spPr>
          <a:xfrm>
            <a:off x="3974413" y="3956261"/>
            <a:ext cx="5486400" cy="1085850"/>
          </a:xfrm>
          <a:prstGeom prst="rect">
            <a:avLst/>
          </a:prstGeom>
        </p:spPr>
      </p:pic>
    </p:spTree>
    <p:extLst>
      <p:ext uri="{BB962C8B-B14F-4D97-AF65-F5344CB8AC3E}">
        <p14:creationId xmlns:p14="http://schemas.microsoft.com/office/powerpoint/2010/main" val="1033603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2826328" y="-1"/>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3717026" y="507999"/>
            <a:ext cx="4538124" cy="970450"/>
          </a:xfrm>
        </p:spPr>
        <p:txBody>
          <a:bodyPr anchor="b">
            <a:normAutofit/>
          </a:bodyPr>
          <a:lstStyle/>
          <a:p>
            <a:pPr algn="l"/>
            <a:r>
              <a:rPr lang="en-US" sz="4000" dirty="0"/>
              <a:t>Rating v/s Status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3420533" y="1732449"/>
            <a:ext cx="8554720" cy="4871551"/>
          </a:xfrm>
        </p:spPr>
        <p:txBody>
          <a:bodyPr anchor="t">
            <a:normAutofit/>
          </a:bodyPr>
          <a:lstStyle/>
          <a:p>
            <a:r>
              <a:rPr lang="en-US" sz="2400" dirty="0"/>
              <a:t>tab6 &lt;</a:t>
            </a:r>
            <a:r>
              <a:rPr lang="en-US" sz="2400" dirty="0">
                <a:latin typeface="Arial" panose="020B0604020202020204" pitchFamily="34" charset="0"/>
                <a:cs typeface="Arial" panose="020B0604020202020204" pitchFamily="34" charset="0"/>
              </a:rPr>
              <a:t>- </a:t>
            </a:r>
            <a:r>
              <a:rPr lang="en-US" sz="2400" dirty="0"/>
              <a:t>table(</a:t>
            </a:r>
            <a:r>
              <a:rPr lang="en-US" sz="2400" dirty="0" err="1"/>
              <a:t>data$status,data$rating</a:t>
            </a:r>
            <a:r>
              <a:rPr lang="en-US" sz="2400" dirty="0"/>
              <a:t>) </a:t>
            </a:r>
          </a:p>
          <a:p>
            <a:r>
              <a:rPr lang="en-US" sz="2400" dirty="0"/>
              <a:t> round(</a:t>
            </a:r>
            <a:r>
              <a:rPr lang="en-US" sz="2400" dirty="0" err="1"/>
              <a:t>prop.table</a:t>
            </a:r>
            <a:r>
              <a:rPr lang="en-US" sz="2400" dirty="0"/>
              <a:t>(tab6,1)*100,digits =2)</a:t>
            </a:r>
          </a:p>
          <a:p>
            <a:r>
              <a:rPr lang="en-US" sz="2400" dirty="0"/>
              <a:t>Result in tabular format:</a:t>
            </a:r>
          </a:p>
          <a:p>
            <a:endParaRPr lang="en-US" sz="2400" dirty="0"/>
          </a:p>
          <a:p>
            <a:endParaRPr lang="en-US" sz="2400" dirty="0"/>
          </a:p>
        </p:txBody>
      </p:sp>
      <p:pic>
        <p:nvPicPr>
          <p:cNvPr id="4" name="Picture 3">
            <a:extLst>
              <a:ext uri="{FF2B5EF4-FFF2-40B4-BE49-F238E27FC236}">
                <a16:creationId xmlns:a16="http://schemas.microsoft.com/office/drawing/2014/main" id="{0F328668-0210-4A6E-96AE-EDBFC7B74A5A}"/>
              </a:ext>
            </a:extLst>
          </p:cNvPr>
          <p:cNvPicPr>
            <a:picLocks noChangeAspect="1"/>
          </p:cNvPicPr>
          <p:nvPr/>
        </p:nvPicPr>
        <p:blipFill>
          <a:blip r:embed="rId7"/>
          <a:stretch>
            <a:fillRect/>
          </a:stretch>
        </p:blipFill>
        <p:spPr>
          <a:xfrm>
            <a:off x="-2451180" y="681883"/>
            <a:ext cx="5486400" cy="5724525"/>
          </a:xfrm>
          <a:prstGeom prst="rect">
            <a:avLst/>
          </a:prstGeom>
        </p:spPr>
      </p:pic>
      <p:pic>
        <p:nvPicPr>
          <p:cNvPr id="6" name="Picture 5">
            <a:extLst>
              <a:ext uri="{FF2B5EF4-FFF2-40B4-BE49-F238E27FC236}">
                <a16:creationId xmlns:a16="http://schemas.microsoft.com/office/drawing/2014/main" id="{903D8C2E-EB5A-4189-ACAE-05F84F79833E}"/>
              </a:ext>
            </a:extLst>
          </p:cNvPr>
          <p:cNvPicPr>
            <a:picLocks noChangeAspect="1"/>
          </p:cNvPicPr>
          <p:nvPr/>
        </p:nvPicPr>
        <p:blipFill>
          <a:blip r:embed="rId8"/>
          <a:stretch>
            <a:fillRect/>
          </a:stretch>
        </p:blipFill>
        <p:spPr>
          <a:xfrm>
            <a:off x="4739986" y="3544145"/>
            <a:ext cx="2990850" cy="962025"/>
          </a:xfrm>
          <a:prstGeom prst="rect">
            <a:avLst/>
          </a:prstGeom>
        </p:spPr>
      </p:pic>
    </p:spTree>
    <p:extLst>
      <p:ext uri="{BB962C8B-B14F-4D97-AF65-F5344CB8AC3E}">
        <p14:creationId xmlns:p14="http://schemas.microsoft.com/office/powerpoint/2010/main" val="1126818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2826328" y="-1"/>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3717026" y="507999"/>
            <a:ext cx="4538124" cy="970450"/>
          </a:xfrm>
        </p:spPr>
        <p:txBody>
          <a:bodyPr anchor="b">
            <a:normAutofit fontScale="90000"/>
          </a:bodyPr>
          <a:lstStyle/>
          <a:p>
            <a:pPr algn="l"/>
            <a:r>
              <a:rPr lang="en-US" sz="4000" dirty="0" err="1"/>
              <a:t>Signon</a:t>
            </a:r>
            <a:r>
              <a:rPr lang="en-US" sz="4000" dirty="0"/>
              <a:t> (signing bonus) v/s Status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3420533" y="1732449"/>
            <a:ext cx="8554720" cy="4871551"/>
          </a:xfrm>
        </p:spPr>
        <p:txBody>
          <a:bodyPr anchor="t">
            <a:normAutofit/>
          </a:bodyPr>
          <a:lstStyle/>
          <a:p>
            <a:r>
              <a:rPr lang="en-US" sz="2400" dirty="0"/>
              <a:t>tab7 &lt;</a:t>
            </a:r>
            <a:r>
              <a:rPr lang="en-US" sz="2400" dirty="0">
                <a:latin typeface="Arial" panose="020B0604020202020204" pitchFamily="34" charset="0"/>
                <a:cs typeface="Arial" panose="020B0604020202020204" pitchFamily="34" charset="0"/>
              </a:rPr>
              <a:t>- </a:t>
            </a:r>
            <a:r>
              <a:rPr lang="en-US" sz="2400" dirty="0"/>
              <a:t>table(</a:t>
            </a:r>
            <a:r>
              <a:rPr lang="en-US" sz="2400" dirty="0" err="1"/>
              <a:t>data$status,data$signon</a:t>
            </a:r>
            <a:r>
              <a:rPr lang="en-US" sz="2400" dirty="0"/>
              <a:t>) </a:t>
            </a:r>
          </a:p>
          <a:p>
            <a:r>
              <a:rPr lang="en-US" sz="2400" dirty="0"/>
              <a:t> round(</a:t>
            </a:r>
            <a:r>
              <a:rPr lang="en-US" sz="2400" dirty="0" err="1"/>
              <a:t>prop.table</a:t>
            </a:r>
            <a:r>
              <a:rPr lang="en-US" sz="2400" dirty="0"/>
              <a:t>(tab7,1)*100,digits =2)</a:t>
            </a:r>
          </a:p>
          <a:p>
            <a:r>
              <a:rPr lang="en-US" sz="2400" dirty="0"/>
              <a:t>Result in tabular format:</a:t>
            </a:r>
          </a:p>
          <a:p>
            <a:endParaRPr lang="en-US" sz="2400" dirty="0"/>
          </a:p>
          <a:p>
            <a:endParaRPr lang="en-US" sz="2400" dirty="0"/>
          </a:p>
        </p:txBody>
      </p:sp>
      <p:pic>
        <p:nvPicPr>
          <p:cNvPr id="5" name="Picture 4">
            <a:extLst>
              <a:ext uri="{FF2B5EF4-FFF2-40B4-BE49-F238E27FC236}">
                <a16:creationId xmlns:a16="http://schemas.microsoft.com/office/drawing/2014/main" id="{C3BFCFD8-EDB7-48CA-B9D3-54FED12D3C73}"/>
              </a:ext>
            </a:extLst>
          </p:cNvPr>
          <p:cNvPicPr>
            <a:picLocks noChangeAspect="1"/>
          </p:cNvPicPr>
          <p:nvPr/>
        </p:nvPicPr>
        <p:blipFill>
          <a:blip r:embed="rId7"/>
          <a:stretch>
            <a:fillRect/>
          </a:stretch>
        </p:blipFill>
        <p:spPr>
          <a:xfrm>
            <a:off x="-2380310" y="993224"/>
            <a:ext cx="4679089" cy="5169958"/>
          </a:xfrm>
          <a:prstGeom prst="rect">
            <a:avLst/>
          </a:prstGeom>
        </p:spPr>
      </p:pic>
      <p:pic>
        <p:nvPicPr>
          <p:cNvPr id="7" name="Picture 6">
            <a:extLst>
              <a:ext uri="{FF2B5EF4-FFF2-40B4-BE49-F238E27FC236}">
                <a16:creationId xmlns:a16="http://schemas.microsoft.com/office/drawing/2014/main" id="{1B4DD3B8-0986-4903-8A1E-A89EAFF96F9D}"/>
              </a:ext>
            </a:extLst>
          </p:cNvPr>
          <p:cNvPicPr>
            <a:picLocks noChangeAspect="1"/>
          </p:cNvPicPr>
          <p:nvPr/>
        </p:nvPicPr>
        <p:blipFill>
          <a:blip r:embed="rId8"/>
          <a:stretch>
            <a:fillRect/>
          </a:stretch>
        </p:blipFill>
        <p:spPr>
          <a:xfrm>
            <a:off x="4892386" y="3734223"/>
            <a:ext cx="2838450" cy="1028700"/>
          </a:xfrm>
          <a:prstGeom prst="rect">
            <a:avLst/>
          </a:prstGeom>
        </p:spPr>
      </p:pic>
    </p:spTree>
    <p:extLst>
      <p:ext uri="{BB962C8B-B14F-4D97-AF65-F5344CB8AC3E}">
        <p14:creationId xmlns:p14="http://schemas.microsoft.com/office/powerpoint/2010/main" val="3022348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2390987"/>
            <a:ext cx="3485073" cy="2113280"/>
          </a:xfrm>
        </p:spPr>
        <p:txBody>
          <a:bodyPr>
            <a:normAutofit/>
          </a:bodyPr>
          <a:lstStyle/>
          <a:p>
            <a:pPr algn="l"/>
            <a:r>
              <a:rPr lang="en-US" sz="4000" dirty="0"/>
              <a:t>Categorical – Numerical Variables</a:t>
            </a:r>
          </a:p>
        </p:txBody>
      </p:sp>
    </p:spTree>
    <p:extLst>
      <p:ext uri="{BB962C8B-B14F-4D97-AF65-F5344CB8AC3E}">
        <p14:creationId xmlns:p14="http://schemas.microsoft.com/office/powerpoint/2010/main" val="3196872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2826328" y="-1"/>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3717026" y="507999"/>
            <a:ext cx="4538124" cy="970450"/>
          </a:xfrm>
        </p:spPr>
        <p:txBody>
          <a:bodyPr anchor="b">
            <a:normAutofit/>
          </a:bodyPr>
          <a:lstStyle/>
          <a:p>
            <a:pPr algn="l"/>
            <a:r>
              <a:rPr lang="en-US" sz="4000" dirty="0"/>
              <a:t>Age v/s Status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3420533" y="1732449"/>
            <a:ext cx="8554720" cy="4871551"/>
          </a:xfrm>
        </p:spPr>
        <p:txBody>
          <a:bodyPr anchor="t">
            <a:normAutofit/>
          </a:bodyPr>
          <a:lstStyle/>
          <a:p>
            <a:r>
              <a:rPr lang="en-US" sz="2400" dirty="0"/>
              <a:t>p &lt;- </a:t>
            </a:r>
            <a:r>
              <a:rPr lang="en-US" sz="2400" dirty="0" err="1"/>
              <a:t>ggplot</a:t>
            </a:r>
            <a:r>
              <a:rPr lang="en-US" sz="2400" dirty="0"/>
              <a:t>(data, </a:t>
            </a:r>
            <a:r>
              <a:rPr lang="en-US" sz="2400" dirty="0" err="1"/>
              <a:t>aes</a:t>
            </a:r>
            <a:r>
              <a:rPr lang="en-US" sz="2400" dirty="0"/>
              <a:t>(x=</a:t>
            </a:r>
            <a:r>
              <a:rPr lang="en-US" sz="2400" dirty="0" err="1"/>
              <a:t>status,y</a:t>
            </a:r>
            <a:r>
              <a:rPr lang="en-US" sz="2400" dirty="0"/>
              <a:t>=age)) + </a:t>
            </a:r>
            <a:r>
              <a:rPr lang="en-US" sz="2400" dirty="0" err="1"/>
              <a:t>geom_violin</a:t>
            </a:r>
            <a:r>
              <a:rPr lang="en-US" sz="2400" dirty="0"/>
              <a:t>()</a:t>
            </a:r>
          </a:p>
          <a:p>
            <a:endParaRPr lang="en-US" sz="2400" dirty="0"/>
          </a:p>
          <a:p>
            <a:r>
              <a:rPr lang="en-US" sz="2400" dirty="0"/>
              <a:t>p + </a:t>
            </a:r>
            <a:r>
              <a:rPr lang="en-US" sz="2400" dirty="0" err="1"/>
              <a:t>geom_violin</a:t>
            </a:r>
            <a:r>
              <a:rPr lang="en-US" sz="2400" dirty="0"/>
              <a:t>(trim = FALSE) + </a:t>
            </a:r>
            <a:r>
              <a:rPr lang="en-US" sz="2400" dirty="0" err="1"/>
              <a:t>geom_violin</a:t>
            </a:r>
            <a:r>
              <a:rPr lang="en-US" sz="2400" dirty="0"/>
              <a:t>(</a:t>
            </a:r>
            <a:r>
              <a:rPr lang="en-US" sz="2400" dirty="0" err="1"/>
              <a:t>draw_quantiles</a:t>
            </a:r>
            <a:r>
              <a:rPr lang="en-US" sz="2400" dirty="0"/>
              <a:t> = c(0.25,0.5,0.75))</a:t>
            </a:r>
          </a:p>
          <a:p>
            <a:r>
              <a:rPr lang="en-US" sz="2400" dirty="0"/>
              <a:t>The violin plots can  be </a:t>
            </a:r>
            <a:r>
              <a:rPr lang="en-US" sz="2400" dirty="0" err="1"/>
              <a:t>comopared</a:t>
            </a:r>
            <a:r>
              <a:rPr lang="en-US" sz="2400" dirty="0"/>
              <a:t> with the mean, median and mode value for age v/s status</a:t>
            </a:r>
          </a:p>
          <a:p>
            <a:endParaRPr lang="en-US" sz="2400" dirty="0"/>
          </a:p>
        </p:txBody>
      </p:sp>
      <p:pic>
        <p:nvPicPr>
          <p:cNvPr id="4" name="Picture 3">
            <a:extLst>
              <a:ext uri="{FF2B5EF4-FFF2-40B4-BE49-F238E27FC236}">
                <a16:creationId xmlns:a16="http://schemas.microsoft.com/office/drawing/2014/main" id="{A5588CE6-469B-4DEE-A1B4-771D01CA063C}"/>
              </a:ext>
            </a:extLst>
          </p:cNvPr>
          <p:cNvPicPr>
            <a:picLocks noChangeAspect="1"/>
          </p:cNvPicPr>
          <p:nvPr/>
        </p:nvPicPr>
        <p:blipFill>
          <a:blip r:embed="rId7"/>
          <a:stretch>
            <a:fillRect/>
          </a:stretch>
        </p:blipFill>
        <p:spPr>
          <a:xfrm>
            <a:off x="-2704631" y="81280"/>
            <a:ext cx="5571822" cy="6858000"/>
          </a:xfrm>
          <a:prstGeom prst="rect">
            <a:avLst/>
          </a:prstGeom>
        </p:spPr>
      </p:pic>
    </p:spTree>
    <p:extLst>
      <p:ext uri="{BB962C8B-B14F-4D97-AF65-F5344CB8AC3E}">
        <p14:creationId xmlns:p14="http://schemas.microsoft.com/office/powerpoint/2010/main" val="24199447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0.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{3C46ED0B-8FC5-4CFE-8C63-79E3CD7BF3EB}tf55705232</Template>
  <TotalTime>0</TotalTime>
  <Words>975</Words>
  <Application>Microsoft Office PowerPoint</Application>
  <PresentationFormat>Widescreen</PresentationFormat>
  <Paragraphs>74</Paragraphs>
  <Slides>16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Goudy Old Style</vt:lpstr>
      <vt:lpstr>Wingdings 2</vt:lpstr>
      <vt:lpstr>SlateVTI</vt:lpstr>
      <vt:lpstr>Bivariate Analysis</vt:lpstr>
      <vt:lpstr>Gender v/s Status </vt:lpstr>
      <vt:lpstr>Service Agreement  v/s Status </vt:lpstr>
      <vt:lpstr>Job Level v/s Status </vt:lpstr>
      <vt:lpstr>Rating v/s Status </vt:lpstr>
      <vt:lpstr>Rating v/s Status </vt:lpstr>
      <vt:lpstr>Signon (signing bonus) v/s Status </vt:lpstr>
      <vt:lpstr>Categorical – Numerical Variables</vt:lpstr>
      <vt:lpstr>Age v/s Status </vt:lpstr>
      <vt:lpstr>Distance from home v/s Status </vt:lpstr>
      <vt:lpstr>Manager_sat (manager satisfaction) v/s Status </vt:lpstr>
      <vt:lpstr>employee_sat (employee satisfaction) v/s Status </vt:lpstr>
      <vt:lpstr>Bonus v/s Status </vt:lpstr>
      <vt:lpstr>No of courses taken v/s Status </vt:lpstr>
      <vt:lpstr>Time in position v/s Status </vt:lpstr>
      <vt:lpstr>Percentage salary change v/s Status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2020-05-31T17:44:41Z</dcterms:created>
  <dcterms:modified xsi:type="dcterms:W3CDTF">2020-05-31T18:32:15Z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