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1" r:id="rId7"/>
    <p:sldId id="282" r:id="rId8"/>
    <p:sldId id="283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19" autoAdjust="0"/>
  </p:normalViewPr>
  <p:slideViewPr>
    <p:cSldViewPr snapToGrid="0">
      <p:cViewPr>
        <p:scale>
          <a:sx n="94" d="100"/>
          <a:sy n="94" d="100"/>
        </p:scale>
        <p:origin x="12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453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93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88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866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08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40834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Bivariate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0952" y="3162253"/>
            <a:ext cx="3485072" cy="217513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300" dirty="0"/>
              <a:t>Determining relation between 2 variables –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Categorical – Categorical 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 dirty="0"/>
              <a:t>Categorical – 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826328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026" y="507999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Gender v/s Status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533" y="1732449"/>
            <a:ext cx="8554720" cy="4871551"/>
          </a:xfrm>
        </p:spPr>
        <p:txBody>
          <a:bodyPr anchor="t">
            <a:normAutofit/>
          </a:bodyPr>
          <a:lstStyle/>
          <a:p>
            <a:r>
              <a:rPr lang="en-US" sz="2400" dirty="0"/>
              <a:t>tab2 &lt;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/>
              <a:t>table(</a:t>
            </a:r>
            <a:r>
              <a:rPr lang="en-US" sz="2400" dirty="0" err="1"/>
              <a:t>data$status,data$gender</a:t>
            </a:r>
            <a:r>
              <a:rPr lang="en-US" sz="2400" dirty="0"/>
              <a:t>) # gender wise status round(</a:t>
            </a:r>
            <a:r>
              <a:rPr lang="en-US" sz="2400" dirty="0" err="1"/>
              <a:t>prop.table</a:t>
            </a:r>
            <a:r>
              <a:rPr lang="en-US" sz="2400" dirty="0"/>
              <a:t>(tab2,1)*100,digits =2)</a:t>
            </a:r>
          </a:p>
          <a:p>
            <a:r>
              <a:rPr lang="en-US" sz="2400" dirty="0"/>
              <a:t>Result in tabular format: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3E772-7416-4881-800A-4CBDE42B88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36051" y="347425"/>
            <a:ext cx="4256142" cy="6256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A193B2-D1A9-4CEE-8491-E3BED1791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7300" y="3611011"/>
            <a:ext cx="2743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826328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026" y="507999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Service Agreement  v/s Status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533" y="1732449"/>
            <a:ext cx="8554720" cy="4871551"/>
          </a:xfrm>
        </p:spPr>
        <p:txBody>
          <a:bodyPr anchor="t">
            <a:normAutofit/>
          </a:bodyPr>
          <a:lstStyle/>
          <a:p>
            <a:r>
              <a:rPr lang="en-US" sz="2400" dirty="0"/>
              <a:t>tab3 &lt;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/>
              <a:t>table(</a:t>
            </a:r>
            <a:r>
              <a:rPr lang="en-US" sz="2400" dirty="0" err="1"/>
              <a:t>data$status,data$service_agreement</a:t>
            </a:r>
            <a:r>
              <a:rPr lang="en-US" sz="2400" dirty="0"/>
              <a:t>)</a:t>
            </a:r>
          </a:p>
          <a:p>
            <a:r>
              <a:rPr lang="en-US" sz="2400" dirty="0"/>
              <a:t> round(</a:t>
            </a:r>
            <a:r>
              <a:rPr lang="en-US" sz="2400" dirty="0" err="1"/>
              <a:t>prop.table</a:t>
            </a:r>
            <a:r>
              <a:rPr lang="en-US" sz="2400" dirty="0"/>
              <a:t>(tab3,1)*100,digits =2)</a:t>
            </a:r>
          </a:p>
          <a:p>
            <a:r>
              <a:rPr lang="en-US" sz="2400" dirty="0"/>
              <a:t>Result in tabular format: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9A7C9-438B-483C-89DF-5C3F7A5F7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709098" y="699516"/>
            <a:ext cx="4066634" cy="5518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9B76B0-A824-4724-9573-BF049D755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5365" y="3777086"/>
            <a:ext cx="30289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826328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026" y="507999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Job Level v/s Status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533" y="1732449"/>
            <a:ext cx="8554720" cy="4871551"/>
          </a:xfrm>
        </p:spPr>
        <p:txBody>
          <a:bodyPr anchor="t">
            <a:normAutofit/>
          </a:bodyPr>
          <a:lstStyle/>
          <a:p>
            <a:r>
              <a:rPr lang="en-US" sz="2400" dirty="0"/>
              <a:t>tab4 &lt;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/>
              <a:t>table(</a:t>
            </a:r>
            <a:r>
              <a:rPr lang="en-US" sz="2400" dirty="0" err="1"/>
              <a:t>data$status,data$job_level</a:t>
            </a:r>
            <a:r>
              <a:rPr lang="en-US" sz="2400" dirty="0"/>
              <a:t>)  # has 5 levels as per </a:t>
            </a:r>
            <a:r>
              <a:rPr lang="en-US" sz="2400" dirty="0" err="1"/>
              <a:t>as.fator</a:t>
            </a:r>
            <a:endParaRPr lang="en-US" sz="2400" dirty="0"/>
          </a:p>
          <a:p>
            <a:r>
              <a:rPr lang="en-US" sz="2400" dirty="0"/>
              <a:t> round(</a:t>
            </a:r>
            <a:r>
              <a:rPr lang="en-US" sz="2400" dirty="0" err="1"/>
              <a:t>prop.table</a:t>
            </a:r>
            <a:r>
              <a:rPr lang="en-US" sz="2400" dirty="0"/>
              <a:t>(tab4,1)*100,digits =2)</a:t>
            </a:r>
          </a:p>
          <a:p>
            <a:r>
              <a:rPr lang="en-US" sz="2400" dirty="0"/>
              <a:t>Result in tabular format: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8EA9D-807D-4EC2-83AA-059E4EFB3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34469" y="663786"/>
            <a:ext cx="4668937" cy="5940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08C7DD-2348-48B7-BBC7-E8BAC0236F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5277" y="4226665"/>
            <a:ext cx="56483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9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826328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026" y="507999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Rating v/s Status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533" y="1732449"/>
            <a:ext cx="8554720" cy="4871551"/>
          </a:xfrm>
        </p:spPr>
        <p:txBody>
          <a:bodyPr anchor="t">
            <a:normAutofit/>
          </a:bodyPr>
          <a:lstStyle/>
          <a:p>
            <a:r>
              <a:rPr lang="en-US" sz="2400" dirty="0"/>
              <a:t>tab5 &lt;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/>
              <a:t>table(</a:t>
            </a:r>
            <a:r>
              <a:rPr lang="en-US" sz="2400" dirty="0" err="1"/>
              <a:t>data$status,data$var_rating</a:t>
            </a:r>
            <a:r>
              <a:rPr lang="en-US" sz="2400" dirty="0"/>
              <a:t>)  # has 5 levels as per </a:t>
            </a:r>
            <a:r>
              <a:rPr lang="en-US" sz="2400" dirty="0" err="1"/>
              <a:t>as.fator</a:t>
            </a:r>
            <a:endParaRPr lang="en-US" sz="2400" dirty="0"/>
          </a:p>
          <a:p>
            <a:r>
              <a:rPr lang="en-US" sz="2400" dirty="0"/>
              <a:t> round(</a:t>
            </a:r>
            <a:r>
              <a:rPr lang="en-US" sz="2400" dirty="0" err="1"/>
              <a:t>prop.table</a:t>
            </a:r>
            <a:r>
              <a:rPr lang="en-US" sz="2400" dirty="0"/>
              <a:t>(tab5,1)*100,digits =2)</a:t>
            </a:r>
          </a:p>
          <a:p>
            <a:r>
              <a:rPr lang="en-US" sz="2400" dirty="0"/>
              <a:t>Result in tabular format: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2F459-D5E4-489E-A9A4-8D5ABD836D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731186" y="507999"/>
            <a:ext cx="5934973" cy="6096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BF1B00-935A-479A-9C8A-D4BD646527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4413" y="3956261"/>
            <a:ext cx="54864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0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826328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026" y="507999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Rating v/s Status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533" y="1732449"/>
            <a:ext cx="8554720" cy="4871551"/>
          </a:xfrm>
        </p:spPr>
        <p:txBody>
          <a:bodyPr anchor="t">
            <a:normAutofit/>
          </a:bodyPr>
          <a:lstStyle/>
          <a:p>
            <a:r>
              <a:rPr lang="en-US" sz="2400" dirty="0"/>
              <a:t>tab6 &lt;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/>
              <a:t>table(</a:t>
            </a:r>
            <a:r>
              <a:rPr lang="en-US" sz="2400" dirty="0" err="1"/>
              <a:t>data$status,data$rating</a:t>
            </a:r>
            <a:r>
              <a:rPr lang="en-US" sz="2400" dirty="0"/>
              <a:t>) </a:t>
            </a:r>
          </a:p>
          <a:p>
            <a:r>
              <a:rPr lang="en-US" sz="2400" dirty="0"/>
              <a:t> round(</a:t>
            </a:r>
            <a:r>
              <a:rPr lang="en-US" sz="2400" dirty="0" err="1"/>
              <a:t>prop.table</a:t>
            </a:r>
            <a:r>
              <a:rPr lang="en-US" sz="2400" dirty="0"/>
              <a:t>(tab6,1)*100,digits =2)</a:t>
            </a:r>
          </a:p>
          <a:p>
            <a:r>
              <a:rPr lang="en-US" sz="2400" dirty="0"/>
              <a:t>Result in tabular format: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8668-0210-4A6E-96AE-EDBFC7B74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451180" y="681883"/>
            <a:ext cx="5486400" cy="5724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3D8C2E-EB5A-4189-ACAE-05F84F7983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9986" y="3544145"/>
            <a:ext cx="29908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1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826328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026" y="507999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 err="1"/>
              <a:t>Signon</a:t>
            </a:r>
            <a:r>
              <a:rPr lang="en-US" sz="4000" dirty="0"/>
              <a:t> (signing bonus) v/s Status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533" y="1732449"/>
            <a:ext cx="8554720" cy="4871551"/>
          </a:xfrm>
        </p:spPr>
        <p:txBody>
          <a:bodyPr anchor="t">
            <a:normAutofit/>
          </a:bodyPr>
          <a:lstStyle/>
          <a:p>
            <a:r>
              <a:rPr lang="en-US" sz="2400" dirty="0"/>
              <a:t>tab7 &lt;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/>
              <a:t>table(</a:t>
            </a:r>
            <a:r>
              <a:rPr lang="en-US" sz="2400" dirty="0" err="1"/>
              <a:t>data$status,data$signon</a:t>
            </a:r>
            <a:r>
              <a:rPr lang="en-US" sz="2400" dirty="0"/>
              <a:t>) </a:t>
            </a:r>
          </a:p>
          <a:p>
            <a:r>
              <a:rPr lang="en-US" sz="2400" dirty="0"/>
              <a:t> round(</a:t>
            </a:r>
            <a:r>
              <a:rPr lang="en-US" sz="2400" dirty="0" err="1"/>
              <a:t>prop.table</a:t>
            </a:r>
            <a:r>
              <a:rPr lang="en-US" sz="2400" dirty="0"/>
              <a:t>(tab7,1)*100,digits =2)</a:t>
            </a:r>
          </a:p>
          <a:p>
            <a:r>
              <a:rPr lang="en-US" sz="2400" dirty="0"/>
              <a:t>Result in tabular format: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FCFD8-EDB7-48CA-B9D3-54FED12D3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80310" y="993224"/>
            <a:ext cx="4679089" cy="5169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DD3B8-0986-4903-8A1E-A89EAFF96F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386" y="3734223"/>
            <a:ext cx="28384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48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{3C46ED0B-8FC5-4CFE-8C63-79E3CD7BF3EB}tf55705232</Template>
  <TotalTime>0</TotalTime>
  <Words>283</Words>
  <Application>Microsoft Office PowerPoint</Application>
  <PresentationFormat>Widescreen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Goudy Old Style</vt:lpstr>
      <vt:lpstr>Wingdings 2</vt:lpstr>
      <vt:lpstr>SlateVTI</vt:lpstr>
      <vt:lpstr>Bivariate Analysis</vt:lpstr>
      <vt:lpstr>Gender v/s Status </vt:lpstr>
      <vt:lpstr>Service Agreement  v/s Status </vt:lpstr>
      <vt:lpstr>Job Level v/s Status </vt:lpstr>
      <vt:lpstr>Rating v/s Status </vt:lpstr>
      <vt:lpstr>Rating v/s Status </vt:lpstr>
      <vt:lpstr>Signon (signing bonus) v/s Status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2020-05-31T17:44:41Z</dcterms:created>
  <dcterms:modified xsi:type="dcterms:W3CDTF">2020-05-31T18:38:51Z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