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24" autoAdjust="0"/>
    <p:restoredTop sz="94660"/>
  </p:normalViewPr>
  <p:slideViewPr>
    <p:cSldViewPr snapToGrid="0">
      <p:cViewPr>
        <p:scale>
          <a:sx n="125" d="100"/>
          <a:sy n="125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5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ADD-7140-458F-972A-3823727C770E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9A84-C623-4348-BB6B-A5311DF2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930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897" y="2051221"/>
            <a:ext cx="205122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39546" y="1985319"/>
            <a:ext cx="766119" cy="172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05665" y="1666500"/>
            <a:ext cx="276791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Founding Partner,</a:t>
            </a:r>
            <a:br>
              <a:rPr lang="en-US" sz="1100" dirty="0" smtClean="0"/>
            </a:br>
            <a:r>
              <a:rPr lang="en-US" sz="1100" dirty="0" smtClean="0"/>
              <a:t>ESKYIU;</a:t>
            </a:r>
          </a:p>
          <a:p>
            <a:r>
              <a:rPr lang="en-US" sz="1100" dirty="0"/>
              <a:t>Head of the Department of </a:t>
            </a:r>
            <a:r>
              <a:rPr lang="en-US" sz="1100" dirty="0" smtClean="0"/>
              <a:t>Architecture,</a:t>
            </a:r>
          </a:p>
          <a:p>
            <a:r>
              <a:rPr lang="en-US" sz="1100" dirty="0" smtClean="0"/>
              <a:t>The </a:t>
            </a:r>
            <a:r>
              <a:rPr lang="en-US" sz="1100" dirty="0"/>
              <a:t>University of Hong </a:t>
            </a:r>
            <a:r>
              <a:rPr lang="en-US" sz="1100" dirty="0" smtClean="0"/>
              <a:t>Kong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28584" y="3378543"/>
            <a:ext cx="1416908" cy="1009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972" y="3859427"/>
            <a:ext cx="2862649" cy="284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05665" y="3179375"/>
            <a:ext cx="327454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Speaker topic </a:t>
            </a:r>
            <a:r>
              <a:rPr lang="en-US" sz="1100" dirty="0" err="1" smtClean="0"/>
              <a:t>pls</a:t>
            </a:r>
            <a:r>
              <a:rPr lang="en-US" sz="1100" dirty="0" smtClean="0"/>
              <a:t> display as:</a:t>
            </a:r>
          </a:p>
          <a:p>
            <a:endParaRPr lang="en-US" sz="1100" dirty="0"/>
          </a:p>
          <a:p>
            <a:r>
              <a:rPr lang="en-US" sz="1100" dirty="0" smtClean="0"/>
              <a:t>Talk </a:t>
            </a:r>
            <a:r>
              <a:rPr lang="en-US" sz="1100" dirty="0"/>
              <a:t>2: </a:t>
            </a:r>
            <a:r>
              <a:rPr lang="en-US" sz="1100" dirty="0" err="1"/>
              <a:t>Cybertecture</a:t>
            </a:r>
            <a:r>
              <a:rPr lang="en-US" sz="1100" dirty="0"/>
              <a:t> - Weaving a New Fabric of Life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65621" y="3824017"/>
            <a:ext cx="395417" cy="151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4184" y="5293226"/>
            <a:ext cx="205122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14833" y="5227324"/>
            <a:ext cx="766119" cy="172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80952" y="4908505"/>
            <a:ext cx="276791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Founding Partner,</a:t>
            </a:r>
            <a:br>
              <a:rPr lang="en-US" sz="1100" dirty="0" smtClean="0"/>
            </a:br>
            <a:r>
              <a:rPr lang="en-US" sz="1100" dirty="0" smtClean="0"/>
              <a:t>ESKYIU;</a:t>
            </a:r>
          </a:p>
          <a:p>
            <a:r>
              <a:rPr lang="en-US" sz="1100" dirty="0"/>
              <a:t>Head of the Department of </a:t>
            </a:r>
            <a:r>
              <a:rPr lang="en-US" sz="1100" dirty="0" smtClean="0"/>
              <a:t>Architecture,</a:t>
            </a:r>
          </a:p>
          <a:p>
            <a:r>
              <a:rPr lang="en-US" sz="1100" dirty="0" smtClean="0"/>
              <a:t>The </a:t>
            </a:r>
            <a:r>
              <a:rPr lang="en-US" sz="1100" dirty="0"/>
              <a:t>University of Hong </a:t>
            </a:r>
            <a:r>
              <a:rPr lang="en-US" sz="1100" dirty="0" smtClean="0"/>
              <a:t>Kong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20346" y="6020007"/>
            <a:ext cx="1416908" cy="504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36010" y="336090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1 – Agenda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33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2" y="205632"/>
            <a:ext cx="5933417" cy="665236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39114" y="1464482"/>
            <a:ext cx="247135" cy="595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092" y="3085071"/>
            <a:ext cx="2862649" cy="284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9785" y="2289274"/>
            <a:ext cx="327454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Speaker topic </a:t>
            </a:r>
            <a:r>
              <a:rPr lang="en-US" sz="1100" dirty="0" err="1" smtClean="0"/>
              <a:t>pls</a:t>
            </a:r>
            <a:r>
              <a:rPr lang="en-US" sz="1100" dirty="0" smtClean="0"/>
              <a:t> display as:</a:t>
            </a:r>
          </a:p>
          <a:p>
            <a:endParaRPr lang="en-US" sz="1100" dirty="0"/>
          </a:p>
          <a:p>
            <a:r>
              <a:rPr lang="en-US" sz="1100" dirty="0" smtClean="0"/>
              <a:t>Talk 4: Principles of Designing </a:t>
            </a:r>
            <a:r>
              <a:rPr lang="en-US" sz="1100" dirty="0" err="1" smtClean="0"/>
              <a:t>Liveable</a:t>
            </a:r>
            <a:r>
              <a:rPr lang="en-US" sz="1100" dirty="0" smtClean="0"/>
              <a:t> Cities 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69741" y="2933916"/>
            <a:ext cx="395417" cy="151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3037" y="3484846"/>
            <a:ext cx="2796748" cy="34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95818" y="3231734"/>
            <a:ext cx="327454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Head of Innovation Strategy &amp; Forecasting, </a:t>
            </a:r>
            <a:endParaRPr lang="en-US" sz="1100" dirty="0" smtClean="0"/>
          </a:p>
          <a:p>
            <a:r>
              <a:rPr lang="en-US" sz="1100" dirty="0" err="1" smtClean="0"/>
              <a:t>UNStudio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Head </a:t>
            </a:r>
            <a:r>
              <a:rPr lang="en-US" sz="1100" dirty="0"/>
              <a:t>of Design/Strategies, </a:t>
            </a:r>
            <a:endParaRPr lang="en-US" sz="1100" dirty="0" smtClean="0"/>
          </a:p>
          <a:p>
            <a:r>
              <a:rPr lang="en-US" sz="1100" dirty="0" err="1" smtClean="0"/>
              <a:t>UNSense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09785" y="3534080"/>
            <a:ext cx="395417" cy="151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9114" y="4714309"/>
            <a:ext cx="247135" cy="1389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037" y="4998548"/>
            <a:ext cx="1540477" cy="207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91831" y="4783764"/>
            <a:ext cx="143132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CEO,</a:t>
            </a:r>
          </a:p>
          <a:p>
            <a:r>
              <a:rPr lang="en-US" sz="1100" dirty="0"/>
              <a:t>Siemens Mobility Ltd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73021" y="4998548"/>
            <a:ext cx="606568" cy="137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2544" y="5351223"/>
            <a:ext cx="1216167" cy="207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11334" y="5455106"/>
            <a:ext cx="119752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Design Director,</a:t>
            </a:r>
          </a:p>
          <a:p>
            <a:r>
              <a:rPr lang="en-US" sz="1100" dirty="0" smtClean="0"/>
              <a:t>LAAB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48711" y="5455108"/>
            <a:ext cx="1120348" cy="103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544" y="6124440"/>
            <a:ext cx="2796748" cy="34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95818" y="5940108"/>
            <a:ext cx="327454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Head of Innovation Strategy &amp; Forecasting, </a:t>
            </a:r>
            <a:endParaRPr lang="en-US" sz="1100" dirty="0" smtClean="0"/>
          </a:p>
          <a:p>
            <a:r>
              <a:rPr lang="en-US" sz="1100" dirty="0" err="1" smtClean="0"/>
              <a:t>UNStudio</a:t>
            </a:r>
            <a:r>
              <a:rPr lang="en-US" sz="1100" dirty="0" smtClean="0"/>
              <a:t>;</a:t>
            </a:r>
            <a:br>
              <a:rPr lang="en-US" sz="1100" dirty="0" smtClean="0"/>
            </a:br>
            <a:r>
              <a:rPr lang="en-US" sz="1100" dirty="0" smtClean="0"/>
              <a:t>Head </a:t>
            </a:r>
            <a:r>
              <a:rPr lang="en-US" sz="1100" dirty="0"/>
              <a:t>of Design/Strategies, </a:t>
            </a:r>
            <a:endParaRPr lang="en-US" sz="1100" dirty="0" smtClean="0"/>
          </a:p>
          <a:p>
            <a:r>
              <a:rPr lang="en-US" sz="1100" dirty="0" err="1" smtClean="0"/>
              <a:t>UNSense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129292" y="6173674"/>
            <a:ext cx="395417" cy="151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36010" y="336090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1 – Agenda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08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488"/>
            <a:ext cx="8666206" cy="3300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6010" y="336090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1 – Bio page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51440" y="2224216"/>
            <a:ext cx="172992" cy="82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84541" y="1859899"/>
            <a:ext cx="172994" cy="842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36189"/>
          <a:stretch/>
        </p:blipFill>
        <p:spPr>
          <a:xfrm>
            <a:off x="140043" y="3769364"/>
            <a:ext cx="4211796" cy="268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549613" y="5132236"/>
            <a:ext cx="1157414" cy="411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942" y="3595490"/>
            <a:ext cx="4325197" cy="307349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903308" y="5486400"/>
            <a:ext cx="1318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66206" y="4904931"/>
            <a:ext cx="200179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Head </a:t>
            </a:r>
            <a:r>
              <a:rPr lang="en-US" sz="1100" dirty="0"/>
              <a:t>of </a:t>
            </a:r>
            <a:r>
              <a:rPr lang="en-US" sz="1100" dirty="0" smtClean="0"/>
              <a:t>Design/Strategies</a:t>
            </a:r>
            <a:r>
              <a:rPr lang="en-US" sz="1100" dirty="0"/>
              <a:t>, </a:t>
            </a:r>
            <a:endParaRPr lang="en-US" sz="1100" dirty="0" smtClean="0"/>
          </a:p>
          <a:p>
            <a:r>
              <a:rPr lang="en-US" sz="1100" dirty="0" err="1" smtClean="0"/>
              <a:t>UNSense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80173" y="5207277"/>
            <a:ext cx="395417" cy="151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12" y="0"/>
            <a:ext cx="711783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0151" y="121906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</a:t>
            </a:r>
            <a:r>
              <a:rPr lang="en-US" sz="1600" dirty="0"/>
              <a:t>2</a:t>
            </a:r>
            <a:r>
              <a:rPr lang="en-US" sz="1600" dirty="0" smtClean="0"/>
              <a:t> – Agenda page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7092" y="1688757"/>
            <a:ext cx="54369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Time: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6913" y="1965754"/>
            <a:ext cx="387179" cy="159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0173" y="1965756"/>
            <a:ext cx="477795" cy="132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7817" y="1965756"/>
            <a:ext cx="490151" cy="275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0173" y="1965755"/>
            <a:ext cx="477795" cy="4649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84740" y="1883375"/>
            <a:ext cx="172992" cy="82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84740" y="4091116"/>
            <a:ext cx="172992" cy="82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90137" y="1941217"/>
            <a:ext cx="438028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1</a:t>
            </a:r>
            <a:r>
              <a:rPr lang="en-US" sz="1100" dirty="0"/>
              <a:t>: From Smart Retail Innovation to Online Strategy: How </a:t>
            </a:r>
            <a:r>
              <a:rPr lang="en-US" sz="1100" dirty="0" err="1"/>
              <a:t>Farfetch</a:t>
            </a:r>
            <a:r>
              <a:rPr lang="en-US" sz="1100" dirty="0"/>
              <a:t> is Helping Luxury Brands to Engage with Changing Consumer </a:t>
            </a:r>
            <a:r>
              <a:rPr lang="en-US" sz="1100" dirty="0" err="1"/>
              <a:t>Behaviours</a:t>
            </a:r>
            <a:r>
              <a:rPr lang="en-US" sz="1100" dirty="0"/>
              <a:t>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591529" y="2256167"/>
            <a:ext cx="132405" cy="121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4092" y="2415744"/>
            <a:ext cx="6363488" cy="350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4092" y="3563896"/>
            <a:ext cx="2888768" cy="232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45169" y="3405680"/>
            <a:ext cx="271271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Fire-Chat: What's </a:t>
            </a:r>
            <a:r>
              <a:rPr lang="en-US" sz="1100" dirty="0"/>
              <a:t>Next in and beyond </a:t>
            </a:r>
            <a:r>
              <a:rPr lang="en-US" sz="1100" dirty="0" err="1"/>
              <a:t>Omnichannel</a:t>
            </a:r>
            <a:r>
              <a:rPr lang="en-US" sz="11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44092" y="4997280"/>
            <a:ext cx="4801388" cy="27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78828" y="4589476"/>
            <a:ext cx="24454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Panel 1</a:t>
            </a:r>
            <a:r>
              <a:rPr lang="en-US" sz="1100" dirty="0"/>
              <a:t>: </a:t>
            </a:r>
            <a:r>
              <a:rPr lang="en-US" sz="1100" dirty="0" smtClean="0"/>
              <a:t>Advancing ……………. Solutions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39661" y="4876008"/>
            <a:ext cx="132405" cy="121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4740" y="5549346"/>
            <a:ext cx="172992" cy="82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334883" y="5596614"/>
            <a:ext cx="1473118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Add:</a:t>
            </a:r>
          </a:p>
          <a:p>
            <a:r>
              <a:rPr lang="en-US" sz="1100" dirty="0" smtClean="0"/>
              <a:t>[Two </a:t>
            </a:r>
            <a:r>
              <a:rPr lang="en-US" sz="1100" dirty="0"/>
              <a:t>Wings of a </a:t>
            </a:r>
            <a:r>
              <a:rPr lang="en-US" sz="1100" dirty="0" smtClean="0"/>
              <a:t>Bird]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89096" y="5811532"/>
            <a:ext cx="796064" cy="9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0151" y="121906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</a:t>
            </a:r>
            <a:r>
              <a:rPr lang="en-US" sz="1600" dirty="0"/>
              <a:t>2</a:t>
            </a:r>
            <a:r>
              <a:rPr lang="en-US" sz="1600" dirty="0" smtClean="0"/>
              <a:t> – Agenda page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86" y="0"/>
            <a:ext cx="431594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32" y="460460"/>
            <a:ext cx="79055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Same, </a:t>
            </a:r>
            <a:r>
              <a:rPr lang="en-US" sz="1000" dirty="0" err="1" smtClean="0">
                <a:solidFill>
                  <a:srgbClr val="FF0000"/>
                </a:solidFill>
              </a:rPr>
              <a:t>pls</a:t>
            </a:r>
            <a:r>
              <a:rPr lang="en-US" sz="1000" dirty="0" smtClean="0">
                <a:solidFill>
                  <a:srgbClr val="FF0000"/>
                </a:solidFill>
              </a:rPr>
              <a:t> add back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“Time:”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436" y="228076"/>
            <a:ext cx="1266264" cy="640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81573" y="219932"/>
            <a:ext cx="2052327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Mikkel</a:t>
            </a:r>
            <a:r>
              <a:rPr lang="en-US" sz="1100" dirty="0"/>
              <a:t> </a:t>
            </a:r>
            <a:r>
              <a:rPr lang="en-US" sz="1100" dirty="0" smtClean="0"/>
              <a:t>Hansen</a:t>
            </a:r>
          </a:p>
          <a:p>
            <a:r>
              <a:rPr lang="en-US" sz="1100" dirty="0" smtClean="0"/>
              <a:t>Program </a:t>
            </a:r>
            <a:r>
              <a:rPr lang="en-US" sz="1100" dirty="0"/>
              <a:t>and Partnership Lead, </a:t>
            </a:r>
            <a:endParaRPr lang="en-US" sz="1100" dirty="0" smtClean="0"/>
          </a:p>
          <a:p>
            <a:r>
              <a:rPr lang="en-US" sz="1100" dirty="0" err="1" smtClean="0"/>
              <a:t>Explorium</a:t>
            </a:r>
            <a:r>
              <a:rPr lang="en-US" sz="1100" dirty="0" smtClean="0"/>
              <a:t> </a:t>
            </a:r>
            <a:r>
              <a:rPr lang="en-US" sz="1100" dirty="0"/>
              <a:t>HK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15340" y="5798820"/>
            <a:ext cx="4375393" cy="96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0998" y="6190265"/>
            <a:ext cx="9833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4232" y="996008"/>
            <a:ext cx="2349648" cy="201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4487" y="1187687"/>
            <a:ext cx="145989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2: Re…………….</a:t>
            </a:r>
            <a:r>
              <a:rPr lang="en-US" sz="1100" dirty="0" err="1" smtClean="0"/>
              <a:t>ces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1080695" y="3969496"/>
            <a:ext cx="1400877" cy="45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11113" y="4045172"/>
            <a:ext cx="2052327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Mikkel</a:t>
            </a:r>
            <a:r>
              <a:rPr lang="en-US" sz="1100" dirty="0"/>
              <a:t> </a:t>
            </a:r>
            <a:r>
              <a:rPr lang="en-US" sz="1100" dirty="0" smtClean="0"/>
              <a:t>Hansen</a:t>
            </a:r>
          </a:p>
          <a:p>
            <a:r>
              <a:rPr lang="en-US" sz="1100" dirty="0" smtClean="0"/>
              <a:t>Program </a:t>
            </a:r>
            <a:r>
              <a:rPr lang="en-US" sz="1100" dirty="0"/>
              <a:t>and Partnership Lead, </a:t>
            </a:r>
            <a:endParaRPr lang="en-US" sz="1100" dirty="0" smtClean="0"/>
          </a:p>
          <a:p>
            <a:r>
              <a:rPr lang="en-US" sz="1100" dirty="0" err="1" smtClean="0"/>
              <a:t>Explorium</a:t>
            </a:r>
            <a:r>
              <a:rPr lang="en-US" sz="1100" dirty="0" smtClean="0"/>
              <a:t> </a:t>
            </a:r>
            <a:r>
              <a:rPr lang="en-US" sz="1100" dirty="0"/>
              <a:t>HK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5436" y="1905664"/>
            <a:ext cx="3072204" cy="220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08290" y="2077947"/>
            <a:ext cx="197299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3: Des…………….</a:t>
            </a:r>
            <a:r>
              <a:rPr lang="en-US" sz="1100" dirty="0" err="1" smtClean="0"/>
              <a:t>orld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928184" y="3013841"/>
            <a:ext cx="158664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4: Eve…………….ace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945470" y="2836469"/>
            <a:ext cx="1912030" cy="220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1" y="167640"/>
            <a:ext cx="6759521" cy="6568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6010" y="336090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</a:t>
            </a:r>
            <a:r>
              <a:rPr lang="en-US" sz="1600" dirty="0" smtClean="0"/>
              <a:t>2 </a:t>
            </a:r>
            <a:r>
              <a:rPr lang="en-US" sz="1600" dirty="0" smtClean="0"/>
              <a:t>– Bio page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10151" y="1028700"/>
            <a:ext cx="1744980" cy="1912620"/>
          </a:xfrm>
          <a:prstGeom prst="rect">
            <a:avLst/>
          </a:prstGeom>
          <a:solidFill>
            <a:srgbClr val="FF000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55131" y="2362200"/>
            <a:ext cx="4141069" cy="845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11717" y="3020973"/>
            <a:ext cx="185806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Repalce</a:t>
            </a:r>
            <a:r>
              <a:rPr lang="en-US" sz="1100" dirty="0" smtClean="0"/>
              <a:t> </a:t>
            </a:r>
            <a:r>
              <a:rPr lang="en-US" sz="1100" dirty="0"/>
              <a:t>by </a:t>
            </a:r>
            <a:r>
              <a:rPr lang="en-US" sz="1100" dirty="0" err="1"/>
              <a:t>Mikkel</a:t>
            </a:r>
            <a:r>
              <a:rPr lang="en-US" sz="1100" dirty="0"/>
              <a:t> Hansen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273438" y="3701534"/>
            <a:ext cx="9833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86" y="0"/>
            <a:ext cx="461973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32" y="460460"/>
            <a:ext cx="79055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Same, </a:t>
            </a:r>
            <a:r>
              <a:rPr lang="en-US" sz="1000" dirty="0" err="1" smtClean="0">
                <a:solidFill>
                  <a:srgbClr val="FF0000"/>
                </a:solidFill>
              </a:rPr>
              <a:t>pls</a:t>
            </a:r>
            <a:r>
              <a:rPr lang="en-US" sz="1000" dirty="0" smtClean="0">
                <a:solidFill>
                  <a:srgbClr val="FF0000"/>
                </a:solidFill>
              </a:rPr>
              <a:t> add back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“Time:”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9729" y="6680886"/>
            <a:ext cx="1257299" cy="17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71308" y="6642556"/>
            <a:ext cx="10129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Time: </a:t>
            </a:r>
            <a:r>
              <a:rPr lang="en-US" sz="800" dirty="0" smtClean="0">
                <a:solidFill>
                  <a:srgbClr val="FF0000"/>
                </a:solidFill>
              </a:rPr>
              <a:t>11:10 – 11:25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2208" y="150376"/>
            <a:ext cx="2117392" cy="864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07022" y="232632"/>
            <a:ext cx="2611127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Prof. Kun-</a:t>
            </a:r>
            <a:r>
              <a:rPr lang="en-US" sz="1100" dirty="0" err="1"/>
              <a:t>Pyo</a:t>
            </a:r>
            <a:r>
              <a:rPr lang="en-US" sz="1100" dirty="0"/>
              <a:t> </a:t>
            </a:r>
            <a:r>
              <a:rPr lang="en-US" sz="1100" dirty="0" smtClean="0"/>
              <a:t>Lee, PhD</a:t>
            </a:r>
            <a:r>
              <a:rPr lang="en-US" sz="1100" dirty="0"/>
              <a:t>. </a:t>
            </a:r>
            <a:r>
              <a:rPr lang="en-US" sz="1100" dirty="0" err="1" smtClean="0"/>
              <a:t>HonFDRS</a:t>
            </a:r>
            <a:endParaRPr lang="en-US" sz="1100" dirty="0" smtClean="0"/>
          </a:p>
          <a:p>
            <a:r>
              <a:rPr lang="en-US" sz="1100" dirty="0" smtClean="0"/>
              <a:t>Dean </a:t>
            </a:r>
            <a:r>
              <a:rPr lang="en-US" sz="1100" dirty="0"/>
              <a:t>of School of Design, </a:t>
            </a:r>
            <a:endParaRPr lang="en-US" sz="1100" dirty="0" smtClean="0"/>
          </a:p>
          <a:p>
            <a:r>
              <a:rPr lang="en-US" sz="1100" dirty="0" smtClean="0"/>
              <a:t>The </a:t>
            </a:r>
            <a:r>
              <a:rPr lang="en-US" sz="1100" dirty="0"/>
              <a:t>Hong Kong Polytechnic </a:t>
            </a:r>
            <a:r>
              <a:rPr lang="en-US" sz="1100" dirty="0" smtClean="0"/>
              <a:t>University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375418" y="1108431"/>
            <a:ext cx="1029393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1: ……care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3951" y="1695764"/>
            <a:ext cx="396113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2: </a:t>
            </a:r>
            <a:r>
              <a:rPr lang="en-US" sz="1100" dirty="0"/>
              <a:t>Virtual Empathy: Virtual Training for Engendering Empathy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029728" y="2028993"/>
            <a:ext cx="3991851" cy="26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29728" y="2293620"/>
            <a:ext cx="1995412" cy="602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03521" y="2440972"/>
            <a:ext cx="2973186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Liam </a:t>
            </a:r>
            <a:r>
              <a:rPr lang="en-US" sz="1100" dirty="0" smtClean="0"/>
              <a:t>McGuire</a:t>
            </a:r>
          </a:p>
          <a:p>
            <a:r>
              <a:rPr lang="en-US" sz="1100" dirty="0"/>
              <a:t>Director, Project Lead (Health &amp; Serious Game</a:t>
            </a:r>
            <a:r>
              <a:rPr lang="en-US" sz="1100" dirty="0" smtClean="0"/>
              <a:t>),</a:t>
            </a:r>
          </a:p>
          <a:p>
            <a:r>
              <a:rPr lang="en-US" sz="1100" dirty="0" smtClean="0"/>
              <a:t>Opaque </a:t>
            </a:r>
            <a:r>
              <a:rPr lang="en-US" sz="1100" dirty="0"/>
              <a:t>Media Group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953529" y="1084074"/>
            <a:ext cx="3146032" cy="195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51879" y="1881641"/>
            <a:ext cx="262072" cy="126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99561" y="1212166"/>
            <a:ext cx="267097" cy="27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40332" y="2562244"/>
            <a:ext cx="342583" cy="32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58141" y="3429000"/>
            <a:ext cx="1248192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3: Smart………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119123" y="4806834"/>
            <a:ext cx="2394828" cy="36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19123" y="5047171"/>
            <a:ext cx="397257" cy="16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9123" y="4933399"/>
            <a:ext cx="2394828" cy="36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7181" y="4160520"/>
            <a:ext cx="151526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Panel 1: ….. …. 21</a:t>
            </a:r>
            <a:r>
              <a:rPr lang="en-US" sz="1100" baseline="30000" dirty="0" smtClean="0"/>
              <a:t>st …..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1002525" y="4172236"/>
            <a:ext cx="3592335" cy="229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09122" y="5550838"/>
            <a:ext cx="1995412" cy="602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382915" y="5698190"/>
            <a:ext cx="2973186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Liam </a:t>
            </a:r>
            <a:r>
              <a:rPr lang="en-US" sz="1100" dirty="0" smtClean="0"/>
              <a:t>McGuire</a:t>
            </a:r>
          </a:p>
          <a:p>
            <a:r>
              <a:rPr lang="en-US" sz="1100" dirty="0"/>
              <a:t>Director, Project Lead (Health &amp; Serious Game</a:t>
            </a:r>
            <a:r>
              <a:rPr lang="en-US" sz="1100" dirty="0" smtClean="0"/>
              <a:t>),</a:t>
            </a:r>
          </a:p>
          <a:p>
            <a:r>
              <a:rPr lang="en-US" sz="1100" dirty="0" smtClean="0"/>
              <a:t>Opaque </a:t>
            </a:r>
            <a:r>
              <a:rPr lang="en-US" sz="1100" dirty="0"/>
              <a:t>Media Group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19726" y="5819462"/>
            <a:ext cx="342583" cy="32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86583" y="154857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</a:t>
            </a:r>
            <a:r>
              <a:rPr lang="en-US" sz="1600" dirty="0"/>
              <a:t>3</a:t>
            </a:r>
            <a:r>
              <a:rPr lang="en-US" sz="1600" dirty="0" smtClean="0"/>
              <a:t> </a:t>
            </a:r>
            <a:r>
              <a:rPr lang="en-US" sz="1600" dirty="0" smtClean="0"/>
              <a:t>– Agenda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8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9" y="220980"/>
            <a:ext cx="4605932" cy="6637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6583" y="154857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</a:t>
            </a:r>
            <a:r>
              <a:rPr lang="en-US" sz="1600" dirty="0"/>
              <a:t>3</a:t>
            </a:r>
            <a:r>
              <a:rPr lang="en-US" sz="1600" dirty="0" smtClean="0"/>
              <a:t> </a:t>
            </a:r>
            <a:r>
              <a:rPr lang="en-US" sz="1600" dirty="0" smtClean="0"/>
              <a:t>– Agenda page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188726" y="431238"/>
            <a:ext cx="2073457" cy="516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94201" y="431238"/>
            <a:ext cx="3835183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Rama </a:t>
            </a:r>
            <a:r>
              <a:rPr lang="en-US" sz="1100" dirty="0" err="1" smtClean="0"/>
              <a:t>Gheerawo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Director,</a:t>
            </a:r>
          </a:p>
          <a:p>
            <a:r>
              <a:rPr lang="en-US" sz="1100" dirty="0" smtClean="0"/>
              <a:t>The </a:t>
            </a:r>
            <a:r>
              <a:rPr lang="en-US" sz="1100" dirty="0"/>
              <a:t>Helen Hamlyn Centre for Design, Royal College of Art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69573" y="462110"/>
            <a:ext cx="79055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Same, </a:t>
            </a:r>
            <a:r>
              <a:rPr lang="en-US" sz="1000" dirty="0" err="1" smtClean="0">
                <a:solidFill>
                  <a:srgbClr val="FF0000"/>
                </a:solidFill>
              </a:rPr>
              <a:t>pls</a:t>
            </a:r>
            <a:r>
              <a:rPr lang="en-US" sz="1000" dirty="0" smtClean="0">
                <a:solidFill>
                  <a:srgbClr val="FF0000"/>
                </a:solidFill>
              </a:rPr>
              <a:t> add back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“Time:”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6058" y="1016108"/>
            <a:ext cx="1257299" cy="17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57637" y="977778"/>
            <a:ext cx="10129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Time: </a:t>
            </a:r>
            <a:r>
              <a:rPr lang="en-US" sz="800" dirty="0" smtClean="0">
                <a:solidFill>
                  <a:srgbClr val="FF0000"/>
                </a:solidFill>
              </a:rPr>
              <a:t>11:25 – 11:30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6058" y="2066432"/>
            <a:ext cx="1257299" cy="17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57637" y="2028102"/>
            <a:ext cx="10129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Time: </a:t>
            </a:r>
            <a:r>
              <a:rPr lang="en-US" sz="800" dirty="0" smtClean="0">
                <a:solidFill>
                  <a:srgbClr val="FF0000"/>
                </a:solidFill>
              </a:rPr>
              <a:t>11:30 – 12:00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6058" y="3216655"/>
            <a:ext cx="1257299" cy="17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57637" y="3178325"/>
            <a:ext cx="10129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Time: </a:t>
            </a:r>
            <a:r>
              <a:rPr lang="en-US" sz="800" dirty="0" smtClean="0">
                <a:solidFill>
                  <a:srgbClr val="FF0000"/>
                </a:solidFill>
              </a:rPr>
              <a:t>12:00 – 12:20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2469" y="4376158"/>
            <a:ext cx="1257299" cy="17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34048" y="4337828"/>
            <a:ext cx="10129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Time: </a:t>
            </a:r>
            <a:r>
              <a:rPr lang="en-US" sz="800" dirty="0" smtClean="0">
                <a:solidFill>
                  <a:srgbClr val="FF0000"/>
                </a:solidFill>
              </a:rPr>
              <a:t>12:20 – 12:40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6749" y="6584589"/>
            <a:ext cx="1257299" cy="17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8328" y="6546259"/>
            <a:ext cx="10129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Time: </a:t>
            </a:r>
            <a:r>
              <a:rPr lang="en-US" sz="800" dirty="0" smtClean="0">
                <a:solidFill>
                  <a:srgbClr val="FF0000"/>
                </a:solidFill>
              </a:rPr>
              <a:t>12:40 – 13:00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75334" y="2639875"/>
            <a:ext cx="2073457" cy="516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94201" y="2604606"/>
            <a:ext cx="2805659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Chris </a:t>
            </a:r>
            <a:r>
              <a:rPr lang="en-US" sz="1100" dirty="0" smtClean="0"/>
              <a:t>McCormack</a:t>
            </a:r>
          </a:p>
          <a:p>
            <a:r>
              <a:rPr lang="en-US" sz="1100" dirty="0" smtClean="0"/>
              <a:t>Managing </a:t>
            </a:r>
            <a:r>
              <a:rPr lang="en-US" sz="1100" dirty="0"/>
              <a:t>Director, Digital Care Planning, </a:t>
            </a:r>
            <a:endParaRPr lang="en-US" sz="1100" dirty="0" smtClean="0"/>
          </a:p>
          <a:p>
            <a:r>
              <a:rPr lang="en-US" sz="1100" dirty="0" smtClean="0"/>
              <a:t>Helix </a:t>
            </a:r>
            <a:r>
              <a:rPr lang="en-US" sz="1100" dirty="0"/>
              <a:t>Centre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1260917" y="3812435"/>
            <a:ext cx="2073457" cy="516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66392" y="3812435"/>
            <a:ext cx="3835183" cy="6001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Rama </a:t>
            </a:r>
            <a:r>
              <a:rPr lang="en-US" sz="1100" dirty="0" err="1" smtClean="0"/>
              <a:t>Gheerawo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Director,</a:t>
            </a:r>
          </a:p>
          <a:p>
            <a:r>
              <a:rPr lang="en-US" sz="1100" dirty="0" smtClean="0"/>
              <a:t>The </a:t>
            </a:r>
            <a:r>
              <a:rPr lang="en-US" sz="1100" dirty="0"/>
              <a:t>Helen Hamlyn Centre for Design, Royal College of Art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024816" y="1366017"/>
            <a:ext cx="1029393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4: ……ion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694201" y="3377797"/>
            <a:ext cx="3635887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Talk 6: </a:t>
            </a:r>
            <a:r>
              <a:rPr lang="en-US" sz="1100" dirty="0"/>
              <a:t>Health and Tech: Designing with a Social Attitude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260917" y="5019548"/>
            <a:ext cx="2073457" cy="516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277" y="5914302"/>
            <a:ext cx="10129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Same as above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5334" y="6008522"/>
            <a:ext cx="2073457" cy="516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8482" y="5140981"/>
            <a:ext cx="10129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Same as above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781300" y="5588496"/>
            <a:ext cx="853440" cy="66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35159" y="5457691"/>
            <a:ext cx="2814829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Add Lydia Leung, after Rama &amp; before </a:t>
            </a:r>
            <a:r>
              <a:rPr lang="en-US" dirty="0" smtClean="0"/>
              <a:t>Vicki</a:t>
            </a:r>
          </a:p>
          <a:p>
            <a:r>
              <a:rPr lang="en-US" dirty="0"/>
              <a:t>Lydia </a:t>
            </a:r>
            <a:r>
              <a:rPr lang="en-US" dirty="0" smtClean="0"/>
              <a:t>Leung</a:t>
            </a:r>
          </a:p>
          <a:p>
            <a:r>
              <a:rPr lang="en-US" dirty="0" smtClean="0"/>
              <a:t>CEO</a:t>
            </a:r>
          </a:p>
          <a:p>
            <a:r>
              <a:rPr lang="en-US" dirty="0" err="1" smtClean="0"/>
              <a:t>Belun</a:t>
            </a:r>
            <a:r>
              <a:rPr lang="en-US" dirty="0" smtClean="0"/>
              <a:t> </a:t>
            </a:r>
            <a:r>
              <a:rPr lang="en-US" dirty="0"/>
              <a:t>Technology Company Limited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5688" y="4585627"/>
            <a:ext cx="3635887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Panel 2: …...</a:t>
            </a:r>
            <a:r>
              <a:rPr lang="en-US" sz="1100" dirty="0" err="1" smtClean="0"/>
              <a:t>ogy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98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481013"/>
            <a:ext cx="4886141" cy="3732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" y="3719513"/>
            <a:ext cx="5428414" cy="3016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09657" y="5237375"/>
            <a:ext cx="2073457" cy="516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33192" y="5306343"/>
            <a:ext cx="3835183" cy="4308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Director,</a:t>
            </a:r>
          </a:p>
          <a:p>
            <a:r>
              <a:rPr lang="en-US" sz="1100" dirty="0" smtClean="0"/>
              <a:t>The </a:t>
            </a:r>
            <a:r>
              <a:rPr lang="en-US" sz="1100" dirty="0"/>
              <a:t>Helen Hamlyn Centre for Design, Royal College of Art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036010" y="336090"/>
            <a:ext cx="2516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Forum </a:t>
            </a:r>
            <a:r>
              <a:rPr lang="en-US" sz="1600" dirty="0" smtClean="0"/>
              <a:t>3 </a:t>
            </a:r>
            <a:r>
              <a:rPr lang="en-US" sz="1600" dirty="0" smtClean="0"/>
              <a:t>– Bio page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77188" y="2176115"/>
            <a:ext cx="2114852" cy="114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02" y="2347436"/>
            <a:ext cx="2611127" cy="9387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Prof. Kun-</a:t>
            </a:r>
            <a:r>
              <a:rPr lang="en-US" sz="1100" dirty="0" err="1"/>
              <a:t>Pyo</a:t>
            </a:r>
            <a:r>
              <a:rPr lang="en-US" sz="1100" dirty="0"/>
              <a:t> </a:t>
            </a:r>
            <a:r>
              <a:rPr lang="en-US" sz="1100" dirty="0" smtClean="0"/>
              <a:t>Lee, PhD</a:t>
            </a:r>
            <a:r>
              <a:rPr lang="en-US" sz="1100" dirty="0"/>
              <a:t>. </a:t>
            </a:r>
            <a:r>
              <a:rPr lang="en-US" sz="1100" dirty="0" err="1" smtClean="0"/>
              <a:t>HonFDRS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r>
              <a:rPr lang="en-US" sz="1100" dirty="0" smtClean="0"/>
              <a:t>Dean </a:t>
            </a:r>
            <a:r>
              <a:rPr lang="en-US" sz="1100" dirty="0"/>
              <a:t>of School of Design, </a:t>
            </a:r>
            <a:endParaRPr lang="en-US" sz="1100" dirty="0" smtClean="0"/>
          </a:p>
          <a:p>
            <a:r>
              <a:rPr lang="en-US" sz="1100" dirty="0" smtClean="0"/>
              <a:t>The </a:t>
            </a:r>
            <a:r>
              <a:rPr lang="en-US" sz="1100" dirty="0"/>
              <a:t>Hong Kong Polytechnic </a:t>
            </a:r>
            <a:r>
              <a:rPr lang="en-US" sz="1100" dirty="0" smtClean="0"/>
              <a:t>University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283" y="955357"/>
            <a:ext cx="5877557" cy="37690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7769" y="4498492"/>
            <a:ext cx="82657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Add Lydia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7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419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Berlin Chan</dc:creator>
  <cp:lastModifiedBy>Berlin Chan</cp:lastModifiedBy>
  <cp:revision>20</cp:revision>
  <dcterms:created xsi:type="dcterms:W3CDTF">2019-06-13T12:02:37Z</dcterms:created>
  <dcterms:modified xsi:type="dcterms:W3CDTF">2019-06-14T08:31:55Z</dcterms:modified>
</cp:coreProperties>
</file>