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5600" y="3834383"/>
            <a:ext cx="4305300" cy="147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5393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D24A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5393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931" y="1099240"/>
            <a:ext cx="6133225" cy="400354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000" y="6222075"/>
            <a:ext cx="7193288" cy="40914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5393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329183"/>
            <a:ext cx="6718300" cy="807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E5393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165" y="1738883"/>
            <a:ext cx="7202169" cy="645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8D24A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834383"/>
            <a:ext cx="4264025" cy="1478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100"/>
              </a:spcBef>
            </a:pPr>
            <a:r>
              <a:rPr dirty="0" sz="3200" spc="-30" b="1">
                <a:solidFill>
                  <a:srgbClr val="202020"/>
                </a:solidFill>
                <a:latin typeface="Times New Roman"/>
                <a:cs typeface="Times New Roman"/>
              </a:rPr>
              <a:t>NAME</a:t>
            </a:r>
            <a:r>
              <a:rPr dirty="0" sz="32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3200" spc="-165" b="1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32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3200" spc="-100" b="1">
                <a:solidFill>
                  <a:srgbClr val="202020"/>
                </a:solidFill>
                <a:latin typeface="Times New Roman"/>
                <a:cs typeface="Times New Roman"/>
              </a:rPr>
              <a:t>M.BALRAJ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60"/>
              </a:spcBef>
            </a:pPr>
            <a:r>
              <a:rPr dirty="0" sz="3200" spc="-200" b="1">
                <a:solidFill>
                  <a:srgbClr val="202020"/>
                </a:solidFill>
                <a:latin typeface="Times New Roman"/>
                <a:cs typeface="Times New Roman"/>
              </a:rPr>
              <a:t>COLLEGE</a:t>
            </a:r>
            <a:r>
              <a:rPr dirty="0" sz="32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3200" spc="-65" b="1">
                <a:solidFill>
                  <a:srgbClr val="202020"/>
                </a:solidFill>
                <a:latin typeface="Times New Roman"/>
                <a:cs typeface="Times New Roman"/>
              </a:rPr>
              <a:t>CODE</a:t>
            </a:r>
            <a:r>
              <a:rPr dirty="0" sz="32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3200" spc="-165" b="1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32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3200" spc="85" b="1">
                <a:solidFill>
                  <a:srgbClr val="202020"/>
                </a:solidFill>
                <a:latin typeface="Times New Roman"/>
                <a:cs typeface="Times New Roman"/>
              </a:rPr>
              <a:t>6202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5586983"/>
            <a:ext cx="68218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95" b="1">
                <a:solidFill>
                  <a:srgbClr val="202020"/>
                </a:solidFill>
                <a:latin typeface="Times New Roman"/>
                <a:cs typeface="Times New Roman"/>
              </a:rPr>
              <a:t>REGISTER</a:t>
            </a:r>
            <a:r>
              <a:rPr dirty="0" sz="32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r>
              <a:rPr dirty="0" sz="32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3200" spc="-165" b="1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32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3200" spc="85" b="1">
                <a:solidFill>
                  <a:srgbClr val="202020"/>
                </a:solidFill>
                <a:latin typeface="Times New Roman"/>
                <a:cs typeface="Times New Roman"/>
              </a:rPr>
              <a:t>620221104001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62483"/>
            <a:ext cx="19812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75">
                <a:solidFill>
                  <a:srgbClr val="8D24AA"/>
                </a:solidFill>
              </a:rPr>
              <a:t>screen</a:t>
            </a:r>
            <a:r>
              <a:rPr dirty="0" sz="3000" spc="-80">
                <a:solidFill>
                  <a:srgbClr val="8D24AA"/>
                </a:solidFill>
              </a:rPr>
              <a:t> </a:t>
            </a:r>
            <a:r>
              <a:rPr dirty="0" sz="3000" spc="10">
                <a:solidFill>
                  <a:srgbClr val="8D24AA"/>
                </a:solidFill>
              </a:rPr>
              <a:t>shot</a:t>
            </a:r>
            <a:r>
              <a:rPr dirty="0" sz="3000" spc="-80">
                <a:solidFill>
                  <a:srgbClr val="8D24AA"/>
                </a:solidFill>
              </a:rPr>
              <a:t> </a:t>
            </a:r>
            <a:r>
              <a:rPr dirty="0" sz="3000" spc="-155">
                <a:solidFill>
                  <a:srgbClr val="8D24AA"/>
                </a:solidFill>
              </a:rPr>
              <a:t>: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96520" marR="5080" indent="-84455">
              <a:lnSpc>
                <a:spcPts val="2800"/>
              </a:lnSpc>
              <a:spcBef>
                <a:spcPts val="660"/>
              </a:spcBef>
            </a:pPr>
            <a:r>
              <a:rPr dirty="0" spc="-45"/>
              <a:t>Future</a:t>
            </a:r>
            <a:r>
              <a:rPr dirty="0" spc="-35"/>
              <a:t> </a:t>
            </a:r>
            <a:r>
              <a:rPr dirty="0" spc="-60"/>
              <a:t>Enhancements</a:t>
            </a:r>
            <a:r>
              <a:rPr dirty="0" spc="-30"/>
              <a:t> </a:t>
            </a:r>
            <a:r>
              <a:rPr dirty="0" spc="-5"/>
              <a:t>for</a:t>
            </a:r>
            <a:r>
              <a:rPr dirty="0" spc="-30"/>
              <a:t> </a:t>
            </a:r>
            <a:r>
              <a:rPr dirty="0" spc="-75"/>
              <a:t>Bus</a:t>
            </a:r>
            <a:r>
              <a:rPr dirty="0" spc="-30"/>
              <a:t> </a:t>
            </a:r>
            <a:r>
              <a:rPr dirty="0" spc="-25"/>
              <a:t>Reservation </a:t>
            </a:r>
            <a:r>
              <a:rPr dirty="0" spc="-685"/>
              <a:t> </a:t>
            </a:r>
            <a:r>
              <a:rPr dirty="0" spc="-75"/>
              <a:t>System: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469542"/>
            <a:ext cx="6955155" cy="7661275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2700" spc="-20" b="1">
                <a:solidFill>
                  <a:srgbClr val="8D24AA"/>
                </a:solidFill>
                <a:latin typeface="Times New Roman"/>
                <a:cs typeface="Times New Roman"/>
              </a:rPr>
              <a:t>Mobile</a:t>
            </a:r>
            <a:r>
              <a:rPr dirty="0" sz="2700" spc="-5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5" b="1">
                <a:solidFill>
                  <a:srgbClr val="8D24AA"/>
                </a:solidFill>
                <a:latin typeface="Times New Roman"/>
                <a:cs typeface="Times New Roman"/>
              </a:rPr>
              <a:t>Application</a:t>
            </a:r>
            <a:r>
              <a:rPr dirty="0" sz="2700" spc="-4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20" b="1">
                <a:solidFill>
                  <a:srgbClr val="8D24AA"/>
                </a:solidFill>
                <a:latin typeface="Times New Roman"/>
                <a:cs typeface="Times New Roman"/>
              </a:rPr>
              <a:t>Development:</a:t>
            </a:r>
            <a:endParaRPr sz="2700">
              <a:latin typeface="Times New Roman"/>
              <a:cs typeface="Times New Roman"/>
            </a:endParaRPr>
          </a:p>
          <a:p>
            <a:pPr marL="354330" marR="5080" indent="-75565">
              <a:lnSpc>
                <a:spcPts val="2500"/>
              </a:lnSpc>
              <a:spcBef>
                <a:spcPts val="1260"/>
              </a:spcBef>
              <a:buChar char="*"/>
              <a:tabLst>
                <a:tab pos="467995" algn="l"/>
              </a:tabLst>
            </a:pP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Develop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native mobile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apps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iOS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Android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platforms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provide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more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convenient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booking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experience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passengers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5" b="1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go.</a:t>
            </a:r>
            <a:endParaRPr sz="2500">
              <a:latin typeface="Times New Roman"/>
              <a:cs typeface="Times New Roman"/>
            </a:endParaRPr>
          </a:p>
          <a:p>
            <a:pPr algn="just" marL="354330" marR="687705" indent="-75565">
              <a:lnSpc>
                <a:spcPts val="2500"/>
              </a:lnSpc>
              <a:spcBef>
                <a:spcPts val="2500"/>
              </a:spcBef>
              <a:buChar char="*"/>
              <a:tabLst>
                <a:tab pos="467995" algn="l"/>
              </a:tabLst>
            </a:pP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Implement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features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push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notifications,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location-based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services,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500" spc="20" b="1">
                <a:solidFill>
                  <a:srgbClr val="202020"/>
                </a:solidFill>
                <a:latin typeface="Times New Roman"/>
                <a:cs typeface="Times New Roman"/>
              </a:rPr>
              <a:t>offline </a:t>
            </a:r>
            <a:r>
              <a:rPr dirty="0" sz="2500" spc="-95" b="1">
                <a:solidFill>
                  <a:srgbClr val="202020"/>
                </a:solidFill>
                <a:latin typeface="Times New Roman"/>
                <a:cs typeface="Times New Roman"/>
              </a:rPr>
              <a:t>access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improved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user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engagement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accessibility.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dirty="0" sz="2700" spc="-30" b="1">
                <a:solidFill>
                  <a:srgbClr val="8D24AA"/>
                </a:solidFill>
                <a:latin typeface="Times New Roman"/>
                <a:cs typeface="Times New Roman"/>
              </a:rPr>
              <a:t>Dynamic</a:t>
            </a:r>
            <a:r>
              <a:rPr dirty="0" sz="2700" spc="-4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15" b="1">
                <a:solidFill>
                  <a:srgbClr val="8D24AA"/>
                </a:solidFill>
                <a:latin typeface="Times New Roman"/>
                <a:cs typeface="Times New Roman"/>
              </a:rPr>
              <a:t>Pricing</a:t>
            </a:r>
            <a:r>
              <a:rPr dirty="0" sz="2700" spc="-5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55" b="1">
                <a:solidFill>
                  <a:srgbClr val="8D24AA"/>
                </a:solidFill>
                <a:latin typeface="Times New Roman"/>
                <a:cs typeface="Times New Roman"/>
              </a:rPr>
              <a:t>and</a:t>
            </a:r>
            <a:r>
              <a:rPr dirty="0" sz="2700" spc="-4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10" b="1">
                <a:solidFill>
                  <a:srgbClr val="8D24AA"/>
                </a:solidFill>
                <a:latin typeface="Times New Roman"/>
                <a:cs typeface="Times New Roman"/>
              </a:rPr>
              <a:t>Discounts: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imes New Roman"/>
              <a:cs typeface="Times New Roman"/>
            </a:endParaRPr>
          </a:p>
          <a:p>
            <a:pPr marL="114300" marR="454025">
              <a:lnSpc>
                <a:spcPts val="2500"/>
              </a:lnSpc>
              <a:spcBef>
                <a:spcPts val="5"/>
              </a:spcBef>
              <a:buChar char="*"/>
              <a:tabLst>
                <a:tab pos="302895" algn="l"/>
              </a:tabLst>
            </a:pP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Introduce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dynamic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pricing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algorithms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based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5" b="1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factors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demand,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time </a:t>
            </a:r>
            <a:r>
              <a:rPr dirty="0" sz="2500" spc="35" b="1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booking,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seat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availability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optimize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revenue and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attract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more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passengers.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02020"/>
              </a:buClr>
              <a:buFont typeface="Times New Roman"/>
              <a:buChar char="*"/>
            </a:pPr>
            <a:endParaRPr sz="4300">
              <a:latin typeface="Times New Roman"/>
              <a:cs typeface="Times New Roman"/>
            </a:endParaRPr>
          </a:p>
          <a:p>
            <a:pPr marL="189230" marR="368300" indent="-75565">
              <a:lnSpc>
                <a:spcPts val="2500"/>
              </a:lnSpc>
              <a:spcBef>
                <a:spcPts val="5"/>
              </a:spcBef>
              <a:buChar char="*"/>
              <a:tabLst>
                <a:tab pos="302895" algn="l"/>
              </a:tabLst>
            </a:pP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Implement</a:t>
            </a:r>
            <a:r>
              <a:rPr dirty="0" sz="2500" spc="8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discount</a:t>
            </a:r>
            <a:r>
              <a:rPr dirty="0" sz="2500" spc="8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9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promotional</a:t>
            </a:r>
            <a:r>
              <a:rPr dirty="0" sz="2500" spc="8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offers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loyal customers,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group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bookings,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off-peak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travel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periods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increase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customer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retention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encourage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bookings.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176783"/>
            <a:ext cx="19431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/>
              <a:t>Conclusion: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23900" y="773683"/>
            <a:ext cx="6729095" cy="681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70" b="1">
                <a:solidFill>
                  <a:srgbClr val="8D24AA"/>
                </a:solidFill>
                <a:latin typeface="Times New Roman"/>
                <a:cs typeface="Times New Roman"/>
              </a:rPr>
              <a:t>Enhanced</a:t>
            </a:r>
            <a:r>
              <a:rPr dirty="0" sz="2700" spc="-6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50" b="1">
                <a:solidFill>
                  <a:srgbClr val="8D24AA"/>
                </a:solidFill>
                <a:latin typeface="Times New Roman"/>
                <a:cs typeface="Times New Roman"/>
              </a:rPr>
              <a:t>User</a:t>
            </a:r>
            <a:r>
              <a:rPr dirty="0" sz="2700" spc="-6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70" b="1">
                <a:solidFill>
                  <a:srgbClr val="8D24AA"/>
                </a:solidFill>
                <a:latin typeface="Times New Roman"/>
                <a:cs typeface="Times New Roman"/>
              </a:rPr>
              <a:t>Experience:</a:t>
            </a:r>
            <a:endParaRPr sz="2700">
              <a:latin typeface="Times New Roman"/>
              <a:cs typeface="Times New Roman"/>
            </a:endParaRPr>
          </a:p>
          <a:p>
            <a:pPr marL="190500" marR="374015">
              <a:lnSpc>
                <a:spcPts val="2400"/>
              </a:lnSpc>
              <a:spcBef>
                <a:spcPts val="2540"/>
              </a:spcBef>
            </a:pPr>
            <a:r>
              <a:rPr dirty="0" sz="2400" spc="-345" b="1">
                <a:solidFill>
                  <a:srgbClr val="202020"/>
                </a:solidFill>
                <a:latin typeface="Times New Roman"/>
                <a:cs typeface="Times New Roman"/>
              </a:rPr>
              <a:t>*</a:t>
            </a:r>
            <a:r>
              <a:rPr dirty="0" sz="2400" spc="-3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2400" spc="-55" b="1">
                <a:solidFill>
                  <a:srgbClr val="202020"/>
                </a:solidFill>
                <a:latin typeface="Times New Roman"/>
                <a:cs typeface="Times New Roman"/>
              </a:rPr>
              <a:t>primary 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goal </a:t>
            </a:r>
            <a:r>
              <a:rPr dirty="0" sz="2400" spc="35" b="1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2400" spc="10" b="1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bus reservation system </a:t>
            </a:r>
            <a:r>
              <a:rPr dirty="0" sz="2400" spc="-58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15" b="1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0" b="1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02020"/>
                </a:solidFill>
                <a:latin typeface="Times New Roman"/>
                <a:cs typeface="Times New Roman"/>
              </a:rPr>
              <a:t>offer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5" b="1">
                <a:solidFill>
                  <a:srgbClr val="202020"/>
                </a:solidFill>
                <a:latin typeface="Times New Roman"/>
                <a:cs typeface="Times New Roman"/>
              </a:rPr>
              <a:t>passengers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150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75" b="1">
                <a:solidFill>
                  <a:srgbClr val="202020"/>
                </a:solidFill>
                <a:latin typeface="Times New Roman"/>
                <a:cs typeface="Times New Roman"/>
              </a:rPr>
              <a:t>seamles</a:t>
            </a:r>
            <a:r>
              <a:rPr dirty="0" sz="2400" spc="-60" b="1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an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20" b="1">
                <a:solidFill>
                  <a:srgbClr val="202020"/>
                </a:solidFill>
                <a:latin typeface="Times New Roman"/>
                <a:cs typeface="Times New Roman"/>
              </a:rPr>
              <a:t>intuitive  </a:t>
            </a:r>
            <a:r>
              <a:rPr dirty="0" sz="2400" b="1">
                <a:solidFill>
                  <a:srgbClr val="202020"/>
                </a:solidFill>
                <a:latin typeface="Times New Roman"/>
                <a:cs typeface="Times New Roman"/>
              </a:rPr>
              <a:t>booking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experience.</a:t>
            </a:r>
            <a:endParaRPr sz="2400">
              <a:latin typeface="Times New Roman"/>
              <a:cs typeface="Times New Roman"/>
            </a:endParaRPr>
          </a:p>
          <a:p>
            <a:pPr marL="262255">
              <a:lnSpc>
                <a:spcPts val="2160"/>
              </a:lnSpc>
            </a:pPr>
            <a:r>
              <a:rPr dirty="0" sz="2400" spc="-75" b="1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202020"/>
                </a:solidFill>
                <a:latin typeface="Times New Roman"/>
                <a:cs typeface="Times New Roman"/>
              </a:rPr>
              <a:t>providing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202020"/>
                </a:solidFill>
                <a:latin typeface="Times New Roman"/>
                <a:cs typeface="Times New Roman"/>
              </a:rPr>
              <a:t>user-friendly</a:t>
            </a:r>
            <a:endParaRPr sz="2400">
              <a:latin typeface="Times New Roman"/>
              <a:cs typeface="Times New Roman"/>
            </a:endParaRPr>
          </a:p>
          <a:p>
            <a:pPr marL="262255" marR="730885">
              <a:lnSpc>
                <a:spcPts val="2400"/>
              </a:lnSpc>
              <a:spcBef>
                <a:spcPts val="240"/>
              </a:spcBef>
            </a:pPr>
            <a:r>
              <a:rPr dirty="0" sz="2400" spc="-25" b="1">
                <a:solidFill>
                  <a:srgbClr val="202020"/>
                </a:solidFill>
                <a:latin typeface="Times New Roman"/>
                <a:cs typeface="Times New Roman"/>
              </a:rPr>
              <a:t>interfaces,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real-time 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availability </a:t>
            </a:r>
            <a:r>
              <a:rPr dirty="0" sz="2400" b="1">
                <a:solidFill>
                  <a:srgbClr val="202020"/>
                </a:solidFill>
                <a:latin typeface="Times New Roman"/>
                <a:cs typeface="Times New Roman"/>
              </a:rPr>
              <a:t>information, </a:t>
            </a:r>
            <a:r>
              <a:rPr dirty="0" sz="2400" spc="-58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400" spc="-10" b="1">
                <a:solidFill>
                  <a:srgbClr val="202020"/>
                </a:solidFill>
                <a:latin typeface="Times New Roman"/>
                <a:cs typeface="Times New Roman"/>
              </a:rPr>
              <a:t>convenient 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payment </a:t>
            </a:r>
            <a:r>
              <a:rPr dirty="0" sz="2400" spc="10" b="1">
                <a:solidFill>
                  <a:srgbClr val="202020"/>
                </a:solidFill>
                <a:latin typeface="Times New Roman"/>
                <a:cs typeface="Times New Roman"/>
              </a:rPr>
              <a:t>options, the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system 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65" b="1">
                <a:solidFill>
                  <a:srgbClr val="202020"/>
                </a:solidFill>
                <a:latin typeface="Times New Roman"/>
                <a:cs typeface="Times New Roman"/>
              </a:rPr>
              <a:t>aims </a:t>
            </a:r>
            <a:r>
              <a:rPr dirty="0" sz="2400" spc="50" b="1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streamline </a:t>
            </a:r>
            <a:r>
              <a:rPr dirty="0" sz="2400" spc="10" b="1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2400" b="1">
                <a:solidFill>
                  <a:srgbClr val="202020"/>
                </a:solidFill>
                <a:latin typeface="Times New Roman"/>
                <a:cs typeface="Times New Roman"/>
              </a:rPr>
              <a:t>booking </a:t>
            </a:r>
            <a:r>
              <a:rPr dirty="0" sz="2400" spc="-55" b="1">
                <a:solidFill>
                  <a:srgbClr val="202020"/>
                </a:solidFill>
                <a:latin typeface="Times New Roman"/>
                <a:cs typeface="Times New Roman"/>
              </a:rPr>
              <a:t>process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improve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 customer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202020"/>
                </a:solidFill>
                <a:latin typeface="Times New Roman"/>
                <a:cs typeface="Times New Roman"/>
              </a:rPr>
              <a:t>satisfaction.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2700" spc="-25" b="1">
                <a:solidFill>
                  <a:srgbClr val="8D24AA"/>
                </a:solidFill>
                <a:latin typeface="Times New Roman"/>
                <a:cs typeface="Times New Roman"/>
              </a:rPr>
              <a:t>Technological</a:t>
            </a:r>
            <a:r>
              <a:rPr dirty="0" sz="2700" spc="-5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45" b="1">
                <a:solidFill>
                  <a:srgbClr val="8D24AA"/>
                </a:solidFill>
                <a:latin typeface="Times New Roman"/>
                <a:cs typeface="Times New Roman"/>
              </a:rPr>
              <a:t>Advancements:</a:t>
            </a:r>
            <a:endParaRPr sz="2700">
              <a:latin typeface="Times New Roman"/>
              <a:cs typeface="Times New Roman"/>
            </a:endParaRPr>
          </a:p>
          <a:p>
            <a:pPr marL="363855" marR="5080" indent="-72390">
              <a:lnSpc>
                <a:spcPts val="2400"/>
              </a:lnSpc>
              <a:spcBef>
                <a:spcPts val="2940"/>
              </a:spcBef>
            </a:pPr>
            <a:r>
              <a:rPr dirty="0" sz="2400" spc="-345" b="1">
                <a:solidFill>
                  <a:srgbClr val="202020"/>
                </a:solidFill>
                <a:latin typeface="Times New Roman"/>
                <a:cs typeface="Times New Roman"/>
              </a:rPr>
              <a:t>*</a:t>
            </a:r>
            <a:r>
              <a:rPr dirty="0" sz="2400" spc="-3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45" b="1">
                <a:solidFill>
                  <a:srgbClr val="202020"/>
                </a:solidFill>
                <a:latin typeface="Times New Roman"/>
                <a:cs typeface="Times New Roman"/>
              </a:rPr>
              <a:t>With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advancements </a:t>
            </a:r>
            <a:r>
              <a:rPr dirty="0" sz="2400" spc="30" b="1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dirty="0" sz="2400" spc="-5" b="1">
                <a:solidFill>
                  <a:srgbClr val="202020"/>
                </a:solidFill>
                <a:latin typeface="Times New Roman"/>
                <a:cs typeface="Times New Roman"/>
              </a:rPr>
              <a:t>technology 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such </a:t>
            </a:r>
            <a:r>
              <a:rPr dirty="0" sz="2400" spc="-114" b="1">
                <a:solidFill>
                  <a:srgbClr val="202020"/>
                </a:solidFill>
                <a:latin typeface="Times New Roman"/>
                <a:cs typeface="Times New Roman"/>
              </a:rPr>
              <a:t>as </a:t>
            </a:r>
            <a:r>
              <a:rPr dirty="0" sz="2400" spc="-20" b="1">
                <a:solidFill>
                  <a:srgbClr val="202020"/>
                </a:solidFill>
                <a:latin typeface="Times New Roman"/>
                <a:cs typeface="Times New Roman"/>
              </a:rPr>
              <a:t>mobile </a:t>
            </a:r>
            <a:r>
              <a:rPr dirty="0" sz="2400" spc="-58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202020"/>
                </a:solidFill>
                <a:latin typeface="Times New Roman"/>
                <a:cs typeface="Times New Roman"/>
              </a:rPr>
              <a:t>applications,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202020"/>
                </a:solidFill>
                <a:latin typeface="Times New Roman"/>
                <a:cs typeface="Times New Roman"/>
              </a:rPr>
              <a:t>predictive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analytics,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15" b="1">
                <a:solidFill>
                  <a:srgbClr val="202020"/>
                </a:solidFill>
                <a:latin typeface="Times New Roman"/>
                <a:cs typeface="Times New Roman"/>
              </a:rPr>
              <a:t>biometric </a:t>
            </a:r>
            <a:r>
              <a:rPr dirty="0" sz="2400" spc="-10" b="1">
                <a:solidFill>
                  <a:srgbClr val="202020"/>
                </a:solidFill>
                <a:latin typeface="Times New Roman"/>
                <a:cs typeface="Times New Roman"/>
              </a:rPr>
              <a:t> authentication, </a:t>
            </a:r>
            <a:r>
              <a:rPr dirty="0" sz="2400" spc="10" b="1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bus reservation system 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202020"/>
                </a:solidFill>
                <a:latin typeface="Times New Roman"/>
                <a:cs typeface="Times New Roman"/>
              </a:rPr>
              <a:t>continues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0" b="1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evolve </a:t>
            </a:r>
            <a:r>
              <a:rPr dirty="0" sz="2400" spc="50" b="1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202020"/>
                </a:solidFill>
                <a:latin typeface="Times New Roman"/>
                <a:cs typeface="Times New Roman"/>
              </a:rPr>
              <a:t>meet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0" b="1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202020"/>
                </a:solidFill>
                <a:latin typeface="Times New Roman"/>
                <a:cs typeface="Times New Roman"/>
              </a:rPr>
              <a:t>changing</a:t>
            </a:r>
            <a:endParaRPr sz="2400">
              <a:latin typeface="Times New Roman"/>
              <a:cs typeface="Times New Roman"/>
            </a:endParaRPr>
          </a:p>
          <a:p>
            <a:pPr marL="363855" marR="988060">
              <a:lnSpc>
                <a:spcPts val="2400"/>
              </a:lnSpc>
            </a:pP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needs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preferences </a:t>
            </a:r>
            <a:r>
              <a:rPr dirty="0" sz="2400" spc="35" b="1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2400" spc="-55" b="1">
                <a:solidFill>
                  <a:srgbClr val="202020"/>
                </a:solidFill>
                <a:latin typeface="Times New Roman"/>
                <a:cs typeface="Times New Roman"/>
              </a:rPr>
              <a:t>passengers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operators.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75" b="1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embracing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202020"/>
                </a:solidFill>
                <a:latin typeface="Times New Roman"/>
                <a:cs typeface="Times New Roman"/>
              </a:rPr>
              <a:t>innovative </a:t>
            </a:r>
            <a:r>
              <a:rPr dirty="0" sz="2400" spc="-5" b="1">
                <a:solidFill>
                  <a:srgbClr val="202020"/>
                </a:solidFill>
                <a:latin typeface="Times New Roman"/>
                <a:cs typeface="Times New Roman"/>
              </a:rPr>
              <a:t> solutions,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10" b="1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system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75" b="1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stay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202020"/>
                </a:solidFill>
                <a:latin typeface="Times New Roman"/>
                <a:cs typeface="Times New Roman"/>
              </a:rPr>
              <a:t>competitive,</a:t>
            </a:r>
            <a:endParaRPr sz="2400">
              <a:latin typeface="Times New Roman"/>
              <a:cs typeface="Times New Roman"/>
            </a:endParaRPr>
          </a:p>
          <a:p>
            <a:pPr marL="363855">
              <a:lnSpc>
                <a:spcPts val="2400"/>
              </a:lnSpc>
            </a:pP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adaptable,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40" b="1">
                <a:solidFill>
                  <a:srgbClr val="202020"/>
                </a:solidFill>
                <a:latin typeface="Times New Roman"/>
                <a:cs typeface="Times New Roman"/>
              </a:rPr>
              <a:t>responsive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50" b="1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4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202020"/>
                </a:solidFill>
                <a:latin typeface="Times New Roman"/>
                <a:cs typeface="Times New Roman"/>
              </a:rPr>
              <a:t>market</a:t>
            </a:r>
            <a:r>
              <a:rPr dirty="0" sz="24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400" spc="-45" b="1">
                <a:solidFill>
                  <a:srgbClr val="202020"/>
                </a:solidFill>
                <a:latin typeface="Times New Roman"/>
                <a:cs typeface="Times New Roman"/>
              </a:rPr>
              <a:t>demands.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633983"/>
            <a:ext cx="23050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15">
                <a:latin typeface="Trebuchet MS"/>
                <a:cs typeface="Trebuchet MS"/>
              </a:rPr>
              <a:t>Thank-You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0" y="1586483"/>
            <a:ext cx="5561330" cy="645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z="2500" spc="305" b="1">
                <a:solidFill>
                  <a:srgbClr val="202020"/>
                </a:solidFill>
                <a:latin typeface="Trebuchet MS"/>
                <a:cs typeface="Trebuchet MS"/>
              </a:rPr>
              <a:t>Dear</a:t>
            </a:r>
            <a:r>
              <a:rPr dirty="0" sz="2500" spc="75" b="1">
                <a:solidFill>
                  <a:srgbClr val="202020"/>
                </a:solidFill>
                <a:latin typeface="Trebuchet MS"/>
                <a:cs typeface="Trebuchet MS"/>
              </a:rPr>
              <a:t> </a:t>
            </a:r>
            <a:r>
              <a:rPr dirty="0" sz="2500" spc="225" b="1">
                <a:solidFill>
                  <a:srgbClr val="202020"/>
                </a:solidFill>
                <a:latin typeface="Trebuchet MS"/>
                <a:cs typeface="Trebuchet MS"/>
              </a:rPr>
              <a:t>[yyyyyy],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rebuchet MS"/>
              <a:cs typeface="Trebuchet MS"/>
            </a:endParaRPr>
          </a:p>
          <a:p>
            <a:pPr marL="279400" marR="1675130">
              <a:lnSpc>
                <a:spcPts val="2500"/>
              </a:lnSpc>
            </a:pPr>
            <a:r>
              <a:rPr dirty="0" sz="2500" b="1">
                <a:solidFill>
                  <a:srgbClr val="202020"/>
                </a:solidFill>
                <a:latin typeface="Arial"/>
                <a:cs typeface="Arial"/>
              </a:rPr>
              <a:t>Thank</a:t>
            </a:r>
            <a:r>
              <a:rPr dirty="0" sz="2500" spc="-3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Arial"/>
                <a:cs typeface="Arial"/>
              </a:rPr>
              <a:t>you</a:t>
            </a:r>
            <a:r>
              <a:rPr dirty="0" sz="2500" spc="-3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2500" spc="-3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Arial"/>
                <a:cs typeface="Arial"/>
              </a:rPr>
              <a:t>choosing </a:t>
            </a:r>
            <a:r>
              <a:rPr dirty="0" sz="2500" spc="-68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202020"/>
                </a:solidFill>
                <a:latin typeface="Arial"/>
                <a:cs typeface="Arial"/>
              </a:rPr>
              <a:t>[uuuu bus </a:t>
            </a:r>
            <a:r>
              <a:rPr dirty="0" sz="2500" spc="-5" b="1">
                <a:solidFill>
                  <a:srgbClr val="202020"/>
                </a:solidFill>
                <a:latin typeface="Arial"/>
                <a:cs typeface="Arial"/>
              </a:rPr>
              <a:t>company </a:t>
            </a:r>
            <a:r>
              <a:rPr dirty="0" sz="2500" b="1">
                <a:solidFill>
                  <a:srgbClr val="202020"/>
                </a:solidFill>
                <a:latin typeface="Arial"/>
                <a:cs typeface="Arial"/>
              </a:rPr>
              <a:t>] </a:t>
            </a:r>
            <a:r>
              <a:rPr dirty="0" sz="2500" spc="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2500" spc="-1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Arial"/>
                <a:cs typeface="Arial"/>
              </a:rPr>
              <a:t>your</a:t>
            </a:r>
            <a:r>
              <a:rPr dirty="0" sz="2500" spc="-2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dirty="0" sz="25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202020"/>
                </a:solidFill>
                <a:latin typeface="Arial"/>
                <a:cs typeface="Arial"/>
              </a:rPr>
              <a:t>needs.</a:t>
            </a:r>
            <a:endParaRPr sz="2500">
              <a:latin typeface="Arial"/>
              <a:cs typeface="Arial"/>
            </a:endParaRPr>
          </a:p>
          <a:p>
            <a:pPr marL="241300" marR="5080">
              <a:lnSpc>
                <a:spcPts val="2300"/>
              </a:lnSpc>
              <a:spcBef>
                <a:spcPts val="1660"/>
              </a:spcBef>
            </a:pP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Once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again,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thank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you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choosing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 [uuuu</a:t>
            </a:r>
            <a:r>
              <a:rPr dirty="0" sz="2300" spc="-2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dirty="0" sz="2300" spc="-2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company].</a:t>
            </a:r>
            <a:r>
              <a:rPr dirty="0" sz="2300" spc="-2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dirty="0" sz="2300" spc="-1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look</a:t>
            </a:r>
            <a:r>
              <a:rPr dirty="0" sz="2300" spc="-2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forward </a:t>
            </a:r>
            <a:r>
              <a:rPr dirty="0" sz="2300" spc="-62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to welcoming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you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onboard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wish </a:t>
            </a:r>
            <a:r>
              <a:rPr dirty="0" sz="2300" spc="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you</a:t>
            </a:r>
            <a:r>
              <a:rPr dirty="0" sz="23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dirty="0" sz="23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pleasant journey!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Best</a:t>
            </a:r>
            <a:r>
              <a:rPr dirty="0" sz="2300" spc="-5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regards,</a:t>
            </a:r>
            <a:endParaRPr sz="2300">
              <a:latin typeface="Arial"/>
              <a:cs typeface="Arial"/>
            </a:endParaRPr>
          </a:p>
          <a:p>
            <a:pPr marL="914400" marR="2545080">
              <a:lnSpc>
                <a:spcPct val="166700"/>
              </a:lnSpc>
              <a:spcBef>
                <a:spcPts val="1700"/>
              </a:spcBef>
            </a:pP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[Your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Name]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 [Your</a:t>
            </a:r>
            <a:r>
              <a:rPr dirty="0" sz="2300" spc="-10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Position]</a:t>
            </a:r>
            <a:endParaRPr sz="2300">
              <a:latin typeface="Arial"/>
              <a:cs typeface="Arial"/>
            </a:endParaRPr>
          </a:p>
          <a:p>
            <a:pPr marL="914400" marR="1604010">
              <a:lnSpc>
                <a:spcPct val="166700"/>
              </a:lnSpc>
            </a:pP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[Bus</a:t>
            </a:r>
            <a:r>
              <a:rPr dirty="0" sz="2300" spc="-5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Company</a:t>
            </a:r>
            <a:r>
              <a:rPr dirty="0" sz="2300" spc="-4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spc="-5" b="1">
                <a:solidFill>
                  <a:srgbClr val="202020"/>
                </a:solidFill>
                <a:latin typeface="Arial"/>
                <a:cs typeface="Arial"/>
              </a:rPr>
              <a:t>Name] </a:t>
            </a:r>
            <a:r>
              <a:rPr dirty="0" sz="2300" spc="-62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[Contact</a:t>
            </a:r>
            <a:r>
              <a:rPr dirty="0" sz="2300" spc="-5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02020"/>
                </a:solidFill>
                <a:latin typeface="Arial"/>
                <a:cs typeface="Arial"/>
              </a:rPr>
              <a:t>Information]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0" y="379983"/>
            <a:ext cx="453898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100">
                <a:solidFill>
                  <a:srgbClr val="029AE5"/>
                </a:solidFill>
              </a:rPr>
              <a:t>BUS</a:t>
            </a:r>
            <a:r>
              <a:rPr dirty="0" sz="3700" spc="-105">
                <a:solidFill>
                  <a:srgbClr val="029AE5"/>
                </a:solidFill>
              </a:rPr>
              <a:t> </a:t>
            </a:r>
            <a:r>
              <a:rPr dirty="0" sz="3700" spc="-55">
                <a:solidFill>
                  <a:srgbClr val="029AE5"/>
                </a:solidFill>
              </a:rPr>
              <a:t>RESERVATION: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368300" y="1294383"/>
            <a:ext cx="5055870" cy="710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D22E2E"/>
                </a:solidFill>
                <a:latin typeface="Times New Roman"/>
                <a:cs typeface="Times New Roman"/>
              </a:rPr>
              <a:t>ABSTRACTION</a:t>
            </a:r>
            <a:r>
              <a:rPr dirty="0" sz="3000" spc="-60" b="1">
                <a:solidFill>
                  <a:srgbClr val="D22E2E"/>
                </a:solidFill>
                <a:latin typeface="Times New Roman"/>
                <a:cs typeface="Times New Roman"/>
              </a:rPr>
              <a:t> </a:t>
            </a:r>
            <a:r>
              <a:rPr dirty="0" sz="3000" spc="-155" b="1">
                <a:solidFill>
                  <a:srgbClr val="D22E2E"/>
                </a:solidFill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  <a:spcBef>
                <a:spcPts val="2800"/>
              </a:spcBef>
            </a:pPr>
            <a:r>
              <a:rPr dirty="0" sz="3000" spc="-30" b="1">
                <a:solidFill>
                  <a:srgbClr val="8D24AA"/>
                </a:solidFill>
                <a:latin typeface="Times New Roman"/>
                <a:cs typeface="Times New Roman"/>
              </a:rPr>
              <a:t>Entities:</a:t>
            </a:r>
            <a:endParaRPr sz="3000">
              <a:latin typeface="Times New Roman"/>
              <a:cs typeface="Times New Roman"/>
            </a:endParaRPr>
          </a:p>
          <a:p>
            <a:pPr marL="698500">
              <a:lnSpc>
                <a:spcPts val="2900"/>
              </a:lnSpc>
              <a:spcBef>
                <a:spcPts val="1000"/>
              </a:spcBef>
            </a:pP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1)Bus:</a:t>
            </a:r>
            <a:endParaRPr sz="2500">
              <a:latin typeface="Times New Roman"/>
              <a:cs typeface="Times New Roman"/>
            </a:endParaRPr>
          </a:p>
          <a:p>
            <a:pPr marL="711200" marR="2386965" indent="-25400">
              <a:lnSpc>
                <a:spcPts val="3000"/>
              </a:lnSpc>
            </a:pP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2)Passenger: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3)Reservation:</a:t>
            </a:r>
            <a:endParaRPr sz="2500">
              <a:latin typeface="Times New Roman"/>
              <a:cs typeface="Times New Roman"/>
            </a:endParaRPr>
          </a:p>
          <a:p>
            <a:pPr marL="673100">
              <a:lnSpc>
                <a:spcPct val="100000"/>
              </a:lnSpc>
              <a:spcBef>
                <a:spcPts val="700"/>
              </a:spcBef>
            </a:pP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4)Admin/Operator: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3000" spc="-20" b="1">
                <a:solidFill>
                  <a:srgbClr val="8D24AA"/>
                </a:solidFill>
                <a:latin typeface="Times New Roman"/>
                <a:cs typeface="Times New Roman"/>
              </a:rPr>
              <a:t>Functionality:</a:t>
            </a:r>
            <a:endParaRPr sz="3000">
              <a:latin typeface="Times New Roman"/>
              <a:cs typeface="Times New Roman"/>
            </a:endParaRPr>
          </a:p>
          <a:p>
            <a:pPr marL="996950" indent="-299085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997585" algn="l"/>
              </a:tabLst>
            </a:pPr>
            <a:r>
              <a:rPr dirty="0" sz="2200" spc="-60" b="1">
                <a:solidFill>
                  <a:srgbClr val="202020"/>
                </a:solidFill>
                <a:latin typeface="Times New Roman"/>
                <a:cs typeface="Times New Roman"/>
              </a:rPr>
              <a:t>Bus </a:t>
            </a:r>
            <a:r>
              <a:rPr dirty="0" sz="2200" spc="-45" b="1">
                <a:solidFill>
                  <a:srgbClr val="202020"/>
                </a:solidFill>
                <a:latin typeface="Times New Roman"/>
                <a:cs typeface="Times New Roman"/>
              </a:rPr>
              <a:t>Management:</a:t>
            </a:r>
            <a:endParaRPr sz="2200">
              <a:latin typeface="Times New Roman"/>
              <a:cs typeface="Times New Roman"/>
            </a:endParaRPr>
          </a:p>
          <a:p>
            <a:pPr marL="984250" indent="-29908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984885" algn="l"/>
              </a:tabLst>
            </a:pPr>
            <a:r>
              <a:rPr dirty="0" sz="2200" spc="-55" b="1">
                <a:solidFill>
                  <a:srgbClr val="202020"/>
                </a:solidFill>
                <a:latin typeface="Times New Roman"/>
                <a:cs typeface="Times New Roman"/>
              </a:rPr>
              <a:t>Passenger</a:t>
            </a:r>
            <a:r>
              <a:rPr dirty="0" sz="2200" spc="-6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200" spc="-45" b="1">
                <a:solidFill>
                  <a:srgbClr val="202020"/>
                </a:solidFill>
                <a:latin typeface="Times New Roman"/>
                <a:cs typeface="Times New Roman"/>
              </a:rPr>
              <a:t>Management:</a:t>
            </a:r>
            <a:endParaRPr sz="2200">
              <a:latin typeface="Times New Roman"/>
              <a:cs typeface="Times New Roman"/>
            </a:endParaRPr>
          </a:p>
          <a:p>
            <a:pPr marL="933450" indent="-299085">
              <a:lnSpc>
                <a:spcPct val="100000"/>
              </a:lnSpc>
              <a:spcBef>
                <a:spcPts val="960"/>
              </a:spcBef>
              <a:buAutoNum type="arabicParenR"/>
              <a:tabLst>
                <a:tab pos="934085" algn="l"/>
              </a:tabLst>
            </a:pPr>
            <a:r>
              <a:rPr dirty="0" sz="2200" spc="-20" b="1">
                <a:solidFill>
                  <a:srgbClr val="202020"/>
                </a:solidFill>
                <a:latin typeface="Times New Roman"/>
                <a:cs typeface="Times New Roman"/>
              </a:rPr>
              <a:t>Reservation</a:t>
            </a:r>
            <a:r>
              <a:rPr dirty="0" sz="22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200" spc="-45" b="1">
                <a:solidFill>
                  <a:srgbClr val="202020"/>
                </a:solidFill>
                <a:latin typeface="Times New Roman"/>
                <a:cs typeface="Times New Roman"/>
              </a:rPr>
              <a:t>Management:</a:t>
            </a:r>
            <a:endParaRPr sz="2200">
              <a:latin typeface="Times New Roman"/>
              <a:cs typeface="Times New Roman"/>
            </a:endParaRPr>
          </a:p>
          <a:p>
            <a:pPr marL="895350" indent="-299085">
              <a:lnSpc>
                <a:spcPct val="100000"/>
              </a:lnSpc>
              <a:spcBef>
                <a:spcPts val="1060"/>
              </a:spcBef>
              <a:buAutoNum type="arabicParenR"/>
              <a:tabLst>
                <a:tab pos="895985" algn="l"/>
              </a:tabLst>
            </a:pPr>
            <a:r>
              <a:rPr dirty="0" sz="2200" spc="-15" b="1">
                <a:solidFill>
                  <a:srgbClr val="202020"/>
                </a:solidFill>
                <a:latin typeface="Times New Roman"/>
                <a:cs typeface="Times New Roman"/>
              </a:rPr>
              <a:t>Availability</a:t>
            </a:r>
            <a:r>
              <a:rPr dirty="0" sz="2200" spc="-5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200" spc="-50" b="1">
                <a:solidFill>
                  <a:srgbClr val="202020"/>
                </a:solidFill>
                <a:latin typeface="Times New Roman"/>
                <a:cs typeface="Times New Roman"/>
              </a:rPr>
              <a:t>Check:</a:t>
            </a:r>
            <a:endParaRPr sz="2200">
              <a:latin typeface="Times New Roman"/>
              <a:cs typeface="Times New Roman"/>
            </a:endParaRPr>
          </a:p>
          <a:p>
            <a:pPr marL="895350" indent="-29908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895985" algn="l"/>
              </a:tabLst>
            </a:pPr>
            <a:r>
              <a:rPr dirty="0" sz="2200" spc="-105" b="1">
                <a:solidFill>
                  <a:srgbClr val="202020"/>
                </a:solidFill>
                <a:latin typeface="Times New Roman"/>
                <a:cs typeface="Times New Roman"/>
              </a:rPr>
              <a:t>Fare</a:t>
            </a:r>
            <a:r>
              <a:rPr dirty="0" sz="22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200" spc="-30" b="1">
                <a:solidFill>
                  <a:srgbClr val="202020"/>
                </a:solidFill>
                <a:latin typeface="Times New Roman"/>
                <a:cs typeface="Times New Roman"/>
              </a:rPr>
              <a:t>Calculation:</a:t>
            </a:r>
            <a:endParaRPr sz="2200">
              <a:latin typeface="Times New Roman"/>
              <a:cs typeface="Times New Roman"/>
            </a:endParaRPr>
          </a:p>
          <a:p>
            <a:pPr marL="920750" indent="-299085">
              <a:lnSpc>
                <a:spcPct val="100000"/>
              </a:lnSpc>
              <a:spcBef>
                <a:spcPts val="459"/>
              </a:spcBef>
              <a:buAutoNum type="arabicParenR"/>
              <a:tabLst>
                <a:tab pos="921385" algn="l"/>
              </a:tabLst>
            </a:pPr>
            <a:r>
              <a:rPr dirty="0" sz="2200" spc="-5" b="1">
                <a:solidFill>
                  <a:srgbClr val="202020"/>
                </a:solidFill>
                <a:latin typeface="Times New Roman"/>
                <a:cs typeface="Times New Roman"/>
              </a:rPr>
              <a:t>Reporting:</a:t>
            </a:r>
            <a:endParaRPr sz="2200">
              <a:latin typeface="Times New Roman"/>
              <a:cs typeface="Times New Roman"/>
            </a:endParaRPr>
          </a:p>
          <a:p>
            <a:pPr marL="908050" indent="-299085">
              <a:lnSpc>
                <a:spcPct val="100000"/>
              </a:lnSpc>
              <a:spcBef>
                <a:spcPts val="660"/>
              </a:spcBef>
              <a:buAutoNum type="arabicParenR"/>
              <a:tabLst>
                <a:tab pos="908685" algn="l"/>
              </a:tabLst>
            </a:pPr>
            <a:r>
              <a:rPr dirty="0" sz="2200" spc="5" b="1">
                <a:solidFill>
                  <a:srgbClr val="202020"/>
                </a:solidFill>
                <a:latin typeface="Times New Roman"/>
                <a:cs typeface="Times New Roman"/>
              </a:rPr>
              <a:t>Authentication</a:t>
            </a:r>
            <a:r>
              <a:rPr dirty="0" sz="22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200" spc="-45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2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202020"/>
                </a:solidFill>
                <a:latin typeface="Times New Roman"/>
                <a:cs typeface="Times New Roman"/>
              </a:rPr>
              <a:t>Authorization: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" y="265683"/>
            <a:ext cx="4124325" cy="17907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40">
                <a:solidFill>
                  <a:srgbClr val="8D24AA"/>
                </a:solidFill>
              </a:rPr>
              <a:t>Interactions:</a:t>
            </a:r>
            <a:endParaRPr sz="3000"/>
          </a:p>
          <a:p>
            <a:pPr marL="774700" marR="5080">
              <a:lnSpc>
                <a:spcPct val="166700"/>
              </a:lnSpc>
              <a:spcBef>
                <a:spcPts val="300"/>
              </a:spcBef>
            </a:pPr>
            <a:r>
              <a:rPr dirty="0" sz="2500" spc="-50">
                <a:solidFill>
                  <a:srgbClr val="202020"/>
                </a:solidFill>
              </a:rPr>
              <a:t>1)Passenger </a:t>
            </a:r>
            <a:r>
              <a:rPr dirty="0" sz="2500" spc="-35">
                <a:solidFill>
                  <a:srgbClr val="202020"/>
                </a:solidFill>
              </a:rPr>
              <a:t>Interactions: </a:t>
            </a:r>
            <a:r>
              <a:rPr dirty="0" sz="2500" spc="-610">
                <a:solidFill>
                  <a:srgbClr val="202020"/>
                </a:solidFill>
              </a:rPr>
              <a:t> </a:t>
            </a:r>
            <a:r>
              <a:rPr dirty="0" sz="2500" spc="-10">
                <a:solidFill>
                  <a:srgbClr val="202020"/>
                </a:solidFill>
              </a:rPr>
              <a:t>2)Admin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-35">
                <a:solidFill>
                  <a:srgbClr val="202020"/>
                </a:solidFill>
              </a:rPr>
              <a:t>Interactions: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93700" y="2665983"/>
            <a:ext cx="3959860" cy="543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3000" spc="-30" b="1">
                <a:solidFill>
                  <a:srgbClr val="8D24AA"/>
                </a:solidFill>
                <a:latin typeface="Times New Roman"/>
                <a:cs typeface="Times New Roman"/>
              </a:rPr>
              <a:t>Data</a:t>
            </a:r>
            <a:r>
              <a:rPr dirty="0" sz="3000" spc="-6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3000" spc="-55" b="1">
                <a:solidFill>
                  <a:srgbClr val="8D24AA"/>
                </a:solidFill>
                <a:latin typeface="Times New Roman"/>
                <a:cs typeface="Times New Roman"/>
              </a:rPr>
              <a:t>Persistence:</a:t>
            </a:r>
            <a:endParaRPr sz="3000">
              <a:latin typeface="Times New Roman"/>
              <a:cs typeface="Times New Roman"/>
            </a:endParaRPr>
          </a:p>
          <a:p>
            <a:pPr marL="723900" marR="956944">
              <a:lnSpc>
                <a:spcPct val="166700"/>
              </a:lnSpc>
              <a:spcBef>
                <a:spcPts val="1500"/>
              </a:spcBef>
            </a:pP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1)Database: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2)Data</a:t>
            </a:r>
            <a:r>
              <a:rPr dirty="0" sz="2500" spc="-1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Integrity:</a:t>
            </a:r>
            <a:endParaRPr sz="250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  <a:spcBef>
                <a:spcPts val="2000"/>
              </a:spcBef>
            </a:pP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3)Backup</a:t>
            </a:r>
            <a:r>
              <a:rPr dirty="0" sz="2500" spc="-7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Recovery: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z="3000" spc="-65" b="1">
                <a:solidFill>
                  <a:srgbClr val="8D24AA"/>
                </a:solidFill>
                <a:latin typeface="Times New Roman"/>
                <a:cs typeface="Times New Roman"/>
              </a:rPr>
              <a:t>Security:</a:t>
            </a:r>
            <a:endParaRPr sz="300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  <a:spcBef>
                <a:spcPts val="200"/>
              </a:spcBef>
            </a:pP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1)Encryption:</a:t>
            </a:r>
            <a:endParaRPr sz="2500">
              <a:latin typeface="Times New Roman"/>
              <a:cs typeface="Times New Roman"/>
            </a:endParaRPr>
          </a:p>
          <a:p>
            <a:pPr marL="736600" marR="871219">
              <a:lnSpc>
                <a:spcPct val="166700"/>
              </a:lnSpc>
            </a:pP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2)Access</a:t>
            </a:r>
            <a:r>
              <a:rPr dirty="0" sz="2500" spc="-10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Control: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3)Audit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 Trails: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354583"/>
            <a:ext cx="686435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75"/>
              <a:t>Bus</a:t>
            </a:r>
            <a:r>
              <a:rPr dirty="0" sz="2900" spc="-45"/>
              <a:t> </a:t>
            </a:r>
            <a:r>
              <a:rPr dirty="0" sz="2900" spc="-25"/>
              <a:t>Reservation</a:t>
            </a:r>
            <a:r>
              <a:rPr dirty="0" sz="2900" spc="-40"/>
              <a:t> </a:t>
            </a:r>
            <a:r>
              <a:rPr dirty="0" sz="2900" spc="-65"/>
              <a:t>System</a:t>
            </a:r>
            <a:r>
              <a:rPr dirty="0" sz="2900" spc="-40"/>
              <a:t> </a:t>
            </a:r>
            <a:r>
              <a:rPr dirty="0" sz="2900" spc="-45"/>
              <a:t>Problem</a:t>
            </a:r>
            <a:r>
              <a:rPr dirty="0" sz="2900" spc="-50"/>
              <a:t> </a:t>
            </a:r>
            <a:r>
              <a:rPr dirty="0" sz="2900" spc="-40"/>
              <a:t>Statement: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06400" y="1446783"/>
            <a:ext cx="6731634" cy="906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8450" indent="-286385">
              <a:lnSpc>
                <a:spcPct val="100000"/>
              </a:lnSpc>
              <a:spcBef>
                <a:spcPts val="100"/>
              </a:spcBef>
              <a:buSzPct val="96296"/>
              <a:buAutoNum type="arabicParenR"/>
              <a:tabLst>
                <a:tab pos="299085" algn="l"/>
              </a:tabLst>
            </a:pPr>
            <a:r>
              <a:rPr dirty="0" sz="2700" spc="-50" b="1">
                <a:solidFill>
                  <a:srgbClr val="8D24AA"/>
                </a:solidFill>
                <a:latin typeface="Times New Roman"/>
                <a:cs typeface="Times New Roman"/>
              </a:rPr>
              <a:t>User</a:t>
            </a:r>
            <a:r>
              <a:rPr dirty="0" sz="2700" spc="-4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8D24AA"/>
                </a:solidFill>
                <a:latin typeface="Times New Roman"/>
                <a:cs typeface="Times New Roman"/>
              </a:rPr>
              <a:t>Registration</a:t>
            </a:r>
            <a:r>
              <a:rPr dirty="0" sz="2700" spc="-3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55" b="1">
                <a:solidFill>
                  <a:srgbClr val="8D24AA"/>
                </a:solidFill>
                <a:latin typeface="Times New Roman"/>
                <a:cs typeface="Times New Roman"/>
              </a:rPr>
              <a:t>and</a:t>
            </a:r>
            <a:r>
              <a:rPr dirty="0" sz="2700" spc="-4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8D24AA"/>
                </a:solidFill>
                <a:latin typeface="Times New Roman"/>
                <a:cs typeface="Times New Roman"/>
              </a:rPr>
              <a:t>Authentication:</a:t>
            </a:r>
            <a:endParaRPr sz="2700">
              <a:latin typeface="Times New Roman"/>
              <a:cs typeface="Times New Roman"/>
            </a:endParaRPr>
          </a:p>
          <a:p>
            <a:pPr algn="just" lvl="1" marL="367030" marR="445134" indent="-75565">
              <a:lnSpc>
                <a:spcPts val="2500"/>
              </a:lnSpc>
              <a:spcBef>
                <a:spcPts val="3060"/>
              </a:spcBef>
              <a:buChar char="*"/>
              <a:tabLst>
                <a:tab pos="480695" algn="l"/>
              </a:tabLst>
            </a:pP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Passengers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should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be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able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create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accounts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securely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providing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5" b="1">
                <a:solidFill>
                  <a:srgbClr val="202020"/>
                </a:solidFill>
                <a:latin typeface="Times New Roman"/>
                <a:cs typeface="Times New Roman"/>
              </a:rPr>
              <a:t>necessary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details.</a:t>
            </a:r>
            <a:endParaRPr sz="2500">
              <a:latin typeface="Times New Roman"/>
              <a:cs typeface="Times New Roman"/>
            </a:endParaRPr>
          </a:p>
          <a:p>
            <a:pPr algn="just" lvl="1" marL="367030" marR="615315" indent="-75565">
              <a:lnSpc>
                <a:spcPts val="2500"/>
              </a:lnSpc>
              <a:spcBef>
                <a:spcPts val="2500"/>
              </a:spcBef>
              <a:buChar char="*"/>
              <a:tabLst>
                <a:tab pos="480695" algn="l"/>
              </a:tabLst>
            </a:pP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Authentication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 mechanisms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should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ensure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secure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95" b="1">
                <a:solidFill>
                  <a:srgbClr val="202020"/>
                </a:solidFill>
                <a:latin typeface="Times New Roman"/>
                <a:cs typeface="Times New Roman"/>
              </a:rPr>
              <a:t>access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system.</a:t>
            </a:r>
            <a:endParaRPr sz="2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202020"/>
              </a:buClr>
              <a:buFont typeface="Times New Roman"/>
              <a:buChar char="*"/>
            </a:pPr>
            <a:endParaRPr sz="4400">
              <a:latin typeface="Times New Roman"/>
              <a:cs typeface="Times New Roman"/>
            </a:endParaRPr>
          </a:p>
          <a:p>
            <a:pPr algn="just" marL="463550" indent="-286385">
              <a:lnSpc>
                <a:spcPct val="100000"/>
              </a:lnSpc>
              <a:buSzPct val="96296"/>
              <a:buAutoNum type="arabicParenR"/>
              <a:tabLst>
                <a:tab pos="464184" algn="l"/>
              </a:tabLst>
            </a:pPr>
            <a:r>
              <a:rPr dirty="0" sz="2700" spc="-75" b="1">
                <a:solidFill>
                  <a:srgbClr val="8D24AA"/>
                </a:solidFill>
                <a:latin typeface="Times New Roman"/>
                <a:cs typeface="Times New Roman"/>
              </a:rPr>
              <a:t>Bus</a:t>
            </a:r>
            <a:r>
              <a:rPr dirty="0" sz="2700" spc="-5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100" b="1">
                <a:solidFill>
                  <a:srgbClr val="8D24AA"/>
                </a:solidFill>
                <a:latin typeface="Times New Roman"/>
                <a:cs typeface="Times New Roman"/>
              </a:rPr>
              <a:t>Search</a:t>
            </a:r>
            <a:r>
              <a:rPr dirty="0" sz="2700" spc="-55" b="1">
                <a:solidFill>
                  <a:srgbClr val="8D24AA"/>
                </a:solidFill>
                <a:latin typeface="Times New Roman"/>
                <a:cs typeface="Times New Roman"/>
              </a:rPr>
              <a:t> and </a:t>
            </a:r>
            <a:r>
              <a:rPr dirty="0" sz="2700" spc="-25" b="1">
                <a:solidFill>
                  <a:srgbClr val="8D24AA"/>
                </a:solidFill>
                <a:latin typeface="Times New Roman"/>
                <a:cs typeface="Times New Roman"/>
              </a:rPr>
              <a:t>Booking:</a:t>
            </a:r>
            <a:endParaRPr sz="2700">
              <a:latin typeface="Times New Roman"/>
              <a:cs typeface="Times New Roman"/>
            </a:endParaRPr>
          </a:p>
          <a:p>
            <a:pPr algn="just" lvl="1" marL="342900" marR="314325">
              <a:lnSpc>
                <a:spcPts val="2500"/>
              </a:lnSpc>
              <a:spcBef>
                <a:spcPts val="1560"/>
              </a:spcBef>
              <a:buChar char="*"/>
              <a:tabLst>
                <a:tab pos="531495" algn="l"/>
              </a:tabLst>
            </a:pP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Passengers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should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be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able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dirty="0" sz="2500" spc="-80" b="1">
                <a:solidFill>
                  <a:srgbClr val="202020"/>
                </a:solidFill>
                <a:latin typeface="Times New Roman"/>
                <a:cs typeface="Times New Roman"/>
              </a:rPr>
              <a:t>search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buses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based </a:t>
            </a:r>
            <a:r>
              <a:rPr dirty="0" sz="2500" spc="15" b="1">
                <a:solidFill>
                  <a:srgbClr val="202020"/>
                </a:solidFill>
                <a:latin typeface="Times New Roman"/>
                <a:cs typeface="Times New Roman"/>
              </a:rPr>
              <a:t>on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their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origin,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destination,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travel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date.</a:t>
            </a:r>
            <a:endParaRPr sz="2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202020"/>
              </a:buClr>
              <a:buFont typeface="Times New Roman"/>
              <a:buChar char="*"/>
            </a:pPr>
            <a:endParaRPr sz="4300">
              <a:latin typeface="Times New Roman"/>
              <a:cs typeface="Times New Roman"/>
            </a:endParaRPr>
          </a:p>
          <a:p>
            <a:pPr lvl="1" marL="417830" marR="5080" indent="-75565">
              <a:lnSpc>
                <a:spcPts val="2500"/>
              </a:lnSpc>
              <a:buChar char="*"/>
              <a:tabLst>
                <a:tab pos="531495" algn="l"/>
              </a:tabLst>
            </a:pP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system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should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display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available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buses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with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relevant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details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such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20" b="1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departure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time,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arrival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time,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fare,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seat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availability.</a:t>
            </a:r>
            <a:endParaRPr sz="2500">
              <a:latin typeface="Times New Roman"/>
              <a:cs typeface="Times New Roman"/>
            </a:endParaRPr>
          </a:p>
          <a:p>
            <a:pPr algn="just" marL="438150" indent="-286385">
              <a:lnSpc>
                <a:spcPct val="100000"/>
              </a:lnSpc>
              <a:spcBef>
                <a:spcPts val="2300"/>
              </a:spcBef>
              <a:buSzPct val="96296"/>
              <a:buAutoNum type="arabicParenR"/>
              <a:tabLst>
                <a:tab pos="438784" algn="l"/>
              </a:tabLst>
            </a:pPr>
            <a:r>
              <a:rPr dirty="0" sz="2700" spc="-25" b="1">
                <a:solidFill>
                  <a:srgbClr val="8D24AA"/>
                </a:solidFill>
                <a:latin typeface="Times New Roman"/>
                <a:cs typeface="Times New Roman"/>
              </a:rPr>
              <a:t>Reservation</a:t>
            </a:r>
            <a:r>
              <a:rPr dirty="0" sz="2700" spc="-7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55" b="1">
                <a:solidFill>
                  <a:srgbClr val="8D24AA"/>
                </a:solidFill>
                <a:latin typeface="Times New Roman"/>
                <a:cs typeface="Times New Roman"/>
              </a:rPr>
              <a:t>Management:</a:t>
            </a:r>
            <a:endParaRPr sz="2700">
              <a:latin typeface="Times New Roman"/>
              <a:cs typeface="Times New Roman"/>
            </a:endParaRPr>
          </a:p>
          <a:p>
            <a:pPr lvl="1" marL="481330" marR="512445" indent="-75565">
              <a:lnSpc>
                <a:spcPts val="2500"/>
              </a:lnSpc>
              <a:spcBef>
                <a:spcPts val="1960"/>
              </a:spcBef>
              <a:buChar char="*"/>
              <a:tabLst>
                <a:tab pos="594995" algn="l"/>
              </a:tabLst>
            </a:pP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Passengers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should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ability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view,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modify,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cancel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their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reservations.</a:t>
            </a:r>
            <a:endParaRPr sz="2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202020"/>
              </a:buClr>
              <a:buFont typeface="Times New Roman"/>
              <a:buChar char="*"/>
            </a:pPr>
            <a:endParaRPr sz="4300">
              <a:latin typeface="Times New Roman"/>
              <a:cs typeface="Times New Roman"/>
            </a:endParaRPr>
          </a:p>
          <a:p>
            <a:pPr lvl="1" marL="406400" marR="801370">
              <a:lnSpc>
                <a:spcPts val="2500"/>
              </a:lnSpc>
              <a:buChar char="*"/>
              <a:tabLst>
                <a:tab pos="594995" algn="l"/>
              </a:tabLst>
            </a:pP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system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should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provide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notifications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regarding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reservation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status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updates.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1065783"/>
            <a:ext cx="55791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80"/>
              <a:t>Bus</a:t>
            </a:r>
            <a:r>
              <a:rPr dirty="0" sz="3000" spc="-45"/>
              <a:t> </a:t>
            </a:r>
            <a:r>
              <a:rPr dirty="0" sz="3000" spc="-25"/>
              <a:t>Reservation</a:t>
            </a:r>
            <a:r>
              <a:rPr dirty="0" sz="3000" spc="-45"/>
              <a:t> </a:t>
            </a:r>
            <a:r>
              <a:rPr dirty="0" sz="3000" spc="-55"/>
              <a:t>Project</a:t>
            </a:r>
            <a:r>
              <a:rPr dirty="0" sz="3000" spc="-45"/>
              <a:t> </a:t>
            </a:r>
            <a:r>
              <a:rPr dirty="0" sz="3000" spc="-50"/>
              <a:t>Overview: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Technology</a:t>
            </a:r>
            <a:r>
              <a:rPr dirty="0" spc="-60"/>
              <a:t> </a:t>
            </a:r>
            <a:r>
              <a:rPr dirty="0" spc="-90"/>
              <a:t>Stack:</a:t>
            </a:r>
          </a:p>
          <a:p>
            <a:pPr marL="342900">
              <a:lnSpc>
                <a:spcPct val="100000"/>
              </a:lnSpc>
            </a:pPr>
            <a:endParaRPr sz="3600"/>
          </a:p>
          <a:p>
            <a:pPr marL="430530" marR="1277620" indent="-75565">
              <a:lnSpc>
                <a:spcPts val="2500"/>
              </a:lnSpc>
              <a:spcBef>
                <a:spcPts val="3100"/>
              </a:spcBef>
              <a:buChar char="*"/>
              <a:tabLst>
                <a:tab pos="544830" algn="l"/>
              </a:tabLst>
            </a:pPr>
            <a:r>
              <a:rPr dirty="0" sz="2500" spc="-35">
                <a:solidFill>
                  <a:srgbClr val="202020"/>
                </a:solidFill>
              </a:rPr>
              <a:t>Frontend:</a:t>
            </a:r>
            <a:r>
              <a:rPr dirty="0" sz="2500" spc="-45">
                <a:solidFill>
                  <a:srgbClr val="202020"/>
                </a:solidFill>
              </a:rPr>
              <a:t> </a:t>
            </a:r>
            <a:r>
              <a:rPr dirty="0" sz="2500" spc="-30">
                <a:solidFill>
                  <a:srgbClr val="202020"/>
                </a:solidFill>
              </a:rPr>
              <a:t>HTML,</a:t>
            </a:r>
            <a:r>
              <a:rPr dirty="0" sz="2500" spc="-45">
                <a:solidFill>
                  <a:srgbClr val="202020"/>
                </a:solidFill>
              </a:rPr>
              <a:t> </a:t>
            </a:r>
            <a:r>
              <a:rPr dirty="0" sz="2500" spc="-90">
                <a:solidFill>
                  <a:srgbClr val="202020"/>
                </a:solidFill>
              </a:rPr>
              <a:t>CSS,</a:t>
            </a:r>
            <a:r>
              <a:rPr dirty="0" sz="2500" spc="-45">
                <a:solidFill>
                  <a:srgbClr val="202020"/>
                </a:solidFill>
              </a:rPr>
              <a:t> </a:t>
            </a:r>
            <a:r>
              <a:rPr dirty="0" sz="2500" spc="-90">
                <a:solidFill>
                  <a:srgbClr val="202020"/>
                </a:solidFill>
              </a:rPr>
              <a:t>JavaScript</a:t>
            </a:r>
            <a:r>
              <a:rPr dirty="0" sz="2500" spc="-45">
                <a:solidFill>
                  <a:srgbClr val="202020"/>
                </a:solidFill>
              </a:rPr>
              <a:t> </a:t>
            </a:r>
            <a:r>
              <a:rPr dirty="0" sz="2500" spc="30">
                <a:solidFill>
                  <a:srgbClr val="202020"/>
                </a:solidFill>
              </a:rPr>
              <a:t>(with </a:t>
            </a:r>
            <a:r>
              <a:rPr dirty="0" sz="2500" spc="-610">
                <a:solidFill>
                  <a:srgbClr val="202020"/>
                </a:solidFill>
              </a:rPr>
              <a:t> </a:t>
            </a:r>
            <a:r>
              <a:rPr dirty="0" sz="2500" spc="-45">
                <a:solidFill>
                  <a:srgbClr val="202020"/>
                </a:solidFill>
              </a:rPr>
              <a:t>frameworks.</a:t>
            </a:r>
            <a:endParaRPr sz="2500"/>
          </a:p>
          <a:p>
            <a:pPr marL="342900">
              <a:lnSpc>
                <a:spcPct val="100000"/>
              </a:lnSpc>
              <a:spcBef>
                <a:spcPts val="55"/>
              </a:spcBef>
              <a:buClr>
                <a:srgbClr val="202020"/>
              </a:buClr>
              <a:buFont typeface="Times New Roman"/>
              <a:buChar char="*"/>
            </a:pPr>
            <a:endParaRPr sz="4300"/>
          </a:p>
          <a:p>
            <a:pPr marL="430530" marR="186690" indent="-75565">
              <a:lnSpc>
                <a:spcPts val="2500"/>
              </a:lnSpc>
              <a:buChar char="*"/>
              <a:tabLst>
                <a:tab pos="544830" algn="l"/>
              </a:tabLst>
            </a:pPr>
            <a:r>
              <a:rPr dirty="0" sz="2500" spc="-70">
                <a:solidFill>
                  <a:srgbClr val="202020"/>
                </a:solidFill>
              </a:rPr>
              <a:t>Backend:</a:t>
            </a:r>
            <a:r>
              <a:rPr dirty="0" sz="2500" spc="-45">
                <a:solidFill>
                  <a:srgbClr val="202020"/>
                </a:solidFill>
              </a:rPr>
              <a:t> </a:t>
            </a:r>
            <a:r>
              <a:rPr dirty="0" sz="2500" spc="-15">
                <a:solidFill>
                  <a:srgbClr val="202020"/>
                </a:solidFill>
              </a:rPr>
              <a:t>Node.js,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10">
                <a:solidFill>
                  <a:srgbClr val="202020"/>
                </a:solidFill>
              </a:rPr>
              <a:t>Python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30">
                <a:solidFill>
                  <a:srgbClr val="202020"/>
                </a:solidFill>
              </a:rPr>
              <a:t>(with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-45">
                <a:solidFill>
                  <a:srgbClr val="202020"/>
                </a:solidFill>
              </a:rPr>
              <a:t>frameworks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-15">
                <a:solidFill>
                  <a:srgbClr val="202020"/>
                </a:solidFill>
              </a:rPr>
              <a:t>like </a:t>
            </a:r>
            <a:r>
              <a:rPr dirty="0" sz="2500" spc="-610">
                <a:solidFill>
                  <a:srgbClr val="202020"/>
                </a:solidFill>
              </a:rPr>
              <a:t> </a:t>
            </a:r>
            <a:r>
              <a:rPr dirty="0" sz="2500" spc="-75">
                <a:solidFill>
                  <a:srgbClr val="202020"/>
                </a:solidFill>
              </a:rPr>
              <a:t>Express.js,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-70">
                <a:solidFill>
                  <a:srgbClr val="202020"/>
                </a:solidFill>
              </a:rPr>
              <a:t>Flask,</a:t>
            </a:r>
            <a:r>
              <a:rPr dirty="0" sz="2500" spc="-35">
                <a:solidFill>
                  <a:srgbClr val="202020"/>
                </a:solidFill>
              </a:rPr>
              <a:t> or </a:t>
            </a:r>
            <a:r>
              <a:rPr dirty="0" sz="2500" spc="-40">
                <a:solidFill>
                  <a:srgbClr val="202020"/>
                </a:solidFill>
              </a:rPr>
              <a:t>Django)</a:t>
            </a:r>
            <a:endParaRPr sz="2500"/>
          </a:p>
          <a:p>
            <a:pPr marL="543560" indent="-188595">
              <a:lnSpc>
                <a:spcPct val="100000"/>
              </a:lnSpc>
              <a:spcBef>
                <a:spcPts val="2000"/>
              </a:spcBef>
              <a:buChar char="*"/>
              <a:tabLst>
                <a:tab pos="544830" algn="l"/>
              </a:tabLst>
            </a:pPr>
            <a:r>
              <a:rPr dirty="0" sz="2500" spc="-65">
                <a:solidFill>
                  <a:srgbClr val="202020"/>
                </a:solidFill>
              </a:rPr>
              <a:t>Database: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90">
                <a:solidFill>
                  <a:srgbClr val="202020"/>
                </a:solidFill>
              </a:rPr>
              <a:t>MySQL,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55">
                <a:solidFill>
                  <a:srgbClr val="202020"/>
                </a:solidFill>
              </a:rPr>
              <a:t>PostgreSQL,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5">
                <a:solidFill>
                  <a:srgbClr val="202020"/>
                </a:solidFill>
              </a:rPr>
              <a:t>MongoDB</a:t>
            </a:r>
            <a:endParaRPr sz="2500"/>
          </a:p>
          <a:p>
            <a:pPr marL="543560" indent="-188595">
              <a:lnSpc>
                <a:spcPct val="100000"/>
              </a:lnSpc>
              <a:spcBef>
                <a:spcPts val="2000"/>
              </a:spcBef>
              <a:buChar char="*"/>
              <a:tabLst>
                <a:tab pos="544830" algn="l"/>
              </a:tabLst>
            </a:pPr>
            <a:r>
              <a:rPr dirty="0" sz="2500" spc="-35">
                <a:solidFill>
                  <a:srgbClr val="202020"/>
                </a:solidFill>
              </a:rPr>
              <a:t>Payment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-60">
                <a:solidFill>
                  <a:srgbClr val="202020"/>
                </a:solidFill>
              </a:rPr>
              <a:t>Gateway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20">
                <a:solidFill>
                  <a:srgbClr val="202020"/>
                </a:solidFill>
              </a:rPr>
              <a:t>Integration: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30">
                <a:solidFill>
                  <a:srgbClr val="202020"/>
                </a:solidFill>
              </a:rPr>
              <a:t>Stripe,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60">
                <a:solidFill>
                  <a:srgbClr val="202020"/>
                </a:solidFill>
              </a:rPr>
              <a:t>PayPal,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15">
                <a:solidFill>
                  <a:srgbClr val="202020"/>
                </a:solidFill>
              </a:rPr>
              <a:t>etc.</a:t>
            </a:r>
            <a:endParaRPr sz="2500"/>
          </a:p>
          <a:p>
            <a:pPr marL="430530" marR="392430" indent="-75565">
              <a:lnSpc>
                <a:spcPts val="2500"/>
              </a:lnSpc>
              <a:spcBef>
                <a:spcPts val="2500"/>
              </a:spcBef>
              <a:buChar char="*"/>
              <a:tabLst>
                <a:tab pos="544830" algn="l"/>
              </a:tabLst>
            </a:pPr>
            <a:r>
              <a:rPr dirty="0" sz="2500">
                <a:solidFill>
                  <a:srgbClr val="202020"/>
                </a:solidFill>
              </a:rPr>
              <a:t>Hosting: </a:t>
            </a:r>
            <a:r>
              <a:rPr dirty="0" sz="2500" spc="-30">
                <a:solidFill>
                  <a:srgbClr val="202020"/>
                </a:solidFill>
              </a:rPr>
              <a:t>AWS, </a:t>
            </a:r>
            <a:r>
              <a:rPr dirty="0" sz="2500" spc="-35">
                <a:solidFill>
                  <a:srgbClr val="202020"/>
                </a:solidFill>
              </a:rPr>
              <a:t>Azure, Google </a:t>
            </a:r>
            <a:r>
              <a:rPr dirty="0" sz="2500" spc="-10">
                <a:solidFill>
                  <a:srgbClr val="202020"/>
                </a:solidFill>
              </a:rPr>
              <a:t>Cloud </a:t>
            </a:r>
            <a:r>
              <a:rPr dirty="0" sz="2500" spc="-20">
                <a:solidFill>
                  <a:srgbClr val="202020"/>
                </a:solidFill>
              </a:rPr>
              <a:t>Platform, </a:t>
            </a:r>
            <a:r>
              <a:rPr dirty="0" sz="2500" spc="-610">
                <a:solidFill>
                  <a:srgbClr val="202020"/>
                </a:solidFill>
              </a:rPr>
              <a:t> </a:t>
            </a:r>
            <a:r>
              <a:rPr dirty="0" sz="2500" spc="-35">
                <a:solidFill>
                  <a:srgbClr val="202020"/>
                </a:solidFill>
              </a:rPr>
              <a:t>or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-5">
                <a:solidFill>
                  <a:srgbClr val="202020"/>
                </a:solidFill>
              </a:rPr>
              <a:t>other</a:t>
            </a:r>
            <a:r>
              <a:rPr dirty="0" sz="2500" spc="-35">
                <a:solidFill>
                  <a:srgbClr val="202020"/>
                </a:solidFill>
              </a:rPr>
              <a:t> </a:t>
            </a:r>
            <a:r>
              <a:rPr dirty="0" sz="2500" spc="-20">
                <a:solidFill>
                  <a:srgbClr val="202020"/>
                </a:solidFill>
              </a:rPr>
              <a:t>cloud</a:t>
            </a:r>
            <a:r>
              <a:rPr dirty="0" sz="2500" spc="-40">
                <a:solidFill>
                  <a:srgbClr val="202020"/>
                </a:solidFill>
              </a:rPr>
              <a:t> </a:t>
            </a:r>
            <a:r>
              <a:rPr dirty="0" sz="2500" spc="-60">
                <a:solidFill>
                  <a:srgbClr val="202020"/>
                </a:solidFill>
              </a:rPr>
              <a:t>services</a:t>
            </a:r>
            <a:endParaRPr sz="2500"/>
          </a:p>
          <a:p>
            <a:pPr marL="430530" marR="488950" indent="-75565">
              <a:lnSpc>
                <a:spcPts val="2500"/>
              </a:lnSpc>
              <a:spcBef>
                <a:spcPts val="2500"/>
              </a:spcBef>
              <a:buChar char="*"/>
              <a:tabLst>
                <a:tab pos="544830" algn="l"/>
              </a:tabLst>
            </a:pPr>
            <a:r>
              <a:rPr dirty="0" sz="2500" spc="-55">
                <a:solidFill>
                  <a:srgbClr val="202020"/>
                </a:solidFill>
              </a:rPr>
              <a:t>Security: </a:t>
            </a:r>
            <a:r>
              <a:rPr dirty="0" sz="2500" spc="-30">
                <a:solidFill>
                  <a:srgbClr val="202020"/>
                </a:solidFill>
              </a:rPr>
              <a:t>Encryption, </a:t>
            </a:r>
            <a:r>
              <a:rPr dirty="0" sz="2500">
                <a:solidFill>
                  <a:srgbClr val="202020"/>
                </a:solidFill>
              </a:rPr>
              <a:t>HTTPS, </a:t>
            </a:r>
            <a:r>
              <a:rPr dirty="0" sz="2500" spc="10">
                <a:solidFill>
                  <a:srgbClr val="202020"/>
                </a:solidFill>
              </a:rPr>
              <a:t>Authentication </a:t>
            </a:r>
            <a:r>
              <a:rPr dirty="0" sz="2500" spc="-610">
                <a:solidFill>
                  <a:srgbClr val="202020"/>
                </a:solidFill>
              </a:rPr>
              <a:t> </a:t>
            </a:r>
            <a:r>
              <a:rPr dirty="0" sz="2500" spc="-55">
                <a:solidFill>
                  <a:srgbClr val="202020"/>
                </a:solidFill>
              </a:rPr>
              <a:t>mechanisms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722883"/>
            <a:ext cx="6588759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75"/>
              <a:t>Bus</a:t>
            </a:r>
            <a:r>
              <a:rPr dirty="0" sz="2900" spc="-40"/>
              <a:t> </a:t>
            </a:r>
            <a:r>
              <a:rPr dirty="0" sz="2900" spc="-25"/>
              <a:t>Reservation</a:t>
            </a:r>
            <a:r>
              <a:rPr dirty="0" sz="2900" spc="-35"/>
              <a:t> </a:t>
            </a:r>
            <a:r>
              <a:rPr dirty="0" sz="2900" spc="-65"/>
              <a:t>System</a:t>
            </a:r>
            <a:r>
              <a:rPr dirty="0" sz="2900" spc="-40"/>
              <a:t> </a:t>
            </a:r>
            <a:r>
              <a:rPr dirty="0" sz="2900" spc="-15"/>
              <a:t>Technology</a:t>
            </a:r>
            <a:r>
              <a:rPr dirty="0" sz="2900" spc="-35"/>
              <a:t> View: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31800" y="1345082"/>
            <a:ext cx="6887209" cy="7976234"/>
          </a:xfrm>
          <a:prstGeom prst="rect">
            <a:avLst/>
          </a:prstGeom>
        </p:spPr>
        <p:txBody>
          <a:bodyPr wrap="square" lIns="0" tIns="254000" rIns="0" bIns="0" rtlCol="0" vert="horz">
            <a:spAutoFit/>
          </a:bodyPr>
          <a:lstStyle/>
          <a:p>
            <a:pPr marL="359410" indent="-347345">
              <a:lnSpc>
                <a:spcPct val="100000"/>
              </a:lnSpc>
              <a:spcBef>
                <a:spcPts val="2000"/>
              </a:spcBef>
              <a:buAutoNum type="arabicPeriod"/>
              <a:tabLst>
                <a:tab pos="360045" algn="l"/>
              </a:tabLst>
            </a:pPr>
            <a:r>
              <a:rPr dirty="0" sz="2700" spc="-25" b="1">
                <a:solidFill>
                  <a:srgbClr val="8D24AA"/>
                </a:solidFill>
                <a:latin typeface="Times New Roman"/>
                <a:cs typeface="Times New Roman"/>
              </a:rPr>
              <a:t>Frontend</a:t>
            </a:r>
            <a:r>
              <a:rPr dirty="0" sz="2700" spc="-6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25" b="1">
                <a:solidFill>
                  <a:srgbClr val="8D24AA"/>
                </a:solidFill>
                <a:latin typeface="Times New Roman"/>
                <a:cs typeface="Times New Roman"/>
              </a:rPr>
              <a:t>Technologies:</a:t>
            </a:r>
            <a:endParaRPr sz="2700">
              <a:latin typeface="Times New Roman"/>
              <a:cs typeface="Times New Roman"/>
            </a:endParaRPr>
          </a:p>
          <a:p>
            <a:pPr lvl="1" marL="254000" marR="869950">
              <a:lnSpc>
                <a:spcPts val="2500"/>
              </a:lnSpc>
              <a:spcBef>
                <a:spcPts val="2260"/>
              </a:spcBef>
              <a:buChar char="*"/>
              <a:tabLst>
                <a:tab pos="442595" algn="l"/>
              </a:tabLst>
            </a:pP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HTML,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90" b="1">
                <a:solidFill>
                  <a:srgbClr val="202020"/>
                </a:solidFill>
                <a:latin typeface="Times New Roman"/>
                <a:cs typeface="Times New Roman"/>
              </a:rPr>
              <a:t>CSS,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95" b="1">
                <a:solidFill>
                  <a:srgbClr val="202020"/>
                </a:solidFill>
                <a:latin typeface="Times New Roman"/>
                <a:cs typeface="Times New Roman"/>
              </a:rPr>
              <a:t>JavaScript: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Standard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web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development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technologies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building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user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interfaces.</a:t>
            </a:r>
            <a:endParaRPr sz="2500">
              <a:latin typeface="Times New Roman"/>
              <a:cs typeface="Times New Roman"/>
            </a:endParaRPr>
          </a:p>
          <a:p>
            <a:pPr lvl="1" marL="328930" marR="5080" indent="-75565">
              <a:lnSpc>
                <a:spcPts val="2500"/>
              </a:lnSpc>
              <a:spcBef>
                <a:spcPts val="2500"/>
              </a:spcBef>
              <a:buChar char="*"/>
              <a:tabLst>
                <a:tab pos="442595" algn="l"/>
              </a:tabLst>
            </a:pP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Frontend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Frameworks: </a:t>
            </a:r>
            <a:r>
              <a:rPr dirty="0" sz="2500" spc="20" b="1">
                <a:solidFill>
                  <a:srgbClr val="202020"/>
                </a:solidFill>
                <a:latin typeface="Times New Roman"/>
                <a:cs typeface="Times New Roman"/>
              </a:rPr>
              <a:t>Utilize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frameworks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React,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Angular,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Vue.js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building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interactive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responsive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UI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components.</a:t>
            </a:r>
            <a:endParaRPr sz="2500">
              <a:latin typeface="Times New Roman"/>
              <a:cs typeface="Times New Roman"/>
            </a:endParaRPr>
          </a:p>
          <a:p>
            <a:pPr lvl="1" marL="254000" marR="374015">
              <a:lnSpc>
                <a:spcPts val="2500"/>
              </a:lnSpc>
              <a:spcBef>
                <a:spcPts val="2500"/>
              </a:spcBef>
              <a:buChar char="*"/>
              <a:tabLst>
                <a:tab pos="442595" algn="l"/>
              </a:tabLst>
            </a:pP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UI </a:t>
            </a:r>
            <a:r>
              <a:rPr dirty="0" sz="2500" spc="-75" b="1">
                <a:solidFill>
                  <a:srgbClr val="202020"/>
                </a:solidFill>
                <a:latin typeface="Times New Roman"/>
                <a:cs typeface="Times New Roman"/>
              </a:rPr>
              <a:t>Libraries: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Incorporate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UI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libraries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such </a:t>
            </a:r>
            <a:r>
              <a:rPr dirty="0" sz="2500" spc="-120" b="1">
                <a:solidFill>
                  <a:srgbClr val="202020"/>
                </a:solidFill>
                <a:latin typeface="Times New Roman"/>
                <a:cs typeface="Times New Roman"/>
              </a:rPr>
              <a:t>as </a:t>
            </a:r>
            <a:r>
              <a:rPr dirty="0" sz="2500" spc="-114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Material-UI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Bootstrap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consistent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design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elements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faster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development.</a:t>
            </a:r>
            <a:endParaRPr sz="2500">
              <a:latin typeface="Times New Roman"/>
              <a:cs typeface="Times New Roman"/>
            </a:endParaRPr>
          </a:p>
          <a:p>
            <a:pPr algn="just" lvl="1" marL="328930" marR="764540" indent="-75565">
              <a:lnSpc>
                <a:spcPts val="2500"/>
              </a:lnSpc>
              <a:spcBef>
                <a:spcPts val="2500"/>
              </a:spcBef>
              <a:buChar char="*"/>
              <a:tabLst>
                <a:tab pos="442595" algn="l"/>
              </a:tabLst>
            </a:pP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AJAX/REST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APIs:Communicate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with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backend </a:t>
            </a:r>
            <a:r>
              <a:rPr dirty="0" sz="2500" spc="-75" b="1">
                <a:solidFill>
                  <a:srgbClr val="202020"/>
                </a:solidFill>
                <a:latin typeface="Times New Roman"/>
                <a:cs typeface="Times New Roman"/>
              </a:rPr>
              <a:t>server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asynchronously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dynamic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content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updates.</a:t>
            </a:r>
            <a:endParaRPr sz="2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02020"/>
              </a:buClr>
              <a:buFont typeface="Times New Roman"/>
              <a:buChar char="*"/>
            </a:pPr>
            <a:endParaRPr sz="2750">
              <a:latin typeface="Times New Roman"/>
              <a:cs typeface="Times New Roman"/>
            </a:endParaRPr>
          </a:p>
          <a:p>
            <a:pPr marL="499109" indent="-347345">
              <a:lnSpc>
                <a:spcPct val="100000"/>
              </a:lnSpc>
              <a:buAutoNum type="arabicPeriod"/>
              <a:tabLst>
                <a:tab pos="499745" algn="l"/>
              </a:tabLst>
            </a:pPr>
            <a:r>
              <a:rPr dirty="0" sz="2700" spc="-65" b="1">
                <a:solidFill>
                  <a:srgbClr val="8D24AA"/>
                </a:solidFill>
                <a:latin typeface="Times New Roman"/>
                <a:cs typeface="Times New Roman"/>
              </a:rPr>
              <a:t>Backend</a:t>
            </a:r>
            <a:r>
              <a:rPr dirty="0" sz="2700" spc="-7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700" spc="-25" b="1">
                <a:solidFill>
                  <a:srgbClr val="8D24AA"/>
                </a:solidFill>
                <a:latin typeface="Times New Roman"/>
                <a:cs typeface="Times New Roman"/>
              </a:rPr>
              <a:t>Technologies: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D24AA"/>
              </a:buClr>
              <a:buFont typeface="Times New Roman"/>
              <a:buAutoNum type="arabicPeriod"/>
            </a:pPr>
            <a:endParaRPr sz="3250">
              <a:latin typeface="Times New Roman"/>
              <a:cs typeface="Times New Roman"/>
            </a:endParaRPr>
          </a:p>
          <a:p>
            <a:pPr lvl="1" marL="494030" marR="490855" indent="-75565">
              <a:lnSpc>
                <a:spcPts val="2500"/>
              </a:lnSpc>
              <a:buChar char="*"/>
              <a:tabLst>
                <a:tab pos="607695" algn="l"/>
              </a:tabLst>
            </a:pP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Node.js,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Python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80" b="1">
                <a:solidFill>
                  <a:srgbClr val="202020"/>
                </a:solidFill>
                <a:latin typeface="Times New Roman"/>
                <a:cs typeface="Times New Roman"/>
              </a:rPr>
              <a:t>Java</a:t>
            </a:r>
            <a:r>
              <a:rPr dirty="0" sz="2500" spc="-114" b="1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Choose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backend 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programming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language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suitable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building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5" b="1">
                <a:solidFill>
                  <a:srgbClr val="202020"/>
                </a:solidFill>
                <a:latin typeface="Times New Roman"/>
                <a:cs typeface="Times New Roman"/>
              </a:rPr>
              <a:t>scalable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server-side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logic.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00" y="113283"/>
            <a:ext cx="7201534" cy="83439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 marR="45085">
              <a:lnSpc>
                <a:spcPts val="2500"/>
              </a:lnSpc>
              <a:spcBef>
                <a:spcPts val="600"/>
              </a:spcBef>
              <a:buChar char="*"/>
              <a:tabLst>
                <a:tab pos="201295" algn="l"/>
              </a:tabLst>
            </a:pPr>
            <a:r>
              <a:rPr dirty="0" sz="2500" spc="-85" b="1">
                <a:solidFill>
                  <a:srgbClr val="202020"/>
                </a:solidFill>
                <a:latin typeface="Times New Roman"/>
                <a:cs typeface="Times New Roman"/>
              </a:rPr>
              <a:t>Server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Frameworks: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20" b="1">
                <a:solidFill>
                  <a:srgbClr val="202020"/>
                </a:solidFill>
                <a:latin typeface="Times New Roman"/>
                <a:cs typeface="Times New Roman"/>
              </a:rPr>
              <a:t>Utilize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frameworks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80" b="1">
                <a:solidFill>
                  <a:srgbClr val="202020"/>
                </a:solidFill>
                <a:latin typeface="Times New Roman"/>
                <a:cs typeface="Times New Roman"/>
              </a:rPr>
              <a:t>Express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25" b="1">
                <a:solidFill>
                  <a:srgbClr val="202020"/>
                </a:solidFill>
                <a:latin typeface="Times New Roman"/>
                <a:cs typeface="Times New Roman"/>
              </a:rPr>
              <a:t>js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(Node.js), </a:t>
            </a:r>
            <a:r>
              <a:rPr dirty="0" sz="2500" spc="-80" b="1">
                <a:solidFill>
                  <a:srgbClr val="202020"/>
                </a:solidFill>
                <a:latin typeface="Times New Roman"/>
                <a:cs typeface="Times New Roman"/>
              </a:rPr>
              <a:t>Flask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or Django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(Python),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Spring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Boot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40" b="1">
                <a:solidFill>
                  <a:srgbClr val="202020"/>
                </a:solidFill>
                <a:latin typeface="Times New Roman"/>
                <a:cs typeface="Times New Roman"/>
              </a:rPr>
              <a:t>(Java)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building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RESTful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APIs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handling</a:t>
            </a:r>
            <a:endParaRPr sz="2500">
              <a:latin typeface="Times New Roman"/>
              <a:cs typeface="Times New Roman"/>
            </a:endParaRPr>
          </a:p>
          <a:p>
            <a:pPr marL="87630">
              <a:lnSpc>
                <a:spcPts val="2500"/>
              </a:lnSpc>
            </a:pP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server-side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operations.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87630" marR="5080" indent="-75565">
              <a:lnSpc>
                <a:spcPts val="2500"/>
              </a:lnSpc>
              <a:buChar char="*"/>
              <a:tabLst>
                <a:tab pos="201295" algn="l"/>
              </a:tabLst>
            </a:pP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Authentication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Middleware: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Implement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middleware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such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20" b="1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Passport.js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(Node.js)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or Spring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Security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500"/>
              </a:lnSpc>
            </a:pPr>
            <a:r>
              <a:rPr dirty="0" sz="2500" spc="-140" b="1">
                <a:solidFill>
                  <a:srgbClr val="202020"/>
                </a:solidFill>
                <a:latin typeface="Times New Roman"/>
                <a:cs typeface="Times New Roman"/>
              </a:rPr>
              <a:t>(Java)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user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authentication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authorization.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12700" marR="934085">
              <a:lnSpc>
                <a:spcPts val="2500"/>
              </a:lnSpc>
              <a:buChar char="*"/>
              <a:tabLst>
                <a:tab pos="201295" algn="l"/>
              </a:tabLst>
            </a:pPr>
            <a:r>
              <a:rPr dirty="0" sz="2500" spc="20" b="1">
                <a:solidFill>
                  <a:srgbClr val="202020"/>
                </a:solidFill>
                <a:latin typeface="Times New Roman"/>
                <a:cs typeface="Times New Roman"/>
              </a:rPr>
              <a:t>ORM/ODM: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Use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Object-Relational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Mapping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(ORM) or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Object-Document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Mapping (ODM)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libraries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Sequelize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(Node.js),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SQLAlchemy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(Python),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Sprin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40" b="1">
                <a:solidFill>
                  <a:srgbClr val="202020"/>
                </a:solidFill>
                <a:latin typeface="Times New Roman"/>
                <a:cs typeface="Times New Roman"/>
              </a:rPr>
              <a:t>(Java)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database 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interaction.</a:t>
            </a:r>
            <a:endParaRPr sz="2500">
              <a:latin typeface="Times New Roman"/>
              <a:cs typeface="Times New Roman"/>
            </a:endParaRPr>
          </a:p>
          <a:p>
            <a:pPr marL="87630" marR="218440" indent="-75565">
              <a:lnSpc>
                <a:spcPts val="2500"/>
              </a:lnSpc>
              <a:spcBef>
                <a:spcPts val="2500"/>
              </a:spcBef>
            </a:pP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Relational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Database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Management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System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(RDBMS):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90" b="1">
                <a:solidFill>
                  <a:srgbClr val="202020"/>
                </a:solidFill>
                <a:latin typeface="Times New Roman"/>
                <a:cs typeface="Times New Roman"/>
              </a:rPr>
              <a:t>MySQL,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PostgreSQL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structured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storage,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especially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transactional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data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reservations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user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information.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12700" marR="1043305">
              <a:lnSpc>
                <a:spcPts val="2500"/>
              </a:lnSpc>
            </a:pP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NoSQL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Databases: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MongoDB for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flexible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data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storage,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suitable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managing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bus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schedules,</a:t>
            </a:r>
            <a:endParaRPr sz="2500">
              <a:latin typeface="Times New Roman"/>
              <a:cs typeface="Times New Roman"/>
            </a:endParaRPr>
          </a:p>
          <a:p>
            <a:pPr marL="87630">
              <a:lnSpc>
                <a:spcPts val="2500"/>
              </a:lnSpc>
            </a:pP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route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information,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other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semi-structured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data.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02183"/>
            <a:ext cx="61760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80"/>
              <a:t>Bus</a:t>
            </a:r>
            <a:r>
              <a:rPr dirty="0" sz="3000" spc="-40"/>
              <a:t> </a:t>
            </a:r>
            <a:r>
              <a:rPr dirty="0" sz="3000" spc="-25"/>
              <a:t>Reservation</a:t>
            </a:r>
            <a:r>
              <a:rPr dirty="0" sz="3000" spc="-40"/>
              <a:t> </a:t>
            </a:r>
            <a:r>
              <a:rPr dirty="0" sz="3000" spc="-10"/>
              <a:t>Modeling</a:t>
            </a:r>
            <a:r>
              <a:rPr dirty="0" sz="3000" spc="-40"/>
              <a:t> </a:t>
            </a:r>
            <a:r>
              <a:rPr dirty="0" sz="3000" spc="-60"/>
              <a:t>and</a:t>
            </a:r>
            <a:r>
              <a:rPr dirty="0" sz="3000" spc="-40"/>
              <a:t> </a:t>
            </a:r>
            <a:r>
              <a:rPr dirty="0" sz="3000" spc="-15"/>
              <a:t>Result: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01650" y="1173581"/>
            <a:ext cx="7047230" cy="759396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218440">
              <a:lnSpc>
                <a:spcPct val="100000"/>
              </a:lnSpc>
              <a:spcBef>
                <a:spcPts val="1050"/>
              </a:spcBef>
            </a:pPr>
            <a:r>
              <a:rPr dirty="0" sz="2900" spc="-65" b="1">
                <a:solidFill>
                  <a:srgbClr val="8D24AA"/>
                </a:solidFill>
                <a:latin typeface="Times New Roman"/>
                <a:cs typeface="Times New Roman"/>
              </a:rPr>
              <a:t>Database</a:t>
            </a:r>
            <a:r>
              <a:rPr dirty="0" sz="2900" spc="-60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900" spc="-114" b="1">
                <a:solidFill>
                  <a:srgbClr val="8D24AA"/>
                </a:solidFill>
                <a:latin typeface="Times New Roman"/>
                <a:cs typeface="Times New Roman"/>
              </a:rPr>
              <a:t>Schema:</a:t>
            </a:r>
            <a:endParaRPr sz="2900">
              <a:latin typeface="Times New Roman"/>
              <a:cs typeface="Times New Roman"/>
            </a:endParaRPr>
          </a:p>
          <a:p>
            <a:pPr marL="725805" marR="270510" indent="-75565">
              <a:lnSpc>
                <a:spcPts val="2500"/>
              </a:lnSpc>
              <a:spcBef>
                <a:spcPts val="1320"/>
              </a:spcBef>
            </a:pPr>
            <a:r>
              <a:rPr dirty="0" sz="2500" spc="-80" b="1">
                <a:solidFill>
                  <a:srgbClr val="202020"/>
                </a:solidFill>
                <a:latin typeface="Times New Roman"/>
                <a:cs typeface="Times New Roman"/>
              </a:rPr>
              <a:t>Bus: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(bus_id,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bus_number,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capacity,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type,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departure_city,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arrival_city,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departure_time,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fare)</a:t>
            </a:r>
            <a:endParaRPr sz="2500">
              <a:latin typeface="Times New Roman"/>
              <a:cs typeface="Times New Roman"/>
            </a:endParaRPr>
          </a:p>
          <a:p>
            <a:pPr marL="650240">
              <a:lnSpc>
                <a:spcPts val="2750"/>
              </a:lnSpc>
              <a:spcBef>
                <a:spcPts val="2000"/>
              </a:spcBef>
            </a:pP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Route: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(route_id,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20" b="1">
                <a:solidFill>
                  <a:srgbClr val="202020"/>
                </a:solidFill>
                <a:latin typeface="Times New Roman"/>
                <a:cs typeface="Times New Roman"/>
              </a:rPr>
              <a:t>origin_city,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destination</a:t>
            </a:r>
            <a:endParaRPr sz="2500">
              <a:latin typeface="Times New Roman"/>
              <a:cs typeface="Times New Roman"/>
            </a:endParaRPr>
          </a:p>
          <a:p>
            <a:pPr marL="650240">
              <a:lnSpc>
                <a:spcPts val="2750"/>
              </a:lnSpc>
            </a:pPr>
            <a:r>
              <a:rPr dirty="0" sz="2500" spc="35" b="1">
                <a:solidFill>
                  <a:srgbClr val="202020"/>
                </a:solidFill>
                <a:latin typeface="Times New Roman"/>
                <a:cs typeface="Times New Roman"/>
              </a:rPr>
              <a:t>_city,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distance,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travel_time)</a:t>
            </a:r>
            <a:endParaRPr sz="2500">
              <a:latin typeface="Times New Roman"/>
              <a:cs typeface="Times New Roman"/>
            </a:endParaRPr>
          </a:p>
          <a:p>
            <a:pPr marL="650240" marR="1292860">
              <a:lnSpc>
                <a:spcPts val="2500"/>
              </a:lnSpc>
              <a:spcBef>
                <a:spcPts val="2500"/>
              </a:spcBef>
            </a:pP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Passenger: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(passenger_id,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name,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email,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phone_number,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75" b="1">
                <a:solidFill>
                  <a:srgbClr val="202020"/>
                </a:solidFill>
                <a:latin typeface="Times New Roman"/>
                <a:cs typeface="Times New Roman"/>
              </a:rPr>
              <a:t>address)</a:t>
            </a:r>
            <a:endParaRPr sz="2500">
              <a:latin typeface="Times New Roman"/>
              <a:cs typeface="Times New Roman"/>
            </a:endParaRPr>
          </a:p>
          <a:p>
            <a:pPr marL="725805" marR="614680" indent="-75565">
              <a:lnSpc>
                <a:spcPts val="2500"/>
              </a:lnSpc>
              <a:spcBef>
                <a:spcPts val="2500"/>
              </a:spcBef>
            </a:pP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Reservation: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(reservation_id,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passenger_id,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5" b="1">
                <a:solidFill>
                  <a:srgbClr val="202020"/>
                </a:solidFill>
                <a:latin typeface="Times New Roman"/>
                <a:cs typeface="Times New Roman"/>
              </a:rPr>
              <a:t>bus_id, route_id,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seat_number(s),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reservation_date,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payment_status)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dirty="0" sz="2900" spc="-15" b="1">
                <a:solidFill>
                  <a:srgbClr val="8D24AA"/>
                </a:solidFill>
                <a:latin typeface="Times New Roman"/>
                <a:cs typeface="Times New Roman"/>
              </a:rPr>
              <a:t>Result:</a:t>
            </a:r>
            <a:endParaRPr sz="2900">
              <a:latin typeface="Times New Roman"/>
              <a:cs typeface="Times New Roman"/>
            </a:endParaRPr>
          </a:p>
          <a:p>
            <a:pPr marL="421005" marR="590550" indent="-75565">
              <a:lnSpc>
                <a:spcPts val="2500"/>
              </a:lnSpc>
              <a:spcBef>
                <a:spcPts val="3320"/>
              </a:spcBef>
            </a:pPr>
            <a:r>
              <a:rPr dirty="0" sz="2500" spc="-50" b="1">
                <a:solidFill>
                  <a:srgbClr val="02A9F3"/>
                </a:solidFill>
                <a:latin typeface="Times New Roman"/>
                <a:cs typeface="Times New Roman"/>
              </a:rPr>
              <a:t>Query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02A9F3"/>
                </a:solidFill>
                <a:latin typeface="Times New Roman"/>
                <a:cs typeface="Times New Roman"/>
              </a:rPr>
              <a:t>1</a:t>
            </a:r>
            <a:r>
              <a:rPr dirty="0" sz="2500" spc="-25" b="1">
                <a:solidFill>
                  <a:srgbClr val="02A9F3"/>
                </a:solidFill>
                <a:latin typeface="Times New Roman"/>
                <a:cs typeface="Times New Roman"/>
              </a:rPr>
              <a:t>: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02A9F3"/>
                </a:solidFill>
                <a:latin typeface="Times New Roman"/>
                <a:cs typeface="Times New Roman"/>
              </a:rPr>
              <a:t>Retrieve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02A9F3"/>
                </a:solidFill>
                <a:latin typeface="Times New Roman"/>
                <a:cs typeface="Times New Roman"/>
              </a:rPr>
              <a:t>Available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70" b="1">
                <a:solidFill>
                  <a:srgbClr val="02A9F3"/>
                </a:solidFill>
                <a:latin typeface="Times New Roman"/>
                <a:cs typeface="Times New Roman"/>
              </a:rPr>
              <a:t>Buses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02A9F3"/>
                </a:solidFill>
                <a:latin typeface="Times New Roman"/>
                <a:cs typeface="Times New Roman"/>
              </a:rPr>
              <a:t>fo</a:t>
            </a:r>
            <a:r>
              <a:rPr dirty="0" sz="2500" b="1">
                <a:solidFill>
                  <a:srgbClr val="02A9F3"/>
                </a:solidFill>
                <a:latin typeface="Times New Roman"/>
                <a:cs typeface="Times New Roman"/>
              </a:rPr>
              <a:t>r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02A9F3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20" b="1">
                <a:solidFill>
                  <a:srgbClr val="02A9F3"/>
                </a:solidFill>
                <a:latin typeface="Times New Roman"/>
                <a:cs typeface="Times New Roman"/>
              </a:rPr>
              <a:t>Route  </a:t>
            </a:r>
            <a:r>
              <a:rPr dirty="0" sz="2500" spc="15" b="1">
                <a:solidFill>
                  <a:srgbClr val="02A9F3"/>
                </a:solidFill>
                <a:latin typeface="Times New Roman"/>
                <a:cs typeface="Times New Roman"/>
              </a:rPr>
              <a:t>on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02A9F3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02A9F3"/>
                </a:solidFill>
                <a:latin typeface="Times New Roman"/>
                <a:cs typeface="Times New Roman"/>
              </a:rPr>
              <a:t>Specifi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c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02A9F3"/>
                </a:solidFill>
                <a:latin typeface="Times New Roman"/>
                <a:cs typeface="Times New Roman"/>
              </a:rPr>
              <a:t>Date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02A9F3"/>
                </a:solidFill>
                <a:latin typeface="Times New Roman"/>
                <a:cs typeface="Times New Roman"/>
              </a:rPr>
              <a:t>an</a:t>
            </a:r>
            <a:r>
              <a:rPr dirty="0" sz="2500" spc="-50" b="1">
                <a:solidFill>
                  <a:srgbClr val="02A9F3"/>
                </a:solidFill>
                <a:latin typeface="Times New Roman"/>
                <a:cs typeface="Times New Roman"/>
              </a:rPr>
              <a:t>d</a:t>
            </a:r>
            <a:r>
              <a:rPr dirty="0" sz="2500" spc="-35" b="1">
                <a:solidFill>
                  <a:srgbClr val="02A9F3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02A9F3"/>
                </a:solidFill>
                <a:latin typeface="Times New Roman"/>
                <a:cs typeface="Times New Roman"/>
              </a:rPr>
              <a:t>Time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  <a:spcBef>
                <a:spcPts val="2400"/>
              </a:spcBef>
            </a:pPr>
            <a:r>
              <a:rPr dirty="0" sz="1200" spc="-70" b="1">
                <a:solidFill>
                  <a:srgbClr val="202020"/>
                </a:solidFill>
                <a:latin typeface="Times New Roman"/>
                <a:cs typeface="Times New Roman"/>
              </a:rPr>
              <a:t>SELEC</a:t>
            </a:r>
            <a:r>
              <a:rPr dirty="0" sz="1200" spc="-65" b="1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75" b="1">
                <a:solidFill>
                  <a:srgbClr val="202020"/>
                </a:solidFill>
                <a:latin typeface="Times New Roman"/>
                <a:cs typeface="Times New Roman"/>
              </a:rPr>
              <a:t>*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35" b="1">
                <a:solidFill>
                  <a:srgbClr val="202020"/>
                </a:solidFill>
                <a:latin typeface="Times New Roman"/>
                <a:cs typeface="Times New Roman"/>
              </a:rPr>
              <a:t>Bus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00"/>
              </a:lnSpc>
            </a:pPr>
            <a:r>
              <a:rPr dirty="0" sz="1200" spc="-25" b="1">
                <a:solidFill>
                  <a:srgbClr val="202020"/>
                </a:solidFill>
                <a:latin typeface="Times New Roman"/>
                <a:cs typeface="Times New Roman"/>
              </a:rPr>
              <a:t>WHERE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departure_city</a:t>
            </a:r>
            <a:r>
              <a:rPr dirty="0" sz="1200" spc="-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70" b="1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'OriginCity' </a:t>
            </a:r>
            <a:r>
              <a:rPr dirty="0" sz="1200" spc="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arrival_city </a:t>
            </a:r>
            <a:r>
              <a:rPr dirty="0" sz="1200" spc="70" b="1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'DestinationCity'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dirty="0" sz="1200" spc="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departure_time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15" b="1">
                <a:solidFill>
                  <a:srgbClr val="202020"/>
                </a:solidFill>
                <a:latin typeface="Times New Roman"/>
                <a:cs typeface="Times New Roman"/>
              </a:rPr>
              <a:t>&gt;=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0" b="1">
                <a:solidFill>
                  <a:srgbClr val="202020"/>
                </a:solidFill>
                <a:latin typeface="Times New Roman"/>
                <a:cs typeface="Times New Roman"/>
              </a:rPr>
              <a:t>'YYYY-MM-DD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0" b="1">
                <a:solidFill>
                  <a:srgbClr val="202020"/>
                </a:solidFill>
                <a:latin typeface="Times New Roman"/>
                <a:cs typeface="Times New Roman"/>
              </a:rPr>
              <a:t>HH:MM:SS'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departure_time</a:t>
            </a:r>
            <a:r>
              <a:rPr dirty="0" sz="1200" spc="-1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35" b="1">
                <a:solidFill>
                  <a:srgbClr val="202020"/>
                </a:solidFill>
                <a:latin typeface="Times New Roman"/>
                <a:cs typeface="Times New Roman"/>
              </a:rPr>
              <a:t>&lt;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0" b="1">
                <a:solidFill>
                  <a:srgbClr val="202020"/>
                </a:solidFill>
                <a:latin typeface="Times New Roman"/>
                <a:cs typeface="Times New Roman"/>
              </a:rPr>
              <a:t>'YYYY-MM-DD</a:t>
            </a: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45" b="1">
                <a:solidFill>
                  <a:srgbClr val="202020"/>
                </a:solidFill>
                <a:latin typeface="Times New Roman"/>
                <a:cs typeface="Times New Roman"/>
              </a:rPr>
              <a:t>HH:MM:SS';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138683"/>
            <a:ext cx="620712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5">
                <a:solidFill>
                  <a:srgbClr val="029AE5"/>
                </a:solidFill>
              </a:rPr>
              <a:t>Query</a:t>
            </a:r>
            <a:r>
              <a:rPr dirty="0" sz="2700" spc="-45">
                <a:solidFill>
                  <a:srgbClr val="029AE5"/>
                </a:solidFill>
              </a:rPr>
              <a:t> </a:t>
            </a:r>
            <a:r>
              <a:rPr dirty="0" sz="2700" spc="-35">
                <a:solidFill>
                  <a:srgbClr val="029AE5"/>
                </a:solidFill>
              </a:rPr>
              <a:t>2:</a:t>
            </a:r>
            <a:r>
              <a:rPr dirty="0" sz="2700" spc="-50">
                <a:solidFill>
                  <a:srgbClr val="029AE5"/>
                </a:solidFill>
              </a:rPr>
              <a:t> </a:t>
            </a:r>
            <a:r>
              <a:rPr dirty="0" sz="2700" spc="-15">
                <a:solidFill>
                  <a:srgbClr val="029AE5"/>
                </a:solidFill>
              </a:rPr>
              <a:t>Retrieve</a:t>
            </a:r>
            <a:r>
              <a:rPr dirty="0" sz="2700" spc="-45">
                <a:solidFill>
                  <a:srgbClr val="029AE5"/>
                </a:solidFill>
              </a:rPr>
              <a:t> </a:t>
            </a:r>
            <a:r>
              <a:rPr dirty="0" sz="2700" spc="-70">
                <a:solidFill>
                  <a:srgbClr val="029AE5"/>
                </a:solidFill>
              </a:rPr>
              <a:t>Passenger's</a:t>
            </a:r>
            <a:r>
              <a:rPr dirty="0" sz="2700" spc="-45">
                <a:solidFill>
                  <a:srgbClr val="029AE5"/>
                </a:solidFill>
              </a:rPr>
              <a:t> </a:t>
            </a:r>
            <a:r>
              <a:rPr dirty="0" sz="2700" spc="-25">
                <a:solidFill>
                  <a:srgbClr val="029AE5"/>
                </a:solidFill>
              </a:rPr>
              <a:t>Reservations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736600" y="989583"/>
            <a:ext cx="3999865" cy="5562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480"/>
              </a:spcBef>
            </a:pPr>
            <a:r>
              <a:rPr dirty="0" sz="1900" spc="-105" b="1">
                <a:solidFill>
                  <a:srgbClr val="202020"/>
                </a:solidFill>
                <a:latin typeface="Times New Roman"/>
                <a:cs typeface="Times New Roman"/>
              </a:rPr>
              <a:t>SELEC</a:t>
            </a:r>
            <a:r>
              <a:rPr dirty="0" sz="1900" spc="-100" b="1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dirty="0" sz="19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900" spc="-275" b="1">
                <a:solidFill>
                  <a:srgbClr val="202020"/>
                </a:solidFill>
                <a:latin typeface="Times New Roman"/>
                <a:cs typeface="Times New Roman"/>
              </a:rPr>
              <a:t>*</a:t>
            </a:r>
            <a:r>
              <a:rPr dirty="0" sz="19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900" spc="-35" b="1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dirty="0" sz="19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900" spc="-15" b="1">
                <a:solidFill>
                  <a:srgbClr val="202020"/>
                </a:solidFill>
                <a:latin typeface="Times New Roman"/>
                <a:cs typeface="Times New Roman"/>
              </a:rPr>
              <a:t>Reservation  </a:t>
            </a:r>
            <a:r>
              <a:rPr dirty="0" sz="1900" spc="-40" b="1">
                <a:solidFill>
                  <a:srgbClr val="202020"/>
                </a:solidFill>
                <a:latin typeface="Times New Roman"/>
                <a:cs typeface="Times New Roman"/>
              </a:rPr>
              <a:t>WHERE </a:t>
            </a:r>
            <a:r>
              <a:rPr dirty="0" sz="1900" spc="-15" b="1">
                <a:solidFill>
                  <a:srgbClr val="202020"/>
                </a:solidFill>
                <a:latin typeface="Times New Roman"/>
                <a:cs typeface="Times New Roman"/>
              </a:rPr>
              <a:t>passenger_id</a:t>
            </a:r>
            <a:r>
              <a:rPr dirty="0" sz="19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900" spc="110" b="1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9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900" spc="-55" b="1">
                <a:solidFill>
                  <a:srgbClr val="202020"/>
                </a:solidFill>
                <a:latin typeface="Times New Roman"/>
                <a:cs typeface="Times New Roman"/>
              </a:rPr>
              <a:t>'PassengerID';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2310383"/>
            <a:ext cx="6860540" cy="756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5" b="1">
                <a:solidFill>
                  <a:srgbClr val="029AE5"/>
                </a:solidFill>
                <a:latin typeface="Times New Roman"/>
                <a:cs typeface="Times New Roman"/>
              </a:rPr>
              <a:t>Query</a:t>
            </a:r>
            <a:r>
              <a:rPr dirty="0" sz="2700" spc="-35" b="1">
                <a:solidFill>
                  <a:srgbClr val="029AE5"/>
                </a:solidFill>
                <a:latin typeface="Times New Roman"/>
                <a:cs typeface="Times New Roman"/>
              </a:rPr>
              <a:t> </a:t>
            </a:r>
            <a:r>
              <a:rPr dirty="0" sz="2700" spc="-40" b="1">
                <a:solidFill>
                  <a:srgbClr val="029AE5"/>
                </a:solidFill>
                <a:latin typeface="Times New Roman"/>
                <a:cs typeface="Times New Roman"/>
              </a:rPr>
              <a:t>3</a:t>
            </a:r>
            <a:r>
              <a:rPr dirty="0" sz="2700" spc="-25" b="1">
                <a:solidFill>
                  <a:srgbClr val="029AE5"/>
                </a:solidFill>
                <a:latin typeface="Times New Roman"/>
                <a:cs typeface="Times New Roman"/>
              </a:rPr>
              <a:t>:</a:t>
            </a:r>
            <a:r>
              <a:rPr dirty="0" sz="2700" spc="-40" b="1">
                <a:solidFill>
                  <a:srgbClr val="029AE5"/>
                </a:solidFill>
                <a:latin typeface="Times New Roman"/>
                <a:cs typeface="Times New Roman"/>
              </a:rPr>
              <a:t> </a:t>
            </a:r>
            <a:r>
              <a:rPr dirty="0" sz="2700" spc="-35" b="1">
                <a:solidFill>
                  <a:srgbClr val="029AE5"/>
                </a:solidFill>
                <a:latin typeface="Times New Roman"/>
                <a:cs typeface="Times New Roman"/>
              </a:rPr>
              <a:t>Inser</a:t>
            </a:r>
            <a:r>
              <a:rPr dirty="0" sz="2700" spc="-25" b="1">
                <a:solidFill>
                  <a:srgbClr val="029AE5"/>
                </a:solidFill>
                <a:latin typeface="Times New Roman"/>
                <a:cs typeface="Times New Roman"/>
              </a:rPr>
              <a:t>t</a:t>
            </a:r>
            <a:r>
              <a:rPr dirty="0" sz="2700" spc="-40" b="1">
                <a:solidFill>
                  <a:srgbClr val="029AE5"/>
                </a:solidFill>
                <a:latin typeface="Times New Roman"/>
                <a:cs typeface="Times New Roman"/>
              </a:rPr>
              <a:t> </a:t>
            </a:r>
            <a:r>
              <a:rPr dirty="0" sz="2700" spc="-170" b="1">
                <a:solidFill>
                  <a:srgbClr val="029AE5"/>
                </a:solidFill>
                <a:latin typeface="Times New Roman"/>
                <a:cs typeface="Times New Roman"/>
              </a:rPr>
              <a:t>a</a:t>
            </a:r>
            <a:r>
              <a:rPr dirty="0" sz="2700" spc="-40" b="1">
                <a:solidFill>
                  <a:srgbClr val="029AE5"/>
                </a:solidFill>
                <a:latin typeface="Times New Roman"/>
                <a:cs typeface="Times New Roman"/>
              </a:rPr>
              <a:t> </a:t>
            </a:r>
            <a:r>
              <a:rPr dirty="0" sz="2700" spc="80" b="1">
                <a:solidFill>
                  <a:srgbClr val="029AE5"/>
                </a:solidFill>
                <a:latin typeface="Times New Roman"/>
                <a:cs typeface="Times New Roman"/>
              </a:rPr>
              <a:t>New</a:t>
            </a:r>
            <a:r>
              <a:rPr dirty="0" sz="2700" spc="-35" b="1">
                <a:solidFill>
                  <a:srgbClr val="029AE5"/>
                </a:solidFill>
                <a:latin typeface="Times New Roman"/>
                <a:cs typeface="Times New Roman"/>
              </a:rPr>
              <a:t> </a:t>
            </a:r>
            <a:r>
              <a:rPr dirty="0" sz="2700" spc="-20" b="1">
                <a:solidFill>
                  <a:srgbClr val="029AE5"/>
                </a:solidFill>
                <a:latin typeface="Times New Roman"/>
                <a:cs typeface="Times New Roman"/>
              </a:rPr>
              <a:t>Reservation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76200" marR="5080" indent="-51435">
              <a:lnSpc>
                <a:spcPts val="1700"/>
              </a:lnSpc>
            </a:pPr>
            <a:r>
              <a:rPr dirty="0" sz="1700" spc="-15" b="1">
                <a:solidFill>
                  <a:srgbClr val="202020"/>
                </a:solidFill>
                <a:latin typeface="Times New Roman"/>
                <a:cs typeface="Times New Roman"/>
              </a:rPr>
              <a:t>INSERT </a:t>
            </a:r>
            <a:r>
              <a:rPr dirty="0" sz="1700" spc="25" b="1">
                <a:solidFill>
                  <a:srgbClr val="202020"/>
                </a:solidFill>
                <a:latin typeface="Times New Roman"/>
                <a:cs typeface="Times New Roman"/>
              </a:rPr>
              <a:t>INTO </a:t>
            </a:r>
            <a:r>
              <a:rPr dirty="0" sz="1700" spc="-15" b="1">
                <a:solidFill>
                  <a:srgbClr val="202020"/>
                </a:solidFill>
                <a:latin typeface="Times New Roman"/>
                <a:cs typeface="Times New Roman"/>
              </a:rPr>
              <a:t>Reservation </a:t>
            </a:r>
            <a:r>
              <a:rPr dirty="0" sz="1700" spc="-20" b="1">
                <a:solidFill>
                  <a:srgbClr val="202020"/>
                </a:solidFill>
                <a:latin typeface="Times New Roman"/>
                <a:cs typeface="Times New Roman"/>
              </a:rPr>
              <a:t>(passenger_id, </a:t>
            </a:r>
            <a:r>
              <a:rPr dirty="0" sz="1700" spc="10" b="1">
                <a:solidFill>
                  <a:srgbClr val="202020"/>
                </a:solidFill>
                <a:latin typeface="Times New Roman"/>
                <a:cs typeface="Times New Roman"/>
              </a:rPr>
              <a:t>bus_id, route_id, </a:t>
            </a:r>
            <a:r>
              <a:rPr dirty="0" sz="1700" spc="-20" b="1">
                <a:solidFill>
                  <a:srgbClr val="202020"/>
                </a:solidFill>
                <a:latin typeface="Times New Roman"/>
                <a:cs typeface="Times New Roman"/>
              </a:rPr>
              <a:t>seat_number, </a:t>
            </a:r>
            <a:r>
              <a:rPr dirty="0" sz="1700" spc="-409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20" b="1">
                <a:solidFill>
                  <a:srgbClr val="202020"/>
                </a:solidFill>
                <a:latin typeface="Times New Roman"/>
                <a:cs typeface="Times New Roman"/>
              </a:rPr>
              <a:t>reservation_date,</a:t>
            </a:r>
            <a:r>
              <a:rPr dirty="0" sz="17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02020"/>
                </a:solidFill>
                <a:latin typeface="Times New Roman"/>
                <a:cs typeface="Times New Roman"/>
              </a:rPr>
              <a:t>payment_status)</a:t>
            </a:r>
            <a:endParaRPr sz="1700">
              <a:latin typeface="Times New Roman"/>
              <a:cs typeface="Times New Roman"/>
            </a:endParaRPr>
          </a:p>
          <a:p>
            <a:pPr marL="25400" marR="2092960">
              <a:lnSpc>
                <a:spcPts val="1700"/>
              </a:lnSpc>
              <a:spcBef>
                <a:spcPts val="1700"/>
              </a:spcBef>
            </a:pPr>
            <a:r>
              <a:rPr dirty="0" sz="1700" spc="-70" b="1">
                <a:solidFill>
                  <a:srgbClr val="202020"/>
                </a:solidFill>
                <a:latin typeface="Times New Roman"/>
                <a:cs typeface="Times New Roman"/>
              </a:rPr>
              <a:t>VALUES</a:t>
            </a:r>
            <a:r>
              <a:rPr dirty="0" sz="17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35" b="1">
                <a:solidFill>
                  <a:srgbClr val="202020"/>
                </a:solidFill>
                <a:latin typeface="Times New Roman"/>
                <a:cs typeface="Times New Roman"/>
              </a:rPr>
              <a:t>('PassengerID',</a:t>
            </a:r>
            <a:r>
              <a:rPr dirty="0" sz="17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35" b="1">
                <a:solidFill>
                  <a:srgbClr val="202020"/>
                </a:solidFill>
                <a:latin typeface="Times New Roman"/>
                <a:cs typeface="Times New Roman"/>
              </a:rPr>
              <a:t>'BusID',</a:t>
            </a:r>
            <a:r>
              <a:rPr dirty="0" sz="17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202020"/>
                </a:solidFill>
                <a:latin typeface="Times New Roman"/>
                <a:cs typeface="Times New Roman"/>
              </a:rPr>
              <a:t>'RouteID', </a:t>
            </a:r>
            <a:r>
              <a:rPr dirty="0" sz="1700" spc="-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35" b="1">
                <a:solidFill>
                  <a:srgbClr val="202020"/>
                </a:solidFill>
                <a:latin typeface="Times New Roman"/>
                <a:cs typeface="Times New Roman"/>
              </a:rPr>
              <a:t>'SeatNumber',</a:t>
            </a:r>
            <a:r>
              <a:rPr dirty="0" sz="1700" spc="-2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55" b="1">
                <a:solidFill>
                  <a:srgbClr val="202020"/>
                </a:solidFill>
                <a:latin typeface="Times New Roman"/>
                <a:cs typeface="Times New Roman"/>
              </a:rPr>
              <a:t>'YYYY-MM-DD</a:t>
            </a:r>
            <a:r>
              <a:rPr dirty="0" sz="17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50" b="1">
                <a:solidFill>
                  <a:srgbClr val="202020"/>
                </a:solidFill>
                <a:latin typeface="Times New Roman"/>
                <a:cs typeface="Times New Roman"/>
              </a:rPr>
              <a:t>HH:MM:SS',</a:t>
            </a:r>
            <a:r>
              <a:rPr dirty="0" sz="1700" spc="-2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700" spc="-60" b="1">
                <a:solidFill>
                  <a:srgbClr val="202020"/>
                </a:solidFill>
                <a:latin typeface="Times New Roman"/>
                <a:cs typeface="Times New Roman"/>
              </a:rPr>
              <a:t>'Paid');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2900" spc="-90" b="1">
                <a:solidFill>
                  <a:srgbClr val="8D24AA"/>
                </a:solidFill>
                <a:latin typeface="Times New Roman"/>
                <a:cs typeface="Times New Roman"/>
              </a:rPr>
              <a:t>Sample</a:t>
            </a:r>
            <a:r>
              <a:rPr dirty="0" sz="2900" spc="-65" b="1">
                <a:solidFill>
                  <a:srgbClr val="8D24AA"/>
                </a:solidFill>
                <a:latin typeface="Times New Roman"/>
                <a:cs typeface="Times New Roman"/>
              </a:rPr>
              <a:t> </a:t>
            </a:r>
            <a:r>
              <a:rPr dirty="0" sz="2900" spc="-15" b="1">
                <a:solidFill>
                  <a:srgbClr val="8D24AA"/>
                </a:solidFill>
                <a:latin typeface="Times New Roman"/>
                <a:cs typeface="Times New Roman"/>
              </a:rPr>
              <a:t>Result:</a:t>
            </a:r>
            <a:endParaRPr sz="2900">
              <a:latin typeface="Times New Roman"/>
              <a:cs typeface="Times New Roman"/>
            </a:endParaRPr>
          </a:p>
          <a:p>
            <a:pPr marL="215900" marR="483234">
              <a:lnSpc>
                <a:spcPts val="2500"/>
              </a:lnSpc>
              <a:spcBef>
                <a:spcPts val="2520"/>
              </a:spcBef>
              <a:buChar char="*"/>
              <a:tabLst>
                <a:tab pos="404495" algn="l"/>
              </a:tabLst>
            </a:pP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Query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70" b="1">
                <a:solidFill>
                  <a:srgbClr val="202020"/>
                </a:solidFill>
                <a:latin typeface="Times New Roman"/>
                <a:cs typeface="Times New Roman"/>
              </a:rPr>
              <a:t>1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5" b="1">
                <a:solidFill>
                  <a:srgbClr val="202020"/>
                </a:solidFill>
                <a:latin typeface="Times New Roman"/>
                <a:cs typeface="Times New Roman"/>
              </a:rPr>
              <a:t>might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return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5" b="1">
                <a:solidFill>
                  <a:srgbClr val="202020"/>
                </a:solidFill>
                <a:latin typeface="Times New Roman"/>
                <a:cs typeface="Times New Roman"/>
              </a:rPr>
              <a:t>list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35" b="1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available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buses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with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their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details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bus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number,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departure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time,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65" b="1">
                <a:solidFill>
                  <a:srgbClr val="202020"/>
                </a:solidFill>
                <a:latin typeface="Times New Roman"/>
                <a:cs typeface="Times New Roman"/>
              </a:rPr>
              <a:t>far</a:t>
            </a:r>
            <a:r>
              <a:rPr dirty="0" sz="2500" spc="-60" b="1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202020"/>
                </a:solidFill>
                <a:latin typeface="Times New Roman"/>
                <a:cs typeface="Times New Roman"/>
              </a:rPr>
              <a:t>fo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specifi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rout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15" b="1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202020"/>
                </a:solidFill>
                <a:latin typeface="Times New Roman"/>
                <a:cs typeface="Times New Roman"/>
              </a:rPr>
              <a:t>given 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date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time.</a:t>
            </a:r>
            <a:endParaRPr sz="2500">
              <a:latin typeface="Times New Roman"/>
              <a:cs typeface="Times New Roman"/>
            </a:endParaRPr>
          </a:p>
          <a:p>
            <a:pPr algn="just" marL="290830" marR="747395" indent="-75565">
              <a:lnSpc>
                <a:spcPts val="2500"/>
              </a:lnSpc>
              <a:spcBef>
                <a:spcPts val="2500"/>
              </a:spcBef>
              <a:buChar char="*"/>
              <a:tabLst>
                <a:tab pos="404495" algn="l"/>
              </a:tabLst>
            </a:pP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Query </a:t>
            </a:r>
            <a:r>
              <a:rPr dirty="0" sz="2500" spc="70" b="1">
                <a:solidFill>
                  <a:srgbClr val="202020"/>
                </a:solidFill>
                <a:latin typeface="Times New Roman"/>
                <a:cs typeface="Times New Roman"/>
              </a:rPr>
              <a:t>2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could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fetch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reservations </a:t>
            </a:r>
            <a:r>
              <a:rPr dirty="0" sz="2500" spc="-75" b="1">
                <a:solidFill>
                  <a:srgbClr val="202020"/>
                </a:solidFill>
                <a:latin typeface="Times New Roman"/>
                <a:cs typeface="Times New Roman"/>
              </a:rPr>
              <a:t>made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by </a:t>
            </a:r>
            <a:r>
              <a:rPr dirty="0" sz="2500" spc="-155" b="1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specific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passenger,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including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details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bus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ID,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route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ID,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seat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number, reservation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date,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payment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status.</a:t>
            </a:r>
            <a:endParaRPr sz="2500">
              <a:latin typeface="Times New Roman"/>
              <a:cs typeface="Times New Roman"/>
            </a:endParaRPr>
          </a:p>
          <a:p>
            <a:pPr marL="215900" marR="1090295">
              <a:lnSpc>
                <a:spcPts val="2500"/>
              </a:lnSpc>
              <a:spcBef>
                <a:spcPts val="2500"/>
              </a:spcBef>
              <a:buChar char="*"/>
              <a:tabLst>
                <a:tab pos="404495" algn="l"/>
              </a:tabLst>
            </a:pP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Query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70" b="1">
                <a:solidFill>
                  <a:srgbClr val="202020"/>
                </a:solidFill>
                <a:latin typeface="Times New Roman"/>
                <a:cs typeface="Times New Roman"/>
              </a:rPr>
              <a:t>3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demonstrates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inserting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5" b="1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202020"/>
                </a:solidFill>
                <a:latin typeface="Times New Roman"/>
                <a:cs typeface="Times New Roman"/>
              </a:rPr>
              <a:t>new 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reservation </a:t>
            </a:r>
            <a:r>
              <a:rPr dirty="0" sz="2500" spc="45" b="1">
                <a:solidFill>
                  <a:srgbClr val="202020"/>
                </a:solidFill>
                <a:latin typeface="Times New Roman"/>
                <a:cs typeface="Times New Roman"/>
              </a:rPr>
              <a:t>into </a:t>
            </a:r>
            <a:r>
              <a:rPr dirty="0" sz="2500" spc="10" b="1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dirty="0" sz="2500" spc="-70" b="1">
                <a:solidFill>
                  <a:srgbClr val="202020"/>
                </a:solidFill>
                <a:latin typeface="Times New Roman"/>
                <a:cs typeface="Times New Roman"/>
              </a:rPr>
              <a:t>database </a:t>
            </a:r>
            <a:r>
              <a:rPr dirty="0" sz="2500" spc="55" b="1">
                <a:solidFill>
                  <a:srgbClr val="202020"/>
                </a:solidFill>
                <a:latin typeface="Times New Roman"/>
                <a:cs typeface="Times New Roman"/>
              </a:rPr>
              <a:t>with </a:t>
            </a:r>
            <a:r>
              <a:rPr dirty="0" sz="2500" spc="-20" b="1">
                <a:solidFill>
                  <a:srgbClr val="202020"/>
                </a:solidFill>
                <a:latin typeface="Times New Roman"/>
                <a:cs typeface="Times New Roman"/>
              </a:rPr>
              <a:t>details </a:t>
            </a:r>
            <a:r>
              <a:rPr dirty="0" sz="2500" spc="-61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passenger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ID,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5" b="1">
                <a:solidFill>
                  <a:srgbClr val="202020"/>
                </a:solidFill>
                <a:latin typeface="Times New Roman"/>
                <a:cs typeface="Times New Roman"/>
              </a:rPr>
              <a:t>bus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ID,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15" b="1">
                <a:solidFill>
                  <a:srgbClr val="202020"/>
                </a:solidFill>
                <a:latin typeface="Times New Roman"/>
                <a:cs typeface="Times New Roman"/>
              </a:rPr>
              <a:t>route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5" b="1">
                <a:solidFill>
                  <a:srgbClr val="202020"/>
                </a:solidFill>
                <a:latin typeface="Times New Roman"/>
                <a:cs typeface="Times New Roman"/>
              </a:rPr>
              <a:t>ID,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55" b="1">
                <a:solidFill>
                  <a:srgbClr val="202020"/>
                </a:solidFill>
                <a:latin typeface="Times New Roman"/>
                <a:cs typeface="Times New Roman"/>
              </a:rPr>
              <a:t>seat</a:t>
            </a:r>
            <a:endParaRPr sz="2500">
              <a:latin typeface="Times New Roman"/>
              <a:cs typeface="Times New Roman"/>
            </a:endParaRPr>
          </a:p>
          <a:p>
            <a:pPr marL="290830">
              <a:lnSpc>
                <a:spcPts val="2500"/>
              </a:lnSpc>
            </a:pP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number,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40" b="1">
                <a:solidFill>
                  <a:srgbClr val="202020"/>
                </a:solidFill>
                <a:latin typeface="Times New Roman"/>
                <a:cs typeface="Times New Roman"/>
              </a:rPr>
              <a:t>reservation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date, </a:t>
            </a:r>
            <a:r>
              <a:rPr dirty="0" sz="2500" spc="-5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2500" spc="-35" b="1">
                <a:solidFill>
                  <a:srgbClr val="202020"/>
                </a:solidFill>
                <a:latin typeface="Times New Roman"/>
                <a:cs typeface="Times New Roman"/>
              </a:rPr>
              <a:t> payment</a:t>
            </a:r>
            <a:r>
              <a:rPr dirty="0" sz="25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2500" spc="-25" b="1">
                <a:solidFill>
                  <a:srgbClr val="202020"/>
                </a:solidFill>
                <a:latin typeface="Times New Roman"/>
                <a:cs typeface="Times New Roman"/>
              </a:rPr>
              <a:t>status.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2024-04-09T03:50:42Z</dcterms:created>
  <dcterms:modified xsi:type="dcterms:W3CDTF">2024-04-09T03:50:42Z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2022-04-04T00:00:00Z</vt:filetime>
  </property>
  <property fmtid="{D5CDD505-2E9C-101B-9397-08002B2CF9AE}" pid="3" name="LastSaved">
    <vt:filetime>2024-04-09T00:00:00Z</vt:filetime>
  </property>
</Properties>
</file>