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61" r:id="rId5"/>
    <p:sldId id="267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Standard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Sheet1!$C$2:$F$2</c:f>
              <c:strCache>
                <c:ptCount val="4"/>
                <c:pt idx="0">
                  <c:v>ReadCSV</c:v>
                </c:pt>
                <c:pt idx="1">
                  <c:v>ML_RF</c:v>
                </c:pt>
                <c:pt idx="2">
                  <c:v>ML_KNN</c:v>
                </c:pt>
                <c:pt idx="3">
                  <c:v>ML_RF_Predict</c:v>
                </c:pt>
              </c:strCache>
            </c:strRef>
          </c:cat>
          <c:val>
            <c:numRef>
              <c:f>Sheet1!$C$3:$F$3</c:f>
              <c:numCache>
                <c:formatCode>General</c:formatCode>
                <c:ptCount val="4"/>
                <c:pt idx="0">
                  <c:v>10.199999999999999</c:v>
                </c:pt>
                <c:pt idx="1">
                  <c:v>32.200000000000003</c:v>
                </c:pt>
                <c:pt idx="2">
                  <c:v>11.9</c:v>
                </c:pt>
                <c:pt idx="3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8-8F46-B2BD-49E6FEA5B1B2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Sheet1!$C$2:$F$2</c:f>
              <c:strCache>
                <c:ptCount val="4"/>
                <c:pt idx="0">
                  <c:v>ReadCSV</c:v>
                </c:pt>
                <c:pt idx="1">
                  <c:v>ML_RF</c:v>
                </c:pt>
                <c:pt idx="2">
                  <c:v>ML_KNN</c:v>
                </c:pt>
                <c:pt idx="3">
                  <c:v>ML_RF_Predict</c:v>
                </c:pt>
              </c:strCache>
            </c:strRef>
          </c:cat>
          <c:val>
            <c:numRef>
              <c:f>Sheet1!$C$4:$F$4</c:f>
              <c:numCache>
                <c:formatCode>General</c:formatCode>
                <c:ptCount val="4"/>
                <c:pt idx="0">
                  <c:v>0.92</c:v>
                </c:pt>
                <c:pt idx="1">
                  <c:v>9.3000000000000007</c:v>
                </c:pt>
                <c:pt idx="2">
                  <c:v>4.5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8-8F46-B2BD-49E6FEA5B1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031415263"/>
        <c:axId val="1031368991"/>
      </c:barChart>
      <c:catAx>
        <c:axId val="1031415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68991"/>
        <c:crosses val="autoZero"/>
        <c:auto val="1"/>
        <c:lblAlgn val="ctr"/>
        <c:lblOffset val="100"/>
        <c:noMultiLvlLbl val="0"/>
      </c:catAx>
      <c:valAx>
        <c:axId val="103136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4152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84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8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5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6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CEF3-7D20-4D4A-BFE5-717CE107AB8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B7A3-E44E-4ECB-8303-FD1FE53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6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dul-shaikh/telecom-churn-case-study" TargetMode="External"/><Relationship Id="rId2" Type="http://schemas.openxmlformats.org/officeDocument/2006/relationships/hyperlink" Target="https://www.businessnewsdaily.com/16027-customer-retention-rat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terms/1/80-20-rule.asp" TargetMode="External"/><Relationship Id="rId4" Type="http://schemas.openxmlformats.org/officeDocument/2006/relationships/hyperlink" Target="https://www.linkedin.com/pulse/what-cost-customer-acquisition-vs-retention-ian-kingwi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1506-775B-5BAA-650A-0C120EBC4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Prediction on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FC011-0E82-DF6F-0120-34E9F45EC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8703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Balram</a:t>
            </a:r>
          </a:p>
          <a:p>
            <a:r>
              <a:rPr lang="en-US" dirty="0" err="1"/>
              <a:t>Pooran</a:t>
            </a:r>
            <a:endParaRPr lang="en-US" dirty="0"/>
          </a:p>
          <a:p>
            <a:r>
              <a:rPr lang="en-US" dirty="0"/>
              <a:t>Rohan</a:t>
            </a:r>
          </a:p>
        </p:txBody>
      </p:sp>
    </p:spTree>
    <p:extLst>
      <p:ext uri="{BB962C8B-B14F-4D97-AF65-F5344CB8AC3E}">
        <p14:creationId xmlns:p14="http://schemas.microsoft.com/office/powerpoint/2010/main" val="31615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A3A0-3919-4DBA-192D-6A7E257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F737-D13E-57F1-BE66-5F033C66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5% increase in customer retention yields as much as 25-95% increase in profitability</a:t>
            </a:r>
            <a:r>
              <a:rPr lang="en-US" sz="1200" dirty="0"/>
              <a:t>1</a:t>
            </a:r>
          </a:p>
          <a:p>
            <a:r>
              <a:rPr lang="en-US" dirty="0"/>
              <a:t>The success rate of selling to a customer you already have is 60-70%, while the success rate of selling to a new customer is 5-20%</a:t>
            </a:r>
            <a:r>
              <a:rPr lang="en-US" sz="1400" dirty="0"/>
              <a:t>2</a:t>
            </a:r>
            <a:endParaRPr lang="en-US" dirty="0"/>
          </a:p>
          <a:p>
            <a:r>
              <a:rPr lang="en-US" dirty="0"/>
              <a:t>Cost of acquisition of new customer acquisition is 4-10 times the average cost of retaining existing customer</a:t>
            </a:r>
            <a:r>
              <a:rPr lang="en-US" sz="1400" dirty="0"/>
              <a:t>3</a:t>
            </a:r>
            <a:endParaRPr lang="en-US" dirty="0"/>
          </a:p>
          <a:p>
            <a:r>
              <a:rPr lang="en-US" dirty="0"/>
              <a:t>Usually,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80% of revenue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comes from the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top 20% customers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0597B-0630-236A-E4F7-37145CAB3F28}"/>
              </a:ext>
            </a:extLst>
          </p:cNvPr>
          <p:cNvSpPr txBox="1"/>
          <p:nvPr/>
        </p:nvSpPr>
        <p:spPr>
          <a:xfrm>
            <a:off x="6323683" y="5702840"/>
            <a:ext cx="50658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 </a:t>
            </a:r>
            <a:r>
              <a:rPr lang="en-US" sz="1000" dirty="0">
                <a:hlinkClick r:id="rId2"/>
              </a:rPr>
              <a:t>https://www.businessnewsdaily.com/16027-customer-retention-rate.html</a:t>
            </a:r>
            <a:br>
              <a:rPr lang="en-US" sz="1000" dirty="0"/>
            </a:br>
            <a:r>
              <a:rPr lang="en-US" sz="1000" dirty="0"/>
              <a:t>2. </a:t>
            </a:r>
            <a:r>
              <a:rPr lang="en-US" sz="1000" dirty="0">
                <a:hlinkClick r:id="rId3"/>
              </a:rPr>
              <a:t>https://github.com/sahidul-shaikh/telecom-churn-case-study</a:t>
            </a:r>
            <a:endParaRPr lang="en-US" sz="1000" dirty="0"/>
          </a:p>
          <a:p>
            <a:r>
              <a:rPr lang="en-US" sz="1000" dirty="0"/>
              <a:t>3. </a:t>
            </a:r>
            <a:r>
              <a:rPr lang="en-US" sz="1000" dirty="0">
                <a:hlinkClick r:id="rId4"/>
              </a:rPr>
              <a:t>https://www.linkedin.com/pulse/what-cost-customer-acquisition-vs-retention-ian-kingwil</a:t>
            </a:r>
            <a:r>
              <a:rPr lang="en-US" sz="1000" dirty="0"/>
              <a:t> </a:t>
            </a:r>
          </a:p>
          <a:p>
            <a:r>
              <a:rPr lang="en-US" sz="1000" dirty="0"/>
              <a:t>4. </a:t>
            </a:r>
            <a:r>
              <a:rPr lang="en-US" sz="1000" dirty="0">
                <a:hlinkClick r:id="rId5"/>
              </a:rPr>
              <a:t>https://www.investopedia.com/terms/1/80-20-rule.asp</a:t>
            </a:r>
            <a:r>
              <a:rPr lang="en-US" sz="1000" dirty="0"/>
              <a:t>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24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842-BACA-4756-C14B-4574E490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are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837A-458B-713D-E888-01B2A276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Alert CS team ahead of churn ( within 30/60/90 days)</a:t>
            </a:r>
          </a:p>
          <a:p>
            <a:pPr lvl="1"/>
            <a:r>
              <a:rPr lang="en-US" dirty="0"/>
              <a:t>To save high value accounts via calls</a:t>
            </a:r>
          </a:p>
          <a:p>
            <a:pPr lvl="1"/>
            <a:r>
              <a:rPr lang="en-US" dirty="0"/>
              <a:t>To save low value accounts via emails</a:t>
            </a:r>
          </a:p>
          <a:p>
            <a:r>
              <a:rPr lang="en-US" dirty="0"/>
              <a:t>Recommend steps to avoid churn</a:t>
            </a:r>
          </a:p>
          <a:p>
            <a:pPr lvl="1"/>
            <a:r>
              <a:rPr lang="en-US" dirty="0"/>
              <a:t>Bad service – offer discounts</a:t>
            </a:r>
          </a:p>
          <a:p>
            <a:pPr lvl="1"/>
            <a:r>
              <a:rPr lang="en-US" dirty="0"/>
              <a:t>Low usage  – recommend personalized content</a:t>
            </a:r>
          </a:p>
          <a:p>
            <a:r>
              <a:rPr lang="en-US" dirty="0"/>
              <a:t>Recommend steps to win back churned accounts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8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8521-53F4-3351-A0FF-6FAF1020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8714-4C10-E242-D968-8C69C3B2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Internet Service Provider Data</a:t>
            </a:r>
          </a:p>
          <a:p>
            <a:r>
              <a:rPr lang="en-IN" dirty="0"/>
              <a:t>Info:</a:t>
            </a:r>
          </a:p>
          <a:p>
            <a:pPr lvl="1"/>
            <a:r>
              <a:rPr lang="en-IN" dirty="0"/>
              <a:t>Records : 7 Million records</a:t>
            </a:r>
          </a:p>
          <a:p>
            <a:pPr lvl="1"/>
            <a:r>
              <a:rPr lang="en-IN" dirty="0"/>
              <a:t>Columns : 10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F67E-8B4B-1A0D-45AE-E523049E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4934599"/>
            <a:ext cx="7772400" cy="14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3D71-3BCA-9DE1-3570-EC602D8D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Insight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529C61-FC72-C2CE-FB98-203C3D4DD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08838"/>
              </p:ext>
            </p:extLst>
          </p:nvPr>
        </p:nvGraphicFramePr>
        <p:xfrm>
          <a:off x="2589213" y="2133599"/>
          <a:ext cx="3841404" cy="2726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702">
                  <a:extLst>
                    <a:ext uri="{9D8B030D-6E8A-4147-A177-3AD203B41FA5}">
                      <a16:colId xmlns:a16="http://schemas.microsoft.com/office/drawing/2014/main" val="2941059968"/>
                    </a:ext>
                  </a:extLst>
                </a:gridCol>
                <a:gridCol w="1920702">
                  <a:extLst>
                    <a:ext uri="{9D8B030D-6E8A-4147-A177-3AD203B41FA5}">
                      <a16:colId xmlns:a16="http://schemas.microsoft.com/office/drawing/2014/main" val="677335498"/>
                    </a:ext>
                  </a:extLst>
                </a:gridCol>
              </a:tblGrid>
              <a:tr h="136331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19235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399"/>
                  </a:ext>
                </a:extLst>
              </a:tr>
              <a:tr h="136331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1096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28644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065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BD6A6-400E-22B3-2F88-CB99ED525603}"/>
              </a:ext>
            </a:extLst>
          </p:cNvPr>
          <p:cNvSpPr txBox="1"/>
          <p:nvPr/>
        </p:nvSpPr>
        <p:spPr>
          <a:xfrm>
            <a:off x="1789041" y="255435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FA7D5-7A65-A02C-7B05-7DEABD6BB1BB}"/>
              </a:ext>
            </a:extLst>
          </p:cNvPr>
          <p:cNvSpPr txBox="1"/>
          <p:nvPr/>
        </p:nvSpPr>
        <p:spPr>
          <a:xfrm>
            <a:off x="1789041" y="377024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9E4C3-EFF1-764C-2105-2AFD7234F842}"/>
              </a:ext>
            </a:extLst>
          </p:cNvPr>
          <p:cNvSpPr txBox="1"/>
          <p:nvPr/>
        </p:nvSpPr>
        <p:spPr>
          <a:xfrm>
            <a:off x="2589213" y="5164268"/>
            <a:ext cx="182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&gt;95 percentile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High Paying 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8E738-624B-B9EA-F328-397BCF3EBCF9}"/>
              </a:ext>
            </a:extLst>
          </p:cNvPr>
          <p:cNvSpPr txBox="1"/>
          <p:nvPr/>
        </p:nvSpPr>
        <p:spPr>
          <a:xfrm>
            <a:off x="4606603" y="5164268"/>
            <a:ext cx="182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Rest of the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381D0-8E67-AEE6-E50E-E24ACA695446}"/>
              </a:ext>
            </a:extLst>
          </p:cNvPr>
          <p:cNvSpPr txBox="1"/>
          <p:nvPr/>
        </p:nvSpPr>
        <p:spPr>
          <a:xfrm>
            <a:off x="7444408" y="3105834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We have lost the red ones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We should not use the green ones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27CF0-8BC4-A746-4ED8-B0849807FF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589213" y="3496917"/>
            <a:ext cx="3841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5D7CE-A1BC-B925-07C6-893E33144AD0}"/>
              </a:ext>
            </a:extLst>
          </p:cNvPr>
          <p:cNvCxnSpPr>
            <a:cxnSpLocks/>
          </p:cNvCxnSpPr>
          <p:nvPr/>
        </p:nvCxnSpPr>
        <p:spPr>
          <a:xfrm flipV="1">
            <a:off x="2589213" y="2133599"/>
            <a:ext cx="3841404" cy="2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D4DCF6-74D4-48DF-B4F8-013EE761179B}"/>
              </a:ext>
            </a:extLst>
          </p:cNvPr>
          <p:cNvCxnSpPr>
            <a:cxnSpLocks/>
          </p:cNvCxnSpPr>
          <p:nvPr/>
        </p:nvCxnSpPr>
        <p:spPr>
          <a:xfrm>
            <a:off x="4514127" y="4851953"/>
            <a:ext cx="1916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18733B-DBE3-47AC-7209-BFFE007A867C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6430617" y="2154422"/>
            <a:ext cx="0" cy="13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99B92-9E42-0534-4F63-E00EDC0F499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30617" y="3496917"/>
            <a:ext cx="0" cy="136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1C948-3A2B-844E-DF80-846FBC167B6C}"/>
              </a:ext>
            </a:extLst>
          </p:cNvPr>
          <p:cNvCxnSpPr>
            <a:cxnSpLocks/>
          </p:cNvCxnSpPr>
          <p:nvPr/>
        </p:nvCxnSpPr>
        <p:spPr>
          <a:xfrm>
            <a:off x="2589213" y="2133599"/>
            <a:ext cx="0" cy="13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7276CD-0DCA-B392-B5D6-75B664CBF2D5}"/>
              </a:ext>
            </a:extLst>
          </p:cNvPr>
          <p:cNvCxnSpPr>
            <a:cxnSpLocks/>
          </p:cNvCxnSpPr>
          <p:nvPr/>
        </p:nvCxnSpPr>
        <p:spPr>
          <a:xfrm>
            <a:off x="2589213" y="3476094"/>
            <a:ext cx="0" cy="136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452094-BE65-BF75-73FE-D20C6A7241AB}"/>
              </a:ext>
            </a:extLst>
          </p:cNvPr>
          <p:cNvCxnSpPr>
            <a:cxnSpLocks/>
          </p:cNvCxnSpPr>
          <p:nvPr/>
        </p:nvCxnSpPr>
        <p:spPr>
          <a:xfrm>
            <a:off x="4514127" y="2154422"/>
            <a:ext cx="0" cy="13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88CC76-E5C1-C94B-FFD0-520A8D987E2D}"/>
              </a:ext>
            </a:extLst>
          </p:cNvPr>
          <p:cNvCxnSpPr>
            <a:cxnSpLocks/>
          </p:cNvCxnSpPr>
          <p:nvPr/>
        </p:nvCxnSpPr>
        <p:spPr>
          <a:xfrm>
            <a:off x="4514127" y="3496917"/>
            <a:ext cx="0" cy="136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5F3E-EB60-26E1-311D-CDD1DBD8A7C8}"/>
              </a:ext>
            </a:extLst>
          </p:cNvPr>
          <p:cNvSpPr/>
          <p:nvPr/>
        </p:nvSpPr>
        <p:spPr>
          <a:xfrm>
            <a:off x="804672" y="4671391"/>
            <a:ext cx="9413615" cy="17194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ECE4-CA5E-C185-BC34-F5E39B66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Pipeline</a:t>
            </a:r>
          </a:p>
        </p:txBody>
      </p:sp>
      <p:pic>
        <p:nvPicPr>
          <p:cNvPr id="1028" name="Picture 4" descr="oneAPI Toolkits 2021.2 update available">
            <a:extLst>
              <a:ext uri="{FF2B5EF4-FFF2-40B4-BE49-F238E27FC236}">
                <a16:creationId xmlns:a16="http://schemas.microsoft.com/office/drawing/2014/main" id="{5A0A0A9F-CF51-D04B-ACFD-C89AE5998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18" y="4859530"/>
            <a:ext cx="1476425" cy="8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D92F53-DAD3-314A-603C-ADA53593F0F0}"/>
              </a:ext>
            </a:extLst>
          </p:cNvPr>
          <p:cNvSpPr/>
          <p:nvPr/>
        </p:nvSpPr>
        <p:spPr>
          <a:xfrm>
            <a:off x="804672" y="3584448"/>
            <a:ext cx="1968345" cy="62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86ABA-4AD7-9DE7-C7C1-ED75A79C014B}"/>
              </a:ext>
            </a:extLst>
          </p:cNvPr>
          <p:cNvSpPr/>
          <p:nvPr/>
        </p:nvSpPr>
        <p:spPr>
          <a:xfrm>
            <a:off x="3302707" y="3584447"/>
            <a:ext cx="1968345" cy="62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4B6F9-F09D-969A-064A-FF3791F78ECA}"/>
              </a:ext>
            </a:extLst>
          </p:cNvPr>
          <p:cNvSpPr/>
          <p:nvPr/>
        </p:nvSpPr>
        <p:spPr>
          <a:xfrm>
            <a:off x="5601959" y="3599356"/>
            <a:ext cx="1968345" cy="62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21933-ABB5-1D66-700D-7B7FDD4BC1B6}"/>
              </a:ext>
            </a:extLst>
          </p:cNvPr>
          <p:cNvSpPr/>
          <p:nvPr/>
        </p:nvSpPr>
        <p:spPr>
          <a:xfrm>
            <a:off x="8249942" y="3584446"/>
            <a:ext cx="1968345" cy="62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</a:p>
        </p:txBody>
      </p:sp>
      <p:pic>
        <p:nvPicPr>
          <p:cNvPr id="8" name="Picture 2" descr="Scale your pandas workflow by changing a single line of code — Modin  0.18.1+0.g9068fbcf.dirty documentation">
            <a:extLst>
              <a:ext uri="{FF2B5EF4-FFF2-40B4-BE49-F238E27FC236}">
                <a16:creationId xmlns:a16="http://schemas.microsoft.com/office/drawing/2014/main" id="{C2FFB126-FDB6-B545-2D13-580215B5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11" y="4958408"/>
            <a:ext cx="1172067" cy="6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F4DD0-8B30-1B61-3172-8DCC5C5F407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73017" y="3899319"/>
            <a:ext cx="529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8246DC-DC47-5E0B-FD18-23F5D864307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271052" y="3899319"/>
            <a:ext cx="33090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5971D3-21DA-9517-6EE3-A9F007F8E1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570304" y="3899318"/>
            <a:ext cx="679638" cy="1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B11099-E8AA-EBAB-B363-F80B02F4887A}"/>
              </a:ext>
            </a:extLst>
          </p:cNvPr>
          <p:cNvSpPr txBox="1"/>
          <p:nvPr/>
        </p:nvSpPr>
        <p:spPr>
          <a:xfrm>
            <a:off x="1252330" y="506895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Tools Used</a:t>
            </a:r>
          </a:p>
        </p:txBody>
      </p:sp>
      <p:pic>
        <p:nvPicPr>
          <p:cNvPr id="1030" name="Picture 6" descr="Save Time and Money with Intel Extension for Scikit-learn | by Egor Smirnov  | Intel Analytics Software | Medium">
            <a:extLst>
              <a:ext uri="{FF2B5EF4-FFF2-40B4-BE49-F238E27FC236}">
                <a16:creationId xmlns:a16="http://schemas.microsoft.com/office/drawing/2014/main" id="{3B2EE6EC-4395-ECCC-CEB9-0E6F704D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64" y="4859530"/>
            <a:ext cx="1651146" cy="8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9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DB1B-EC9F-0AB5-6C03-9DC3DA14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2646DA-FD79-8C93-6351-9967A7FAF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2694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3A8FF1-BC3E-CE96-3C53-C895AAA77B67}"/>
              </a:ext>
            </a:extLst>
          </p:cNvPr>
          <p:cNvSpPr txBox="1"/>
          <p:nvPr/>
        </p:nvSpPr>
        <p:spPr>
          <a:xfrm>
            <a:off x="1719072" y="5791200"/>
            <a:ext cx="3363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run:</a:t>
            </a:r>
            <a:br>
              <a:rPr lang="en-US" dirty="0"/>
            </a:br>
            <a:r>
              <a:rPr lang="en-US" dirty="0"/>
              <a:t>Standard: ~43 secs</a:t>
            </a:r>
          </a:p>
          <a:p>
            <a:r>
              <a:rPr lang="en-US" dirty="0"/>
              <a:t>Intel Optimized: ~10.7. (4X faster)</a:t>
            </a:r>
          </a:p>
        </p:txBody>
      </p:sp>
    </p:spTree>
    <p:extLst>
      <p:ext uri="{BB962C8B-B14F-4D97-AF65-F5344CB8AC3E}">
        <p14:creationId xmlns:p14="http://schemas.microsoft.com/office/powerpoint/2010/main" val="55711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9ED-9A35-548D-CBD9-7BB1A85F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D1AB-6977-1B33-BF7B-FDB6EAA3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A999E-47C4-6647-E5BD-F26CBFA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79" y="2666999"/>
            <a:ext cx="4800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F631AD-265D-B3DF-BDD5-D3CADD2E7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5EF052-DE2E-28DB-DE22-3F86582F8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63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{A282CE90-BEFF-904A-8B77-3CB36A9C5FAD}tf10001079_mac</Template>
  <TotalTime>99</TotalTime>
  <Words>269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Century Gothic</vt:lpstr>
      <vt:lpstr>Vapor Trail</vt:lpstr>
      <vt:lpstr>Churn Prediction on Big Data</vt:lpstr>
      <vt:lpstr>Motivation</vt:lpstr>
      <vt:lpstr>Problems we are trying to solve</vt:lpstr>
      <vt:lpstr>Dataset Used</vt:lpstr>
      <vt:lpstr>Customer Insight</vt:lpstr>
      <vt:lpstr>Current Pipeline</vt:lpstr>
      <vt:lpstr>Benchmarks</vt:lpstr>
      <vt:lpstr>Model Performance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Churn </dc:title>
  <dc:creator>Pooran Prasad Rajanna</dc:creator>
  <cp:lastModifiedBy>Balram Mirani</cp:lastModifiedBy>
  <cp:revision>5</cp:revision>
  <dcterms:created xsi:type="dcterms:W3CDTF">2023-02-16T10:22:37Z</dcterms:created>
  <dcterms:modified xsi:type="dcterms:W3CDTF">2023-02-16T13:32:46Z</dcterms:modified>
</cp:coreProperties>
</file>