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Raleway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RalewayMedium-bold.fntdata"/><Relationship Id="rId27" Type="http://schemas.openxmlformats.org/officeDocument/2006/relationships/font" Target="fonts/Raleway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aleway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a3397b519_2_3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a3397b519_2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a3397b519_3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a3397b519_3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3397b519_3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3397b519_3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a3397b519_3_1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a3397b519_3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0996F6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5.png"/><Relationship Id="rId13" Type="http://schemas.openxmlformats.org/officeDocument/2006/relationships/image" Target="../media/image6.jp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18.png"/><Relationship Id="rId15" Type="http://schemas.openxmlformats.org/officeDocument/2006/relationships/image" Target="../media/image7.png"/><Relationship Id="rId14" Type="http://schemas.openxmlformats.org/officeDocument/2006/relationships/image" Target="../media/image5.png"/><Relationship Id="rId17" Type="http://schemas.openxmlformats.org/officeDocument/2006/relationships/image" Target="../media/image23.jpg"/><Relationship Id="rId16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996F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61175" y="18486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onTrack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84500" y="26510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 rail service reliability app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515475" y="4036350"/>
            <a:ext cx="75078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Bal, Luke, Tom, </a:t>
            </a: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Matt and</a:t>
            </a: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Andrei</a:t>
            </a: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699890">
            <a:off x="8329726" y="4664309"/>
            <a:ext cx="909897" cy="1845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3"/>
          <p:cNvCxnSpPr/>
          <p:nvPr/>
        </p:nvCxnSpPr>
        <p:spPr>
          <a:xfrm>
            <a:off x="584500" y="3825350"/>
            <a:ext cx="7884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996F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About onTrack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392525" y="866150"/>
            <a:ext cx="7155300" cy="28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➢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esigned to help rail users make better decisions when planning their journeys.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➢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Gives a visual indication of reliability on a particular service, based on historic records.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➢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Allows users to: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search for and see future train times,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see an indication of the reliability of each service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purchase tickets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aleway"/>
              <a:buChar char="➢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Reliability is assessed by taking the average number of minutes that particular journey has been late over the past 20 working days - also takes into account cancellations.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78" name="Google Shape;78;p14"/>
          <p:cNvGrpSpPr/>
          <p:nvPr/>
        </p:nvGrpSpPr>
        <p:grpSpPr>
          <a:xfrm>
            <a:off x="7692925" y="887957"/>
            <a:ext cx="1149900" cy="2818081"/>
            <a:chOff x="7627200" y="1165450"/>
            <a:chExt cx="1149900" cy="2353500"/>
          </a:xfrm>
        </p:grpSpPr>
        <p:sp>
          <p:nvSpPr>
            <p:cNvPr id="79" name="Google Shape;79;p14"/>
            <p:cNvSpPr/>
            <p:nvPr/>
          </p:nvSpPr>
          <p:spPr>
            <a:xfrm>
              <a:off x="7627200" y="1165450"/>
              <a:ext cx="1149900" cy="470700"/>
            </a:xfrm>
            <a:prstGeom prst="rect">
              <a:avLst/>
            </a:prstGeom>
            <a:solidFill>
              <a:srgbClr val="FF3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&gt; 15</a:t>
              </a: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 minutes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7627200" y="1636158"/>
              <a:ext cx="1149900" cy="470700"/>
            </a:xfrm>
            <a:prstGeom prst="rect">
              <a:avLst/>
            </a:prstGeom>
            <a:solidFill>
              <a:srgbClr val="FFA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12 - 15</a:t>
              </a: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 minutes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627200" y="2106838"/>
              <a:ext cx="1149900" cy="470700"/>
            </a:xfrm>
            <a:prstGeom prst="rect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8 - 11</a:t>
              </a: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 minutes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627200" y="2577538"/>
              <a:ext cx="1149900" cy="470700"/>
            </a:xfrm>
            <a:prstGeom prst="rect">
              <a:avLst/>
            </a:prstGeom>
            <a:solidFill>
              <a:srgbClr val="AE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4 - 7 minutes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627200" y="3048250"/>
              <a:ext cx="1149900" cy="470700"/>
            </a:xfrm>
            <a:prstGeom prst="rect">
              <a:avLst/>
            </a:prstGeom>
            <a:solidFill>
              <a:srgbClr val="01D7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&lt;</a:t>
              </a:r>
              <a:r>
                <a:rPr lang="en" sz="1000"/>
                <a:t> 4 minutes</a:t>
              </a:r>
              <a:endParaRPr sz="1000"/>
            </a:p>
          </p:txBody>
        </p:sp>
      </p:grp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996F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369800" y="24061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App </a:t>
            </a: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Demonstration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584500" y="3825350"/>
            <a:ext cx="7884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996F6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Backend - Technologies</a:t>
            </a:r>
            <a:endParaRPr sz="2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00" y="768400"/>
            <a:ext cx="829197" cy="855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7800" y="1346938"/>
            <a:ext cx="729726" cy="3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0188" y="1175562"/>
            <a:ext cx="729725" cy="27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8700" y="1042963"/>
            <a:ext cx="1903308" cy="6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750" y="1070388"/>
            <a:ext cx="484724" cy="48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82288" y="2797163"/>
            <a:ext cx="2064051" cy="8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4725" y="2272150"/>
            <a:ext cx="1112319" cy="68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85700" y="2849012"/>
            <a:ext cx="1112325" cy="4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50463" y="3179450"/>
            <a:ext cx="556750" cy="5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524" y="3140537"/>
            <a:ext cx="3129225" cy="6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41826" y="768400"/>
            <a:ext cx="904525" cy="9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41152" y="2032085"/>
            <a:ext cx="2558400" cy="10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98175" y="4144121"/>
            <a:ext cx="729725" cy="820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076375" y="4023075"/>
            <a:ext cx="993775" cy="99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6"/>
          <p:cNvCxnSpPr/>
          <p:nvPr/>
        </p:nvCxnSpPr>
        <p:spPr>
          <a:xfrm>
            <a:off x="808725" y="1941825"/>
            <a:ext cx="73977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/>
          <p:nvPr/>
        </p:nvCxnSpPr>
        <p:spPr>
          <a:xfrm>
            <a:off x="808725" y="3923025"/>
            <a:ext cx="73977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" name="Google Shape;111;p16"/>
          <p:cNvPicPr preferRelativeResize="0"/>
          <p:nvPr/>
        </p:nvPicPr>
        <p:blipFill rotWithShape="1">
          <a:blip r:embed="rId17">
            <a:alphaModFix/>
          </a:blip>
          <a:srcRect b="30228" l="0" r="0" t="11292"/>
          <a:stretch/>
        </p:blipFill>
        <p:spPr>
          <a:xfrm>
            <a:off x="2239000" y="3954625"/>
            <a:ext cx="1450076" cy="113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996F6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 Medium"/>
                <a:ea typeface="Raleway Medium"/>
                <a:cs typeface="Raleway Medium"/>
                <a:sym typeface="Raleway Medium"/>
              </a:rPr>
              <a:t>Backend - Problems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88200" y="802950"/>
            <a:ext cx="8824800" cy="4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Char char="➢"/>
            </a:pPr>
            <a:r>
              <a:rPr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Darwin:</a:t>
            </a:r>
            <a:endParaRPr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No standard - XML, JSON, SOAP, S3, FTP and other acronyms</a:t>
            </a:r>
            <a:endParaRPr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Not all the data we would have liked was available to us </a:t>
            </a:r>
            <a:endParaRPr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Got around this through third-party services: </a:t>
            </a:r>
            <a:endParaRPr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Char char="■"/>
            </a:pPr>
            <a:r>
              <a:rPr b="1"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realTimeTrains</a:t>
            </a:r>
            <a:r>
              <a:rPr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for historical data</a:t>
            </a:r>
            <a:endParaRPr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Char char="■"/>
            </a:pPr>
            <a:r>
              <a:rPr b="1"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national-rail-darwin</a:t>
            </a:r>
            <a:r>
              <a:rPr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node package for LDBWS</a:t>
            </a:r>
            <a:endParaRPr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Char char="➢"/>
            </a:pPr>
            <a:r>
              <a:rPr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Not ideal, but works short-term.</a:t>
            </a:r>
            <a:endParaRPr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Char char="➢"/>
            </a:pPr>
            <a:r>
              <a:rPr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Some difficulties with matching live information with historical information and async code</a:t>
            </a:r>
            <a:endParaRPr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Char char="➢"/>
            </a:pPr>
            <a:r>
              <a:rPr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Testing difficult at times due to changing expectations and data</a:t>
            </a:r>
            <a:endParaRPr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996F6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Front-end Plans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19" y="826425"/>
            <a:ext cx="2079346" cy="421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875" y="826425"/>
            <a:ext cx="2123482" cy="421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188" y="826425"/>
            <a:ext cx="2079351" cy="42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0400" y="826425"/>
            <a:ext cx="2065299" cy="418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61499" y="2784370"/>
            <a:ext cx="2563750" cy="17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996F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Front-end Technologies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7250" y="930250"/>
            <a:ext cx="5276275" cy="37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095" y="1023575"/>
            <a:ext cx="5059181" cy="14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2925" y="3797650"/>
            <a:ext cx="2374050" cy="11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4500" y="2816600"/>
            <a:ext cx="2045524" cy="204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13675" y="2262675"/>
            <a:ext cx="2637000" cy="18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996F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1195025" y="487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Advanced Features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0"/>
          <p:cNvSpPr txBox="1"/>
          <p:nvPr>
            <p:ph idx="4294967295" type="body"/>
          </p:nvPr>
        </p:nvSpPr>
        <p:spPr>
          <a:xfrm>
            <a:off x="450150" y="1262575"/>
            <a:ext cx="8517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➢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Display how many carriages a live train has.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➢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Display how busy a particular service is normally based on historical data.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➢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 chart showing average lateness for each day of the week. 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➢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Reasons for historic cancellations.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600" y="2610575"/>
            <a:ext cx="3473526" cy="21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996F6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ctrTitle"/>
          </p:nvPr>
        </p:nvSpPr>
        <p:spPr>
          <a:xfrm>
            <a:off x="369800" y="24061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Questions?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50" name="Google Shape;150;p21"/>
          <p:cNvCxnSpPr/>
          <p:nvPr/>
        </p:nvCxnSpPr>
        <p:spPr>
          <a:xfrm>
            <a:off x="584500" y="3825350"/>
            <a:ext cx="7884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