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60"/>
  </p:normalViewPr>
  <p:slideViewPr>
    <p:cSldViewPr snapToGrid="0">
      <p:cViewPr varScale="1">
        <p:scale>
          <a:sx n="96" d="100"/>
          <a:sy n="96" d="100"/>
        </p:scale>
        <p:origin x="28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17111EC-C6E9-4FE6-8140-2AC1AB41ABB5}"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3CF9D83-1BA5-4CDD-9E89-9831C9B562D1}" type="slidenum">
              <a:rPr lang="en-US" smtClean="0"/>
              <a:t>‹#›</a:t>
            </a:fld>
            <a:endParaRPr lang="en-US"/>
          </a:p>
        </p:txBody>
      </p:sp>
    </p:spTree>
    <p:extLst>
      <p:ext uri="{BB962C8B-B14F-4D97-AF65-F5344CB8AC3E}">
        <p14:creationId xmlns:p14="http://schemas.microsoft.com/office/powerpoint/2010/main" val="1606186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17111EC-C6E9-4FE6-8140-2AC1AB41ABB5}"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3CF9D83-1BA5-4CDD-9E89-9831C9B562D1}" type="slidenum">
              <a:rPr lang="en-US" smtClean="0"/>
              <a:t>‹#›</a:t>
            </a:fld>
            <a:endParaRPr lang="en-US"/>
          </a:p>
        </p:txBody>
      </p:sp>
    </p:spTree>
    <p:extLst>
      <p:ext uri="{BB962C8B-B14F-4D97-AF65-F5344CB8AC3E}">
        <p14:creationId xmlns:p14="http://schemas.microsoft.com/office/powerpoint/2010/main" val="1146366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17111EC-C6E9-4FE6-8140-2AC1AB41ABB5}"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3CF9D83-1BA5-4CDD-9E89-9831C9B562D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91701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E17111EC-C6E9-4FE6-8140-2AC1AB41ABB5}" type="datetimeFigureOut">
              <a:rPr lang="en-US" smtClean="0"/>
              <a:t>11/23/2020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3CF9D83-1BA5-4CDD-9E89-9831C9B562D1}" type="slidenum">
              <a:rPr lang="en-US" smtClean="0"/>
              <a:t>‹#›</a:t>
            </a:fld>
            <a:endParaRPr lang="en-US"/>
          </a:p>
        </p:txBody>
      </p:sp>
    </p:spTree>
    <p:extLst>
      <p:ext uri="{BB962C8B-B14F-4D97-AF65-F5344CB8AC3E}">
        <p14:creationId xmlns:p14="http://schemas.microsoft.com/office/powerpoint/2010/main" val="327708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E17111EC-C6E9-4FE6-8140-2AC1AB41ABB5}" type="datetimeFigureOut">
              <a:rPr lang="en-US" smtClean="0"/>
              <a:t>11/23/2020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3CF9D83-1BA5-4CDD-9E89-9831C9B562D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423864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E17111EC-C6E9-4FE6-8140-2AC1AB41ABB5}" type="datetimeFigureOut">
              <a:rPr lang="en-US" smtClean="0"/>
              <a:t>11/23/2020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3CF9D83-1BA5-4CDD-9E89-9831C9B562D1}" type="slidenum">
              <a:rPr lang="en-US" smtClean="0"/>
              <a:t>‹#›</a:t>
            </a:fld>
            <a:endParaRPr lang="en-US"/>
          </a:p>
        </p:txBody>
      </p:sp>
    </p:spTree>
    <p:extLst>
      <p:ext uri="{BB962C8B-B14F-4D97-AF65-F5344CB8AC3E}">
        <p14:creationId xmlns:p14="http://schemas.microsoft.com/office/powerpoint/2010/main" val="1297020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7111EC-C6E9-4FE6-8140-2AC1AB41ABB5}"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3CF9D83-1BA5-4CDD-9E89-9831C9B562D1}" type="slidenum">
              <a:rPr lang="en-US" smtClean="0"/>
              <a:t>‹#›</a:t>
            </a:fld>
            <a:endParaRPr lang="en-US"/>
          </a:p>
        </p:txBody>
      </p:sp>
    </p:spTree>
    <p:extLst>
      <p:ext uri="{BB962C8B-B14F-4D97-AF65-F5344CB8AC3E}">
        <p14:creationId xmlns:p14="http://schemas.microsoft.com/office/powerpoint/2010/main" val="10666949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7111EC-C6E9-4FE6-8140-2AC1AB41ABB5}"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3CF9D83-1BA5-4CDD-9E89-9831C9B562D1}" type="slidenum">
              <a:rPr lang="en-US" smtClean="0"/>
              <a:t>‹#›</a:t>
            </a:fld>
            <a:endParaRPr lang="en-US"/>
          </a:p>
        </p:txBody>
      </p:sp>
    </p:spTree>
    <p:extLst>
      <p:ext uri="{BB962C8B-B14F-4D97-AF65-F5344CB8AC3E}">
        <p14:creationId xmlns:p14="http://schemas.microsoft.com/office/powerpoint/2010/main" val="3424987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7111EC-C6E9-4FE6-8140-2AC1AB41ABB5}"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3CF9D83-1BA5-4CDD-9E89-9831C9B562D1}" type="slidenum">
              <a:rPr lang="en-US" smtClean="0"/>
              <a:t>‹#›</a:t>
            </a:fld>
            <a:endParaRPr lang="en-US"/>
          </a:p>
        </p:txBody>
      </p:sp>
    </p:spTree>
    <p:extLst>
      <p:ext uri="{BB962C8B-B14F-4D97-AF65-F5344CB8AC3E}">
        <p14:creationId xmlns:p14="http://schemas.microsoft.com/office/powerpoint/2010/main" val="1441987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17111EC-C6E9-4FE6-8140-2AC1AB41ABB5}"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3CF9D83-1BA5-4CDD-9E89-9831C9B562D1}" type="slidenum">
              <a:rPr lang="en-US" smtClean="0"/>
              <a:t>‹#›</a:t>
            </a:fld>
            <a:endParaRPr lang="en-US"/>
          </a:p>
        </p:txBody>
      </p:sp>
    </p:spTree>
    <p:extLst>
      <p:ext uri="{BB962C8B-B14F-4D97-AF65-F5344CB8AC3E}">
        <p14:creationId xmlns:p14="http://schemas.microsoft.com/office/powerpoint/2010/main" val="2914057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17111EC-C6E9-4FE6-8140-2AC1AB41ABB5}" type="datetimeFigureOut">
              <a:rPr lang="en-US" smtClean="0"/>
              <a:t>11/23/2020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3CF9D83-1BA5-4CDD-9E89-9831C9B562D1}" type="slidenum">
              <a:rPr lang="en-US" smtClean="0"/>
              <a:t>‹#›</a:t>
            </a:fld>
            <a:endParaRPr lang="en-US"/>
          </a:p>
        </p:txBody>
      </p:sp>
    </p:spTree>
    <p:extLst>
      <p:ext uri="{BB962C8B-B14F-4D97-AF65-F5344CB8AC3E}">
        <p14:creationId xmlns:p14="http://schemas.microsoft.com/office/powerpoint/2010/main" val="4285250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17111EC-C6E9-4FE6-8140-2AC1AB41ABB5}" type="datetimeFigureOut">
              <a:rPr lang="en-US" smtClean="0"/>
              <a:t>11/23/2020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3CF9D83-1BA5-4CDD-9E89-9831C9B562D1}" type="slidenum">
              <a:rPr lang="en-US" smtClean="0"/>
              <a:t>‹#›</a:t>
            </a:fld>
            <a:endParaRPr lang="en-US"/>
          </a:p>
        </p:txBody>
      </p:sp>
    </p:spTree>
    <p:extLst>
      <p:ext uri="{BB962C8B-B14F-4D97-AF65-F5344CB8AC3E}">
        <p14:creationId xmlns:p14="http://schemas.microsoft.com/office/powerpoint/2010/main" val="2532326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7111EC-C6E9-4FE6-8140-2AC1AB41ABB5}" type="datetimeFigureOut">
              <a:rPr lang="en-US" smtClean="0"/>
              <a:t>11/23/2020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3CF9D83-1BA5-4CDD-9E89-9831C9B562D1}" type="slidenum">
              <a:rPr lang="en-US" smtClean="0"/>
              <a:t>‹#›</a:t>
            </a:fld>
            <a:endParaRPr lang="en-US"/>
          </a:p>
        </p:txBody>
      </p:sp>
    </p:spTree>
    <p:extLst>
      <p:ext uri="{BB962C8B-B14F-4D97-AF65-F5344CB8AC3E}">
        <p14:creationId xmlns:p14="http://schemas.microsoft.com/office/powerpoint/2010/main" val="4071274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7111EC-C6E9-4FE6-8140-2AC1AB41ABB5}" type="datetimeFigureOut">
              <a:rPr lang="en-US" smtClean="0"/>
              <a:t>11/23/2020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3CF9D83-1BA5-4CDD-9E89-9831C9B562D1}" type="slidenum">
              <a:rPr lang="en-US" smtClean="0"/>
              <a:t>‹#›</a:t>
            </a:fld>
            <a:endParaRPr lang="en-US"/>
          </a:p>
        </p:txBody>
      </p:sp>
    </p:spTree>
    <p:extLst>
      <p:ext uri="{BB962C8B-B14F-4D97-AF65-F5344CB8AC3E}">
        <p14:creationId xmlns:p14="http://schemas.microsoft.com/office/powerpoint/2010/main" val="656845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17111EC-C6E9-4FE6-8140-2AC1AB41ABB5}" type="datetimeFigureOut">
              <a:rPr lang="en-US" smtClean="0"/>
              <a:t>11/23/2020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3CF9D83-1BA5-4CDD-9E89-9831C9B562D1}" type="slidenum">
              <a:rPr lang="en-US" smtClean="0"/>
              <a:t>‹#›</a:t>
            </a:fld>
            <a:endParaRPr lang="en-US"/>
          </a:p>
        </p:txBody>
      </p:sp>
    </p:spTree>
    <p:extLst>
      <p:ext uri="{BB962C8B-B14F-4D97-AF65-F5344CB8AC3E}">
        <p14:creationId xmlns:p14="http://schemas.microsoft.com/office/powerpoint/2010/main" val="243556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17111EC-C6E9-4FE6-8140-2AC1AB41ABB5}" type="datetimeFigureOut">
              <a:rPr lang="en-US" smtClean="0"/>
              <a:t>11/23/2020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3CF9D83-1BA5-4CDD-9E89-9831C9B562D1}" type="slidenum">
              <a:rPr lang="en-US" smtClean="0"/>
              <a:t>‹#›</a:t>
            </a:fld>
            <a:endParaRPr lang="en-US"/>
          </a:p>
        </p:txBody>
      </p:sp>
    </p:spTree>
    <p:extLst>
      <p:ext uri="{BB962C8B-B14F-4D97-AF65-F5344CB8AC3E}">
        <p14:creationId xmlns:p14="http://schemas.microsoft.com/office/powerpoint/2010/main" val="251260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17111EC-C6E9-4FE6-8140-2AC1AB41ABB5}" type="datetimeFigureOut">
              <a:rPr lang="en-US" smtClean="0"/>
              <a:t>11/23/2020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3CF9D83-1BA5-4CDD-9E89-9831C9B562D1}" type="slidenum">
              <a:rPr lang="en-US" smtClean="0"/>
              <a:t>‹#›</a:t>
            </a:fld>
            <a:endParaRPr lang="en-US"/>
          </a:p>
        </p:txBody>
      </p:sp>
    </p:spTree>
    <p:extLst>
      <p:ext uri="{BB962C8B-B14F-4D97-AF65-F5344CB8AC3E}">
        <p14:creationId xmlns:p14="http://schemas.microsoft.com/office/powerpoint/2010/main" val="262250087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hacksplaining.com/exercises/sql-injectio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xss-game.appspot.com/level1/fram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Programming Presentation</a:t>
            </a:r>
            <a:endParaRPr lang="en-US" dirty="0"/>
          </a:p>
        </p:txBody>
      </p:sp>
      <p:sp>
        <p:nvSpPr>
          <p:cNvPr id="3" name="Subtitle 2"/>
          <p:cNvSpPr>
            <a:spLocks noGrp="1"/>
          </p:cNvSpPr>
          <p:nvPr>
            <p:ph type="subTitle" idx="1"/>
          </p:nvPr>
        </p:nvSpPr>
        <p:spPr/>
        <p:txBody>
          <a:bodyPr/>
          <a:lstStyle/>
          <a:p>
            <a:r>
              <a:rPr lang="en-US" dirty="0" smtClean="0"/>
              <a:t>By: </a:t>
            </a:r>
            <a:r>
              <a:rPr lang="en-US" dirty="0" err="1" smtClean="0"/>
              <a:t>Bandr</a:t>
            </a:r>
            <a:r>
              <a:rPr lang="en-US" dirty="0" smtClean="0"/>
              <a:t> AlSwyan</a:t>
            </a:r>
            <a:endParaRPr lang="en-US" dirty="0"/>
          </a:p>
        </p:txBody>
      </p:sp>
    </p:spTree>
    <p:extLst>
      <p:ext uri="{BB962C8B-B14F-4D97-AF65-F5344CB8AC3E}">
        <p14:creationId xmlns:p14="http://schemas.microsoft.com/office/powerpoint/2010/main" val="974530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US" b="1" dirty="0" smtClean="0"/>
              <a:t>Cross-Site Scripting Attack Simulation</a:t>
            </a:r>
            <a:endParaRPr lang="en-US" dirty="0"/>
          </a:p>
        </p:txBody>
      </p:sp>
      <p:sp>
        <p:nvSpPr>
          <p:cNvPr id="5" name="TextBox 4"/>
          <p:cNvSpPr txBox="1"/>
          <p:nvPr/>
        </p:nvSpPr>
        <p:spPr>
          <a:xfrm>
            <a:off x="1901687" y="1048374"/>
            <a:ext cx="8388626" cy="646331"/>
          </a:xfrm>
          <a:prstGeom prst="rect">
            <a:avLst/>
          </a:prstGeom>
          <a:noFill/>
        </p:spPr>
        <p:txBody>
          <a:bodyPr wrap="square" rtlCol="0">
            <a:spAutoFit/>
          </a:bodyPr>
          <a:lstStyle/>
          <a:p>
            <a:r>
              <a:rPr lang="en-US" dirty="0"/>
              <a:t>As you see in below image, the website will show the alert box with our message (“123”).</a:t>
            </a:r>
          </a:p>
        </p:txBody>
      </p:sp>
      <p:pic>
        <p:nvPicPr>
          <p:cNvPr id="6" name="Picture 5"/>
          <p:cNvPicPr/>
          <p:nvPr/>
        </p:nvPicPr>
        <p:blipFill>
          <a:blip r:embed="rId2"/>
          <a:stretch>
            <a:fillRect/>
          </a:stretch>
        </p:blipFill>
        <p:spPr>
          <a:xfrm>
            <a:off x="2110409" y="1974077"/>
            <a:ext cx="7460974" cy="2399140"/>
          </a:xfrm>
          <a:prstGeom prst="rect">
            <a:avLst/>
          </a:prstGeom>
        </p:spPr>
      </p:pic>
    </p:spTree>
    <p:extLst>
      <p:ext uri="{BB962C8B-B14F-4D97-AF65-F5344CB8AC3E}">
        <p14:creationId xmlns:p14="http://schemas.microsoft.com/office/powerpoint/2010/main" val="602737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US" b="1" dirty="0" smtClean="0"/>
              <a:t>Cross-Site Scripting Attack Simulation</a:t>
            </a:r>
            <a:endParaRPr lang="en-US" dirty="0"/>
          </a:p>
        </p:txBody>
      </p:sp>
      <p:sp>
        <p:nvSpPr>
          <p:cNvPr id="5" name="TextBox 4"/>
          <p:cNvSpPr txBox="1"/>
          <p:nvPr/>
        </p:nvSpPr>
        <p:spPr>
          <a:xfrm>
            <a:off x="1901687" y="1048374"/>
            <a:ext cx="8388626" cy="1200329"/>
          </a:xfrm>
          <a:prstGeom prst="rect">
            <a:avLst/>
          </a:prstGeom>
          <a:noFill/>
        </p:spPr>
        <p:txBody>
          <a:bodyPr wrap="square" rtlCol="0">
            <a:spAutoFit/>
          </a:bodyPr>
          <a:lstStyle/>
          <a:p>
            <a:r>
              <a:rPr lang="en-US" dirty="0"/>
              <a:t>There are two things to correct this attack:</a:t>
            </a:r>
          </a:p>
          <a:p>
            <a:pPr lvl="0"/>
            <a:r>
              <a:rPr lang="en-US" dirty="0" smtClean="0"/>
              <a:t>1- Input validation: We </a:t>
            </a:r>
            <a:r>
              <a:rPr lang="en-US" dirty="0"/>
              <a:t>need to decide which character set is valid for the input box and restrict the inputs, for example we can restrict the input data to only the uppercase and lowercase letters. </a:t>
            </a:r>
          </a:p>
        </p:txBody>
      </p:sp>
      <p:pic>
        <p:nvPicPr>
          <p:cNvPr id="7" name="Picture 6"/>
          <p:cNvPicPr/>
          <p:nvPr/>
        </p:nvPicPr>
        <p:blipFill>
          <a:blip r:embed="rId2"/>
          <a:stretch>
            <a:fillRect/>
          </a:stretch>
        </p:blipFill>
        <p:spPr>
          <a:xfrm>
            <a:off x="4167809" y="2248703"/>
            <a:ext cx="5943600" cy="4350385"/>
          </a:xfrm>
          <a:prstGeom prst="rect">
            <a:avLst/>
          </a:prstGeom>
        </p:spPr>
      </p:pic>
    </p:spTree>
    <p:extLst>
      <p:ext uri="{BB962C8B-B14F-4D97-AF65-F5344CB8AC3E}">
        <p14:creationId xmlns:p14="http://schemas.microsoft.com/office/powerpoint/2010/main" val="4048992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US" b="1" dirty="0" smtClean="0"/>
              <a:t>Cross-Site Scripting Attack Simulation</a:t>
            </a:r>
            <a:endParaRPr lang="en-US" dirty="0"/>
          </a:p>
        </p:txBody>
      </p:sp>
      <mc:AlternateContent xmlns:mc="http://schemas.openxmlformats.org/markup-compatibility/2006">
        <mc:Choice xmlns:a14="http://schemas.microsoft.com/office/drawing/2010/main" Requires="a14">
          <p:sp>
            <p:nvSpPr>
              <p:cNvPr id="5" name="TextBox 4"/>
              <p:cNvSpPr txBox="1"/>
              <p:nvPr/>
            </p:nvSpPr>
            <p:spPr>
              <a:xfrm>
                <a:off x="838200" y="1147766"/>
                <a:ext cx="8388626" cy="1200329"/>
              </a:xfrm>
              <a:prstGeom prst="rect">
                <a:avLst/>
              </a:prstGeom>
              <a:noFill/>
            </p:spPr>
            <p:txBody>
              <a:bodyPr wrap="square" rtlCol="0">
                <a:spAutoFit/>
              </a:bodyPr>
              <a:lstStyle/>
              <a:p>
                <a:pPr lvl="0"/>
                <a:r>
                  <a:rPr lang="en-US" dirty="0"/>
                  <a:t>Encode source before displaying in the context. For example, we can do these changes:</a:t>
                </a:r>
                <a:br>
                  <a:rPr lang="en-US" dirty="0"/>
                </a:br>
                <a14:m>
                  <m:oMathPara xmlns:m="http://schemas.openxmlformats.org/officeDocument/2006/math">
                    <m:oMathParaPr>
                      <m:jc m:val="centerGroup"/>
                    </m:oMathParaPr>
                    <m:oMath xmlns:m="http://schemas.openxmlformats.org/officeDocument/2006/math">
                      <m:r>
                        <a:rPr lang="en-US" i="1"/>
                        <m:t>&amp;   →   &amp;</m:t>
                      </m:r>
                      <m:r>
                        <a:rPr lang="en-US" i="1"/>
                        <m:t>𝑎𝑚𝑝</m:t>
                      </m:r>
                      <m:r>
                        <a:rPr lang="en-US" i="1"/>
                        <m:t>; </m:t>
                      </m:r>
                    </m:oMath>
                  </m:oMathPara>
                </a14:m>
                <a:endParaRPr lang="en-US" dirty="0"/>
              </a:p>
              <a:p>
                <a14:m>
                  <m:oMathPara xmlns:m="http://schemas.openxmlformats.org/officeDocument/2006/math">
                    <m:oMathParaPr>
                      <m:jc m:val="centerGroup"/>
                    </m:oMathParaPr>
                    <m:oMath xmlns:m="http://schemas.openxmlformats.org/officeDocument/2006/math">
                      <m:r>
                        <a:rPr lang="en-US" i="1"/>
                        <m:t>&lt;    →   &amp;</m:t>
                      </m:r>
                      <m:r>
                        <a:rPr lang="en-US" i="1"/>
                        <m:t>𝑙𝑡</m:t>
                      </m:r>
                      <m:r>
                        <a:rPr lang="en-US" i="1"/>
                        <m:t>; </m:t>
                      </m:r>
                    </m:oMath>
                  </m:oMathPara>
                </a14:m>
                <a:endParaRPr lang="en-US" dirty="0"/>
              </a:p>
              <a:p>
                <a14:m>
                  <m:oMathPara xmlns:m="http://schemas.openxmlformats.org/officeDocument/2006/math">
                    <m:oMathParaPr>
                      <m:jc m:val="centerGroup"/>
                    </m:oMathParaPr>
                    <m:oMath xmlns:m="http://schemas.openxmlformats.org/officeDocument/2006/math">
                      <m:r>
                        <a:rPr lang="en-US" i="1"/>
                        <m:t>&gt;    →   &amp;</m:t>
                      </m:r>
                      <m:r>
                        <a:rPr lang="en-US" i="1"/>
                        <m:t>𝑔𝑡</m:t>
                      </m:r>
                      <m:r>
                        <a:rPr lang="en-US" i="1"/>
                        <m:t>;</m:t>
                      </m:r>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838200" y="1147766"/>
                <a:ext cx="8388626" cy="1200329"/>
              </a:xfrm>
              <a:prstGeom prst="rect">
                <a:avLst/>
              </a:prstGeom>
              <a:blipFill>
                <a:blip r:embed="rId2"/>
                <a:stretch>
                  <a:fillRect l="-654" t="-2538" b="-26396"/>
                </a:stretch>
              </a:blipFill>
            </p:spPr>
            <p:txBody>
              <a:bodyPr/>
              <a:lstStyle/>
              <a:p>
                <a:r>
                  <a:rPr lang="en-US">
                    <a:noFill/>
                  </a:rPr>
                  <a:t> </a:t>
                </a:r>
              </a:p>
            </p:txBody>
          </p:sp>
        </mc:Fallback>
      </mc:AlternateContent>
      <p:sp>
        <p:nvSpPr>
          <p:cNvPr id="3" name="Rectangle 2"/>
          <p:cNvSpPr/>
          <p:nvPr/>
        </p:nvSpPr>
        <p:spPr>
          <a:xfrm>
            <a:off x="838200" y="2473329"/>
            <a:ext cx="6096000" cy="1685077"/>
          </a:xfrm>
          <a:prstGeom prst="rect">
            <a:avLst/>
          </a:prstGeom>
        </p:spPr>
        <p:txBody>
          <a:bodyPr>
            <a:spAutoFit/>
          </a:bodyPr>
          <a:lstStyle/>
          <a:p>
            <a:pPr marL="457200" marR="0">
              <a:lnSpc>
                <a:spcPct val="115000"/>
              </a:lnSpc>
              <a:spcBef>
                <a:spcPts val="0"/>
              </a:spcBef>
              <a:spcAft>
                <a:spcPts val="0"/>
              </a:spcAft>
            </a:pPr>
            <a:r>
              <a:rPr lang="en-US" dirty="0">
                <a:latin typeface="Times New Roman" panose="02020603050405020304" pitchFamily="18" charset="0"/>
                <a:ea typeface="ＭＳ 明朝" panose="02020609040205080304" pitchFamily="17" charset="-128"/>
                <a:cs typeface="Arial" panose="020B0604020202020204" pitchFamily="34" charset="0"/>
              </a:rPr>
              <a:t>As you see in the images </a:t>
            </a:r>
            <a:r>
              <a:rPr lang="en-US" dirty="0" smtClean="0">
                <a:latin typeface="Times New Roman" panose="02020603050405020304" pitchFamily="18" charset="0"/>
                <a:ea typeface="ＭＳ 明朝" panose="02020609040205080304" pitchFamily="17" charset="-128"/>
                <a:cs typeface="Arial" panose="020B0604020202020204" pitchFamily="34" charset="0"/>
              </a:rPr>
              <a:t>next, </a:t>
            </a:r>
            <a:r>
              <a:rPr lang="en-US" dirty="0">
                <a:latin typeface="Times New Roman" panose="02020603050405020304" pitchFamily="18" charset="0"/>
                <a:ea typeface="ＭＳ 明朝" panose="02020609040205080304" pitchFamily="17" charset="-128"/>
                <a:cs typeface="Arial" panose="020B0604020202020204" pitchFamily="34" charset="0"/>
              </a:rPr>
              <a:t>we do the encoding and by running the program with previous input we will not see the alert and we will only have a simple search even by receiving a script as input</a:t>
            </a:r>
            <a:r>
              <a:rPr lang="en-US" dirty="0" smtClean="0">
                <a:latin typeface="Times New Roman" panose="02020603050405020304" pitchFamily="18" charset="0"/>
                <a:ea typeface="ＭＳ 明朝" panose="02020609040205080304" pitchFamily="17" charset="-128"/>
                <a:cs typeface="Arial" panose="020B0604020202020204" pitchFamily="34" charset="0"/>
              </a:rPr>
              <a:t>.</a:t>
            </a:r>
            <a:br>
              <a:rPr lang="en-US" dirty="0" smtClean="0">
                <a:latin typeface="Times New Roman" panose="02020603050405020304" pitchFamily="18" charset="0"/>
                <a:ea typeface="ＭＳ 明朝" panose="02020609040205080304" pitchFamily="17" charset="-128"/>
                <a:cs typeface="Arial" panose="020B0604020202020204" pitchFamily="34" charset="0"/>
              </a:rPr>
            </a:br>
            <a:r>
              <a:rPr lang="en-US" dirty="0" smtClean="0">
                <a:latin typeface="Times New Roman" panose="02020603050405020304" pitchFamily="18" charset="0"/>
                <a:ea typeface="ＭＳ 明朝" panose="02020609040205080304" pitchFamily="17" charset="-128"/>
                <a:cs typeface="Arial" panose="020B0604020202020204" pitchFamily="34" charset="0"/>
              </a:rPr>
              <a:t>The result are below:</a:t>
            </a:r>
            <a:endParaRPr lang="en-US" dirty="0">
              <a:latin typeface="Calibri" panose="020F0502020204030204" pitchFamily="34" charset="0"/>
              <a:ea typeface="Calibri" panose="020F0502020204030204" pitchFamily="34" charset="0"/>
              <a:cs typeface="Arial" panose="020B0604020202020204" pitchFamily="34" charset="0"/>
            </a:endParaRPr>
          </a:p>
        </p:txBody>
      </p:sp>
      <p:pic>
        <p:nvPicPr>
          <p:cNvPr id="6" name="Picture 5"/>
          <p:cNvPicPr/>
          <p:nvPr/>
        </p:nvPicPr>
        <p:blipFill>
          <a:blip r:embed="rId3"/>
          <a:stretch>
            <a:fillRect/>
          </a:stretch>
        </p:blipFill>
        <p:spPr>
          <a:xfrm>
            <a:off x="7073348" y="1623162"/>
            <a:ext cx="4737652" cy="3472348"/>
          </a:xfrm>
          <a:prstGeom prst="rect">
            <a:avLst/>
          </a:prstGeom>
        </p:spPr>
      </p:pic>
      <p:pic>
        <p:nvPicPr>
          <p:cNvPr id="8" name="Picture 7"/>
          <p:cNvPicPr/>
          <p:nvPr/>
        </p:nvPicPr>
        <p:blipFill>
          <a:blip r:embed="rId4"/>
          <a:stretch>
            <a:fillRect/>
          </a:stretch>
        </p:blipFill>
        <p:spPr>
          <a:xfrm>
            <a:off x="838200" y="4283639"/>
            <a:ext cx="5999922" cy="1600325"/>
          </a:xfrm>
          <a:prstGeom prst="rect">
            <a:avLst/>
          </a:prstGeom>
        </p:spPr>
      </p:pic>
    </p:spTree>
    <p:extLst>
      <p:ext uri="{BB962C8B-B14F-4D97-AF65-F5344CB8AC3E}">
        <p14:creationId xmlns:p14="http://schemas.microsoft.com/office/powerpoint/2010/main" val="2367400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SQL Injection Attack</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From my essay: </a:t>
            </a:r>
          </a:p>
          <a:p>
            <a:r>
              <a:rPr lang="en-US" b="1" dirty="0" smtClean="0"/>
              <a:t>Introduction:</a:t>
            </a:r>
            <a:r>
              <a:rPr lang="en-US" dirty="0" smtClean="0"/>
              <a:t> </a:t>
            </a:r>
            <a:r>
              <a:rPr lang="en-US" dirty="0"/>
              <a:t>The </a:t>
            </a:r>
            <a:r>
              <a:rPr lang="en-US" dirty="0" smtClean="0"/>
              <a:t>SQL Injection attack </a:t>
            </a:r>
            <a:r>
              <a:rPr lang="en-US" dirty="0"/>
              <a:t>depends on malicious SQL code for accessing data, which was not previously intended for </a:t>
            </a:r>
            <a:r>
              <a:rPr lang="en-US" dirty="0" smtClean="0"/>
              <a:t>display.</a:t>
            </a:r>
          </a:p>
          <a:p>
            <a:r>
              <a:rPr lang="en-US" dirty="0"/>
              <a:t>The </a:t>
            </a:r>
            <a:r>
              <a:rPr lang="en-US" dirty="0" smtClean="0"/>
              <a:t>attack </a:t>
            </a:r>
            <a:r>
              <a:rPr lang="en-US" dirty="0"/>
              <a:t>occur with the help of backend database manipulation, and the information displayed may include sensitive company information, including the lists of private customers and their personal data. </a:t>
            </a:r>
            <a:endParaRPr lang="en-US" dirty="0" smtClean="0"/>
          </a:p>
          <a:p>
            <a:r>
              <a:rPr lang="en-US" dirty="0"/>
              <a:t>The attackers insert arbitrary SQL into their chosen </a:t>
            </a:r>
            <a:r>
              <a:rPr lang="en-US" dirty="0" smtClean="0"/>
              <a:t>companies databases </a:t>
            </a:r>
            <a:r>
              <a:rPr lang="en-US" dirty="0"/>
              <a:t>to either delete, modify, or copy database content</a:t>
            </a:r>
            <a:r>
              <a:rPr lang="en-US" dirty="0" smtClean="0"/>
              <a:t>.</a:t>
            </a:r>
          </a:p>
        </p:txBody>
      </p:sp>
    </p:spTree>
    <p:extLst>
      <p:ext uri="{BB962C8B-B14F-4D97-AF65-F5344CB8AC3E}">
        <p14:creationId xmlns:p14="http://schemas.microsoft.com/office/powerpoint/2010/main" val="4070056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US" b="1" dirty="0" smtClean="0"/>
              <a:t>SQL Injection Attack Simulation</a:t>
            </a:r>
            <a:endParaRPr lang="en-US" dirty="0"/>
          </a:p>
        </p:txBody>
      </p:sp>
      <p:sp>
        <p:nvSpPr>
          <p:cNvPr id="6" name="Content Placeholder 5"/>
          <p:cNvSpPr>
            <a:spLocks noGrp="1"/>
          </p:cNvSpPr>
          <p:nvPr>
            <p:ph idx="1"/>
          </p:nvPr>
        </p:nvSpPr>
        <p:spPr>
          <a:xfrm>
            <a:off x="838200" y="2596353"/>
            <a:ext cx="10515600" cy="4026355"/>
          </a:xfrm>
        </p:spPr>
        <p:txBody>
          <a:bodyPr/>
          <a:lstStyle/>
          <a:p>
            <a:r>
              <a:rPr lang="en-US" dirty="0"/>
              <a:t>If we have the following code for handling email and password for login:</a:t>
            </a:r>
            <a:br>
              <a:rPr lang="en-US" dirty="0"/>
            </a:br>
            <a:r>
              <a:rPr lang="en-US" dirty="0"/>
              <a:t>SELECT *</a:t>
            </a:r>
            <a:br>
              <a:rPr lang="en-US" dirty="0"/>
            </a:br>
            <a:r>
              <a:rPr lang="en-US" dirty="0"/>
              <a:t>  FROM users</a:t>
            </a:r>
            <a:br>
              <a:rPr lang="en-US" dirty="0"/>
            </a:br>
            <a:r>
              <a:rPr lang="en-US" dirty="0"/>
              <a:t>  WHERE email = 'user@email.com'</a:t>
            </a:r>
            <a:br>
              <a:rPr lang="en-US" dirty="0"/>
            </a:br>
            <a:r>
              <a:rPr lang="en-US" dirty="0"/>
              <a:t>  AND pass = 'password' LIMIT 1</a:t>
            </a:r>
          </a:p>
          <a:p>
            <a:endParaRPr lang="en-US" dirty="0"/>
          </a:p>
        </p:txBody>
      </p:sp>
      <p:sp>
        <p:nvSpPr>
          <p:cNvPr id="5" name="TextBox 4"/>
          <p:cNvSpPr txBox="1"/>
          <p:nvPr/>
        </p:nvSpPr>
        <p:spPr>
          <a:xfrm>
            <a:off x="838200" y="1227278"/>
            <a:ext cx="8388626" cy="923330"/>
          </a:xfrm>
          <a:prstGeom prst="rect">
            <a:avLst/>
          </a:prstGeom>
          <a:noFill/>
        </p:spPr>
        <p:txBody>
          <a:bodyPr wrap="square" rtlCol="0">
            <a:spAutoFit/>
          </a:bodyPr>
          <a:lstStyle/>
          <a:p>
            <a:r>
              <a:rPr lang="en-US" dirty="0"/>
              <a:t>SQL injection is a code injection technique, used to attack data-driven applications, in which malicious SQL statements are inserted into an entry field for execution. As an example of this type of attack we can take a look at the following example.</a:t>
            </a:r>
          </a:p>
        </p:txBody>
      </p:sp>
    </p:spTree>
    <p:extLst>
      <p:ext uri="{BB962C8B-B14F-4D97-AF65-F5344CB8AC3E}">
        <p14:creationId xmlns:p14="http://schemas.microsoft.com/office/powerpoint/2010/main" val="3137869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US" b="1" dirty="0" smtClean="0"/>
              <a:t>SQL Injection Attack Simulation</a:t>
            </a:r>
            <a:endParaRPr lang="en-US" dirty="0"/>
          </a:p>
        </p:txBody>
      </p:sp>
      <p:sp>
        <p:nvSpPr>
          <p:cNvPr id="6" name="Content Placeholder 5"/>
          <p:cNvSpPr>
            <a:spLocks noGrp="1"/>
          </p:cNvSpPr>
          <p:nvPr>
            <p:ph idx="1"/>
          </p:nvPr>
        </p:nvSpPr>
        <p:spPr>
          <a:xfrm>
            <a:off x="838200" y="1462088"/>
            <a:ext cx="10515600" cy="4026355"/>
          </a:xfrm>
        </p:spPr>
        <p:txBody>
          <a:bodyPr>
            <a:normAutofit/>
          </a:bodyPr>
          <a:lstStyle/>
          <a:p>
            <a:r>
              <a:rPr lang="en-US" dirty="0"/>
              <a:t>If system does not check the password, we can enter following password as the password of any email address:</a:t>
            </a:r>
          </a:p>
          <a:p>
            <a:pPr lvl="1"/>
            <a:r>
              <a:rPr lang="en-US" dirty="0"/>
              <a:t>' or </a:t>
            </a:r>
            <a:r>
              <a:rPr lang="en-US" dirty="0" smtClean="0"/>
              <a:t>1=1—</a:t>
            </a:r>
          </a:p>
          <a:p>
            <a:r>
              <a:rPr lang="en-US" dirty="0"/>
              <a:t>If you replace password with </a:t>
            </a:r>
            <a:r>
              <a:rPr lang="en-US" dirty="0" smtClean="0"/>
              <a:t>the above, </a:t>
            </a:r>
            <a:r>
              <a:rPr lang="en-US" dirty="0"/>
              <a:t>we will have:</a:t>
            </a:r>
            <a:endParaRPr lang="en-US" sz="2400" dirty="0"/>
          </a:p>
          <a:p>
            <a:pPr lvl="1"/>
            <a:r>
              <a:rPr lang="en-US" dirty="0"/>
              <a:t>SELECT *</a:t>
            </a:r>
            <a:br>
              <a:rPr lang="en-US" dirty="0"/>
            </a:br>
            <a:r>
              <a:rPr lang="en-US" dirty="0"/>
              <a:t>  FROM users</a:t>
            </a:r>
            <a:br>
              <a:rPr lang="en-US" dirty="0"/>
            </a:br>
            <a:r>
              <a:rPr lang="en-US" dirty="0"/>
              <a:t>  WHERE email = 'user@email.com'</a:t>
            </a:r>
            <a:br>
              <a:rPr lang="en-US" dirty="0"/>
            </a:br>
            <a:r>
              <a:rPr lang="en-US" dirty="0"/>
              <a:t>  AND pass = '' or 1=1--' LIMIT 1</a:t>
            </a:r>
            <a:endParaRPr lang="en-US" sz="2000" dirty="0"/>
          </a:p>
          <a:p>
            <a:pPr lvl="2"/>
            <a:r>
              <a:rPr lang="en-US" dirty="0"/>
              <a:t>And by running this code by </a:t>
            </a:r>
            <a:r>
              <a:rPr lang="en-US" dirty="0" err="1"/>
              <a:t>sql</a:t>
            </a:r>
            <a:r>
              <a:rPr lang="en-US" dirty="0"/>
              <a:t> you can easily break the password without having to guess the password.</a:t>
            </a:r>
            <a:endParaRPr lang="en-US" sz="1600" dirty="0"/>
          </a:p>
          <a:p>
            <a:pPr lvl="1"/>
            <a:endParaRPr lang="en-US" dirty="0" smtClean="0"/>
          </a:p>
        </p:txBody>
      </p:sp>
    </p:spTree>
    <p:extLst>
      <p:ext uri="{BB962C8B-B14F-4D97-AF65-F5344CB8AC3E}">
        <p14:creationId xmlns:p14="http://schemas.microsoft.com/office/powerpoint/2010/main" val="2724690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US" b="1" dirty="0" smtClean="0"/>
              <a:t>SQL Injection Attack Simulation</a:t>
            </a:r>
            <a:endParaRPr lang="en-US" dirty="0"/>
          </a:p>
        </p:txBody>
      </p:sp>
      <p:sp>
        <p:nvSpPr>
          <p:cNvPr id="6" name="Content Placeholder 5"/>
          <p:cNvSpPr>
            <a:spLocks noGrp="1"/>
          </p:cNvSpPr>
          <p:nvPr>
            <p:ph idx="1"/>
          </p:nvPr>
        </p:nvSpPr>
        <p:spPr>
          <a:xfrm>
            <a:off x="838200" y="1462088"/>
            <a:ext cx="10515600" cy="4026355"/>
          </a:xfrm>
        </p:spPr>
        <p:txBody>
          <a:bodyPr>
            <a:normAutofit/>
          </a:bodyPr>
          <a:lstStyle/>
          <a:p>
            <a:r>
              <a:rPr lang="en-US" dirty="0"/>
              <a:t>You can see the implementation here:</a:t>
            </a:r>
            <a:br>
              <a:rPr lang="en-US" dirty="0"/>
            </a:br>
            <a:r>
              <a:rPr lang="en-US" u="sng" dirty="0">
                <a:hlinkClick r:id="rId2"/>
              </a:rPr>
              <a:t>https://www.hacksplaining.com/exercises/sql-injection</a:t>
            </a:r>
            <a:endParaRPr lang="en-US" dirty="0"/>
          </a:p>
          <a:p>
            <a:pPr lvl="1"/>
            <a:endParaRPr lang="en-US" dirty="0" smtClean="0"/>
          </a:p>
        </p:txBody>
      </p:sp>
      <p:pic>
        <p:nvPicPr>
          <p:cNvPr id="4" name="image2.png"/>
          <p:cNvPicPr/>
          <p:nvPr/>
        </p:nvPicPr>
        <p:blipFill>
          <a:blip r:embed="rId3"/>
          <a:srcRect/>
          <a:stretch>
            <a:fillRect/>
          </a:stretch>
        </p:blipFill>
        <p:spPr>
          <a:xfrm>
            <a:off x="838200" y="2280809"/>
            <a:ext cx="7780890" cy="3593216"/>
          </a:xfrm>
          <a:prstGeom prst="rect">
            <a:avLst/>
          </a:prstGeom>
          <a:ln/>
        </p:spPr>
      </p:pic>
    </p:spTree>
    <p:extLst>
      <p:ext uri="{BB962C8B-B14F-4D97-AF65-F5344CB8AC3E}">
        <p14:creationId xmlns:p14="http://schemas.microsoft.com/office/powerpoint/2010/main" val="3677284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US" b="1" dirty="0" smtClean="0"/>
              <a:t>SQL Injection Attack Simulation</a:t>
            </a:r>
            <a:endParaRPr lang="en-US" dirty="0"/>
          </a:p>
        </p:txBody>
      </p:sp>
      <p:pic>
        <p:nvPicPr>
          <p:cNvPr id="5" name="image1.png"/>
          <p:cNvPicPr/>
          <p:nvPr/>
        </p:nvPicPr>
        <p:blipFill>
          <a:blip r:embed="rId2"/>
          <a:srcRect/>
          <a:stretch>
            <a:fillRect/>
          </a:stretch>
        </p:blipFill>
        <p:spPr>
          <a:xfrm>
            <a:off x="838200" y="1600200"/>
            <a:ext cx="8882270" cy="4591877"/>
          </a:xfrm>
          <a:prstGeom prst="rect">
            <a:avLst/>
          </a:prstGeom>
          <a:ln/>
        </p:spPr>
      </p:pic>
    </p:spTree>
    <p:extLst>
      <p:ext uri="{BB962C8B-B14F-4D97-AF65-F5344CB8AC3E}">
        <p14:creationId xmlns:p14="http://schemas.microsoft.com/office/powerpoint/2010/main" val="2874588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US" b="1" dirty="0" smtClean="0"/>
              <a:t>SQL Injection Attack Simulation</a:t>
            </a:r>
            <a:endParaRPr lang="en-US" dirty="0"/>
          </a:p>
        </p:txBody>
      </p:sp>
      <p:pic>
        <p:nvPicPr>
          <p:cNvPr id="4" name="image3.png"/>
          <p:cNvPicPr/>
          <p:nvPr/>
        </p:nvPicPr>
        <p:blipFill>
          <a:blip r:embed="rId2"/>
          <a:srcRect/>
          <a:stretch>
            <a:fillRect/>
          </a:stretch>
        </p:blipFill>
        <p:spPr>
          <a:xfrm>
            <a:off x="838200" y="1540567"/>
            <a:ext cx="8189843" cy="5237921"/>
          </a:xfrm>
          <a:prstGeom prst="rect">
            <a:avLst/>
          </a:prstGeom>
          <a:ln/>
        </p:spPr>
      </p:pic>
    </p:spTree>
    <p:extLst>
      <p:ext uri="{BB962C8B-B14F-4D97-AF65-F5344CB8AC3E}">
        <p14:creationId xmlns:p14="http://schemas.microsoft.com/office/powerpoint/2010/main" val="3567505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253571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Buffer Overflows </a:t>
            </a:r>
            <a:r>
              <a:rPr lang="en-US" b="1" dirty="0" smtClean="0"/>
              <a:t>Attack</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From my essay: </a:t>
            </a:r>
          </a:p>
          <a:p>
            <a:r>
              <a:rPr lang="en-US" b="1" dirty="0" smtClean="0"/>
              <a:t>Introduction:</a:t>
            </a:r>
            <a:r>
              <a:rPr lang="en-US" dirty="0" smtClean="0"/>
              <a:t> A </a:t>
            </a:r>
            <a:r>
              <a:rPr lang="en-US" dirty="0"/>
              <a:t>buffer overflow occurs when a programmer writes more data in memory that exceeds its space that is allocated in a given program</a:t>
            </a:r>
            <a:r>
              <a:rPr lang="en-US" dirty="0" smtClean="0"/>
              <a:t>. </a:t>
            </a:r>
          </a:p>
          <a:p>
            <a:r>
              <a:rPr lang="en-US" dirty="0" smtClean="0"/>
              <a:t>A </a:t>
            </a:r>
            <a:r>
              <a:rPr lang="en-US" dirty="0"/>
              <a:t>program's memory is divided into different segments, including stack, heap, and buffer</a:t>
            </a:r>
            <a:r>
              <a:rPr lang="en-US" dirty="0" smtClean="0"/>
              <a:t>.</a:t>
            </a:r>
          </a:p>
          <a:p>
            <a:r>
              <a:rPr lang="en-US" dirty="0" smtClean="0"/>
              <a:t>The </a:t>
            </a:r>
            <a:r>
              <a:rPr lang="en-US" dirty="0"/>
              <a:t>buffer is the memory storage region that holds a program's data as it is transferred to another location</a:t>
            </a:r>
            <a:r>
              <a:rPr lang="en-US" dirty="0" smtClean="0"/>
              <a:t>.</a:t>
            </a:r>
          </a:p>
          <a:p>
            <a:r>
              <a:rPr lang="en-US" dirty="0"/>
              <a:t>The buffer overruns occur when a given program attempts to fill a buffer with more data that was not designed to </a:t>
            </a:r>
            <a:r>
              <a:rPr lang="en-US" dirty="0" smtClean="0"/>
              <a:t>hold.</a:t>
            </a:r>
            <a:endParaRPr lang="en-US" dirty="0"/>
          </a:p>
        </p:txBody>
      </p:sp>
    </p:spTree>
    <p:extLst>
      <p:ext uri="{BB962C8B-B14F-4D97-AF65-F5344CB8AC3E}">
        <p14:creationId xmlns:p14="http://schemas.microsoft.com/office/powerpoint/2010/main" val="2379315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US" b="1" dirty="0" smtClean="0"/>
              <a:t>Buffer Overflows Attack Simulation</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3460791" y="2373937"/>
            <a:ext cx="7094566" cy="4295220"/>
          </a:xfrm>
          <a:prstGeom prst="rect">
            <a:avLst/>
          </a:prstGeom>
          <a:noFill/>
          <a:ln>
            <a:noFill/>
          </a:ln>
        </p:spPr>
      </p:pic>
      <p:sp>
        <p:nvSpPr>
          <p:cNvPr id="5" name="TextBox 4"/>
          <p:cNvSpPr txBox="1"/>
          <p:nvPr/>
        </p:nvSpPr>
        <p:spPr>
          <a:xfrm>
            <a:off x="1901687" y="1048374"/>
            <a:ext cx="8388626" cy="1200329"/>
          </a:xfrm>
          <a:prstGeom prst="rect">
            <a:avLst/>
          </a:prstGeom>
          <a:noFill/>
        </p:spPr>
        <p:txBody>
          <a:bodyPr wrap="square" rtlCol="0">
            <a:spAutoFit/>
          </a:bodyPr>
          <a:lstStyle/>
          <a:p>
            <a:r>
              <a:rPr lang="en-US" dirty="0"/>
              <a:t>We used the below C code for showing the buffer overflow attack. We used </a:t>
            </a:r>
            <a:r>
              <a:rPr lang="en-US" b="1" dirty="0"/>
              <a:t>“gets”</a:t>
            </a:r>
            <a:r>
              <a:rPr lang="en-US" dirty="0"/>
              <a:t> method to get the input from the user by console. As you see in the first run of the program in the first image, we entered “12345” as the input and because its size is less than or equal to buffer size, this code runs successfully. </a:t>
            </a:r>
          </a:p>
        </p:txBody>
      </p:sp>
    </p:spTree>
    <p:extLst>
      <p:ext uri="{BB962C8B-B14F-4D97-AF65-F5344CB8AC3E}">
        <p14:creationId xmlns:p14="http://schemas.microsoft.com/office/powerpoint/2010/main" val="348406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US" b="1" dirty="0" smtClean="0"/>
              <a:t>Buffer Overflows Attack Simulation</a:t>
            </a:r>
            <a:endParaRPr lang="en-US" dirty="0"/>
          </a:p>
        </p:txBody>
      </p:sp>
      <p:sp>
        <p:nvSpPr>
          <p:cNvPr id="5" name="TextBox 4"/>
          <p:cNvSpPr txBox="1"/>
          <p:nvPr/>
        </p:nvSpPr>
        <p:spPr>
          <a:xfrm>
            <a:off x="838200" y="998678"/>
            <a:ext cx="8405192" cy="1477328"/>
          </a:xfrm>
          <a:prstGeom prst="rect">
            <a:avLst/>
          </a:prstGeom>
          <a:noFill/>
        </p:spPr>
        <p:txBody>
          <a:bodyPr wrap="square" rtlCol="0">
            <a:spAutoFit/>
          </a:bodyPr>
          <a:lstStyle/>
          <a:p>
            <a:r>
              <a:rPr lang="en-US" dirty="0"/>
              <a:t>In the second run, we entered a larger input. It is larger than the size of the buffer and as we see, it goes to the Stack Smashing Error. It means that we allocate characters more than buffer size and compiler prevent doing this by this error. As you see the compiler aborted the program and doesn’t let the other lines to run and the next lines (like </a:t>
            </a:r>
            <a:r>
              <a:rPr lang="en-US" dirty="0" err="1"/>
              <a:t>printf</a:t>
            </a:r>
            <a:r>
              <a:rPr lang="en-US" dirty="0"/>
              <a:t>) never runs in this scenario.</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653748" y="2476006"/>
            <a:ext cx="9004853" cy="4144617"/>
          </a:xfrm>
          <a:prstGeom prst="rect">
            <a:avLst/>
          </a:prstGeom>
          <a:noFill/>
          <a:ln>
            <a:noFill/>
          </a:ln>
        </p:spPr>
      </p:pic>
    </p:spTree>
    <p:extLst>
      <p:ext uri="{BB962C8B-B14F-4D97-AF65-F5344CB8AC3E}">
        <p14:creationId xmlns:p14="http://schemas.microsoft.com/office/powerpoint/2010/main" val="631444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US" b="1" dirty="0" smtClean="0"/>
              <a:t>Buffer Overflows Attack Simulation</a:t>
            </a:r>
            <a:endParaRPr lang="en-US" dirty="0"/>
          </a:p>
        </p:txBody>
      </p:sp>
      <p:sp>
        <p:nvSpPr>
          <p:cNvPr id="5" name="TextBox 4"/>
          <p:cNvSpPr txBox="1"/>
          <p:nvPr/>
        </p:nvSpPr>
        <p:spPr>
          <a:xfrm>
            <a:off x="838200" y="998678"/>
            <a:ext cx="8405192" cy="1477328"/>
          </a:xfrm>
          <a:prstGeom prst="rect">
            <a:avLst/>
          </a:prstGeom>
          <a:noFill/>
        </p:spPr>
        <p:txBody>
          <a:bodyPr wrap="square" rtlCol="0">
            <a:spAutoFit/>
          </a:bodyPr>
          <a:lstStyle/>
          <a:p>
            <a:r>
              <a:rPr lang="en-US" dirty="0"/>
              <a:t>So, what is the solution? For solving this problem different programming languages provide some secure methods which strongly recommended. For example, we can use </a:t>
            </a:r>
            <a:r>
              <a:rPr lang="en-US" b="1" dirty="0" err="1"/>
              <a:t>fgets</a:t>
            </a:r>
            <a:r>
              <a:rPr lang="en-US" dirty="0"/>
              <a:t> instead of gets. By calling </a:t>
            </a:r>
            <a:r>
              <a:rPr lang="en-US" dirty="0" err="1"/>
              <a:t>fgets</a:t>
            </a:r>
            <a:r>
              <a:rPr lang="en-US" dirty="0"/>
              <a:t> we pass the appropriate size of the input and if the entered input was larger than that, it will cut it and use only the first matched part. You can see this process in the following code:</a:t>
            </a: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4354995" y="2476006"/>
            <a:ext cx="6856343" cy="4263887"/>
          </a:xfrm>
          <a:prstGeom prst="rect">
            <a:avLst/>
          </a:prstGeom>
          <a:noFill/>
          <a:ln>
            <a:noFill/>
          </a:ln>
        </p:spPr>
      </p:pic>
    </p:spTree>
    <p:extLst>
      <p:ext uri="{BB962C8B-B14F-4D97-AF65-F5344CB8AC3E}">
        <p14:creationId xmlns:p14="http://schemas.microsoft.com/office/powerpoint/2010/main" val="50795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US" b="1" dirty="0" smtClean="0"/>
              <a:t>Buffer Overflows Attack Simulation</a:t>
            </a:r>
            <a:endParaRPr lang="en-US" dirty="0"/>
          </a:p>
        </p:txBody>
      </p:sp>
      <p:sp>
        <p:nvSpPr>
          <p:cNvPr id="5" name="TextBox 4"/>
          <p:cNvSpPr txBox="1"/>
          <p:nvPr/>
        </p:nvSpPr>
        <p:spPr>
          <a:xfrm>
            <a:off x="1265583" y="1316730"/>
            <a:ext cx="8405192" cy="2308324"/>
          </a:xfrm>
          <a:prstGeom prst="rect">
            <a:avLst/>
          </a:prstGeom>
          <a:noFill/>
        </p:spPr>
        <p:txBody>
          <a:bodyPr wrap="square" rtlCol="0">
            <a:spAutoFit/>
          </a:bodyPr>
          <a:lstStyle/>
          <a:p>
            <a:r>
              <a:rPr lang="en-US" dirty="0"/>
              <a:t>Below is the list of such functions and, if they exist, their safe equivalents:</a:t>
            </a:r>
          </a:p>
          <a:p>
            <a:pPr lvl="0"/>
            <a:r>
              <a:rPr lang="en-US" dirty="0"/>
              <a:t>gets() -&gt; </a:t>
            </a:r>
            <a:r>
              <a:rPr lang="en-US" dirty="0" err="1"/>
              <a:t>fgets</a:t>
            </a:r>
            <a:r>
              <a:rPr lang="en-US" dirty="0"/>
              <a:t>() - read characters</a:t>
            </a:r>
          </a:p>
          <a:p>
            <a:pPr lvl="0"/>
            <a:r>
              <a:rPr lang="en-US" dirty="0" err="1"/>
              <a:t>strcpy</a:t>
            </a:r>
            <a:r>
              <a:rPr lang="en-US" dirty="0"/>
              <a:t>() -&gt; </a:t>
            </a:r>
            <a:r>
              <a:rPr lang="en-US" dirty="0" err="1"/>
              <a:t>strncpy</a:t>
            </a:r>
            <a:r>
              <a:rPr lang="en-US" dirty="0"/>
              <a:t>() - copy content of the buffer</a:t>
            </a:r>
          </a:p>
          <a:p>
            <a:pPr lvl="0"/>
            <a:r>
              <a:rPr lang="en-US" dirty="0" err="1"/>
              <a:t>strcat</a:t>
            </a:r>
            <a:r>
              <a:rPr lang="en-US" dirty="0"/>
              <a:t>() -&gt; </a:t>
            </a:r>
            <a:r>
              <a:rPr lang="en-US" dirty="0" err="1"/>
              <a:t>strncat</a:t>
            </a:r>
            <a:r>
              <a:rPr lang="en-US" dirty="0"/>
              <a:t>() - buffer concatenation</a:t>
            </a:r>
          </a:p>
          <a:p>
            <a:pPr lvl="0"/>
            <a:r>
              <a:rPr lang="en-US" dirty="0" err="1"/>
              <a:t>sprintf</a:t>
            </a:r>
            <a:r>
              <a:rPr lang="en-US" dirty="0"/>
              <a:t>() -&gt; </a:t>
            </a:r>
            <a:r>
              <a:rPr lang="en-US" dirty="0" err="1"/>
              <a:t>snprintf</a:t>
            </a:r>
            <a:r>
              <a:rPr lang="en-US" dirty="0"/>
              <a:t>() - fill buffer with data of different types</a:t>
            </a:r>
          </a:p>
          <a:p>
            <a:pPr lvl="0"/>
            <a:r>
              <a:rPr lang="en-US" dirty="0"/>
              <a:t>(f)</a:t>
            </a:r>
            <a:r>
              <a:rPr lang="en-US" dirty="0" err="1"/>
              <a:t>scanf</a:t>
            </a:r>
            <a:r>
              <a:rPr lang="en-US" dirty="0"/>
              <a:t>() - read from STDIN</a:t>
            </a:r>
          </a:p>
          <a:p>
            <a:pPr lvl="0"/>
            <a:r>
              <a:rPr lang="en-US" dirty="0" err="1"/>
              <a:t>getwd</a:t>
            </a:r>
            <a:r>
              <a:rPr lang="en-US" dirty="0"/>
              <a:t>() - return working directory</a:t>
            </a:r>
          </a:p>
          <a:p>
            <a:pPr lvl="0"/>
            <a:r>
              <a:rPr lang="en-US" dirty="0" err="1"/>
              <a:t>realpath</a:t>
            </a:r>
            <a:r>
              <a:rPr lang="en-US" dirty="0"/>
              <a:t>() - return absolute (full) path</a:t>
            </a:r>
          </a:p>
        </p:txBody>
      </p:sp>
    </p:spTree>
    <p:extLst>
      <p:ext uri="{BB962C8B-B14F-4D97-AF65-F5344CB8AC3E}">
        <p14:creationId xmlns:p14="http://schemas.microsoft.com/office/powerpoint/2010/main" val="237752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Cross-Site Scripting Attack</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From my essay: </a:t>
            </a:r>
          </a:p>
          <a:p>
            <a:r>
              <a:rPr lang="en-US" b="1" dirty="0" smtClean="0"/>
              <a:t>Introduction:</a:t>
            </a:r>
            <a:r>
              <a:rPr lang="en-US" dirty="0" smtClean="0"/>
              <a:t> Cross-Site </a:t>
            </a:r>
            <a:r>
              <a:rPr lang="en-US" dirty="0"/>
              <a:t>Scripting (XSS) is a website attack where malicious codes get injected into existing websites</a:t>
            </a:r>
            <a:r>
              <a:rPr lang="en-US" dirty="0" smtClean="0"/>
              <a:t>.</a:t>
            </a:r>
          </a:p>
          <a:p>
            <a:r>
              <a:rPr lang="en-US" dirty="0"/>
              <a:t>This type of cyber-attack is also known as a client-side code injection attack</a:t>
            </a:r>
            <a:r>
              <a:rPr lang="en-US" dirty="0" smtClean="0"/>
              <a:t>.</a:t>
            </a:r>
          </a:p>
          <a:p>
            <a:r>
              <a:rPr lang="en-US" dirty="0"/>
              <a:t>In the event of an XSS occurrence, the attacker sends malicious codes and scripts to the user's website. The method aims to run and execute the codes on the end user's device </a:t>
            </a:r>
            <a:endParaRPr lang="en-US" dirty="0" smtClean="0"/>
          </a:p>
          <a:p>
            <a:r>
              <a:rPr lang="en-US" dirty="0"/>
              <a:t>The process utilizes </a:t>
            </a:r>
            <a:r>
              <a:rPr lang="en-US" dirty="0" err="1"/>
              <a:t>unvalidated</a:t>
            </a:r>
            <a:r>
              <a:rPr lang="en-US" dirty="0"/>
              <a:t> inputs to change the outputs from the unsuspecting user. The common avenues where XSS attacks occur include message boards, forums, and web pages that permit comments</a:t>
            </a:r>
          </a:p>
        </p:txBody>
      </p:sp>
    </p:spTree>
    <p:extLst>
      <p:ext uri="{BB962C8B-B14F-4D97-AF65-F5344CB8AC3E}">
        <p14:creationId xmlns:p14="http://schemas.microsoft.com/office/powerpoint/2010/main" val="475692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US" b="1" dirty="0" smtClean="0"/>
              <a:t>Cross-Site Scripting Attack Simulation</a:t>
            </a:r>
            <a:endParaRPr lang="en-US" dirty="0"/>
          </a:p>
        </p:txBody>
      </p:sp>
      <p:sp>
        <p:nvSpPr>
          <p:cNvPr id="5" name="TextBox 4"/>
          <p:cNvSpPr txBox="1"/>
          <p:nvPr/>
        </p:nvSpPr>
        <p:spPr>
          <a:xfrm>
            <a:off x="1901687" y="1048374"/>
            <a:ext cx="8388626" cy="923330"/>
          </a:xfrm>
          <a:prstGeom prst="rect">
            <a:avLst/>
          </a:prstGeom>
          <a:noFill/>
        </p:spPr>
        <p:txBody>
          <a:bodyPr wrap="square" rtlCol="0">
            <a:spAutoFit/>
          </a:bodyPr>
          <a:lstStyle/>
          <a:p>
            <a:r>
              <a:rPr lang="en-US" dirty="0"/>
              <a:t>In this task we ask user to enter a query in our python code. The query will pass to this website:</a:t>
            </a:r>
            <a:br>
              <a:rPr lang="en-US" dirty="0"/>
            </a:br>
            <a:r>
              <a:rPr lang="en-US" u="sng" dirty="0">
                <a:hlinkClick r:id="rId2"/>
              </a:rPr>
              <a:t>https://xss-game.appspot.com/level1/frame</a:t>
            </a:r>
            <a:endParaRPr lang="en-US" dirty="0"/>
          </a:p>
        </p:txBody>
      </p:sp>
      <p:pic>
        <p:nvPicPr>
          <p:cNvPr id="6" name="Picture 5"/>
          <p:cNvPicPr/>
          <p:nvPr/>
        </p:nvPicPr>
        <p:blipFill>
          <a:blip r:embed="rId3"/>
          <a:stretch>
            <a:fillRect/>
          </a:stretch>
        </p:blipFill>
        <p:spPr>
          <a:xfrm>
            <a:off x="1901687" y="2144256"/>
            <a:ext cx="9100930" cy="2219022"/>
          </a:xfrm>
          <a:prstGeom prst="rect">
            <a:avLst/>
          </a:prstGeom>
        </p:spPr>
      </p:pic>
    </p:spTree>
    <p:extLst>
      <p:ext uri="{BB962C8B-B14F-4D97-AF65-F5344CB8AC3E}">
        <p14:creationId xmlns:p14="http://schemas.microsoft.com/office/powerpoint/2010/main" val="534018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US" b="1" dirty="0" smtClean="0"/>
              <a:t>Cross-Site Scripting Attack Simulation</a:t>
            </a:r>
            <a:endParaRPr lang="en-US" dirty="0"/>
          </a:p>
        </p:txBody>
      </p:sp>
      <p:sp>
        <p:nvSpPr>
          <p:cNvPr id="5" name="TextBox 4"/>
          <p:cNvSpPr txBox="1"/>
          <p:nvPr/>
        </p:nvSpPr>
        <p:spPr>
          <a:xfrm>
            <a:off x="1901687" y="1048374"/>
            <a:ext cx="8388626" cy="2308324"/>
          </a:xfrm>
          <a:prstGeom prst="rect">
            <a:avLst/>
          </a:prstGeom>
          <a:noFill/>
        </p:spPr>
        <p:txBody>
          <a:bodyPr wrap="square" rtlCol="0">
            <a:spAutoFit/>
          </a:bodyPr>
          <a:lstStyle/>
          <a:p>
            <a:r>
              <a:rPr lang="en-US" dirty="0"/>
              <a:t>Every input in our python code will pass to this website and placed inside the input box. The problem is that user can add a script in the input box and instead of running a query, running a code in our website and attack to the private information like cookies.</a:t>
            </a:r>
          </a:p>
          <a:p>
            <a:r>
              <a:rPr lang="en-US" dirty="0"/>
              <a:t>As you see in the below image, we run the python code and pass a simple script into it:</a:t>
            </a:r>
            <a:br>
              <a:rPr lang="en-US" dirty="0"/>
            </a:br>
            <a:r>
              <a:rPr lang="en-US" dirty="0"/>
              <a:t>&lt;script&gt;alert(123)&lt;/script&gt;</a:t>
            </a:r>
          </a:p>
          <a:p>
            <a:r>
              <a:rPr lang="en-US" dirty="0"/>
              <a:t>Python code pass this to the website and website thinks this is a simple search query and run it. But by running this code the script will run in the system and do what we want in the website. </a:t>
            </a:r>
          </a:p>
        </p:txBody>
      </p:sp>
      <p:pic>
        <p:nvPicPr>
          <p:cNvPr id="7" name="Picture 6"/>
          <p:cNvPicPr/>
          <p:nvPr/>
        </p:nvPicPr>
        <p:blipFill>
          <a:blip r:embed="rId2"/>
          <a:stretch>
            <a:fillRect/>
          </a:stretch>
        </p:blipFill>
        <p:spPr>
          <a:xfrm>
            <a:off x="1901687" y="3916017"/>
            <a:ext cx="7743245" cy="2633870"/>
          </a:xfrm>
          <a:prstGeom prst="rect">
            <a:avLst/>
          </a:prstGeom>
        </p:spPr>
      </p:pic>
    </p:spTree>
    <p:extLst>
      <p:ext uri="{BB962C8B-B14F-4D97-AF65-F5344CB8AC3E}">
        <p14:creationId xmlns:p14="http://schemas.microsoft.com/office/powerpoint/2010/main" val="172804396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41</TotalTime>
  <Words>984</Words>
  <Application>Microsoft Office PowerPoint</Application>
  <PresentationFormat>Widescreen</PresentationFormat>
  <Paragraphs>64</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ＭＳ 明朝</vt:lpstr>
      <vt:lpstr>Arial</vt:lpstr>
      <vt:lpstr>Calibri</vt:lpstr>
      <vt:lpstr>Century Gothic</vt:lpstr>
      <vt:lpstr>Times New Roman</vt:lpstr>
      <vt:lpstr>Wingdings 3</vt:lpstr>
      <vt:lpstr>Wisp</vt:lpstr>
      <vt:lpstr>Programming Presentation</vt:lpstr>
      <vt:lpstr>Buffer Overflows Attack</vt:lpstr>
      <vt:lpstr>Buffer Overflows Attack Simulation</vt:lpstr>
      <vt:lpstr>Buffer Overflows Attack Simulation</vt:lpstr>
      <vt:lpstr>Buffer Overflows Attack Simulation</vt:lpstr>
      <vt:lpstr>Buffer Overflows Attack Simulation</vt:lpstr>
      <vt:lpstr>Cross-Site Scripting Attack</vt:lpstr>
      <vt:lpstr>Cross-Site Scripting Attack Simulation</vt:lpstr>
      <vt:lpstr>Cross-Site Scripting Attack Simulation</vt:lpstr>
      <vt:lpstr>Cross-Site Scripting Attack Simulation</vt:lpstr>
      <vt:lpstr>Cross-Site Scripting Attack Simulation</vt:lpstr>
      <vt:lpstr>Cross-Site Scripting Attack Simulation</vt:lpstr>
      <vt:lpstr>SQL Injection Attack</vt:lpstr>
      <vt:lpstr>SQL Injection Attack Simulation</vt:lpstr>
      <vt:lpstr>SQL Injection Attack Simulation</vt:lpstr>
      <vt:lpstr>SQL Injection Attack Simulation</vt:lpstr>
      <vt:lpstr>SQL Injection Attack Simulation</vt:lpstr>
      <vt:lpstr>SQL Injection Attack Simulation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Presentation</dc:title>
  <dc:creator>Bandar AlSwyan</dc:creator>
  <cp:lastModifiedBy>Bandar AlSwyan</cp:lastModifiedBy>
  <cp:revision>7</cp:revision>
  <dcterms:created xsi:type="dcterms:W3CDTF">2020-11-23T18:58:11Z</dcterms:created>
  <dcterms:modified xsi:type="dcterms:W3CDTF">2020-11-23T19:39:51Z</dcterms:modified>
</cp:coreProperties>
</file>