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1" r:id="rId3"/>
    <p:sldId id="345" r:id="rId4"/>
    <p:sldId id="340" r:id="rId5"/>
    <p:sldId id="333" r:id="rId6"/>
    <p:sldId id="346" r:id="rId7"/>
    <p:sldId id="351" r:id="rId8"/>
    <p:sldId id="369" r:id="rId9"/>
    <p:sldId id="370" r:id="rId10"/>
    <p:sldId id="335" r:id="rId11"/>
    <p:sldId id="352" r:id="rId12"/>
    <p:sldId id="371" r:id="rId13"/>
    <p:sldId id="372" r:id="rId14"/>
    <p:sldId id="356" r:id="rId15"/>
    <p:sldId id="353" r:id="rId16"/>
    <p:sldId id="373" r:id="rId17"/>
    <p:sldId id="374" r:id="rId18"/>
    <p:sldId id="375" r:id="rId19"/>
    <p:sldId id="357" r:id="rId20"/>
    <p:sldId id="354" r:id="rId21"/>
    <p:sldId id="358" r:id="rId22"/>
    <p:sldId id="355" r:id="rId23"/>
    <p:sldId id="359" r:id="rId24"/>
    <p:sldId id="389" r:id="rId25"/>
    <p:sldId id="390" r:id="rId26"/>
    <p:sldId id="391" r:id="rId27"/>
    <p:sldId id="360" r:id="rId28"/>
    <p:sldId id="361" r:id="rId29"/>
    <p:sldId id="365" r:id="rId30"/>
    <p:sldId id="362" r:id="rId31"/>
    <p:sldId id="366" r:id="rId32"/>
    <p:sldId id="363" r:id="rId33"/>
    <p:sldId id="367" r:id="rId34"/>
    <p:sldId id="364" r:id="rId35"/>
    <p:sldId id="368" r:id="rId36"/>
    <p:sldId id="313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smtClean="0"/>
              <a:t>OTIMIZAÇÃO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6834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en-US" dirty="0" smtClean="0"/>
              <a:t>COLD VS WARM QUERY EXECUTION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50285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Caching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en-US" dirty="0" smtClean="0"/>
              <a:t>O Entity framework </a:t>
            </a:r>
            <a:r>
              <a:rPr lang="en-US" dirty="0" err="1" smtClean="0"/>
              <a:t>possui</a:t>
            </a:r>
            <a:r>
              <a:rPr lang="en-US" dirty="0" smtClean="0"/>
              <a:t> as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 de caching:</a:t>
            </a:r>
          </a:p>
          <a:p>
            <a:pPr lvl="1"/>
            <a:r>
              <a:rPr lang="en-US" dirty="0" smtClean="0"/>
              <a:t>Object caching</a:t>
            </a:r>
          </a:p>
          <a:p>
            <a:pPr lvl="2"/>
            <a:r>
              <a:rPr lang="en-US" dirty="0" smtClean="0"/>
              <a:t>O </a:t>
            </a:r>
            <a:r>
              <a:rPr lang="en-US" dirty="0" err="1" smtClean="0"/>
              <a:t>objectstatemanager</a:t>
            </a:r>
            <a:r>
              <a:rPr lang="en-US" dirty="0" smtClean="0"/>
              <a:t> </a:t>
            </a:r>
            <a:r>
              <a:rPr lang="en-US" dirty="0" err="1" smtClean="0"/>
              <a:t>carregado</a:t>
            </a:r>
            <a:r>
              <a:rPr lang="en-US" dirty="0" smtClean="0"/>
              <a:t> no </a:t>
            </a:r>
            <a:r>
              <a:rPr lang="en-US" dirty="0" err="1" smtClean="0"/>
              <a:t>objectcontext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o track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memório</a:t>
            </a:r>
            <a:r>
              <a:rPr lang="en-US" dirty="0" smtClean="0"/>
              <a:t> dos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lidos do banco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aquela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. </a:t>
            </a:r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é </a:t>
            </a:r>
            <a:r>
              <a:rPr lang="en-US" dirty="0" err="1" smtClean="0"/>
              <a:t>conhecido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first-level cache.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Plan </a:t>
            </a:r>
            <a:r>
              <a:rPr lang="en-US" dirty="0" smtClean="0"/>
              <a:t>Caching</a:t>
            </a:r>
          </a:p>
          <a:p>
            <a:pPr lvl="2"/>
            <a:r>
              <a:rPr lang="en-US" dirty="0" err="1" smtClean="0"/>
              <a:t>Reutilização</a:t>
            </a:r>
            <a:r>
              <a:rPr lang="en-US" dirty="0" smtClean="0"/>
              <a:t> do commando </a:t>
            </a:r>
            <a:r>
              <a:rPr lang="en-US" dirty="0" err="1" smtClean="0"/>
              <a:t>gerado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a query é </a:t>
            </a:r>
            <a:r>
              <a:rPr lang="en-US" dirty="0" err="1" smtClean="0"/>
              <a:t>executada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Metadata caching</a:t>
            </a:r>
          </a:p>
          <a:p>
            <a:pPr lvl="2"/>
            <a:r>
              <a:rPr lang="en-US" dirty="0" err="1" smtClean="0"/>
              <a:t>Compartilha</a:t>
            </a:r>
            <a:r>
              <a:rPr lang="en-US" dirty="0" smtClean="0"/>
              <a:t> o metadata de um </a:t>
            </a:r>
            <a:r>
              <a:rPr lang="en-US" dirty="0" err="1" smtClean="0"/>
              <a:t>modelo</a:t>
            </a:r>
            <a:r>
              <a:rPr lang="en-US" dirty="0" smtClean="0"/>
              <a:t> entre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conexões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Além</a:t>
            </a:r>
            <a:r>
              <a:rPr lang="en-US" dirty="0" smtClean="0"/>
              <a:t> disso, um cache especial do ado.net </a:t>
            </a:r>
            <a:r>
              <a:rPr lang="en-US" dirty="0" err="1" smtClean="0"/>
              <a:t>conhecido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wrapping provider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para extender o cache do </a:t>
            </a:r>
            <a:r>
              <a:rPr lang="en-US" dirty="0" err="1" smtClean="0"/>
              <a:t>ef</a:t>
            </a:r>
            <a:r>
              <a:rPr lang="en-US" dirty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recuperados</a:t>
            </a:r>
            <a:r>
              <a:rPr lang="en-US" dirty="0" smtClean="0"/>
              <a:t> do banco. </a:t>
            </a:r>
            <a:r>
              <a:rPr lang="en-US" dirty="0" err="1" smtClean="0"/>
              <a:t>Isto</a:t>
            </a:r>
            <a:r>
              <a:rPr lang="en-US" dirty="0" smtClean="0"/>
              <a:t> é </a:t>
            </a:r>
            <a:r>
              <a:rPr lang="en-US" dirty="0" err="1" smtClean="0"/>
              <a:t>conhecido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second-level caching.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48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Caching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entidade</a:t>
            </a:r>
            <a:r>
              <a:rPr lang="en-US" dirty="0" smtClean="0"/>
              <a:t> é </a:t>
            </a:r>
            <a:r>
              <a:rPr lang="en-US" dirty="0" err="1" smtClean="0"/>
              <a:t>retornada</a:t>
            </a:r>
            <a:r>
              <a:rPr lang="en-US" dirty="0" smtClean="0"/>
              <a:t> no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query, logo </a:t>
            </a:r>
            <a:r>
              <a:rPr lang="en-US" dirty="0" err="1" smtClean="0"/>
              <a:t>depois</a:t>
            </a:r>
            <a:r>
              <a:rPr lang="en-US" dirty="0" smtClean="0"/>
              <a:t> do EF </a:t>
            </a:r>
            <a:r>
              <a:rPr lang="en-US" dirty="0" err="1" smtClean="0"/>
              <a:t>materializa</a:t>
            </a:r>
            <a:r>
              <a:rPr lang="en-US" dirty="0" smtClean="0"/>
              <a:t>-la, o </a:t>
            </a:r>
            <a:r>
              <a:rPr lang="en-US" dirty="0" err="1" smtClean="0"/>
              <a:t>objectcontext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checar</a:t>
            </a:r>
            <a:r>
              <a:rPr lang="en-US" dirty="0" smtClean="0"/>
              <a:t> se </a:t>
            </a:r>
            <a:r>
              <a:rPr lang="en-US" dirty="0" err="1" smtClean="0"/>
              <a:t>nenhuma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entidade</a:t>
            </a:r>
            <a:r>
              <a:rPr lang="en-US" dirty="0" smtClean="0"/>
              <a:t> com 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carregada</a:t>
            </a:r>
            <a:r>
              <a:rPr lang="en-US" dirty="0" smtClean="0"/>
              <a:t> no </a:t>
            </a:r>
            <a:r>
              <a:rPr lang="en-US" dirty="0" err="1" smtClean="0"/>
              <a:t>objectstatemanager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entidade</a:t>
            </a:r>
            <a:r>
              <a:rPr lang="en-US" dirty="0" smtClean="0"/>
              <a:t> com 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, o 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inclui</a:t>
            </a:r>
            <a:r>
              <a:rPr lang="en-US" dirty="0" smtClean="0"/>
              <a:t> </a:t>
            </a:r>
            <a:r>
              <a:rPr lang="en-US" dirty="0" err="1" smtClean="0"/>
              <a:t>ela</a:t>
            </a:r>
            <a:r>
              <a:rPr lang="en-US" dirty="0" smtClean="0"/>
              <a:t> no </a:t>
            </a:r>
            <a:r>
              <a:rPr lang="en-US" dirty="0" err="1" smtClean="0"/>
              <a:t>resultado</a:t>
            </a:r>
            <a:r>
              <a:rPr lang="en-US" dirty="0" smtClean="0"/>
              <a:t> da query.</a:t>
            </a:r>
          </a:p>
          <a:p>
            <a:endParaRPr lang="en-US" dirty="0"/>
          </a:p>
          <a:p>
            <a:r>
              <a:rPr lang="en-US" dirty="0" err="1" smtClean="0"/>
              <a:t>Apesar</a:t>
            </a:r>
            <a:r>
              <a:rPr lang="en-US" dirty="0" smtClean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 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executar</a:t>
            </a:r>
            <a:r>
              <a:rPr lang="en-US" dirty="0" smtClean="0"/>
              <a:t> a query no banco de dados,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comportamente</a:t>
            </a:r>
            <a:r>
              <a:rPr lang="en-US" dirty="0" smtClean="0"/>
              <a:t> </a:t>
            </a:r>
            <a:r>
              <a:rPr lang="en-US" dirty="0" err="1" smtClean="0"/>
              <a:t>elimina</a:t>
            </a:r>
            <a:r>
              <a:rPr lang="en-US" dirty="0" smtClean="0"/>
              <a:t> o </a:t>
            </a:r>
            <a:r>
              <a:rPr lang="en-US" dirty="0" err="1" smtClean="0"/>
              <a:t>custo</a:t>
            </a:r>
            <a:r>
              <a:rPr lang="en-US" dirty="0" smtClean="0"/>
              <a:t> de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91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Caching</a:t>
            </a:r>
            <a:endParaRPr lang="pt-BR" dirty="0"/>
          </a:p>
        </p:txBody>
      </p:sp>
      <p:pic>
        <p:nvPicPr>
          <p:cNvPr id="1026" name="Picture 2" descr="https://i-msdn.sec.s-msft.com/hh949853.Net45LogScale(en-us,MSDN.1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54" y="2602263"/>
            <a:ext cx="59531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817853" y="4669188"/>
            <a:ext cx="595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miliseGUNDOS</a:t>
            </a:r>
            <a:r>
              <a:rPr lang="en-US" dirty="0" smtClean="0"/>
              <a:t>, COM CARREGAMENTO DE </a:t>
            </a:r>
            <a:r>
              <a:rPr lang="en-US" dirty="0"/>
              <a:t>5000 </a:t>
            </a:r>
            <a:r>
              <a:rPr lang="en-US" dirty="0" err="1" smtClean="0"/>
              <a:t>entiDADES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7165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en-US" dirty="0" smtClean="0"/>
              <a:t>CACHING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48471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Auto-Compiled</a:t>
            </a:r>
            <a:r>
              <a:rPr lang="pt-BR" dirty="0" smtClean="0"/>
              <a:t> </a:t>
            </a:r>
            <a:r>
              <a:rPr lang="pt-BR" dirty="0" smtClean="0"/>
              <a:t>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query é </a:t>
            </a:r>
            <a:r>
              <a:rPr lang="en-US" dirty="0" err="1" smtClean="0"/>
              <a:t>executada</a:t>
            </a:r>
            <a:r>
              <a:rPr lang="en-US" dirty="0" smtClean="0"/>
              <a:t> no banco,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passa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série</a:t>
            </a:r>
            <a:r>
              <a:rPr lang="en-US" dirty="0" smtClean="0"/>
              <a:t> de </a:t>
            </a:r>
            <a:r>
              <a:rPr lang="en-US" dirty="0" err="1" smtClean="0"/>
              <a:t>passos</a:t>
            </a:r>
            <a:r>
              <a:rPr lang="en-US" dirty="0" smtClean="0"/>
              <a:t> antes de </a:t>
            </a:r>
            <a:r>
              <a:rPr lang="en-US" dirty="0" err="1" smtClean="0"/>
              <a:t>efetivamente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materializada</a:t>
            </a:r>
            <a:r>
              <a:rPr lang="en-US" dirty="0" smtClean="0"/>
              <a:t>. Um </a:t>
            </a:r>
            <a:r>
              <a:rPr lang="en-US" dirty="0" err="1" smtClean="0"/>
              <a:t>destes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r>
              <a:rPr lang="en-US" dirty="0" smtClean="0"/>
              <a:t> é a query compilation.</a:t>
            </a:r>
          </a:p>
          <a:p>
            <a:r>
              <a:rPr lang="en-US" dirty="0" smtClean="0"/>
              <a:t>As queries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 </a:t>
            </a:r>
            <a:r>
              <a:rPr lang="en-US" dirty="0" err="1" smtClean="0"/>
              <a:t>cacheadas</a:t>
            </a:r>
            <a:r>
              <a:rPr lang="en-US" dirty="0" smtClean="0"/>
              <a:t>, </a:t>
            </a:r>
            <a:r>
              <a:rPr lang="en-US" dirty="0" err="1" smtClean="0"/>
              <a:t>então</a:t>
            </a:r>
            <a:r>
              <a:rPr lang="en-US" dirty="0" smtClean="0"/>
              <a:t> 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Terceira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executadas</a:t>
            </a:r>
            <a:r>
              <a:rPr lang="en-US" dirty="0" smtClean="0"/>
              <a:t>,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a </a:t>
            </a:r>
            <a:r>
              <a:rPr lang="en-US" dirty="0" err="1" smtClean="0"/>
              <a:t>compilação</a:t>
            </a:r>
            <a:r>
              <a:rPr lang="en-US" dirty="0" smtClean="0"/>
              <a:t>,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cacheada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O 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detecta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query precise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recompilada</a:t>
            </a:r>
            <a:r>
              <a:rPr lang="en-US" dirty="0" smtClean="0"/>
              <a:t>, e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recompíla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query for </a:t>
            </a:r>
            <a:r>
              <a:rPr lang="en-US" dirty="0" err="1" smtClean="0"/>
              <a:t>chamada</a:t>
            </a:r>
            <a:r>
              <a:rPr lang="en-US" dirty="0" smtClean="0"/>
              <a:t> </a:t>
            </a:r>
            <a:r>
              <a:rPr lang="en-US" dirty="0" err="1" smtClean="0"/>
              <a:t>novamente</a:t>
            </a:r>
            <a:r>
              <a:rPr lang="en-US" dirty="0" smtClean="0"/>
              <a:t>. O </a:t>
            </a:r>
            <a:r>
              <a:rPr lang="en-US" dirty="0" err="1" smtClean="0"/>
              <a:t>que</a:t>
            </a:r>
            <a:r>
              <a:rPr lang="en-US" dirty="0" smtClean="0"/>
              <a:t> causa </a:t>
            </a:r>
            <a:r>
              <a:rPr lang="en-US" dirty="0" err="1" smtClean="0"/>
              <a:t>uma</a:t>
            </a:r>
            <a:r>
              <a:rPr lang="en-US" dirty="0" smtClean="0"/>
              <a:t> query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recompilada</a:t>
            </a:r>
            <a:r>
              <a:rPr lang="en-US" dirty="0" smtClean="0"/>
              <a:t> é:</a:t>
            </a:r>
          </a:p>
          <a:p>
            <a:pPr lvl="1"/>
            <a:r>
              <a:rPr lang="en-US" dirty="0" err="1" smtClean="0"/>
              <a:t>Alterar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associação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merge</a:t>
            </a:r>
          </a:p>
          <a:p>
            <a:pPr lvl="1"/>
            <a:r>
              <a:rPr lang="en-US" dirty="0" err="1" smtClean="0"/>
              <a:t>Alterar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opção</a:t>
            </a:r>
            <a:r>
              <a:rPr lang="en-US" dirty="0" smtClean="0"/>
              <a:t> no data context.</a:t>
            </a:r>
          </a:p>
          <a:p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condições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impedir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query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compilada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/>
              <a:t>IEnumerable</a:t>
            </a:r>
            <a:r>
              <a:rPr lang="en-US" dirty="0"/>
              <a:t>&lt;T&gt;.Contains&lt;&gt;(T value).</a:t>
            </a:r>
          </a:p>
          <a:p>
            <a:pPr lvl="1"/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produzem</a:t>
            </a:r>
            <a:r>
              <a:rPr lang="en-US" dirty="0" smtClean="0"/>
              <a:t> queries com </a:t>
            </a:r>
            <a:r>
              <a:rPr lang="en-US" dirty="0" err="1" smtClean="0"/>
              <a:t>constantes</a:t>
            </a:r>
            <a:endParaRPr lang="en-US" dirty="0"/>
          </a:p>
          <a:p>
            <a:pPr lvl="1"/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propriedades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mapeadas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queries</a:t>
            </a:r>
            <a:endParaRPr lang="en-US" dirty="0"/>
          </a:p>
          <a:p>
            <a:pPr lvl="1"/>
            <a:r>
              <a:rPr lang="en-US" dirty="0" err="1" smtClean="0"/>
              <a:t>Linkar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query com </a:t>
            </a:r>
            <a:r>
              <a:rPr lang="en-US" dirty="0" err="1" smtClean="0"/>
              <a:t>outra</a:t>
            </a:r>
            <a:r>
              <a:rPr lang="en-US" dirty="0" smtClean="0"/>
              <a:t> query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recompilada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6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en-US" dirty="0" smtClean="0"/>
              <a:t>Query </a:t>
            </a:r>
            <a:r>
              <a:rPr lang="en-US" dirty="0" err="1" smtClean="0"/>
              <a:t>PLan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50629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en-US" dirty="0" smtClean="0"/>
              <a:t>Compiled Queries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3776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en-US" dirty="0" err="1" smtClean="0"/>
              <a:t>Compondo</a:t>
            </a:r>
            <a:r>
              <a:rPr lang="en-US" dirty="0" smtClean="0"/>
              <a:t> queries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48209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en-US" dirty="0" smtClean="0"/>
              <a:t>AUTOCOMPILED QUERIES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4831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3 - Otimização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/>
              <a:t>Módulo</a:t>
            </a:r>
            <a:r>
              <a:rPr lang="pt-BR" b="1" dirty="0"/>
              <a:t> 3 - Otimização</a:t>
            </a:r>
          </a:p>
          <a:p>
            <a:pPr lvl="1" fontAlgn="base"/>
            <a:r>
              <a:rPr lang="pt-BR" dirty="0" smtClean="0"/>
              <a:t>Ferramentas</a:t>
            </a:r>
          </a:p>
          <a:p>
            <a:pPr lvl="2" fontAlgn="base"/>
            <a:r>
              <a:rPr lang="pt-BR" dirty="0" smtClean="0"/>
              <a:t>EF Profiler</a:t>
            </a:r>
          </a:p>
          <a:p>
            <a:pPr lvl="2" fontAlgn="base"/>
            <a:r>
              <a:rPr lang="pt-BR" dirty="0" smtClean="0"/>
              <a:t>SQL Profiler</a:t>
            </a:r>
          </a:p>
          <a:p>
            <a:pPr lvl="1" fontAlgn="base"/>
            <a:r>
              <a:rPr lang="pt-BR" dirty="0" smtClean="0"/>
              <a:t>Performance</a:t>
            </a:r>
            <a:endParaRPr lang="pt-BR" dirty="0"/>
          </a:p>
          <a:p>
            <a:pPr lvl="2" fontAlgn="base"/>
            <a:r>
              <a:rPr lang="en-US" dirty="0" smtClean="0"/>
              <a:t>Cold </a:t>
            </a:r>
            <a:r>
              <a:rPr lang="en-US" dirty="0"/>
              <a:t>vs. Warm Query Execution</a:t>
            </a:r>
          </a:p>
          <a:p>
            <a:pPr lvl="2" fontAlgn="base"/>
            <a:r>
              <a:rPr lang="en-US" dirty="0"/>
              <a:t>Caching </a:t>
            </a:r>
            <a:endParaRPr lang="en-US" dirty="0" smtClean="0"/>
          </a:p>
          <a:p>
            <a:pPr lvl="2" fontAlgn="base"/>
            <a:r>
              <a:rPr lang="en-US" dirty="0" err="1" smtClean="0"/>
              <a:t>Autocompiled</a:t>
            </a:r>
            <a:r>
              <a:rPr lang="en-US" dirty="0" smtClean="0"/>
              <a:t> </a:t>
            </a:r>
            <a:r>
              <a:rPr lang="en-US" dirty="0"/>
              <a:t>Queries</a:t>
            </a:r>
          </a:p>
          <a:p>
            <a:pPr lvl="2" fontAlgn="base"/>
            <a:r>
              <a:rPr lang="en-US" dirty="0" err="1"/>
              <a:t>NoTracking</a:t>
            </a:r>
            <a:r>
              <a:rPr lang="en-US" dirty="0"/>
              <a:t> Queries</a:t>
            </a:r>
          </a:p>
          <a:p>
            <a:pPr lvl="2" fontAlgn="base"/>
            <a:r>
              <a:rPr lang="en-US" dirty="0"/>
              <a:t>Query Execution Options</a:t>
            </a:r>
            <a:endParaRPr lang="pt-BR" dirty="0"/>
          </a:p>
          <a:p>
            <a:pPr lvl="1" fontAlgn="base"/>
            <a:endParaRPr lang="pt-BR" dirty="0" smtClean="0"/>
          </a:p>
          <a:p>
            <a:pPr lvl="1" fontAlgn="base"/>
            <a:r>
              <a:rPr lang="pt-BR" dirty="0" smtClean="0"/>
              <a:t>Fine </a:t>
            </a:r>
            <a:r>
              <a:rPr lang="pt-BR" dirty="0" err="1"/>
              <a:t>Tunnings</a:t>
            </a:r>
            <a:endParaRPr lang="pt-BR" dirty="0"/>
          </a:p>
          <a:p>
            <a:pPr lvl="2" fontAlgn="base"/>
            <a:r>
              <a:rPr lang="pt-BR" dirty="0"/>
              <a:t>Trabalhando com </a:t>
            </a:r>
            <a:r>
              <a:rPr lang="pt-BR" dirty="0" err="1"/>
              <a:t>GUIds</a:t>
            </a:r>
            <a:endParaRPr lang="pt-BR" dirty="0"/>
          </a:p>
          <a:p>
            <a:pPr lvl="2" fontAlgn="base"/>
            <a:r>
              <a:rPr lang="pt-BR" dirty="0"/>
              <a:t>Trabalhando com índices</a:t>
            </a:r>
          </a:p>
          <a:p>
            <a:pPr lvl="2" fontAlgn="base"/>
            <a:r>
              <a:rPr lang="pt-BR" dirty="0" err="1"/>
              <a:t>Versionando</a:t>
            </a:r>
            <a:r>
              <a:rPr lang="pt-BR" dirty="0"/>
              <a:t> o Banco de Dados com </a:t>
            </a:r>
            <a:r>
              <a:rPr lang="pt-BR" dirty="0" err="1"/>
              <a:t>Migration</a:t>
            </a:r>
            <a:endParaRPr lang="pt-BR" dirty="0"/>
          </a:p>
          <a:p>
            <a:pPr lvl="2" fontAlgn="base"/>
            <a:r>
              <a:rPr lang="pt-BR" dirty="0"/>
              <a:t>Capturando erros</a:t>
            </a:r>
          </a:p>
          <a:p>
            <a:pPr fontAlgn="base"/>
            <a:endParaRPr lang="pt-BR" b="1" dirty="0"/>
          </a:p>
          <a:p>
            <a:pPr lvl="1" fontAlgn="base"/>
            <a:endParaRPr lang="pt-BR" dirty="0"/>
          </a:p>
          <a:p>
            <a:pPr fontAlgn="base"/>
            <a:endParaRPr lang="pt-BR" dirty="0"/>
          </a:p>
          <a:p>
            <a:pPr fontAlgn="base"/>
            <a:endParaRPr lang="pt-BR" b="1" dirty="0"/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725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NoTracking</a:t>
            </a:r>
            <a:r>
              <a:rPr lang="pt-BR" dirty="0" smtClean="0"/>
              <a:t> 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cenário</a:t>
            </a:r>
            <a:r>
              <a:rPr lang="en-US" dirty="0" smtClean="0"/>
              <a:t> Read-only e </a:t>
            </a:r>
            <a:r>
              <a:rPr lang="en-US" dirty="0" err="1" smtClean="0"/>
              <a:t>quer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o overhead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carregamento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no </a:t>
            </a:r>
            <a:r>
              <a:rPr lang="en-US" dirty="0" err="1" smtClean="0"/>
              <a:t>objectstatemanager</a:t>
            </a:r>
            <a:r>
              <a:rPr lang="en-US" dirty="0" smtClean="0"/>
              <a:t>, utilize o no-tracking.</a:t>
            </a:r>
          </a:p>
          <a:p>
            <a:endParaRPr lang="en-US" dirty="0" smtClean="0"/>
          </a:p>
          <a:p>
            <a:r>
              <a:rPr lang="en-US" dirty="0" err="1" smtClean="0"/>
              <a:t>Desabilitando</a:t>
            </a:r>
            <a:r>
              <a:rPr lang="en-US" dirty="0" smtClean="0"/>
              <a:t> o tracking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desabilitando</a:t>
            </a:r>
            <a:r>
              <a:rPr lang="en-US" dirty="0" smtClean="0"/>
              <a:t> o cache.</a:t>
            </a:r>
          </a:p>
          <a:p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query </a:t>
            </a:r>
            <a:r>
              <a:rPr lang="en-US" dirty="0" err="1" smtClean="0"/>
              <a:t>repetidamente</a:t>
            </a:r>
            <a:r>
              <a:rPr lang="en-US" dirty="0" smtClean="0"/>
              <a:t>, </a:t>
            </a:r>
            <a:r>
              <a:rPr lang="en-US" dirty="0" err="1" smtClean="0"/>
              <a:t>talvez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veja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performance </a:t>
            </a:r>
            <a:r>
              <a:rPr lang="en-US" dirty="0" err="1" smtClean="0"/>
              <a:t>utilizando</a:t>
            </a:r>
            <a:r>
              <a:rPr lang="en-US" dirty="0" smtClean="0"/>
              <a:t> o change tracking.</a:t>
            </a:r>
          </a:p>
          <a:p>
            <a:endParaRPr lang="en-US" dirty="0" smtClean="0"/>
          </a:p>
          <a:p>
            <a:r>
              <a:rPr lang="en-US" dirty="0" err="1" smtClean="0"/>
              <a:t>Utilizar</a:t>
            </a:r>
            <a:r>
              <a:rPr lang="en-US" dirty="0" smtClean="0"/>
              <a:t> a </a:t>
            </a:r>
            <a:r>
              <a:rPr lang="en-US" dirty="0" err="1" smtClean="0"/>
              <a:t>opção</a:t>
            </a:r>
            <a:r>
              <a:rPr lang="en-US" dirty="0" smtClean="0"/>
              <a:t> </a:t>
            </a:r>
            <a:r>
              <a:rPr lang="en-US" dirty="0" err="1" smtClean="0"/>
              <a:t>asnotracking</a:t>
            </a:r>
            <a:r>
              <a:rPr lang="en-US" dirty="0" smtClean="0"/>
              <a:t>() no </a:t>
            </a:r>
            <a:r>
              <a:rPr lang="en-US" dirty="0" err="1" smtClean="0"/>
              <a:t>dbSet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6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en-US" dirty="0" smtClean="0"/>
              <a:t>NOTRACKING QUERIES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136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Query </a:t>
            </a:r>
            <a:r>
              <a:rPr lang="pt-BR" dirty="0" err="1" smtClean="0"/>
              <a:t>Execution</a:t>
            </a:r>
            <a:r>
              <a:rPr lang="pt-BR" dirty="0" smtClean="0"/>
              <a:t> </a:t>
            </a:r>
            <a:r>
              <a:rPr lang="pt-BR" dirty="0" err="1" smtClean="0"/>
              <a:t>Options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O EF </a:t>
            </a:r>
            <a:r>
              <a:rPr lang="en-US" dirty="0" err="1" smtClean="0"/>
              <a:t>fornece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meios</a:t>
            </a:r>
            <a:r>
              <a:rPr lang="en-US" dirty="0" smtClean="0"/>
              <a:t> de </a:t>
            </a:r>
            <a:r>
              <a:rPr lang="en-US" dirty="0" err="1" smtClean="0"/>
              <a:t>executar</a:t>
            </a:r>
            <a:r>
              <a:rPr lang="en-US" dirty="0" smtClean="0"/>
              <a:t> queries:</a:t>
            </a:r>
          </a:p>
          <a:p>
            <a:pPr lvl="1"/>
            <a:r>
              <a:rPr lang="en-US" dirty="0" smtClean="0"/>
              <a:t>LINQ </a:t>
            </a:r>
            <a:r>
              <a:rPr lang="en-US" dirty="0"/>
              <a:t>to </a:t>
            </a:r>
            <a:r>
              <a:rPr lang="en-US" dirty="0" smtClean="0"/>
              <a:t>Entities</a:t>
            </a:r>
            <a:endParaRPr lang="en-US" dirty="0"/>
          </a:p>
          <a:p>
            <a:pPr lvl="1"/>
            <a:r>
              <a:rPr lang="en-US" dirty="0"/>
              <a:t>No Tracking LINQ to </a:t>
            </a:r>
            <a:r>
              <a:rPr lang="en-US" dirty="0" smtClean="0"/>
              <a:t>Entities</a:t>
            </a:r>
            <a:endParaRPr lang="en-US" dirty="0"/>
          </a:p>
          <a:p>
            <a:pPr lvl="1"/>
            <a:r>
              <a:rPr lang="en-US" dirty="0"/>
              <a:t>Entity SQL </a:t>
            </a:r>
            <a:r>
              <a:rPr lang="en-US" dirty="0" smtClean="0"/>
              <a:t>no </a:t>
            </a:r>
            <a:r>
              <a:rPr lang="en-US" dirty="0" err="1" smtClean="0"/>
              <a:t>ObjectQuery</a:t>
            </a:r>
            <a:endParaRPr lang="en-US" dirty="0"/>
          </a:p>
          <a:p>
            <a:pPr lvl="1"/>
            <a:r>
              <a:rPr lang="en-US" dirty="0"/>
              <a:t>Entity SQL </a:t>
            </a:r>
            <a:r>
              <a:rPr lang="en-US" dirty="0" smtClean="0"/>
              <a:t>no </a:t>
            </a:r>
            <a:r>
              <a:rPr lang="en-US" dirty="0" err="1" smtClean="0"/>
              <a:t>EntityCommand</a:t>
            </a:r>
            <a:endParaRPr lang="en-US" dirty="0"/>
          </a:p>
          <a:p>
            <a:pPr lvl="1"/>
            <a:r>
              <a:rPr lang="en-US" dirty="0" err="1" smtClean="0"/>
              <a:t>ExecuteStoreQuery</a:t>
            </a:r>
            <a:endParaRPr lang="en-US" dirty="0"/>
          </a:p>
          <a:p>
            <a:pPr lvl="1"/>
            <a:r>
              <a:rPr lang="en-US" dirty="0" err="1" smtClean="0"/>
              <a:t>SqlQuery</a:t>
            </a:r>
            <a:endParaRPr lang="en-US" dirty="0"/>
          </a:p>
          <a:p>
            <a:pPr lvl="1"/>
            <a:r>
              <a:rPr lang="en-US" dirty="0" err="1" smtClean="0"/>
              <a:t>CompiledQuery</a:t>
            </a:r>
            <a:endParaRPr lang="en-US" dirty="0"/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247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en-US" dirty="0" smtClean="0"/>
              <a:t>Query Execution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00681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Query </a:t>
            </a:r>
            <a:r>
              <a:rPr lang="pt-BR" dirty="0" err="1" smtClean="0"/>
              <a:t>Execution</a:t>
            </a:r>
            <a:r>
              <a:rPr lang="pt-BR" dirty="0" smtClean="0"/>
              <a:t> </a:t>
            </a:r>
            <a:r>
              <a:rPr lang="pt-BR" dirty="0" err="1" smtClean="0"/>
              <a:t>Options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06400"/>
              </p:ext>
            </p:extLst>
          </p:nvPr>
        </p:nvGraphicFramePr>
        <p:xfrm>
          <a:off x="716820" y="2476350"/>
          <a:ext cx="10515600" cy="2743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EF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Test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Time (ms)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Memory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EF6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ObjectContext ESQL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2059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46039040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EF6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ObjectContext Linq Query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3074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45248512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EF6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DbContext Linq Query No Tracking</a:t>
                      </a:r>
                      <a:endParaRPr lang="en-US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3125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47575040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EF6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DbContext Linq Query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3420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47652864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EF6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ObjectContext Linq Query No Tracking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3593</a:t>
                      </a:r>
                      <a:endParaRPr lang="pt-BR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45260800</a:t>
                      </a:r>
                      <a:endParaRPr lang="pt-BR" dirty="0">
                        <a:solidFill>
                          <a:schemeClr val="tx2"/>
                        </a:solidFill>
                        <a:effectLst/>
                        <a:latin typeface="inherit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994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Query </a:t>
            </a:r>
            <a:r>
              <a:rPr lang="pt-BR" dirty="0" err="1" smtClean="0"/>
              <a:t>Execution</a:t>
            </a:r>
            <a:r>
              <a:rPr lang="pt-BR" dirty="0" smtClean="0"/>
              <a:t> </a:t>
            </a:r>
            <a:r>
              <a:rPr lang="pt-BR" dirty="0" err="1" smtClean="0"/>
              <a:t>Options</a:t>
            </a:r>
            <a:endParaRPr lang="pt-BR" dirty="0"/>
          </a:p>
        </p:txBody>
      </p:sp>
      <p:pic>
        <p:nvPicPr>
          <p:cNvPr id="3074" name="Picture 2" descr="https://i-msdn.sec.s-msft.com/hh949853.EF6Micro5000Warm(en-us,MSDN.1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451" y="2696179"/>
            <a:ext cx="45815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03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Query </a:t>
            </a:r>
            <a:r>
              <a:rPr lang="pt-BR" dirty="0" err="1" smtClean="0"/>
              <a:t>Execution</a:t>
            </a:r>
            <a:r>
              <a:rPr lang="pt-BR" dirty="0" smtClean="0"/>
              <a:t> </a:t>
            </a:r>
            <a:r>
              <a:rPr lang="pt-BR" dirty="0" err="1" smtClean="0"/>
              <a:t>Options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56937"/>
            <a:ext cx="5734050" cy="1809750"/>
          </a:xfrm>
          <a:prstGeom prst="rect">
            <a:avLst/>
          </a:prstGeom>
        </p:spPr>
      </p:pic>
      <p:pic>
        <p:nvPicPr>
          <p:cNvPr id="4099" name="Picture 3" descr="https://i-msdn.sec.s-msft.com/hh949853.EF6WarmQuery1000(en-us,MSDN.10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2" y="1588328"/>
            <a:ext cx="761047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070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Fine </a:t>
            </a:r>
            <a:r>
              <a:rPr lang="pt-BR" dirty="0" err="1" smtClean="0"/>
              <a:t>Tunnings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Módulo 3 – Aula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1222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/>
              <a:t>Trabalhando com </a:t>
            </a:r>
            <a:r>
              <a:rPr lang="pt-BR" dirty="0" err="1"/>
              <a:t>GUIds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Vantagens e Desvantagens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5607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en-US" dirty="0" smtClean="0"/>
              <a:t>TRABALHANDO COM GUIDS no EF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44146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Módulo 3 – Aula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7348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Fine </a:t>
            </a:r>
            <a:r>
              <a:rPr lang="pt-BR" dirty="0" err="1" smtClean="0"/>
              <a:t>Tunnings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Trabalhando </a:t>
            </a:r>
            <a:r>
              <a:rPr lang="pt-BR" dirty="0"/>
              <a:t>com </a:t>
            </a:r>
            <a:r>
              <a:rPr lang="pt-BR" dirty="0" smtClean="0"/>
              <a:t>índices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05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en-US" dirty="0" smtClean="0"/>
              <a:t>TRABALHANDO COM ÍNCIDES no EF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39517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 err="1"/>
              <a:t>Versionando</a:t>
            </a:r>
            <a:r>
              <a:rPr lang="pt-BR" dirty="0"/>
              <a:t> o Banco de </a:t>
            </a:r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Cuidados com o </a:t>
            </a:r>
            <a:r>
              <a:rPr lang="pt-BR" dirty="0" err="1" smtClean="0"/>
              <a:t>Migration</a:t>
            </a:r>
            <a:endParaRPr lang="pt-BR" dirty="0" smtClean="0"/>
          </a:p>
          <a:p>
            <a:pPr fontAlgn="base"/>
            <a:r>
              <a:rPr lang="pt-BR" dirty="0" smtClean="0"/>
              <a:t>Entendendo o </a:t>
            </a:r>
            <a:r>
              <a:rPr lang="pt-BR" dirty="0" err="1" smtClean="0"/>
              <a:t>Migration</a:t>
            </a:r>
            <a:endParaRPr lang="pt-BR" dirty="0" smtClean="0"/>
          </a:p>
          <a:p>
            <a:pPr fontAlgn="base"/>
            <a:r>
              <a:rPr lang="pt-BR" dirty="0" err="1" smtClean="0"/>
              <a:t>Up</a:t>
            </a:r>
            <a:r>
              <a:rPr lang="pt-BR" dirty="0" smtClean="0"/>
              <a:t> e Down</a:t>
            </a:r>
          </a:p>
          <a:p>
            <a:pPr fontAlgn="base"/>
            <a:r>
              <a:rPr lang="pt-BR" dirty="0" err="1" smtClean="0"/>
              <a:t>Versionando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966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en-US" dirty="0" smtClean="0"/>
              <a:t>MIGRATIONS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59523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/>
              <a:t>Capturando erros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Capturando erros específicos do EF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144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en-US" dirty="0" smtClean="0"/>
              <a:t>CAPTURANDO ERROS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69615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/>
              <a:t>Módulo</a:t>
            </a:r>
            <a:r>
              <a:rPr lang="pt-BR" b="1" dirty="0"/>
              <a:t> 3 - Otimização</a:t>
            </a:r>
          </a:p>
          <a:p>
            <a:pPr lvl="1" fontAlgn="base"/>
            <a:r>
              <a:rPr lang="pt-BR" dirty="0"/>
              <a:t>Ferramentas</a:t>
            </a:r>
          </a:p>
          <a:p>
            <a:pPr lvl="2" fontAlgn="base"/>
            <a:r>
              <a:rPr lang="pt-BR" dirty="0"/>
              <a:t>EF Profiler</a:t>
            </a:r>
          </a:p>
          <a:p>
            <a:pPr lvl="2" fontAlgn="base"/>
            <a:r>
              <a:rPr lang="pt-BR" dirty="0"/>
              <a:t>SQL Profiler</a:t>
            </a:r>
          </a:p>
          <a:p>
            <a:pPr lvl="1" fontAlgn="base"/>
            <a:r>
              <a:rPr lang="pt-BR" dirty="0"/>
              <a:t>Performance</a:t>
            </a:r>
          </a:p>
          <a:p>
            <a:pPr lvl="2" fontAlgn="base"/>
            <a:r>
              <a:rPr lang="en-US" dirty="0"/>
              <a:t>Cold vs. Warm Query Execution</a:t>
            </a:r>
          </a:p>
          <a:p>
            <a:pPr lvl="2" fontAlgn="base"/>
            <a:r>
              <a:rPr lang="en-US" dirty="0"/>
              <a:t>Caching </a:t>
            </a:r>
          </a:p>
          <a:p>
            <a:pPr lvl="2" fontAlgn="base"/>
            <a:r>
              <a:rPr lang="en-US" dirty="0" err="1"/>
              <a:t>Autocompiled</a:t>
            </a:r>
            <a:r>
              <a:rPr lang="en-US" dirty="0"/>
              <a:t> Queries</a:t>
            </a:r>
          </a:p>
          <a:p>
            <a:pPr lvl="2" fontAlgn="base"/>
            <a:r>
              <a:rPr lang="en-US" dirty="0" err="1"/>
              <a:t>NoTracking</a:t>
            </a:r>
            <a:r>
              <a:rPr lang="en-US" dirty="0"/>
              <a:t> Queries</a:t>
            </a:r>
          </a:p>
          <a:p>
            <a:pPr lvl="2" fontAlgn="base"/>
            <a:r>
              <a:rPr lang="en-US" dirty="0"/>
              <a:t>Query Execution Options</a:t>
            </a:r>
            <a:endParaRPr lang="pt-BR" dirty="0"/>
          </a:p>
          <a:p>
            <a:pPr lvl="1" fontAlgn="base"/>
            <a:endParaRPr lang="pt-BR" dirty="0"/>
          </a:p>
          <a:p>
            <a:pPr lvl="1" fontAlgn="base"/>
            <a:r>
              <a:rPr lang="pt-BR" dirty="0"/>
              <a:t>Fine </a:t>
            </a:r>
            <a:r>
              <a:rPr lang="pt-BR" dirty="0" err="1"/>
              <a:t>Tunnings</a:t>
            </a:r>
            <a:endParaRPr lang="pt-BR" dirty="0"/>
          </a:p>
          <a:p>
            <a:pPr lvl="2" fontAlgn="base"/>
            <a:r>
              <a:rPr lang="pt-BR" dirty="0"/>
              <a:t>Trabalhando com </a:t>
            </a:r>
            <a:r>
              <a:rPr lang="pt-BR" dirty="0" err="1"/>
              <a:t>GUIds</a:t>
            </a:r>
            <a:endParaRPr lang="pt-BR" dirty="0"/>
          </a:p>
          <a:p>
            <a:pPr lvl="2" fontAlgn="base"/>
            <a:r>
              <a:rPr lang="pt-BR" dirty="0"/>
              <a:t>Trabalhando com índices</a:t>
            </a:r>
          </a:p>
          <a:p>
            <a:pPr lvl="2" fontAlgn="base"/>
            <a:r>
              <a:rPr lang="pt-BR" dirty="0" err="1"/>
              <a:t>Versionando</a:t>
            </a:r>
            <a:r>
              <a:rPr lang="pt-BR" dirty="0"/>
              <a:t> o Banco de Dados com </a:t>
            </a:r>
            <a:r>
              <a:rPr lang="pt-BR" dirty="0" err="1"/>
              <a:t>Migration</a:t>
            </a:r>
            <a:endParaRPr lang="pt-BR" dirty="0"/>
          </a:p>
          <a:p>
            <a:pPr lvl="2" fontAlgn="base"/>
            <a:r>
              <a:rPr lang="pt-BR" dirty="0"/>
              <a:t>Capturando erros</a:t>
            </a:r>
          </a:p>
          <a:p>
            <a:pPr fontAlgn="base"/>
            <a:endParaRPr lang="pt-BR" b="1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4636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/>
              <a:t>EF Profiler</a:t>
            </a:r>
          </a:p>
          <a:p>
            <a:pPr fontAlgn="base"/>
            <a:r>
              <a:rPr lang="pt-BR" dirty="0"/>
              <a:t>SQL Profiler</a:t>
            </a:r>
          </a:p>
        </p:txBody>
      </p:sp>
    </p:spTree>
    <p:extLst>
      <p:ext uri="{BB962C8B-B14F-4D97-AF65-F5344CB8AC3E}">
        <p14:creationId xmlns:p14="http://schemas.microsoft.com/office/powerpoint/2010/main" val="4258716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UTILIZANDO O EF PROFILE E SQL PROFILER</a:t>
            </a:r>
          </a:p>
        </p:txBody>
      </p:sp>
    </p:spTree>
    <p:extLst>
      <p:ext uri="{BB962C8B-B14F-4D97-AF65-F5344CB8AC3E}">
        <p14:creationId xmlns:p14="http://schemas.microsoft.com/office/powerpoint/2010/main" val="3476592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Performance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Módulo 3 – Aula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555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vs. Warm Query </a:t>
            </a:r>
            <a:r>
              <a:rPr lang="en-US" dirty="0" smtClean="0"/>
              <a:t>Execution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en-US" dirty="0" smtClean="0"/>
              <a:t>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query é </a:t>
            </a:r>
            <a:r>
              <a:rPr lang="en-US" dirty="0" err="1" smtClean="0"/>
              <a:t>executada</a:t>
            </a:r>
            <a:r>
              <a:rPr lang="en-US" dirty="0" smtClean="0"/>
              <a:t>, o EF </a:t>
            </a:r>
            <a:r>
              <a:rPr lang="en-US" dirty="0" err="1" smtClean="0"/>
              <a:t>realiza</a:t>
            </a:r>
            <a:r>
              <a:rPr lang="en-US" dirty="0" smtClean="0"/>
              <a:t> um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massivo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trás</a:t>
            </a:r>
            <a:r>
              <a:rPr lang="en-US" dirty="0" smtClean="0"/>
              <a:t> para </a:t>
            </a:r>
            <a:r>
              <a:rPr lang="en-US" dirty="0" err="1" smtClean="0"/>
              <a:t>carregar</a:t>
            </a:r>
            <a:r>
              <a:rPr lang="en-US" dirty="0" smtClean="0"/>
              <a:t> e </a:t>
            </a:r>
            <a:r>
              <a:rPr lang="en-US" dirty="0" err="1" smtClean="0"/>
              <a:t>validar</a:t>
            </a:r>
            <a:r>
              <a:rPr lang="en-US" dirty="0" smtClean="0"/>
              <a:t> o </a:t>
            </a:r>
            <a:r>
              <a:rPr lang="en-US" dirty="0" err="1" smtClean="0"/>
              <a:t>modelo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err="1" smtClean="0"/>
              <a:t>Isto</a:t>
            </a:r>
            <a:r>
              <a:rPr lang="en-US" dirty="0" smtClean="0"/>
              <a:t> é </a:t>
            </a:r>
            <a:r>
              <a:rPr lang="en-US" dirty="0" err="1" smtClean="0"/>
              <a:t>chamado</a:t>
            </a:r>
            <a:r>
              <a:rPr lang="en-US" dirty="0" smtClean="0"/>
              <a:t> de COLD Query</a:t>
            </a:r>
          </a:p>
          <a:p>
            <a:pPr fontAlgn="base"/>
            <a:r>
              <a:rPr lang="en-US" dirty="0" smtClean="0"/>
              <a:t>As queries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carregado</a:t>
            </a:r>
            <a:r>
              <a:rPr lang="en-US" dirty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chamadas</a:t>
            </a:r>
            <a:r>
              <a:rPr lang="en-US" dirty="0" smtClean="0"/>
              <a:t> de Warm queries, e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rápidas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6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vs. Warm Query </a:t>
            </a:r>
            <a:r>
              <a:rPr lang="en-US" dirty="0" smtClean="0"/>
              <a:t>Execution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77" y="1812784"/>
            <a:ext cx="89820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08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883" y="401483"/>
            <a:ext cx="89439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73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742</Words>
  <Application>Microsoft Office PowerPoint</Application>
  <PresentationFormat>Widescreen</PresentationFormat>
  <Paragraphs>163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Bebas Neue</vt:lpstr>
      <vt:lpstr>FFF Tusj</vt:lpstr>
      <vt:lpstr>inherit</vt:lpstr>
      <vt:lpstr>Tema do Office</vt:lpstr>
      <vt:lpstr>Módulo 3</vt:lpstr>
      <vt:lpstr>Módulo 3 - Otimização</vt:lpstr>
      <vt:lpstr>Ferramentas</vt:lpstr>
      <vt:lpstr>Ferramentas</vt:lpstr>
      <vt:lpstr>DEMO</vt:lpstr>
      <vt:lpstr>Performance</vt:lpstr>
      <vt:lpstr>Cold vs. Warm Query Execution</vt:lpstr>
      <vt:lpstr>Cold vs. Warm Query Execution</vt:lpstr>
      <vt:lpstr>Apresentação do PowerPoint</vt:lpstr>
      <vt:lpstr>DEMO</vt:lpstr>
      <vt:lpstr>Caching</vt:lpstr>
      <vt:lpstr>Object Caching</vt:lpstr>
      <vt:lpstr>Object Caching</vt:lpstr>
      <vt:lpstr>DEMO</vt:lpstr>
      <vt:lpstr>Auto-Compiled Queries</vt:lpstr>
      <vt:lpstr>DEMO</vt:lpstr>
      <vt:lpstr>DEMO</vt:lpstr>
      <vt:lpstr>DEMO</vt:lpstr>
      <vt:lpstr>DEMO</vt:lpstr>
      <vt:lpstr>NoTracking Queries</vt:lpstr>
      <vt:lpstr>DEMO</vt:lpstr>
      <vt:lpstr>Query Execution Options</vt:lpstr>
      <vt:lpstr>DEMO</vt:lpstr>
      <vt:lpstr>Query Execution Options</vt:lpstr>
      <vt:lpstr>Query Execution Options</vt:lpstr>
      <vt:lpstr>Query Execution Options</vt:lpstr>
      <vt:lpstr>Fine Tunnings</vt:lpstr>
      <vt:lpstr>Trabalhando com GUIds</vt:lpstr>
      <vt:lpstr>DEMO</vt:lpstr>
      <vt:lpstr>Fine Tunnings</vt:lpstr>
      <vt:lpstr>DEMO</vt:lpstr>
      <vt:lpstr>Versionando o Banco de Dados</vt:lpstr>
      <vt:lpstr>DEMO</vt:lpstr>
      <vt:lpstr>Capturando erros</vt:lpstr>
      <vt:lpstr>DEMO</vt:lpstr>
      <vt:lpstr>REVISÃO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56</cp:revision>
  <dcterms:created xsi:type="dcterms:W3CDTF">2015-02-23T22:14:06Z</dcterms:created>
  <dcterms:modified xsi:type="dcterms:W3CDTF">2015-03-27T17:55:54Z</dcterms:modified>
</cp:coreProperties>
</file>