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2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3" r:id="rId28"/>
    <p:sldId id="505" r:id="rId29"/>
    <p:sldId id="507" r:id="rId30"/>
    <p:sldId id="508" r:id="rId31"/>
    <p:sldId id="502" r:id="rId32"/>
    <p:sldId id="504" r:id="rId33"/>
    <p:sldId id="506" r:id="rId34"/>
    <p:sldId id="510" r:id="rId35"/>
    <p:sldId id="511" r:id="rId36"/>
    <p:sldId id="512" r:id="rId37"/>
    <p:sldId id="509" r:id="rId38"/>
    <p:sldId id="514" r:id="rId39"/>
    <p:sldId id="513" r:id="rId40"/>
    <p:sldId id="265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B04"/>
    <a:srgbClr val="FE508E"/>
    <a:srgbClr val="5133B7"/>
    <a:srgbClr val="C36BD6"/>
    <a:srgbClr val="DD0031"/>
    <a:srgbClr val="11D15E"/>
    <a:srgbClr val="FF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 autoAdjust="0"/>
    <p:restoredTop sz="94328" autoAdjust="0"/>
  </p:normalViewPr>
  <p:slideViewPr>
    <p:cSldViewPr snapToGrid="0">
      <p:cViewPr varScale="1">
        <p:scale>
          <a:sx n="116" d="100"/>
          <a:sy n="116" d="100"/>
        </p:scale>
        <p:origin x="13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4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Delete: Seta um valor </a:t>
            </a:r>
            <a:r>
              <a:rPr lang="en-US" dirty="0" err="1"/>
              <a:t>máximo</a:t>
            </a:r>
            <a:r>
              <a:rPr lang="en-US" dirty="0"/>
              <a:t> (Bytes) para o </a:t>
            </a:r>
            <a:r>
              <a:rPr lang="en-US" dirty="0" err="1"/>
              <a:t>tópico</a:t>
            </a:r>
            <a:r>
              <a:rPr lang="en-US" dirty="0"/>
              <a:t> 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deletando</a:t>
            </a:r>
            <a:r>
              <a:rPr lang="en-US" dirty="0"/>
              <a:t> as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antigas</a:t>
            </a:r>
            <a:r>
              <a:rPr lang="pt-BR" dirty="0"/>
              <a:t>. Ou por um determinado tempo.</a:t>
            </a:r>
          </a:p>
          <a:p>
            <a:r>
              <a:rPr lang="pt-BR" dirty="0" err="1"/>
              <a:t>Compaction</a:t>
            </a:r>
            <a:r>
              <a:rPr lang="pt-BR" dirty="0"/>
              <a:t> = </a:t>
            </a:r>
            <a:r>
              <a:rPr lang="pt-BR" dirty="0" err="1"/>
              <a:t>Upsert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148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Delete: Seta um valor </a:t>
            </a:r>
            <a:r>
              <a:rPr lang="en-US" dirty="0" err="1"/>
              <a:t>máximo</a:t>
            </a:r>
            <a:r>
              <a:rPr lang="en-US" dirty="0"/>
              <a:t> (Bytes) para o </a:t>
            </a:r>
            <a:r>
              <a:rPr lang="en-US" dirty="0" err="1"/>
              <a:t>tópico</a:t>
            </a:r>
            <a:r>
              <a:rPr lang="en-US" dirty="0"/>
              <a:t> e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deletando</a:t>
            </a:r>
            <a:r>
              <a:rPr lang="en-US" dirty="0"/>
              <a:t> as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antigas</a:t>
            </a:r>
            <a:r>
              <a:rPr lang="pt-BR" dirty="0"/>
              <a:t>. Ou por um determinado tempo.</a:t>
            </a:r>
          </a:p>
          <a:p>
            <a:r>
              <a:rPr lang="pt-BR" dirty="0" err="1"/>
              <a:t>Compaction</a:t>
            </a:r>
            <a:r>
              <a:rPr lang="pt-BR" dirty="0"/>
              <a:t> = </a:t>
            </a:r>
            <a:r>
              <a:rPr lang="pt-BR" dirty="0" err="1"/>
              <a:t>Upsert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6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99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15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Eventos</a:t>
            </a:r>
            <a:r>
              <a:rPr lang="en-US" dirty="0"/>
              <a:t> sempre no </a:t>
            </a:r>
            <a:r>
              <a:rPr lang="en-US" dirty="0" err="1"/>
              <a:t>passado</a:t>
            </a:r>
            <a:endParaRPr lang="en-US" dirty="0"/>
          </a:p>
          <a:p>
            <a:r>
              <a:rPr lang="en-US" dirty="0" err="1"/>
              <a:t>Mapear</a:t>
            </a:r>
            <a:r>
              <a:rPr lang="en-US" dirty="0"/>
              <a:t>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feliz</a:t>
            </a:r>
            <a:r>
              <a:rPr lang="en-US" dirty="0"/>
              <a:t> e </a:t>
            </a:r>
            <a:r>
              <a:rPr lang="en-US" dirty="0" err="1"/>
              <a:t>caminho</a:t>
            </a:r>
            <a:r>
              <a:rPr lang="en-US" dirty="0"/>
              <a:t> triste</a:t>
            </a:r>
            <a:br>
              <a:rPr lang="en-US" dirty="0"/>
            </a:br>
            <a:r>
              <a:rPr lang="en-US" dirty="0" err="1"/>
              <a:t>Comandos</a:t>
            </a:r>
            <a:r>
              <a:rPr lang="en-US" dirty="0"/>
              <a:t> sempre no imperative</a:t>
            </a:r>
            <a:br>
              <a:rPr lang="en-US" dirty="0"/>
            </a:br>
            <a:r>
              <a:rPr lang="en-US" dirty="0" err="1"/>
              <a:t>Linha</a:t>
            </a:r>
            <a:r>
              <a:rPr lang="en-US" dirty="0"/>
              <a:t> do tempo da </a:t>
            </a:r>
            <a:r>
              <a:rPr lang="en-US" dirty="0" err="1"/>
              <a:t>esquerda</a:t>
            </a:r>
            <a:r>
              <a:rPr lang="en-US" dirty="0"/>
              <a:t> para </a:t>
            </a:r>
            <a:r>
              <a:rPr lang="en-US" dirty="0" err="1"/>
              <a:t>direita</a:t>
            </a:r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0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2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Event-Driven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Architecture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Arquitetura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orientada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Padrão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arquitetura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Promove</a:t>
            </a:r>
            <a:r>
              <a:rPr lang="en-US" dirty="0">
                <a:latin typeface="Nunito" pitchFamily="2" charset="77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Detecção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Consumo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gira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torno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CFF7F63-1384-4090-B417-90B3659CA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2300" y="2382592"/>
            <a:ext cx="4691398" cy="40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– Implementações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C86333-15BC-4571-B12E-0DDAC412C2BC}"/>
              </a:ext>
            </a:extLst>
          </p:cNvPr>
          <p:cNvSpPr/>
          <p:nvPr/>
        </p:nvSpPr>
        <p:spPr>
          <a:xfrm>
            <a:off x="5439781" y="3675815"/>
            <a:ext cx="1241667" cy="1540476"/>
          </a:xfrm>
          <a:prstGeom prst="round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pt-BR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C4C6273-9FD2-495F-9D74-F07B1913CCFD}"/>
              </a:ext>
            </a:extLst>
          </p:cNvPr>
          <p:cNvSpPr/>
          <p:nvPr/>
        </p:nvSpPr>
        <p:spPr>
          <a:xfrm>
            <a:off x="5306332" y="2134119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Nunito" pitchFamily="2" charset="0"/>
              </a:rPr>
              <a:t>Microsserviços</a:t>
            </a:r>
            <a:endParaRPr lang="en-US" sz="900" dirty="0">
              <a:latin typeface="Nunito" pitchFamily="2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9F3BEFD-FC73-4A18-8FD9-E62932C4CA86}"/>
              </a:ext>
            </a:extLst>
          </p:cNvPr>
          <p:cNvSpPr/>
          <p:nvPr/>
        </p:nvSpPr>
        <p:spPr>
          <a:xfrm>
            <a:off x="6805749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Serverless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6A9C21-8993-476A-84E6-F87B17DE3A76}"/>
              </a:ext>
            </a:extLst>
          </p:cNvPr>
          <p:cNvSpPr/>
          <p:nvPr/>
        </p:nvSpPr>
        <p:spPr>
          <a:xfrm>
            <a:off x="6806127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Nunito" pitchFamily="2" charset="0"/>
              </a:rPr>
              <a:t>FaaS</a:t>
            </a:r>
            <a:endParaRPr lang="en-US" dirty="0">
              <a:latin typeface="Nunito" pitchFamily="2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E1E9E42-6FE6-4ED0-8599-ED2DAE8D5800}"/>
              </a:ext>
            </a:extLst>
          </p:cNvPr>
          <p:cNvSpPr/>
          <p:nvPr/>
        </p:nvSpPr>
        <p:spPr>
          <a:xfrm>
            <a:off x="5306332" y="5342531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unito" pitchFamily="2" charset="0"/>
              </a:rPr>
              <a:t>Streaming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03300C5-B6FC-4D54-806E-29778F24F9E0}"/>
              </a:ext>
            </a:extLst>
          </p:cNvPr>
          <p:cNvSpPr/>
          <p:nvPr/>
        </p:nvSpPr>
        <p:spPr>
          <a:xfrm>
            <a:off x="3783845" y="4509173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Nunito" pitchFamily="2" charset="0"/>
              </a:rPr>
              <a:t>Event Sourcing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4FDAC25-CD68-488D-913D-B0BC19FC2566}"/>
              </a:ext>
            </a:extLst>
          </p:cNvPr>
          <p:cNvSpPr/>
          <p:nvPr/>
        </p:nvSpPr>
        <p:spPr>
          <a:xfrm>
            <a:off x="3784504" y="2967477"/>
            <a:ext cx="1416676" cy="1416676"/>
          </a:xfrm>
          <a:prstGeom prst="ellipse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" pitchFamily="2" charset="0"/>
              </a:rPr>
              <a:t>CQRS</a:t>
            </a:r>
          </a:p>
        </p:txBody>
      </p:sp>
    </p:spTree>
    <p:extLst>
      <p:ext uri="{BB962C8B-B14F-4D97-AF65-F5344CB8AC3E}">
        <p14:creationId xmlns:p14="http://schemas.microsoft.com/office/powerpoint/2010/main" val="409336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Cenário de </a:t>
            </a:r>
            <a:r>
              <a:rPr lang="pt-BR" b="1" dirty="0" err="1">
                <a:latin typeface="Nunito" pitchFamily="2" charset="77"/>
              </a:rPr>
              <a:t>microsserviços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Cada</a:t>
            </a:r>
            <a:r>
              <a:rPr lang="en-US" dirty="0">
                <a:latin typeface="Nunito" pitchFamily="2" charset="77"/>
              </a:rPr>
              <a:t> MS </a:t>
            </a:r>
            <a:r>
              <a:rPr lang="en-US" dirty="0" err="1">
                <a:latin typeface="Nunito" pitchFamily="2" charset="77"/>
              </a:rPr>
              <a:t>responde</a:t>
            </a:r>
            <a:r>
              <a:rPr lang="en-US" dirty="0">
                <a:latin typeface="Nunito" pitchFamily="2" charset="77"/>
              </a:rPr>
              <a:t> por um pipe de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Desacoplados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Utilizando</a:t>
            </a:r>
            <a:r>
              <a:rPr lang="en-US" dirty="0">
                <a:latin typeface="Nunito" pitchFamily="2" charset="77"/>
              </a:rPr>
              <a:t> Brokers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A7CA6FC-9335-4D82-A4B5-F2ACD6154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4983" y="2606803"/>
            <a:ext cx="5901705" cy="37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Messages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Commands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Message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Unidade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básica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comunicação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Pode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literalmente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String, int, </a:t>
            </a:r>
            <a:r>
              <a:rPr lang="en-US" dirty="0" err="1">
                <a:latin typeface="Nunito" pitchFamily="2" charset="77"/>
              </a:rPr>
              <a:t>objeto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Evento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Uma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informa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“listeners” que algo </a:t>
            </a:r>
            <a:r>
              <a:rPr lang="en-US" dirty="0" err="1">
                <a:latin typeface="Nunito" pitchFamily="2" charset="77"/>
              </a:rPr>
              <a:t>aconteceu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publica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“Producer”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ouve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“Consumer”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sempre no </a:t>
            </a:r>
            <a:r>
              <a:rPr lang="en-US" dirty="0" err="1">
                <a:latin typeface="Nunito" pitchFamily="2" charset="77"/>
              </a:rPr>
              <a:t>passado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Order_created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Account_Updated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aconteceu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foi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7D6E45-10DA-4E98-B616-2AFFCB8E9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7771" y="2857635"/>
            <a:ext cx="4486817" cy="313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Command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Comando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Representa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ação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direcionada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Possui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conexão</a:t>
            </a:r>
            <a:r>
              <a:rPr lang="en-US" dirty="0">
                <a:latin typeface="Nunito" pitchFamily="2" charset="77"/>
              </a:rPr>
              <a:t> 1x1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Entre producer e consumer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CriarConta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RealizarPedido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4944081-8A12-40B9-B8F2-B520D75FD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17628" y="2719343"/>
            <a:ext cx="5910618" cy="319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Prós e Contras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36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Prós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positivos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Utilizam</a:t>
            </a:r>
            <a:r>
              <a:rPr lang="en-US" dirty="0">
                <a:latin typeface="Nunito" pitchFamily="2" charset="77"/>
              </a:rPr>
              <a:t> um Broker para se </a:t>
            </a:r>
            <a:r>
              <a:rPr lang="en-US" dirty="0" err="1">
                <a:latin typeface="Nunito" pitchFamily="2" charset="77"/>
              </a:rPr>
              <a:t>comunicar</a:t>
            </a:r>
            <a:endParaRPr lang="en-US" dirty="0">
              <a:latin typeface="Nunito" pitchFamily="2" charset="77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Broker é um middleware que </a:t>
            </a:r>
            <a:r>
              <a:rPr lang="en-US" dirty="0" err="1">
                <a:latin typeface="Nunito" pitchFamily="2" charset="77"/>
              </a:rPr>
              <a:t>abstrai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comunicação</a:t>
            </a:r>
            <a:r>
              <a:rPr lang="en-US" dirty="0">
                <a:latin typeface="Nunito" pitchFamily="2" charset="77"/>
              </a:rPr>
              <a:t> entre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serviços</a:t>
            </a:r>
            <a:r>
              <a:rPr lang="en-US" dirty="0">
                <a:latin typeface="Nunito" pitchFamily="2" charset="7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Encapsulamento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Podemos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de forma </a:t>
            </a:r>
            <a:r>
              <a:rPr lang="en-US" dirty="0" err="1">
                <a:latin typeface="Nunito" pitchFamily="2" charset="77"/>
              </a:rPr>
              <a:t>independente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atuando</a:t>
            </a:r>
            <a:r>
              <a:rPr lang="en-US" dirty="0">
                <a:latin typeface="Nunito" pitchFamily="2" charset="77"/>
              </a:rPr>
              <a:t> no context </a:t>
            </a:r>
            <a:r>
              <a:rPr lang="en-US" dirty="0" err="1">
                <a:latin typeface="Nunito" pitchFamily="2" charset="77"/>
              </a:rPr>
              <a:t>correto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Performance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Quase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real-time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Escalável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B03D818-BDEC-4411-8D79-088A6D7DA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133" y="2511380"/>
            <a:ext cx="4198788" cy="36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Contras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Pontos negativos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Curva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aprendizado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Como definer o SOT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 </a:t>
            </a:r>
            <a:r>
              <a:rPr lang="en-US" dirty="0" err="1">
                <a:latin typeface="Nunito" pitchFamily="2" charset="77"/>
              </a:rPr>
              <a:t>quando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errado</a:t>
            </a:r>
            <a:r>
              <a:rPr lang="en-US" dirty="0">
                <a:latin typeface="Nunito" pitchFamily="2" charset="77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SAGAS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Complexo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Fluxos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Recortes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nunca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corretos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transação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Versionamento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Mudanças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dos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9C6D3A1-3E07-4F33-A579-FC4585ED6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8634" y="2401910"/>
            <a:ext cx="5153138" cy="37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3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DDD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Modelo Tradicional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Normalmente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por um DBA**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EDA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Centralizado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Combina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bem</a:t>
            </a:r>
            <a:r>
              <a:rPr lang="en-US" dirty="0">
                <a:latin typeface="Nunito" pitchFamily="2" charset="77"/>
              </a:rPr>
              <a:t> com DDD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através</a:t>
            </a:r>
            <a:r>
              <a:rPr lang="en-US" dirty="0">
                <a:latin typeface="Nunito" pitchFamily="2" charset="77"/>
              </a:rPr>
              <a:t> de um 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Event Storming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21FC8D3-427D-42E7-8BC3-3D16FC148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874" y="3083636"/>
            <a:ext cx="4881898" cy="24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Finalidade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Modelar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domínio</a:t>
            </a:r>
            <a:r>
              <a:rPr lang="en-US" dirty="0">
                <a:latin typeface="Nunito" pitchFamily="2" charset="77"/>
              </a:rPr>
              <a:t> com base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Resultado</a:t>
            </a:r>
            <a:r>
              <a:rPr lang="en-US" dirty="0">
                <a:latin typeface="Nunito" pitchFamily="2" charset="77"/>
              </a:rPr>
              <a:t> da </a:t>
            </a:r>
            <a:r>
              <a:rPr lang="en-US" dirty="0" err="1">
                <a:latin typeface="Nunito" pitchFamily="2" charset="77"/>
              </a:rPr>
              <a:t>colaboração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membros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Boas práticas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Convide</a:t>
            </a:r>
            <a:r>
              <a:rPr lang="en-US" dirty="0">
                <a:latin typeface="Nunito" pitchFamily="2" charset="77"/>
              </a:rPr>
              <a:t> as </a:t>
            </a:r>
            <a:r>
              <a:rPr lang="en-US" dirty="0" err="1">
                <a:latin typeface="Nunito" pitchFamily="2" charset="77"/>
              </a:rPr>
              <a:t>pessoas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certas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Facilitator, </a:t>
            </a:r>
            <a:r>
              <a:rPr lang="en-US" dirty="0" err="1">
                <a:latin typeface="Nunito" pitchFamily="2" charset="77"/>
              </a:rPr>
              <a:t>técnicos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arquitetos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Tenha</a:t>
            </a:r>
            <a:r>
              <a:rPr lang="en-US" dirty="0">
                <a:latin typeface="Nunito" pitchFamily="2" charset="77"/>
              </a:rPr>
              <a:t> um board com post-its 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5CD4B1D-8FC0-4802-A80A-8806E1CB0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Domain </a:t>
            </a:r>
            <a:r>
              <a:rPr lang="pt-BR" b="1" dirty="0" err="1">
                <a:latin typeface="Nunito" pitchFamily="2" charset="77"/>
              </a:rPr>
              <a:t>Event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e </a:t>
            </a:r>
            <a:r>
              <a:rPr lang="en-US" dirty="0" err="1">
                <a:latin typeface="Nunito" pitchFamily="2" charset="77"/>
              </a:rPr>
              <a:t>é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relevante</a:t>
            </a:r>
            <a:r>
              <a:rPr lang="en-US" dirty="0">
                <a:latin typeface="Nunito" pitchFamily="2" charset="77"/>
              </a:rPr>
              <a:t> para o </a:t>
            </a:r>
            <a:r>
              <a:rPr lang="en-US" dirty="0" err="1">
                <a:latin typeface="Nunito" pitchFamily="2" charset="77"/>
              </a:rPr>
              <a:t>negócio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Provoca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reações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Outros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respondem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eles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>
                <a:latin typeface="Nunito" pitchFamily="2" charset="77"/>
              </a:rPr>
              <a:t>Policies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Ocorre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após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“Sempre que”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Sempre que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conta</a:t>
            </a:r>
            <a:r>
              <a:rPr lang="en-US" dirty="0">
                <a:latin typeface="Nunito" pitchFamily="2" charset="77"/>
              </a:rPr>
              <a:t> for </a:t>
            </a:r>
            <a:r>
              <a:rPr lang="en-US" dirty="0" err="1">
                <a:latin typeface="Nunito" pitchFamily="2" charset="77"/>
              </a:rPr>
              <a:t>criada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nós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enviamos</a:t>
            </a:r>
            <a:r>
              <a:rPr lang="en-US" dirty="0">
                <a:latin typeface="Nunito" pitchFamily="2" charset="77"/>
              </a:rPr>
              <a:t> um E-mail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AA7B628-10EE-4C5A-BD19-3E15E8754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Externo (</a:t>
            </a:r>
            <a:r>
              <a:rPr lang="pt-BR" b="1" dirty="0" err="1">
                <a:latin typeface="Nunito" pitchFamily="2" charset="77"/>
              </a:rPr>
              <a:t>External</a:t>
            </a:r>
            <a:r>
              <a:rPr lang="pt-BR" b="1" dirty="0">
                <a:latin typeface="Nunito" pitchFamily="2" charset="77"/>
              </a:rPr>
              <a:t> Systems)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Algo que </a:t>
            </a:r>
            <a:r>
              <a:rPr lang="en-US" dirty="0" err="1">
                <a:latin typeface="Nunito" pitchFamily="2" charset="77"/>
              </a:rPr>
              <a:t>acontece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externo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sistema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controle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sobre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Pagamentos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envio</a:t>
            </a:r>
            <a:r>
              <a:rPr lang="en-US" dirty="0">
                <a:latin typeface="Nunito" pitchFamily="2" charset="77"/>
              </a:rPr>
              <a:t> de E-mails</a:t>
            </a: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Commands</a:t>
            </a:r>
            <a:r>
              <a:rPr lang="pt-BR" b="1" dirty="0">
                <a:latin typeface="Nunito" pitchFamily="2" charset="77"/>
              </a:rPr>
              <a:t> (Comandos)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Iniciados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usuário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</a:t>
            </a:r>
            <a:r>
              <a:rPr lang="en-US" dirty="0">
                <a:latin typeface="Nunito" pitchFamily="2" charset="77"/>
              </a:rPr>
              <a:t> outro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(job)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46D53F0-8057-440E-BD6D-75F1217DE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Como funciona?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Aggregate</a:t>
            </a:r>
            <a:r>
              <a:rPr lang="pt-BR" b="1" dirty="0">
                <a:latin typeface="Nunito" pitchFamily="2" charset="77"/>
              </a:rPr>
              <a:t> (Agregados)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comportamentos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Bounded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Context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Agrupam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significados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comum</a:t>
            </a:r>
            <a:endParaRPr lang="pt-BR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0C579FA-0034-4A53-AE21-B528CB20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5749" y="2582215"/>
            <a:ext cx="4902643" cy="37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6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eventos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ED3EF9-94F5-4A3B-B0D3-49D7DA1AC22D}"/>
              </a:ext>
            </a:extLst>
          </p:cNvPr>
          <p:cNvSpPr/>
          <p:nvPr/>
        </p:nvSpPr>
        <p:spPr>
          <a:xfrm>
            <a:off x="2114619" y="36769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</a:t>
            </a:r>
            <a:r>
              <a:rPr lang="en-US" sz="1400" dirty="0" err="1">
                <a:latin typeface="Nunito" pitchFamily="2" charset="0"/>
              </a:rPr>
              <a:t>adicionado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9964B8-A66D-493F-A222-5A6246B392B0}"/>
              </a:ext>
            </a:extLst>
          </p:cNvPr>
          <p:cNvSpPr/>
          <p:nvPr/>
        </p:nvSpPr>
        <p:spPr>
          <a:xfrm>
            <a:off x="6249287" y="2755022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Carrinho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atualizado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E3B5AA-583D-484A-8E40-2FE5CE1C7F01}"/>
              </a:ext>
            </a:extLst>
          </p:cNvPr>
          <p:cNvSpPr/>
          <p:nvPr/>
        </p:nvSpPr>
        <p:spPr>
          <a:xfrm>
            <a:off x="6281211" y="4639614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fora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76B46C5-E4E4-4A9C-A564-7C2D3B3B57BA}"/>
              </a:ext>
            </a:extLst>
          </p:cNvPr>
          <p:cNvSpPr/>
          <p:nvPr/>
        </p:nvSpPr>
        <p:spPr>
          <a:xfrm>
            <a:off x="10460903" y="462297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Notificação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enviada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192533-F493-4836-AB56-AF9931D57F9C}"/>
              </a:ext>
            </a:extLst>
          </p:cNvPr>
          <p:cNvSpPr/>
          <p:nvPr/>
        </p:nvSpPr>
        <p:spPr>
          <a:xfrm>
            <a:off x="4181953" y="3676917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758377-5AD4-41B7-AFC5-C0F2ECC64FE7}"/>
              </a:ext>
            </a:extLst>
          </p:cNvPr>
          <p:cNvSpPr/>
          <p:nvPr/>
        </p:nvSpPr>
        <p:spPr>
          <a:xfrm>
            <a:off x="8371057" y="4632636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notificação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4728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item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761E46-6B72-4380-BB87-47208795D65D}"/>
              </a:ext>
            </a:extLst>
          </p:cNvPr>
          <p:cNvCxnSpPr/>
          <p:nvPr/>
        </p:nvCxnSpPr>
        <p:spPr>
          <a:xfrm>
            <a:off x="283335" y="6587544"/>
            <a:ext cx="11468637" cy="0"/>
          </a:xfrm>
          <a:prstGeom prst="straightConnector1">
            <a:avLst/>
          </a:prstGeom>
          <a:ln w="571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AB755-9C3D-491D-9F7B-65F772E11E49}"/>
              </a:ext>
            </a:extLst>
          </p:cNvPr>
          <p:cNvSpPr txBox="1"/>
          <p:nvPr/>
        </p:nvSpPr>
        <p:spPr>
          <a:xfrm>
            <a:off x="197616" y="6125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5133B7"/>
                </a:solidFill>
                <a:latin typeface="Nunito" pitchFamily="2" charset="0"/>
              </a:rPr>
              <a:t>Linha</a:t>
            </a:r>
            <a:r>
              <a:rPr lang="en-US" sz="2400" b="1" dirty="0">
                <a:solidFill>
                  <a:srgbClr val="5133B7"/>
                </a:solidFill>
                <a:latin typeface="Nunito" pitchFamily="2" charset="0"/>
              </a:rPr>
              <a:t> do tempo</a:t>
            </a:r>
            <a:endParaRPr lang="pt-BR" sz="2400" b="1" dirty="0">
              <a:solidFill>
                <a:srgbClr val="5133B7"/>
              </a:solidFill>
              <a:latin typeface="Nunito" pitchFamily="2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1FAAE4-7868-48EF-BB87-94687F029AF6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1560553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EAD682-E2E4-4F74-A57C-2E0C27C7F127}"/>
              </a:ext>
            </a:extLst>
          </p:cNvPr>
          <p:cNvCxnSpPr/>
          <p:nvPr/>
        </p:nvCxnSpPr>
        <p:spPr>
          <a:xfrm>
            <a:off x="3627887" y="4144848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9BB0B7-5219-4EBF-A39B-048D2B6A63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695221" y="3247639"/>
            <a:ext cx="554066" cy="885402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A2A79B-41AA-4905-B745-138E38EB50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95221" y="4133041"/>
            <a:ext cx="585990" cy="99919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6FC036A-00B9-4F32-8C1E-A9D25277DAD7}"/>
              </a:ext>
            </a:extLst>
          </p:cNvPr>
          <p:cNvCxnSpPr/>
          <p:nvPr/>
        </p:nvCxnSpPr>
        <p:spPr>
          <a:xfrm>
            <a:off x="7794479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D41A395-9260-44A9-9EC2-E838B006074D}"/>
              </a:ext>
            </a:extLst>
          </p:cNvPr>
          <p:cNvCxnSpPr/>
          <p:nvPr/>
        </p:nvCxnSpPr>
        <p:spPr>
          <a:xfrm>
            <a:off x="9884325" y="5115595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3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eventos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CED3EF9-94F5-4A3B-B0D3-49D7DA1AC22D}"/>
              </a:ext>
            </a:extLst>
          </p:cNvPr>
          <p:cNvSpPr/>
          <p:nvPr/>
        </p:nvSpPr>
        <p:spPr>
          <a:xfrm>
            <a:off x="3252539" y="36769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9964B8-A66D-493F-A222-5A6246B392B0}"/>
              </a:ext>
            </a:extLst>
          </p:cNvPr>
          <p:cNvSpPr/>
          <p:nvPr/>
        </p:nvSpPr>
        <p:spPr>
          <a:xfrm>
            <a:off x="9486465" y="2709929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validado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AE3B5AA-583D-484A-8E40-2FE5CE1C7F01}"/>
              </a:ext>
            </a:extLst>
          </p:cNvPr>
          <p:cNvSpPr/>
          <p:nvPr/>
        </p:nvSpPr>
        <p:spPr>
          <a:xfrm>
            <a:off x="9518389" y="4662151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rejeitado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192533-F493-4836-AB56-AF9931D57F9C}"/>
              </a:ext>
            </a:extLst>
          </p:cNvPr>
          <p:cNvSpPr/>
          <p:nvPr/>
        </p:nvSpPr>
        <p:spPr>
          <a:xfrm>
            <a:off x="5319873" y="3676917"/>
            <a:ext cx="1513268" cy="985234"/>
          </a:xfrm>
          <a:prstGeom prst="rect">
            <a:avLst/>
          </a:prstGeom>
          <a:solidFill>
            <a:srgbClr val="C36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Política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118520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um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761E46-6B72-4380-BB87-47208795D65D}"/>
              </a:ext>
            </a:extLst>
          </p:cNvPr>
          <p:cNvCxnSpPr/>
          <p:nvPr/>
        </p:nvCxnSpPr>
        <p:spPr>
          <a:xfrm>
            <a:off x="283335" y="6587544"/>
            <a:ext cx="11468637" cy="0"/>
          </a:xfrm>
          <a:prstGeom prst="straightConnector1">
            <a:avLst/>
          </a:prstGeom>
          <a:ln w="571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5AB755-9C3D-491D-9F7B-65F772E11E49}"/>
              </a:ext>
            </a:extLst>
          </p:cNvPr>
          <p:cNvSpPr txBox="1"/>
          <p:nvPr/>
        </p:nvSpPr>
        <p:spPr>
          <a:xfrm>
            <a:off x="197616" y="6125879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5133B7"/>
                </a:solidFill>
                <a:latin typeface="Nunito" pitchFamily="2" charset="0"/>
              </a:rPr>
              <a:t>Linha</a:t>
            </a:r>
            <a:r>
              <a:rPr lang="en-US" sz="2400" b="1" dirty="0">
                <a:solidFill>
                  <a:srgbClr val="5133B7"/>
                </a:solidFill>
                <a:latin typeface="Nunito" pitchFamily="2" charset="0"/>
              </a:rPr>
              <a:t> do tempo</a:t>
            </a:r>
            <a:endParaRPr lang="pt-BR" sz="2400" b="1" dirty="0">
              <a:solidFill>
                <a:srgbClr val="5133B7"/>
              </a:solidFill>
              <a:latin typeface="Nunito" pitchFamily="2" charset="0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11FAAE4-7868-48EF-BB87-94687F029AF6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2698473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7EAD682-E2E4-4F74-A57C-2E0C27C7F127}"/>
              </a:ext>
            </a:extLst>
          </p:cNvPr>
          <p:cNvCxnSpPr/>
          <p:nvPr/>
        </p:nvCxnSpPr>
        <p:spPr>
          <a:xfrm>
            <a:off x="4765807" y="4144848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89BB0B7-5219-4EBF-A39B-048D2B6A63E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932399" y="3202546"/>
            <a:ext cx="554066" cy="885402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CA2A79B-41AA-4905-B745-138E38EB504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932399" y="4155578"/>
            <a:ext cx="585990" cy="99919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F2D360-2446-4726-A749-F25B98E98D73}"/>
              </a:ext>
            </a:extLst>
          </p:cNvPr>
          <p:cNvSpPr/>
          <p:nvPr/>
        </p:nvSpPr>
        <p:spPr>
          <a:xfrm>
            <a:off x="7419131" y="3676917"/>
            <a:ext cx="1513268" cy="985234"/>
          </a:xfrm>
          <a:prstGeom prst="rect">
            <a:avLst/>
          </a:prstGeom>
          <a:solidFill>
            <a:srgbClr val="FE5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API de </a:t>
            </a:r>
            <a:r>
              <a:rPr lang="en-US" sz="1400" dirty="0" err="1">
                <a:latin typeface="Nunito" pitchFamily="2" charset="0"/>
              </a:rPr>
              <a:t>validação</a:t>
            </a:r>
            <a:r>
              <a:rPr lang="en-US" sz="1400" dirty="0">
                <a:latin typeface="Nunito" pitchFamily="2" charset="0"/>
              </a:rPr>
              <a:t> de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A731EFD-7CD0-4A2F-8C40-5D0298263360}"/>
              </a:ext>
            </a:extLst>
          </p:cNvPr>
          <p:cNvCxnSpPr/>
          <p:nvPr/>
        </p:nvCxnSpPr>
        <p:spPr>
          <a:xfrm>
            <a:off x="6833141" y="4169534"/>
            <a:ext cx="554066" cy="0"/>
          </a:xfrm>
          <a:prstGeom prst="straightConnector1">
            <a:avLst/>
          </a:prstGeom>
          <a:ln w="19050">
            <a:solidFill>
              <a:srgbClr val="5133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9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5" grpId="0" animBg="1"/>
      <p:bldP spid="17" grpId="0" animBg="1"/>
      <p:bldP spid="5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2E0C31B-BC82-4147-BD1A-32C96BEF8FA3}"/>
              </a:ext>
            </a:extLst>
          </p:cNvPr>
          <p:cNvSpPr/>
          <p:nvPr/>
        </p:nvSpPr>
        <p:spPr>
          <a:xfrm>
            <a:off x="1594338" y="2168769"/>
            <a:ext cx="3927231" cy="4560277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agregados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9DD0-69CC-4ABE-9C9C-CD6AF5D0019C}"/>
              </a:ext>
            </a:extLst>
          </p:cNvPr>
          <p:cNvSpPr/>
          <p:nvPr/>
        </p:nvSpPr>
        <p:spPr>
          <a:xfrm>
            <a:off x="1185205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um </a:t>
            </a:r>
            <a:r>
              <a:rPr lang="en-US" sz="1400" dirty="0" err="1">
                <a:latin typeface="Nunito" pitchFamily="2" charset="0"/>
              </a:rPr>
              <a:t>endereço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E697AAF-2EFA-4BC3-8BE1-A6D709A1A3CC}"/>
              </a:ext>
            </a:extLst>
          </p:cNvPr>
          <p:cNvSpPr/>
          <p:nvPr/>
        </p:nvSpPr>
        <p:spPr>
          <a:xfrm>
            <a:off x="4448293" y="2443766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7689046-3B8E-4AB0-949F-BD74B9A852DB}"/>
              </a:ext>
            </a:extLst>
          </p:cNvPr>
          <p:cNvSpPr/>
          <p:nvPr/>
        </p:nvSpPr>
        <p:spPr>
          <a:xfrm>
            <a:off x="4448293" y="39216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validado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A3C1F6E-724D-484A-B368-FDD1F5C6CF50}"/>
              </a:ext>
            </a:extLst>
          </p:cNvPr>
          <p:cNvSpPr/>
          <p:nvPr/>
        </p:nvSpPr>
        <p:spPr>
          <a:xfrm>
            <a:off x="4448293" y="539946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Endereço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rejeitado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1A00ED-7845-4720-B248-7AFECE3BF392}"/>
              </a:ext>
            </a:extLst>
          </p:cNvPr>
          <p:cNvSpPr txBox="1"/>
          <p:nvPr/>
        </p:nvSpPr>
        <p:spPr>
          <a:xfrm>
            <a:off x="1594338" y="2178997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" pitchFamily="2" charset="0"/>
              </a:rPr>
              <a:t>Agregado</a:t>
            </a:r>
            <a:endParaRPr lang="pt-BR" sz="2800" dirty="0">
              <a:latin typeface="Nunito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A210B9-8EC8-458B-B18D-686E913370AE}"/>
              </a:ext>
            </a:extLst>
          </p:cNvPr>
          <p:cNvSpPr/>
          <p:nvPr/>
        </p:nvSpPr>
        <p:spPr>
          <a:xfrm>
            <a:off x="7524541" y="2168769"/>
            <a:ext cx="3927231" cy="4560277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0FACFEC-677A-4668-A64B-5A3AC5A7E3B5}"/>
              </a:ext>
            </a:extLst>
          </p:cNvPr>
          <p:cNvSpPr/>
          <p:nvPr/>
        </p:nvSpPr>
        <p:spPr>
          <a:xfrm>
            <a:off x="7115408" y="3676917"/>
            <a:ext cx="1513268" cy="9852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Adicionar</a:t>
            </a:r>
            <a:r>
              <a:rPr lang="en-US" sz="1400" dirty="0">
                <a:latin typeface="Nunito" pitchFamily="2" charset="0"/>
              </a:rPr>
              <a:t> item </a:t>
            </a:r>
            <a:r>
              <a:rPr lang="en-US" sz="1400" dirty="0" err="1">
                <a:latin typeface="Nunito" pitchFamily="2" charset="0"/>
              </a:rPr>
              <a:t>ao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carrinho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6EF2131-93BF-4C0B-834F-B348A18D1B6B}"/>
              </a:ext>
            </a:extLst>
          </p:cNvPr>
          <p:cNvSpPr/>
          <p:nvPr/>
        </p:nvSpPr>
        <p:spPr>
          <a:xfrm>
            <a:off x="10378496" y="2443766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Carrinho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Atualizado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8CB615A-97EC-485C-908B-BAF78AC27D0F}"/>
              </a:ext>
            </a:extLst>
          </p:cNvPr>
          <p:cNvSpPr/>
          <p:nvPr/>
        </p:nvSpPr>
        <p:spPr>
          <a:xfrm>
            <a:off x="10378496" y="3921617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unito" pitchFamily="2" charset="0"/>
              </a:rPr>
              <a:t>Item fora de estoque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24FF55-79B5-49EA-9841-9C23C80B6605}"/>
              </a:ext>
            </a:extLst>
          </p:cNvPr>
          <p:cNvSpPr/>
          <p:nvPr/>
        </p:nvSpPr>
        <p:spPr>
          <a:xfrm>
            <a:off x="10378496" y="5399468"/>
            <a:ext cx="1513268" cy="985234"/>
          </a:xfrm>
          <a:prstGeom prst="rect">
            <a:avLst/>
          </a:prstGeom>
          <a:solidFill>
            <a:srgbClr val="51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Nunito" pitchFamily="2" charset="0"/>
              </a:rPr>
              <a:t>Notificação</a:t>
            </a:r>
            <a:r>
              <a:rPr lang="en-US" sz="1400" dirty="0">
                <a:latin typeface="Nunito" pitchFamily="2" charset="0"/>
              </a:rPr>
              <a:t> </a:t>
            </a:r>
            <a:r>
              <a:rPr lang="en-US" sz="1400" dirty="0" err="1">
                <a:latin typeface="Nunito" pitchFamily="2" charset="0"/>
              </a:rPr>
              <a:t>enviada</a:t>
            </a:r>
            <a:endParaRPr lang="pt-BR" sz="1400" dirty="0">
              <a:latin typeface="Nunito" pitchFamily="2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0660A24-BD64-473D-817B-F43A928F8385}"/>
              </a:ext>
            </a:extLst>
          </p:cNvPr>
          <p:cNvSpPr txBox="1"/>
          <p:nvPr/>
        </p:nvSpPr>
        <p:spPr>
          <a:xfrm>
            <a:off x="7590944" y="2178997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" pitchFamily="2" charset="0"/>
              </a:rPr>
              <a:t>Agregado</a:t>
            </a:r>
            <a:endParaRPr lang="pt-BR" sz="28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4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2E0C31B-BC82-4147-BD1A-32C96BEF8FA3}"/>
              </a:ext>
            </a:extLst>
          </p:cNvPr>
          <p:cNvSpPr/>
          <p:nvPr/>
        </p:nvSpPr>
        <p:spPr>
          <a:xfrm>
            <a:off x="1594338" y="2168769"/>
            <a:ext cx="3927231" cy="4560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Mapeando contextos delimitados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E1A210B9-8EC8-458B-B18D-686E913370AE}"/>
              </a:ext>
            </a:extLst>
          </p:cNvPr>
          <p:cNvSpPr/>
          <p:nvPr/>
        </p:nvSpPr>
        <p:spPr>
          <a:xfrm>
            <a:off x="7524541" y="2168769"/>
            <a:ext cx="3927231" cy="4560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83E390-A90C-4529-AE6D-0DA6683638AD}"/>
              </a:ext>
            </a:extLst>
          </p:cNvPr>
          <p:cNvSpPr txBox="1"/>
          <p:nvPr/>
        </p:nvSpPr>
        <p:spPr>
          <a:xfrm>
            <a:off x="2416770" y="2167179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Nunito" pitchFamily="2" charset="0"/>
              </a:rPr>
              <a:t>Contexto</a:t>
            </a:r>
            <a:r>
              <a:rPr lang="en-US" dirty="0">
                <a:latin typeface="Nunito" pitchFamily="2" charset="0"/>
              </a:rPr>
              <a:t> de </a:t>
            </a:r>
            <a:r>
              <a:rPr lang="en-US" dirty="0" err="1">
                <a:latin typeface="Nunito" pitchFamily="2" charset="0"/>
              </a:rPr>
              <a:t>envio</a:t>
            </a:r>
            <a:endParaRPr lang="pt-BR" dirty="0">
              <a:latin typeface="Nunito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06D84B-BC63-4F48-ABD6-7FFE68E891BB}"/>
              </a:ext>
            </a:extLst>
          </p:cNvPr>
          <p:cNvSpPr txBox="1"/>
          <p:nvPr/>
        </p:nvSpPr>
        <p:spPr>
          <a:xfrm>
            <a:off x="8323414" y="2167179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Nunito" pitchFamily="2" charset="0"/>
              </a:rPr>
              <a:t>Contexto</a:t>
            </a:r>
            <a:r>
              <a:rPr lang="en-US" dirty="0">
                <a:latin typeface="Nunito" pitchFamily="2" charset="0"/>
              </a:rPr>
              <a:t> de </a:t>
            </a:r>
            <a:r>
              <a:rPr lang="en-US" dirty="0" err="1">
                <a:latin typeface="Nunito" pitchFamily="2" charset="0"/>
              </a:rPr>
              <a:t>pedidos</a:t>
            </a:r>
            <a:endParaRPr lang="pt-BR" dirty="0">
              <a:latin typeface="Nunito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B4744B-81E8-4E7C-822C-DE23F90007C9}"/>
              </a:ext>
            </a:extLst>
          </p:cNvPr>
          <p:cNvSpPr/>
          <p:nvPr/>
        </p:nvSpPr>
        <p:spPr>
          <a:xfrm>
            <a:off x="2500267" y="3346937"/>
            <a:ext cx="1897994" cy="2203939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72E93A6-6F8D-4011-BECF-2A97AA2AB0BF}"/>
              </a:ext>
            </a:extLst>
          </p:cNvPr>
          <p:cNvSpPr/>
          <p:nvPr/>
        </p:nvSpPr>
        <p:spPr>
          <a:xfrm>
            <a:off x="8539159" y="3346937"/>
            <a:ext cx="1897994" cy="2203939"/>
          </a:xfrm>
          <a:prstGeom prst="rect">
            <a:avLst/>
          </a:prstGeom>
          <a:solidFill>
            <a:srgbClr val="FCDB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24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Implementação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435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Apache Kafka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2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Kafka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Por que escolher Kafka?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Open source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Criado</a:t>
            </a:r>
            <a:r>
              <a:rPr lang="en-US" dirty="0">
                <a:latin typeface="Nunito" pitchFamily="2" charset="77"/>
              </a:rPr>
              <a:t> no LinkedIn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Apache License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Netflix, Uber, Spotify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Java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ByteCode</a:t>
            </a:r>
            <a:r>
              <a:rPr lang="en-US" dirty="0">
                <a:latin typeface="Nunito" pitchFamily="2" charset="77"/>
              </a:rPr>
              <a:t> =&gt; JVM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High </a:t>
            </a:r>
            <a:r>
              <a:rPr lang="en-US" dirty="0" err="1">
                <a:latin typeface="Nunito" pitchFamily="2" charset="77"/>
              </a:rPr>
              <a:t>throughtput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serialização</a:t>
            </a:r>
            <a:r>
              <a:rPr lang="en-US" dirty="0">
                <a:latin typeface="Nunito" pitchFamily="2" charset="77"/>
              </a:rPr>
              <a:t>/</a:t>
            </a:r>
            <a:r>
              <a:rPr lang="en-US" dirty="0" err="1">
                <a:latin typeface="Nunito" pitchFamily="2" charset="77"/>
              </a:rPr>
              <a:t>deserialização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binário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Zero Copy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Distributed Streaming Platform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Mensageria</a:t>
            </a:r>
            <a:r>
              <a:rPr lang="en-US" dirty="0">
                <a:latin typeface="Nunito" pitchFamily="2" charset="77"/>
              </a:rPr>
              <a:t>, Storage, </a:t>
            </a:r>
            <a:r>
              <a:rPr lang="en-US" dirty="0" err="1">
                <a:latin typeface="Nunito" pitchFamily="2" charset="77"/>
              </a:rPr>
              <a:t>Processamento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8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Broker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Recebe, armazena e transmite as mensagens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Funciona em conjunto com o </a:t>
            </a:r>
            <a:r>
              <a:rPr lang="pt-BR" dirty="0" err="1">
                <a:latin typeface="Nunito" pitchFamily="2" charset="0"/>
              </a:rPr>
              <a:t>Zookeeper</a:t>
            </a:r>
            <a:endParaRPr lang="pt-BR" dirty="0">
              <a:latin typeface="Nunito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Deve ficar em um espaço dedicado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Servidor dedicado, recursos dedicados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Tem um alto nível de I/O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Pode afetar todo o resto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Processo que roda no topo do 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Basicamente armazena e lê mensagens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Tudo binário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Provavelmente vai rodar em um cluster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Cluster = Conjunto de servidores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Zookeeper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Faz o “meio-campo” entre os brokers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Funciona como um “</a:t>
            </a:r>
            <a:r>
              <a:rPr lang="pt-BR" dirty="0" err="1">
                <a:latin typeface="Nunito" pitchFamily="2" charset="0"/>
              </a:rPr>
              <a:t>load</a:t>
            </a:r>
            <a:r>
              <a:rPr lang="pt-BR" dirty="0">
                <a:latin typeface="Nunito" pitchFamily="2" charset="0"/>
              </a:rPr>
              <a:t> </a:t>
            </a:r>
            <a:r>
              <a:rPr lang="pt-BR" dirty="0" err="1">
                <a:latin typeface="Nunito" pitchFamily="2" charset="0"/>
              </a:rPr>
              <a:t>balancer</a:t>
            </a:r>
            <a:r>
              <a:rPr lang="pt-BR" dirty="0">
                <a:latin typeface="Nunito" pitchFamily="2" charset="0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Nunito" pitchFamily="2" charset="0"/>
              </a:rPr>
              <a:t>Gerencia falhas nos brokers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8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Nunito" pitchFamily="2" charset="77"/>
              </a:rPr>
              <a:t>DEMO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Subindo Kafka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93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Records,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Topics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Partitions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Record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Key, Value, Timestamp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Key e Value =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Topic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Categoria</a:t>
            </a:r>
            <a:r>
              <a:rPr lang="en-US" dirty="0">
                <a:latin typeface="Nunito" pitchFamily="2" charset="77"/>
              </a:rPr>
              <a:t> de um </a:t>
            </a:r>
            <a:r>
              <a:rPr lang="en-US" dirty="0" err="1">
                <a:latin typeface="Nunito" pitchFamily="2" charset="77"/>
              </a:rPr>
              <a:t>grupo</a:t>
            </a:r>
            <a:r>
              <a:rPr lang="en-US" dirty="0">
                <a:latin typeface="Nunito" pitchFamily="2" charset="77"/>
              </a:rPr>
              <a:t> de records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São </a:t>
            </a:r>
            <a:r>
              <a:rPr lang="en-US" dirty="0" err="1">
                <a:latin typeface="Nunito" pitchFamily="2" charset="77"/>
              </a:rPr>
              <a:t>armazenados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Brokers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Gerenciado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Zookeeper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Delete/Compaction</a:t>
            </a:r>
          </a:p>
          <a:p>
            <a:r>
              <a:rPr lang="pt-BR" b="1" dirty="0" err="1">
                <a:latin typeface="Nunito" pitchFamily="2" charset="77"/>
              </a:rPr>
              <a:t>Partitions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Permite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categoria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existir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N brokers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 </a:t>
            </a:r>
            <a:r>
              <a:rPr lang="en-US" dirty="0" err="1">
                <a:latin typeface="Nunito" pitchFamily="2" charset="77"/>
              </a:rPr>
              <a:t>mesma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existe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N partitions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Replicated Partitions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Mesma</a:t>
            </a:r>
            <a:r>
              <a:rPr lang="en-US" dirty="0">
                <a:latin typeface="Nunito" pitchFamily="2" charset="77"/>
              </a:rPr>
              <a:t> partition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Brokers </a:t>
            </a:r>
            <a:r>
              <a:rPr lang="en-US" dirty="0" err="1">
                <a:latin typeface="Nunito" pitchFamily="2" charset="77"/>
              </a:rPr>
              <a:t>diferentes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Producer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Record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Key, Value, Timestamp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Key e Value =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r>
              <a:rPr lang="pt-BR" b="1" dirty="0" err="1">
                <a:latin typeface="Nunito" pitchFamily="2" charset="77"/>
              </a:rPr>
              <a:t>Topic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Categoria</a:t>
            </a:r>
            <a:r>
              <a:rPr lang="en-US" dirty="0">
                <a:latin typeface="Nunito" pitchFamily="2" charset="77"/>
              </a:rPr>
              <a:t> de um </a:t>
            </a:r>
            <a:r>
              <a:rPr lang="en-US" dirty="0" err="1">
                <a:latin typeface="Nunito" pitchFamily="2" charset="77"/>
              </a:rPr>
              <a:t>grupo</a:t>
            </a:r>
            <a:r>
              <a:rPr lang="en-US" dirty="0">
                <a:latin typeface="Nunito" pitchFamily="2" charset="77"/>
              </a:rPr>
              <a:t> de records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São </a:t>
            </a:r>
            <a:r>
              <a:rPr lang="en-US" dirty="0" err="1">
                <a:latin typeface="Nunito" pitchFamily="2" charset="77"/>
              </a:rPr>
              <a:t>armazenados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Brokers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Gerenciado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Zookeeper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Delete/Compaction</a:t>
            </a:r>
          </a:p>
          <a:p>
            <a:r>
              <a:rPr lang="pt-BR" b="1" dirty="0" err="1">
                <a:latin typeface="Nunito" pitchFamily="2" charset="77"/>
              </a:rPr>
              <a:t>Partitions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Permite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categoria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existir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N brokers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A </a:t>
            </a:r>
            <a:r>
              <a:rPr lang="en-US" dirty="0" err="1">
                <a:latin typeface="Nunito" pitchFamily="2" charset="77"/>
              </a:rPr>
              <a:t>mesma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existe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N partitions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Replicated Partitions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Mesma</a:t>
            </a:r>
            <a:r>
              <a:rPr lang="en-US" dirty="0">
                <a:latin typeface="Nunito" pitchFamily="2" charset="77"/>
              </a:rPr>
              <a:t> partition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Brokers </a:t>
            </a:r>
            <a:r>
              <a:rPr lang="en-US" dirty="0" err="1">
                <a:latin typeface="Nunito" pitchFamily="2" charset="77"/>
              </a:rPr>
              <a:t>diferentes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Streaming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É o </a:t>
            </a:r>
            <a:r>
              <a:rPr lang="en-US" dirty="0" err="1">
                <a:latin typeface="Nunito" pitchFamily="2" charset="77"/>
              </a:rPr>
              <a:t>ato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processar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um a um, </a:t>
            </a:r>
            <a:r>
              <a:rPr lang="en-US" dirty="0" err="1">
                <a:latin typeface="Nunito" pitchFamily="2" charset="77"/>
              </a:rPr>
              <a:t>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ordem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chegam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Igual</a:t>
            </a:r>
            <a:r>
              <a:rPr lang="en-US" dirty="0">
                <a:latin typeface="Nunito" pitchFamily="2" charset="77"/>
              </a:rPr>
              <a:t> um streaming de video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Processar</a:t>
            </a:r>
            <a:r>
              <a:rPr lang="en-US" dirty="0">
                <a:latin typeface="Nunito" pitchFamily="2" charset="77"/>
              </a:rPr>
              <a:t> as </a:t>
            </a:r>
            <a:r>
              <a:rPr lang="en-US" dirty="0" err="1">
                <a:latin typeface="Nunito" pitchFamily="2" charset="77"/>
              </a:rPr>
              <a:t>ações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acontecem</a:t>
            </a:r>
            <a:r>
              <a:rPr lang="en-US" dirty="0">
                <a:latin typeface="Nunito" pitchFamily="2" charset="77"/>
              </a:rPr>
              <a:t> no </a:t>
            </a:r>
            <a:r>
              <a:rPr lang="en-US" dirty="0" err="1">
                <a:latin typeface="Nunito" pitchFamily="2" charset="77"/>
              </a:rPr>
              <a:t>sistema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tempo real.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CBA04222-E9A5-46A3-809E-82ED64A9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472" y="2719343"/>
            <a:ext cx="5439300" cy="32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7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A4F17EC-E05C-479E-A4B8-B63157204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2743" y="2504941"/>
            <a:ext cx="5911885" cy="37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Notas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Vendas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FC14E0-93E4-4E87-94BB-9CE82A450F70}"/>
              </a:ext>
            </a:extLst>
          </p:cNvPr>
          <p:cNvSpPr txBox="1"/>
          <p:nvPr/>
        </p:nvSpPr>
        <p:spPr>
          <a:xfrm>
            <a:off x="766569" y="222704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559F-080B-462E-B9D9-2F24C0403F0D}"/>
              </a:ext>
            </a:extLst>
          </p:cNvPr>
          <p:cNvSpPr txBox="1"/>
          <p:nvPr/>
        </p:nvSpPr>
        <p:spPr>
          <a:xfrm>
            <a:off x="5130691" y="220277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67C743-CDB9-4069-A6D7-1E47176AC5C4}"/>
              </a:ext>
            </a:extLst>
          </p:cNvPr>
          <p:cNvSpPr txBox="1"/>
          <p:nvPr/>
        </p:nvSpPr>
        <p:spPr>
          <a:xfrm>
            <a:off x="9369379" y="220277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6095999" y="3325386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Pedidos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8861068" y="2376640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Notas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8861068" y="3518079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Vendas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6095999" y="5239428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Usuários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8861068" y="460621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Pagamentos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8861068" y="597579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Envios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55D466EF-E46A-49AE-857C-AB88252F1476}"/>
              </a:ext>
            </a:extLst>
          </p:cNvPr>
          <p:cNvSpPr/>
          <p:nvPr/>
        </p:nvSpPr>
        <p:spPr>
          <a:xfrm rot="16200000">
            <a:off x="2600011" y="4176218"/>
            <a:ext cx="4232368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API Gateway</a:t>
            </a: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CCBC5417-436E-4979-A417-1A8E194C5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10" y="3477674"/>
            <a:ext cx="1761754" cy="176175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997080-5D13-4907-990F-736CDF40EC45}"/>
              </a:ext>
            </a:extLst>
          </p:cNvPr>
          <p:cNvCxnSpPr>
            <a:cxnSpLocks/>
          </p:cNvCxnSpPr>
          <p:nvPr/>
        </p:nvCxnSpPr>
        <p:spPr>
          <a:xfrm>
            <a:off x="2807231" y="4300860"/>
            <a:ext cx="132549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1F4CFC-1538-45CB-9164-5C8277C8E4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147019" y="3641992"/>
            <a:ext cx="948980" cy="7216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13101B-249E-4038-8C98-64A991AAF7D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47019" y="4363614"/>
            <a:ext cx="948980" cy="1192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F2C5E47-D4D4-463F-952B-9268BC6CA36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890455" y="2693246"/>
            <a:ext cx="970613" cy="948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2CE912-1866-4941-9537-98AAB95748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90455" y="3641992"/>
            <a:ext cx="970613" cy="1926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9F5F8BB-7AE8-4B13-98DC-E05389EC9A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890455" y="3641992"/>
            <a:ext cx="970613" cy="128083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441A38-3406-4F1F-AFD3-54339484B8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90455" y="5535906"/>
            <a:ext cx="970613" cy="7564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F36209A-C48F-46B2-A37C-BE273CE42668}"/>
              </a:ext>
            </a:extLst>
          </p:cNvPr>
          <p:cNvSpPr/>
          <p:nvPr/>
        </p:nvSpPr>
        <p:spPr>
          <a:xfrm rot="20482265">
            <a:off x="175595" y="3631177"/>
            <a:ext cx="11840808" cy="1339365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SERVICE HELL</a:t>
            </a:r>
            <a:endParaRPr lang="pt-BR" sz="3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3" grpId="0" animBg="1"/>
      <p:bldP spid="3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1046</Words>
  <Application>Microsoft Office PowerPoint</Application>
  <PresentationFormat>Widescreen</PresentationFormat>
  <Paragraphs>303</Paragraphs>
  <Slides>40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Montserrat Light</vt:lpstr>
      <vt:lpstr>Nunito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Nosso cenário</vt:lpstr>
      <vt:lpstr>Cenário</vt:lpstr>
      <vt:lpstr>Cenário</vt:lpstr>
      <vt:lpstr>Monolíticos</vt:lpstr>
      <vt:lpstr>Microsserviços</vt:lpstr>
      <vt:lpstr>EDA</vt:lpstr>
      <vt:lpstr>EDA – Implementações</vt:lpstr>
      <vt:lpstr>EDA e Microsserviços</vt:lpstr>
      <vt:lpstr>Messages, Events, Commands</vt:lpstr>
      <vt:lpstr>Message</vt:lpstr>
      <vt:lpstr>Event</vt:lpstr>
      <vt:lpstr>Command</vt:lpstr>
      <vt:lpstr>Prós e Contras</vt:lpstr>
      <vt:lpstr>Prós</vt:lpstr>
      <vt:lpstr>Contras</vt:lpstr>
      <vt:lpstr>Event Storming</vt:lpstr>
      <vt:lpstr>DDD e Event Storming</vt:lpstr>
      <vt:lpstr>Event Storming</vt:lpstr>
      <vt:lpstr>Como funciona?</vt:lpstr>
      <vt:lpstr>Como funciona?</vt:lpstr>
      <vt:lpstr>Como funciona?</vt:lpstr>
      <vt:lpstr>DEMO Event Storming</vt:lpstr>
      <vt:lpstr>Mapeando eventos</vt:lpstr>
      <vt:lpstr>Mapeando eventos</vt:lpstr>
      <vt:lpstr>Mapeando agregados</vt:lpstr>
      <vt:lpstr>Mapeando contextos delimitados</vt:lpstr>
      <vt:lpstr>DEMO Implementação</vt:lpstr>
      <vt:lpstr>Apache Kafka</vt:lpstr>
      <vt:lpstr>Kafka</vt:lpstr>
      <vt:lpstr>Broker</vt:lpstr>
      <vt:lpstr>Zookeeper</vt:lpstr>
      <vt:lpstr>DEMO Subindo Kafka</vt:lpstr>
      <vt:lpstr>Records, Topics e Partitions</vt:lpstr>
      <vt:lpstr>Producer</vt:lpstr>
      <vt:lpstr>Streaming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99</cp:revision>
  <dcterms:created xsi:type="dcterms:W3CDTF">2018-07-18T17:51:39Z</dcterms:created>
  <dcterms:modified xsi:type="dcterms:W3CDTF">2021-08-25T13:27:15Z</dcterms:modified>
</cp:coreProperties>
</file>