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  <a:endParaRPr lang="en-I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I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DD0B-AC8A-430F-9B5A-C85FFB224A50}" type="datetimeFigureOut">
              <a:rPr lang="en-IE" smtClean="0"/>
              <a:pPr/>
              <a:t>01/07/2025</a:t>
            </a:fld>
            <a:endParaRPr lang="en-I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67E42-C669-4329-8D05-0C3EF27376A3}" type="slidenum">
              <a:rPr lang="en-IE" smtClean="0"/>
              <a:pPr/>
              <a:t>‹nº›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BLUPF90 - </a:t>
            </a:r>
            <a:r>
              <a:rPr lang="pt-BR" dirty="0"/>
              <a:t>Introdução para estimar parâmetros genéticos</a:t>
            </a:r>
            <a:endParaRPr lang="en-I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err="1"/>
              <a:t>Baltasar</a:t>
            </a:r>
            <a:r>
              <a:rPr lang="en-IE" dirty="0"/>
              <a:t> </a:t>
            </a:r>
            <a:r>
              <a:rPr lang="en-IE" dirty="0" err="1"/>
              <a:t>Fernandes</a:t>
            </a:r>
            <a:r>
              <a:rPr lang="en-IE" dirty="0"/>
              <a:t> Garcia </a:t>
            </a:r>
            <a:r>
              <a:rPr lang="en-IE" dirty="0" err="1"/>
              <a:t>Neto</a:t>
            </a:r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380" t="13406" r="58773" b="11782"/>
          <a:stretch>
            <a:fillRect/>
          </a:stretch>
        </p:blipFill>
        <p:spPr bwMode="auto">
          <a:xfrm>
            <a:off x="0" y="260647"/>
            <a:ext cx="6084168" cy="6422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aixaDeTexto 2"/>
          <p:cNvSpPr txBox="1"/>
          <p:nvPr/>
        </p:nvSpPr>
        <p:spPr>
          <a:xfrm>
            <a:off x="3851920" y="270892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err="1">
                <a:latin typeface="Arial" pitchFamily="34" charset="0"/>
                <a:cs typeface="Arial" pitchFamily="34" charset="0"/>
              </a:rPr>
              <a:t>Apenas</a:t>
            </a:r>
            <a:r>
              <a:rPr lang="en-IE" sz="2800" b="1" dirty="0">
                <a:latin typeface="Arial" pitchFamily="34" charset="0"/>
                <a:cs typeface="Arial" pitchFamily="34" charset="0"/>
              </a:rPr>
              <a:t> Pedigree!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EC76E-F95B-8728-8C81-3908EB80F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A79D947-4B88-386A-64EC-10A44F0A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7" y="188640"/>
            <a:ext cx="6154009" cy="622069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103F53-F530-FE94-1C82-4C6CF5EB7689}"/>
              </a:ext>
            </a:extLst>
          </p:cNvPr>
          <p:cNvSpPr txBox="1"/>
          <p:nvPr/>
        </p:nvSpPr>
        <p:spPr>
          <a:xfrm>
            <a:off x="3851920" y="270892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 err="1">
                <a:latin typeface="Arial" pitchFamily="34" charset="0"/>
                <a:cs typeface="Arial" pitchFamily="34" charset="0"/>
              </a:rPr>
              <a:t>Apenas</a:t>
            </a:r>
            <a:r>
              <a:rPr lang="en-IE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IE" sz="2800" b="1" dirty="0" err="1">
                <a:latin typeface="Arial" pitchFamily="34" charset="0"/>
                <a:cs typeface="Arial" pitchFamily="34" charset="0"/>
              </a:rPr>
              <a:t>Genotipos</a:t>
            </a:r>
            <a:r>
              <a:rPr lang="en-IE" sz="2800" b="1" dirty="0">
                <a:latin typeface="Arial" pitchFamily="34" charset="0"/>
                <a:cs typeface="Arial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7115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 l="1380" t="13407" r="59327" b="13751"/>
          <a:stretch>
            <a:fillRect/>
          </a:stretch>
        </p:blipFill>
        <p:spPr bwMode="auto">
          <a:xfrm>
            <a:off x="0" y="188640"/>
            <a:ext cx="6217988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aixaDeTexto 3"/>
          <p:cNvSpPr txBox="1"/>
          <p:nvPr/>
        </p:nvSpPr>
        <p:spPr>
          <a:xfrm>
            <a:off x="3851920" y="270892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800" b="1" dirty="0">
                <a:latin typeface="Arial" pitchFamily="34" charset="0"/>
                <a:cs typeface="Arial" pitchFamily="34" charset="0"/>
              </a:rPr>
              <a:t>Pedigree + </a:t>
            </a:r>
            <a:r>
              <a:rPr lang="en-IE" sz="2800" b="1" dirty="0" err="1">
                <a:latin typeface="Arial" pitchFamily="34" charset="0"/>
                <a:cs typeface="Arial" pitchFamily="34" charset="0"/>
              </a:rPr>
              <a:t>Genotipos</a:t>
            </a:r>
            <a:r>
              <a:rPr lang="en-IE" sz="2800" b="1" dirty="0">
                <a:latin typeface="Arial" pitchFamily="34" charset="0"/>
                <a:cs typeface="Arial" pitchFamily="34" charset="0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289" y="0"/>
            <a:ext cx="8971711" cy="6453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lipse 4"/>
          <p:cNvSpPr/>
          <p:nvPr/>
        </p:nvSpPr>
        <p:spPr>
          <a:xfrm>
            <a:off x="2339752" y="0"/>
            <a:ext cx="1944216" cy="908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Elipse 5"/>
          <p:cNvSpPr/>
          <p:nvPr/>
        </p:nvSpPr>
        <p:spPr>
          <a:xfrm>
            <a:off x="2339752" y="1484784"/>
            <a:ext cx="1944216" cy="908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Elipse 6"/>
          <p:cNvSpPr/>
          <p:nvPr/>
        </p:nvSpPr>
        <p:spPr>
          <a:xfrm>
            <a:off x="0" y="1484784"/>
            <a:ext cx="1944216" cy="9087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Retângulo 7"/>
          <p:cNvSpPr/>
          <p:nvPr/>
        </p:nvSpPr>
        <p:spPr>
          <a:xfrm>
            <a:off x="7164288" y="2708920"/>
            <a:ext cx="1728192" cy="1224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n-IE" dirty="0" err="1">
                <a:latin typeface="Arial" pitchFamily="34" charset="0"/>
                <a:cs typeface="Arial" pitchFamily="34" charset="0"/>
              </a:rPr>
              <a:t>Arquivos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80" t="13406" r="57113" b="24579"/>
          <a:stretch>
            <a:fillRect/>
          </a:stretch>
        </p:blipFill>
        <p:spPr bwMode="auto">
          <a:xfrm>
            <a:off x="3563888" y="2060848"/>
            <a:ext cx="54006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0" y="83671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pt-BR" sz="2400" b="1" dirty="0">
                <a:latin typeface="Arial" pitchFamily="34" charset="0"/>
                <a:cs typeface="Arial" pitchFamily="34" charset="0"/>
              </a:rPr>
              <a:t>Arquivo de dados: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Arquivo com todas as informações necessárias para se adequar ao modelo: ID do animal, sexo, fenótipos, tanque, família, idade, etc...</a:t>
            </a:r>
            <a:endParaRPr lang="en-IE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3528" y="33569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latin typeface="Arial" pitchFamily="34" charset="0"/>
                <a:cs typeface="Arial" pitchFamily="34" charset="0"/>
              </a:rPr>
              <a:t>Data.txt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0" y="6550223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>
                <a:latin typeface="Arial" pitchFamily="34" charset="0"/>
                <a:cs typeface="Arial" pitchFamily="34" charset="0"/>
              </a:rPr>
              <a:t>Obs. Missing =-999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n-IE" dirty="0" err="1">
                <a:latin typeface="Arial" pitchFamily="34" charset="0"/>
                <a:cs typeface="Arial" pitchFamily="34" charset="0"/>
              </a:rPr>
              <a:t>Arquivos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83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E" sz="2400" b="1" dirty="0">
                <a:latin typeface="Arial" pitchFamily="34" charset="0"/>
                <a:cs typeface="Arial" pitchFamily="34" charset="0"/>
              </a:rPr>
              <a:t>2) </a:t>
            </a:r>
            <a:r>
              <a:rPr lang="en-IE" sz="2400" b="1" dirty="0" err="1">
                <a:latin typeface="Arial" pitchFamily="34" charset="0"/>
                <a:cs typeface="Arial" pitchFamily="34" charset="0"/>
              </a:rPr>
              <a:t>Arquivo</a:t>
            </a:r>
            <a:r>
              <a:rPr lang="en-IE" sz="2400" b="1" dirty="0">
                <a:latin typeface="Arial" pitchFamily="34" charset="0"/>
                <a:cs typeface="Arial" pitchFamily="34" charset="0"/>
              </a:rPr>
              <a:t> de </a:t>
            </a:r>
            <a:r>
              <a:rPr lang="en-IE" sz="2400" b="1" dirty="0" err="1">
                <a:latin typeface="Arial" pitchFamily="34" charset="0"/>
                <a:cs typeface="Arial" pitchFamily="34" charset="0"/>
              </a:rPr>
              <a:t>genótipo</a:t>
            </a:r>
            <a:r>
              <a:rPr lang="en-IE" sz="2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Arquivo com todos os genótipos: ID do Animal e Genótipos (sem espaço entre os marcadores).</a:t>
            </a:r>
            <a:endParaRPr lang="en-IE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23528" y="335699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latin typeface="Arial" pitchFamily="34" charset="0"/>
                <a:cs typeface="Arial" pitchFamily="34" charset="0"/>
              </a:rPr>
              <a:t>Genotypes.txt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80" t="13407" r="44103" b="25563"/>
          <a:stretch>
            <a:fillRect/>
          </a:stretch>
        </p:blipFill>
        <p:spPr bwMode="auto">
          <a:xfrm>
            <a:off x="2050704" y="1988840"/>
            <a:ext cx="7093296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ixaDeTexto 6"/>
          <p:cNvSpPr txBox="1"/>
          <p:nvPr/>
        </p:nvSpPr>
        <p:spPr>
          <a:xfrm>
            <a:off x="0" y="6550223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>
                <a:latin typeface="Arial" pitchFamily="34" charset="0"/>
                <a:cs typeface="Arial" pitchFamily="34" charset="0"/>
              </a:rPr>
              <a:t>Obs. Missing =5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/>
          <a:lstStyle/>
          <a:p>
            <a:r>
              <a:rPr lang="en-IE" dirty="0" err="1">
                <a:latin typeface="Arial" pitchFamily="34" charset="0"/>
                <a:cs typeface="Arial" pitchFamily="34" charset="0"/>
              </a:rPr>
              <a:t>Arquivos</a:t>
            </a:r>
            <a:endParaRPr lang="en-I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0" y="836712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E" sz="2400" b="1" dirty="0">
                <a:latin typeface="Arial" pitchFamily="34" charset="0"/>
                <a:cs typeface="Arial" pitchFamily="34" charset="0"/>
              </a:rPr>
              <a:t>3) </a:t>
            </a:r>
            <a:r>
              <a:rPr lang="en-IE" sz="2400" b="1" dirty="0" err="1">
                <a:latin typeface="Arial" pitchFamily="34" charset="0"/>
                <a:cs typeface="Arial" pitchFamily="34" charset="0"/>
              </a:rPr>
              <a:t>Arquivo</a:t>
            </a:r>
            <a:r>
              <a:rPr lang="en-IE" sz="2400" b="1" dirty="0">
                <a:latin typeface="Arial" pitchFamily="34" charset="0"/>
                <a:cs typeface="Arial" pitchFamily="34" charset="0"/>
              </a:rPr>
              <a:t> de pedigree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: Arquivo com pedigree: ID do animal, ID do pai e ID da mãe (Desconhecido = 0)</a:t>
            </a:r>
            <a:endParaRPr lang="en-IE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3779912" y="37170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>
                <a:latin typeface="Arial" pitchFamily="34" charset="0"/>
                <a:cs typeface="Arial" pitchFamily="34" charset="0"/>
              </a:rPr>
              <a:t>Ped.txt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0" y="6550223"/>
            <a:ext cx="248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b="1" dirty="0">
                <a:latin typeface="Arial" pitchFamily="34" charset="0"/>
                <a:cs typeface="Arial" pitchFamily="34" charset="0"/>
              </a:rPr>
              <a:t>Obs. Missing =0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07" t="13407" r="88105" b="34422"/>
          <a:stretch>
            <a:fillRect/>
          </a:stretch>
        </p:blipFill>
        <p:spPr bwMode="auto">
          <a:xfrm>
            <a:off x="6084168" y="1976472"/>
            <a:ext cx="1795384" cy="488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RENUMF90</a:t>
            </a:r>
            <a:br>
              <a:rPr lang="pt-BR" dirty="0"/>
            </a:br>
            <a:endParaRPr lang="en-IE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Renumera os dados e o pedigree</a:t>
            </a:r>
          </a:p>
          <a:p>
            <a:endParaRPr lang="pt-BR" dirty="0"/>
          </a:p>
          <a:p>
            <a:r>
              <a:rPr lang="pt-BR" dirty="0"/>
              <a:t>Rastreia o pedigree dos indivíduos presentes no arquivo de dados</a:t>
            </a:r>
          </a:p>
          <a:p>
            <a:endParaRPr lang="pt-BR" dirty="0"/>
          </a:p>
          <a:p>
            <a:r>
              <a:rPr lang="pt-BR" dirty="0"/>
              <a:t>Realiza verificação completa do pedigree</a:t>
            </a:r>
          </a:p>
          <a:p>
            <a:endParaRPr lang="pt-BR" dirty="0"/>
          </a:p>
          <a:p>
            <a:r>
              <a:rPr lang="pt-BR" dirty="0"/>
              <a:t>Fornece estatísticas descritivas dos dados</a:t>
            </a:r>
          </a:p>
          <a:p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>
            <a:extLst>
              <a:ext uri="{FF2B5EF4-FFF2-40B4-BE49-F238E27FC236}">
                <a16:creationId xmlns:a16="http://schemas.microsoft.com/office/drawing/2014/main" id="{6FE8C3F0-EFD7-417F-AD95-1F3575B5A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1" y="304800"/>
          <a:ext cx="2288381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2610214" imgH="5342857" progId="PBrush">
                  <p:embed/>
                </p:oleObj>
              </mc:Choice>
              <mc:Fallback>
                <p:oleObj name="Imagem de bitmap" r:id="rId2" imgW="2610214" imgH="534285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304800"/>
                        <a:ext cx="2288381" cy="624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1">
            <a:extLst>
              <a:ext uri="{FF2B5EF4-FFF2-40B4-BE49-F238E27FC236}">
                <a16:creationId xmlns:a16="http://schemas.microsoft.com/office/drawing/2014/main" id="{06F868EA-448A-4CDD-90B5-09094B671DEE}"/>
              </a:ext>
            </a:extLst>
          </p:cNvPr>
          <p:cNvGrpSpPr>
            <a:grpSpLocks/>
          </p:cNvGrpSpPr>
          <p:nvPr/>
        </p:nvGrpSpPr>
        <p:grpSpPr bwMode="auto">
          <a:xfrm>
            <a:off x="3700462" y="693740"/>
            <a:ext cx="4129088" cy="6048375"/>
            <a:chOff x="3409950" y="188640"/>
            <a:chExt cx="5505450" cy="6048672"/>
          </a:xfrm>
        </p:grpSpPr>
        <p:graphicFrame>
          <p:nvGraphicFramePr>
            <p:cNvPr id="27654" name="Object 5">
              <a:extLst>
                <a:ext uri="{FF2B5EF4-FFF2-40B4-BE49-F238E27FC236}">
                  <a16:creationId xmlns:a16="http://schemas.microsoft.com/office/drawing/2014/main" id="{62C44612-5DAE-4D12-A1E4-5DD29CD5A6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9950" y="188640"/>
            <a:ext cx="5505450" cy="576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m de bitmap" r:id="rId4" imgW="5504762" imgH="5761905" progId="PBrush">
                    <p:embed/>
                  </p:oleObj>
                </mc:Choice>
                <mc:Fallback>
                  <p:oleObj name="Imagem de bitmap" r:id="rId4" imgW="5504762" imgH="5761905" progId="PBrush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950" y="188640"/>
                          <a:ext cx="5505450" cy="5762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7655" name="Picture 6">
              <a:extLst>
                <a:ext uri="{FF2B5EF4-FFF2-40B4-BE49-F238E27FC236}">
                  <a16:creationId xmlns:a16="http://schemas.microsoft.com/office/drawing/2014/main" id="{0356E058-B288-4F65-B3A0-99A5BF943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4442" y="6047140"/>
              <a:ext cx="3744416" cy="19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Chave direita 2">
            <a:extLst>
              <a:ext uri="{FF2B5EF4-FFF2-40B4-BE49-F238E27FC236}">
                <a16:creationId xmlns:a16="http://schemas.microsoft.com/office/drawing/2014/main" id="{C48F0538-7BF4-4354-9F93-5F80DBEFCD4F}"/>
              </a:ext>
            </a:extLst>
          </p:cNvPr>
          <p:cNvSpPr/>
          <p:nvPr/>
        </p:nvSpPr>
        <p:spPr>
          <a:xfrm>
            <a:off x="2844404" y="620713"/>
            <a:ext cx="161925" cy="2952750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91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D93AE5B1-711B-4220-B846-BF73F3303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1" y="304800"/>
          <a:ext cx="2288381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2610214" imgH="5342857" progId="PBrush">
                  <p:embed/>
                </p:oleObj>
              </mc:Choice>
              <mc:Fallback>
                <p:oleObj name="Imagem de bitmap" r:id="rId2" imgW="2610214" imgH="534285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304800"/>
                        <a:ext cx="2288381" cy="624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have direita 2">
            <a:extLst>
              <a:ext uri="{FF2B5EF4-FFF2-40B4-BE49-F238E27FC236}">
                <a16:creationId xmlns:a16="http://schemas.microsoft.com/office/drawing/2014/main" id="{3EB68012-534E-44E9-B9D6-F844755A7E2B}"/>
              </a:ext>
            </a:extLst>
          </p:cNvPr>
          <p:cNvSpPr/>
          <p:nvPr/>
        </p:nvSpPr>
        <p:spPr>
          <a:xfrm>
            <a:off x="2627710" y="4170363"/>
            <a:ext cx="161925" cy="1130300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FCADA31E-71A9-4BE5-8037-C3456444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361" y="819152"/>
            <a:ext cx="3634978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>
            <a:extLst>
              <a:ext uri="{FF2B5EF4-FFF2-40B4-BE49-F238E27FC236}">
                <a16:creationId xmlns:a16="http://schemas.microsoft.com/office/drawing/2014/main" id="{091E1B12-96F2-4365-964D-86B972422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92" y="2636840"/>
            <a:ext cx="5116115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F7F5464-3CCE-42EA-B553-FA47DDF031CF}"/>
              </a:ext>
            </a:extLst>
          </p:cNvPr>
          <p:cNvCxnSpPr/>
          <p:nvPr/>
        </p:nvCxnSpPr>
        <p:spPr>
          <a:xfrm flipV="1">
            <a:off x="2033588" y="1484315"/>
            <a:ext cx="1458516" cy="2376487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9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>
            <a:extLst>
              <a:ext uri="{FF2B5EF4-FFF2-40B4-BE49-F238E27FC236}">
                <a16:creationId xmlns:a16="http://schemas.microsoft.com/office/drawing/2014/main" id="{65AA61E0-FC12-4AF9-935C-A53BE8D2D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1" y="304800"/>
          <a:ext cx="2288381" cy="624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bitmap" r:id="rId2" imgW="2610214" imgH="5342857" progId="PBrush">
                  <p:embed/>
                </p:oleObj>
              </mc:Choice>
              <mc:Fallback>
                <p:oleObj name="Imagem de bitmap" r:id="rId2" imgW="2610214" imgH="534285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1" y="304800"/>
                        <a:ext cx="2288381" cy="624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have direita 2">
            <a:extLst>
              <a:ext uri="{FF2B5EF4-FFF2-40B4-BE49-F238E27FC236}">
                <a16:creationId xmlns:a16="http://schemas.microsoft.com/office/drawing/2014/main" id="{51C6FBE1-6417-4255-A500-373A8E699C6D}"/>
              </a:ext>
            </a:extLst>
          </p:cNvPr>
          <p:cNvSpPr/>
          <p:nvPr/>
        </p:nvSpPr>
        <p:spPr>
          <a:xfrm>
            <a:off x="2926394" y="5511800"/>
            <a:ext cx="161925" cy="1131888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29700" name="Picture 2">
            <a:extLst>
              <a:ext uri="{FF2B5EF4-FFF2-40B4-BE49-F238E27FC236}">
                <a16:creationId xmlns:a16="http://schemas.microsoft.com/office/drawing/2014/main" id="{2EE81468-3235-4DC8-965D-E3E5ADC6D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994" y="2474984"/>
            <a:ext cx="4388644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3">
            <a:extLst>
              <a:ext uri="{FF2B5EF4-FFF2-40B4-BE49-F238E27FC236}">
                <a16:creationId xmlns:a16="http://schemas.microsoft.com/office/drawing/2014/main" id="{8E737F33-5687-484A-A4E3-EE93C0345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576" y="4682331"/>
            <a:ext cx="4736306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4">
            <a:extLst>
              <a:ext uri="{FF2B5EF4-FFF2-40B4-BE49-F238E27FC236}">
                <a16:creationId xmlns:a16="http://schemas.microsoft.com/office/drawing/2014/main" id="{5F454698-B36E-4D83-8E19-91ED7D391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715" y="6138864"/>
            <a:ext cx="46958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3267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158</Words>
  <Application>Microsoft Office PowerPoint</Application>
  <PresentationFormat>Apresentação na tela (4:3)</PresentationFormat>
  <Paragraphs>25</Paragraphs>
  <Slides>12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Tema do Office</vt:lpstr>
      <vt:lpstr>Imagem de bitmap</vt:lpstr>
      <vt:lpstr>BLUPF90 - Introdução para estimar parâmetros genéticos</vt:lpstr>
      <vt:lpstr>Apresentação do PowerPoint</vt:lpstr>
      <vt:lpstr>Arquivos</vt:lpstr>
      <vt:lpstr>Arquivos</vt:lpstr>
      <vt:lpstr>Arquivos</vt:lpstr>
      <vt:lpstr>RENUMF90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BLUPF90</dc:title>
  <dc:creator>Baltasar neto</dc:creator>
  <cp:lastModifiedBy>Baltasar Fernandes Garcia Neto</cp:lastModifiedBy>
  <cp:revision>14</cp:revision>
  <dcterms:created xsi:type="dcterms:W3CDTF">2020-10-11T21:16:29Z</dcterms:created>
  <dcterms:modified xsi:type="dcterms:W3CDTF">2025-07-01T18:56:12Z</dcterms:modified>
</cp:coreProperties>
</file>