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nva Sans Bold" panose="020B0604020202020204" charset="0"/>
      <p:regular r:id="rId4"/>
    </p:embeddedFont>
    <p:embeddedFont>
      <p:font typeface="Canva Sans Bold Italics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12C41-7D4D-4DE5-AA3C-3F5578F8FDA0}" v="1" dt="2025-02-25T10:10:1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font" Target="fonts/font2.fntdata"/><Relationship Id="rId10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eva baltusyte" userId="c73ee685cf225dcc" providerId="LiveId" clId="{5DD12C41-7D4D-4DE5-AA3C-3F5578F8FDA0}"/>
    <pc:docChg chg="custSel modSld">
      <pc:chgData name="ieva baltusyte" userId="c73ee685cf225dcc" providerId="LiveId" clId="{5DD12C41-7D4D-4DE5-AA3C-3F5578F8FDA0}" dt="2025-02-25T10:13:28.164" v="23" actId="1076"/>
      <pc:docMkLst>
        <pc:docMk/>
      </pc:docMkLst>
      <pc:sldChg chg="addSp delSp modSp mod">
        <pc:chgData name="ieva baltusyte" userId="c73ee685cf225dcc" providerId="LiveId" clId="{5DD12C41-7D4D-4DE5-AA3C-3F5578F8FDA0}" dt="2025-02-25T10:10:27.108" v="8" actId="1037"/>
        <pc:sldMkLst>
          <pc:docMk/>
          <pc:sldMk cId="0" sldId="256"/>
        </pc:sldMkLst>
        <pc:spChg chg="del">
          <ac:chgData name="ieva baltusyte" userId="c73ee685cf225dcc" providerId="LiveId" clId="{5DD12C41-7D4D-4DE5-AA3C-3F5578F8FDA0}" dt="2025-02-25T10:10:05.216" v="1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ieva baltusyte" userId="c73ee685cf225dcc" providerId="LiveId" clId="{5DD12C41-7D4D-4DE5-AA3C-3F5578F8FDA0}" dt="2025-02-25T10:10:06.358" v="2" actId="47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ieva baltusyte" userId="c73ee685cf225dcc" providerId="LiveId" clId="{5DD12C41-7D4D-4DE5-AA3C-3F5578F8FDA0}" dt="2025-02-25T10:10:27.108" v="8" actId="1037"/>
          <ac:spMkLst>
            <pc:docMk/>
            <pc:sldMk cId="0" sldId="256"/>
            <ac:spMk id="55" creationId="{00000000-0000-0000-0000-000000000000}"/>
          </ac:spMkLst>
        </pc:spChg>
        <pc:grpChg chg="del">
          <ac:chgData name="ieva baltusyte" userId="c73ee685cf225dcc" providerId="LiveId" clId="{5DD12C41-7D4D-4DE5-AA3C-3F5578F8FDA0}" dt="2025-02-25T10:10:04.177" v="0" actId="478"/>
          <ac:grpSpMkLst>
            <pc:docMk/>
            <pc:sldMk cId="0" sldId="256"/>
            <ac:grpSpMk id="43" creationId="{00000000-0000-0000-0000-000000000000}"/>
          </ac:grpSpMkLst>
        </pc:grpChg>
        <pc:cxnChg chg="add mod">
          <ac:chgData name="ieva baltusyte" userId="c73ee685cf225dcc" providerId="LiveId" clId="{5DD12C41-7D4D-4DE5-AA3C-3F5578F8FDA0}" dt="2025-02-25T10:10:18.422" v="4" actId="1076"/>
          <ac:cxnSpMkLst>
            <pc:docMk/>
            <pc:sldMk cId="0" sldId="256"/>
            <ac:cxnSpMk id="63" creationId="{ADD25A20-2228-4342-70F4-718C671FC1E1}"/>
          </ac:cxnSpMkLst>
        </pc:cxnChg>
        <pc:cxnChg chg="add mod">
          <ac:chgData name="ieva baltusyte" userId="c73ee685cf225dcc" providerId="LiveId" clId="{5DD12C41-7D4D-4DE5-AA3C-3F5578F8FDA0}" dt="2025-02-25T10:10:20.998" v="5" actId="1076"/>
          <ac:cxnSpMkLst>
            <pc:docMk/>
            <pc:sldMk cId="0" sldId="256"/>
            <ac:cxnSpMk id="64" creationId="{F4F29FE2-2C0D-821A-2B98-58FC98B3C437}"/>
          </ac:cxnSpMkLst>
        </pc:cxnChg>
      </pc:sldChg>
      <pc:sldChg chg="modSp mod">
        <pc:chgData name="ieva baltusyte" userId="c73ee685cf225dcc" providerId="LiveId" clId="{5DD12C41-7D4D-4DE5-AA3C-3F5578F8FDA0}" dt="2025-02-25T10:13:28.164" v="23" actId="1076"/>
        <pc:sldMkLst>
          <pc:docMk/>
          <pc:sldMk cId="0" sldId="257"/>
        </pc:sldMkLst>
        <pc:spChg chg="mod">
          <ac:chgData name="ieva baltusyte" userId="c73ee685cf225dcc" providerId="LiveId" clId="{5DD12C41-7D4D-4DE5-AA3C-3F5578F8FDA0}" dt="2025-02-25T10:13:28.164" v="23" actId="107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ieva baltusyte" userId="c73ee685cf225dcc" providerId="LiveId" clId="{5DD12C41-7D4D-4DE5-AA3C-3F5578F8FDA0}" dt="2025-02-25T10:11:36.645" v="20" actId="1076"/>
          <ac:spMkLst>
            <pc:docMk/>
            <pc:sldMk cId="0" sldId="257"/>
            <ac:spMk id="34" creationId="{00000000-0000-0000-0000-000000000000}"/>
          </ac:spMkLst>
        </pc:spChg>
        <pc:spChg chg="mod">
          <ac:chgData name="ieva baltusyte" userId="c73ee685cf225dcc" providerId="LiveId" clId="{5DD12C41-7D4D-4DE5-AA3C-3F5578F8FDA0}" dt="2025-02-25T10:10:57.797" v="12" actId="1076"/>
          <ac:spMkLst>
            <pc:docMk/>
            <pc:sldMk cId="0" sldId="257"/>
            <ac:spMk id="37" creationId="{00000000-0000-0000-0000-000000000000}"/>
          </ac:spMkLst>
        </pc:spChg>
        <pc:spChg chg="mod">
          <ac:chgData name="ieva baltusyte" userId="c73ee685cf225dcc" providerId="LiveId" clId="{5DD12C41-7D4D-4DE5-AA3C-3F5578F8FDA0}" dt="2025-02-25T10:11:21.542" v="18" actId="14100"/>
          <ac:spMkLst>
            <pc:docMk/>
            <pc:sldMk cId="0" sldId="257"/>
            <ac:spMk id="48" creationId="{00000000-0000-0000-0000-000000000000}"/>
          </ac:spMkLst>
        </pc:spChg>
        <pc:spChg chg="mod">
          <ac:chgData name="ieva baltusyte" userId="c73ee685cf225dcc" providerId="LiveId" clId="{5DD12C41-7D4D-4DE5-AA3C-3F5578F8FDA0}" dt="2025-02-25T10:13:24.876" v="22" actId="1076"/>
          <ac:spMkLst>
            <pc:docMk/>
            <pc:sldMk cId="0" sldId="257"/>
            <ac:spMk id="49" creationId="{00000000-0000-0000-0000-000000000000}"/>
          </ac:spMkLst>
        </pc:spChg>
        <pc:grpChg chg="mod">
          <ac:chgData name="ieva baltusyte" userId="c73ee685cf225dcc" providerId="LiveId" clId="{5DD12C41-7D4D-4DE5-AA3C-3F5578F8FDA0}" dt="2025-02-25T10:13:22.971" v="21" actId="1076"/>
          <ac:grpSpMkLst>
            <pc:docMk/>
            <pc:sldMk cId="0" sldId="257"/>
            <ac:grpSpMk id="4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svg"/><Relationship Id="rId18" Type="http://schemas.openxmlformats.org/officeDocument/2006/relationships/image" Target="../media/image29.png"/><Relationship Id="rId26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32.svg"/><Relationship Id="rId7" Type="http://schemas.openxmlformats.org/officeDocument/2006/relationships/image" Target="../media/image5.svg"/><Relationship Id="rId12" Type="http://schemas.openxmlformats.org/officeDocument/2006/relationships/image" Target="../media/image2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6.svg"/><Relationship Id="rId24" Type="http://schemas.openxmlformats.org/officeDocument/2006/relationships/image" Target="../media/image22.png"/><Relationship Id="rId5" Type="http://schemas.openxmlformats.org/officeDocument/2006/relationships/image" Target="../media/image9.svg"/><Relationship Id="rId15" Type="http://schemas.openxmlformats.org/officeDocument/2006/relationships/image" Target="../media/image13.svg"/><Relationship Id="rId23" Type="http://schemas.openxmlformats.org/officeDocument/2006/relationships/image" Target="../media/image34.svg"/><Relationship Id="rId10" Type="http://schemas.openxmlformats.org/officeDocument/2006/relationships/image" Target="../media/image25.png"/><Relationship Id="rId19" Type="http://schemas.openxmlformats.org/officeDocument/2006/relationships/image" Target="../media/image30.sv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Relationship Id="rId22" Type="http://schemas.openxmlformats.org/officeDocument/2006/relationships/image" Target="../media/image33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21291" y="827904"/>
            <a:ext cx="8684819" cy="9056620"/>
          </a:xfrm>
          <a:custGeom>
            <a:avLst/>
            <a:gdLst/>
            <a:ahLst/>
            <a:cxnLst/>
            <a:rect l="l" t="t" r="r" b="b"/>
            <a:pathLst>
              <a:path w="8684819" h="9056620">
                <a:moveTo>
                  <a:pt x="0" y="0"/>
                </a:moveTo>
                <a:lnTo>
                  <a:pt x="8684818" y="0"/>
                </a:lnTo>
                <a:lnTo>
                  <a:pt x="8684818" y="9056620"/>
                </a:lnTo>
                <a:lnTo>
                  <a:pt x="0" y="905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94" r="-2558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7219132" y="1801891"/>
            <a:ext cx="522671" cy="551493"/>
          </a:xfrm>
          <a:custGeom>
            <a:avLst/>
            <a:gdLst/>
            <a:ahLst/>
            <a:cxnLst/>
            <a:rect l="l" t="t" r="r" b="b"/>
            <a:pathLst>
              <a:path w="522671" h="551493">
                <a:moveTo>
                  <a:pt x="0" y="0"/>
                </a:moveTo>
                <a:lnTo>
                  <a:pt x="522672" y="0"/>
                </a:lnTo>
                <a:lnTo>
                  <a:pt x="522672" y="551493"/>
                </a:lnTo>
                <a:lnTo>
                  <a:pt x="0" y="5514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6341501" y="1844781"/>
            <a:ext cx="739372" cy="496051"/>
          </a:xfrm>
          <a:custGeom>
            <a:avLst/>
            <a:gdLst/>
            <a:ahLst/>
            <a:cxnLst/>
            <a:rect l="l" t="t" r="r" b="b"/>
            <a:pathLst>
              <a:path w="739372" h="496051">
                <a:moveTo>
                  <a:pt x="0" y="0"/>
                </a:moveTo>
                <a:lnTo>
                  <a:pt x="739372" y="0"/>
                </a:lnTo>
                <a:lnTo>
                  <a:pt x="739372" y="496051"/>
                </a:lnTo>
                <a:lnTo>
                  <a:pt x="0" y="4960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6985157" y="870599"/>
            <a:ext cx="799018" cy="416942"/>
          </a:xfrm>
          <a:custGeom>
            <a:avLst/>
            <a:gdLst/>
            <a:ahLst/>
            <a:cxnLst/>
            <a:rect l="l" t="t" r="r" b="b"/>
            <a:pathLst>
              <a:path w="799018" h="416942">
                <a:moveTo>
                  <a:pt x="0" y="0"/>
                </a:moveTo>
                <a:lnTo>
                  <a:pt x="799018" y="0"/>
                </a:lnTo>
                <a:lnTo>
                  <a:pt x="799018" y="416942"/>
                </a:lnTo>
                <a:lnTo>
                  <a:pt x="0" y="4169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3353285" y="1045900"/>
            <a:ext cx="1576908" cy="1579306"/>
            <a:chOff x="0" y="0"/>
            <a:chExt cx="2102544" cy="2105742"/>
          </a:xfrm>
        </p:grpSpPr>
        <p:sp>
          <p:nvSpPr>
            <p:cNvPr id="7" name="Freeform 7"/>
            <p:cNvSpPr/>
            <p:nvPr/>
          </p:nvSpPr>
          <p:spPr>
            <a:xfrm>
              <a:off x="603931" y="0"/>
              <a:ext cx="1154665" cy="860750"/>
            </a:xfrm>
            <a:custGeom>
              <a:avLst/>
              <a:gdLst/>
              <a:ahLst/>
              <a:cxnLst/>
              <a:rect l="l" t="t" r="r" b="b"/>
              <a:pathLst>
                <a:path w="1154665" h="860750">
                  <a:moveTo>
                    <a:pt x="0" y="0"/>
                  </a:moveTo>
                  <a:lnTo>
                    <a:pt x="1154664" y="0"/>
                  </a:lnTo>
                  <a:lnTo>
                    <a:pt x="1154664" y="860750"/>
                  </a:lnTo>
                  <a:lnTo>
                    <a:pt x="0" y="860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755654"/>
              <a:ext cx="866511" cy="1350088"/>
            </a:xfrm>
            <a:custGeom>
              <a:avLst/>
              <a:gdLst/>
              <a:ahLst/>
              <a:cxnLst/>
              <a:rect l="l" t="t" r="r" b="b"/>
              <a:pathLst>
                <a:path w="866511" h="1350088">
                  <a:moveTo>
                    <a:pt x="0" y="0"/>
                  </a:moveTo>
                  <a:lnTo>
                    <a:pt x="866511" y="0"/>
                  </a:lnTo>
                  <a:lnTo>
                    <a:pt x="866511" y="1350088"/>
                  </a:lnTo>
                  <a:lnTo>
                    <a:pt x="0" y="135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9"/>
            <p:cNvSpPr/>
            <p:nvPr/>
          </p:nvSpPr>
          <p:spPr>
            <a:xfrm>
              <a:off x="866511" y="755654"/>
              <a:ext cx="1236033" cy="1320035"/>
            </a:xfrm>
            <a:custGeom>
              <a:avLst/>
              <a:gdLst/>
              <a:ahLst/>
              <a:cxnLst/>
              <a:rect l="l" t="t" r="r" b="b"/>
              <a:pathLst>
                <a:path w="1236033" h="1320035">
                  <a:moveTo>
                    <a:pt x="0" y="0"/>
                  </a:moveTo>
                  <a:lnTo>
                    <a:pt x="1236033" y="0"/>
                  </a:lnTo>
                  <a:lnTo>
                    <a:pt x="1236033" y="1320035"/>
                  </a:lnTo>
                  <a:lnTo>
                    <a:pt x="0" y="1320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844382" y="2585328"/>
            <a:ext cx="2419467" cy="977903"/>
            <a:chOff x="0" y="0"/>
            <a:chExt cx="637226" cy="2575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7226" cy="257555"/>
            </a:xfrm>
            <a:custGeom>
              <a:avLst/>
              <a:gdLst/>
              <a:ahLst/>
              <a:cxnLst/>
              <a:rect l="l" t="t" r="r" b="b"/>
              <a:pathLst>
                <a:path w="637226" h="257555">
                  <a:moveTo>
                    <a:pt x="0" y="0"/>
                  </a:moveTo>
                  <a:lnTo>
                    <a:pt x="637226" y="0"/>
                  </a:lnTo>
                  <a:lnTo>
                    <a:pt x="637226" y="257555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637226" cy="286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Satellite data</a:t>
              </a:r>
            </a:p>
            <a:p>
              <a:pPr marL="345355" lvl="1" indent="-172678" algn="l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599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9 x 9 km grid</a:t>
              </a:r>
            </a:p>
            <a:p>
              <a:pPr marL="345355" lvl="1" indent="-172678" algn="l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599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Daily measurments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895994" y="8572042"/>
            <a:ext cx="1596518" cy="1596518"/>
          </a:xfrm>
          <a:custGeom>
            <a:avLst/>
            <a:gdLst/>
            <a:ahLst/>
            <a:cxnLst/>
            <a:rect l="l" t="t" r="r" b="b"/>
            <a:pathLst>
              <a:path w="1596518" h="1596518">
                <a:moveTo>
                  <a:pt x="0" y="0"/>
                </a:moveTo>
                <a:lnTo>
                  <a:pt x="1596517" y="0"/>
                </a:lnTo>
                <a:lnTo>
                  <a:pt x="1596517" y="1596518"/>
                </a:lnTo>
                <a:lnTo>
                  <a:pt x="0" y="15965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5394821" y="124273"/>
            <a:ext cx="3122008" cy="72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63"/>
              </a:lnSpc>
              <a:spcBef>
                <a:spcPct val="0"/>
              </a:spcBef>
            </a:pPr>
            <a:r>
              <a:rPr lang="en-US" sz="2117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Landscape and microclimatic variables</a:t>
            </a:r>
          </a:p>
        </p:txBody>
      </p:sp>
      <p:sp>
        <p:nvSpPr>
          <p:cNvPr id="17" name="Freeform 17"/>
          <p:cNvSpPr/>
          <p:nvPr/>
        </p:nvSpPr>
        <p:spPr>
          <a:xfrm>
            <a:off x="167439" y="344588"/>
            <a:ext cx="2650988" cy="2715647"/>
          </a:xfrm>
          <a:custGeom>
            <a:avLst/>
            <a:gdLst/>
            <a:ahLst/>
            <a:cxnLst/>
            <a:rect l="l" t="t" r="r" b="b"/>
            <a:pathLst>
              <a:path w="2650988" h="2715647">
                <a:moveTo>
                  <a:pt x="0" y="0"/>
                </a:moveTo>
                <a:lnTo>
                  <a:pt x="2650988" y="0"/>
                </a:lnTo>
                <a:lnTo>
                  <a:pt x="2650988" y="2715647"/>
                </a:lnTo>
                <a:lnTo>
                  <a:pt x="0" y="27156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366" t="-117099" r="-701552" b="-440651"/>
            </a:stretch>
          </a:blipFill>
          <a:ln w="14288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grpSp>
        <p:nvGrpSpPr>
          <p:cNvPr id="18" name="Group 18"/>
          <p:cNvGrpSpPr/>
          <p:nvPr/>
        </p:nvGrpSpPr>
        <p:grpSpPr>
          <a:xfrm>
            <a:off x="1895994" y="1028700"/>
            <a:ext cx="580477" cy="583911"/>
            <a:chOff x="0" y="0"/>
            <a:chExt cx="773969" cy="778548"/>
          </a:xfrm>
        </p:grpSpPr>
        <p:grpSp>
          <p:nvGrpSpPr>
            <p:cNvPr id="19" name="Group 19"/>
            <p:cNvGrpSpPr/>
            <p:nvPr/>
          </p:nvGrpSpPr>
          <p:grpSpPr>
            <a:xfrm>
              <a:off x="6192" y="7675"/>
              <a:ext cx="764681" cy="763198"/>
              <a:chOff x="0" y="0"/>
              <a:chExt cx="208420" cy="208016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08420" cy="208016"/>
              </a:xfrm>
              <a:custGeom>
                <a:avLst/>
                <a:gdLst/>
                <a:ahLst/>
                <a:cxnLst/>
                <a:rect l="l" t="t" r="r" b="b"/>
                <a:pathLst>
                  <a:path w="208420" h="208016">
                    <a:moveTo>
                      <a:pt x="0" y="0"/>
                    </a:moveTo>
                    <a:lnTo>
                      <a:pt x="208420" y="0"/>
                    </a:lnTo>
                    <a:lnTo>
                      <a:pt x="208420" y="208016"/>
                    </a:lnTo>
                    <a:lnTo>
                      <a:pt x="0" y="208016"/>
                    </a:lnTo>
                    <a:close/>
                  </a:path>
                </a:pathLst>
              </a:custGeom>
              <a:solidFill>
                <a:srgbClr val="FF3131">
                  <a:alpha val="29412"/>
                </a:srgbClr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208420" cy="2461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0" y="120101"/>
              <a:ext cx="770873" cy="0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3096" y="228294"/>
              <a:ext cx="770873" cy="0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0" y="338742"/>
              <a:ext cx="770873" cy="0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0" y="449191"/>
              <a:ext cx="770873" cy="0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559639"/>
              <a:ext cx="770873" cy="0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670088"/>
              <a:ext cx="770873" cy="0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AutoShape 28"/>
            <p:cNvSpPr/>
            <p:nvPr/>
          </p:nvSpPr>
          <p:spPr>
            <a:xfrm flipV="1">
              <a:off x="115934" y="0"/>
              <a:ext cx="0" cy="770873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AutoShape 29"/>
            <p:cNvSpPr/>
            <p:nvPr/>
          </p:nvSpPr>
          <p:spPr>
            <a:xfrm flipV="1">
              <a:off x="249932" y="0"/>
              <a:ext cx="0" cy="770873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AutoShape 30"/>
            <p:cNvSpPr/>
            <p:nvPr/>
          </p:nvSpPr>
          <p:spPr>
            <a:xfrm flipV="1">
              <a:off x="383930" y="7675"/>
              <a:ext cx="0" cy="770873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AutoShape 31"/>
            <p:cNvSpPr/>
            <p:nvPr/>
          </p:nvSpPr>
          <p:spPr>
            <a:xfrm flipV="1">
              <a:off x="512787" y="7675"/>
              <a:ext cx="0" cy="770873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AutoShape 32"/>
            <p:cNvSpPr/>
            <p:nvPr/>
          </p:nvSpPr>
          <p:spPr>
            <a:xfrm flipV="1">
              <a:off x="650848" y="7675"/>
              <a:ext cx="0" cy="770873"/>
            </a:xfrm>
            <a:prstGeom prst="line">
              <a:avLst/>
            </a:prstGeom>
            <a:ln w="9204" cap="flat">
              <a:solidFill>
                <a:srgbClr val="000000">
                  <a:alpha val="52941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587768" y="2454597"/>
            <a:ext cx="2929060" cy="112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Point location data:</a:t>
            </a:r>
          </a:p>
          <a:p>
            <a:pPr marL="345355" lvl="1" indent="-172678" algn="just">
              <a:lnSpc>
                <a:spcPts val="2239"/>
              </a:lnSpc>
              <a:buFont typeface="Arial"/>
              <a:buChar char="•"/>
            </a:pPr>
            <a:r>
              <a:rPr lang="en-US" sz="1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Ouverture du bâtiment</a:t>
            </a:r>
          </a:p>
          <a:p>
            <a:pPr marL="345355" lvl="1" indent="-172678" algn="just">
              <a:lnSpc>
                <a:spcPts val="2239"/>
              </a:lnSpc>
              <a:buFont typeface="Arial"/>
              <a:buChar char="•"/>
            </a:pPr>
            <a:r>
              <a:rPr lang="en-US" sz="1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 d’élevage</a:t>
            </a:r>
          </a:p>
          <a:p>
            <a:pPr marL="345355" lvl="1" indent="-172678" algn="just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sz="1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Force du vent</a:t>
            </a:r>
          </a:p>
        </p:txBody>
      </p:sp>
      <p:sp>
        <p:nvSpPr>
          <p:cNvPr id="34" name="AutoShape 34"/>
          <p:cNvSpPr/>
          <p:nvPr/>
        </p:nvSpPr>
        <p:spPr>
          <a:xfrm flipH="1">
            <a:off x="5287381" y="54533"/>
            <a:ext cx="0" cy="3372507"/>
          </a:xfrm>
          <a:prstGeom prst="line">
            <a:avLst/>
          </a:prstGeom>
          <a:ln w="28575" cap="flat">
            <a:solidFill>
              <a:srgbClr val="737373">
                <a:alpha val="7098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5" name="Freeform 35"/>
          <p:cNvSpPr/>
          <p:nvPr/>
        </p:nvSpPr>
        <p:spPr>
          <a:xfrm>
            <a:off x="13923597" y="8330127"/>
            <a:ext cx="2734260" cy="1956873"/>
          </a:xfrm>
          <a:custGeom>
            <a:avLst/>
            <a:gdLst/>
            <a:ahLst/>
            <a:cxnLst/>
            <a:rect l="l" t="t" r="r" b="b"/>
            <a:pathLst>
              <a:path w="2734260" h="1956873">
                <a:moveTo>
                  <a:pt x="0" y="0"/>
                </a:moveTo>
                <a:lnTo>
                  <a:pt x="2734260" y="0"/>
                </a:lnTo>
                <a:lnTo>
                  <a:pt x="2734260" y="1956873"/>
                </a:lnTo>
                <a:lnTo>
                  <a:pt x="0" y="195687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365989" t="-193361" r="-19234" b="-18602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6" name="AutoShape 36"/>
          <p:cNvSpPr/>
          <p:nvPr/>
        </p:nvSpPr>
        <p:spPr>
          <a:xfrm flipH="1" flipV="1">
            <a:off x="2186232" y="1562717"/>
            <a:ext cx="1360879" cy="593113"/>
          </a:xfrm>
          <a:prstGeom prst="line">
            <a:avLst/>
          </a:prstGeom>
          <a:ln w="38100" cap="flat">
            <a:solidFill>
              <a:srgbClr val="FF3131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7" name="Freeform 37"/>
          <p:cNvSpPr/>
          <p:nvPr/>
        </p:nvSpPr>
        <p:spPr>
          <a:xfrm>
            <a:off x="6628183" y="8430655"/>
            <a:ext cx="2134249" cy="2302241"/>
          </a:xfrm>
          <a:custGeom>
            <a:avLst/>
            <a:gdLst/>
            <a:ahLst/>
            <a:cxnLst/>
            <a:rect l="l" t="t" r="r" b="b"/>
            <a:pathLst>
              <a:path w="2134249" h="2302241">
                <a:moveTo>
                  <a:pt x="0" y="0"/>
                </a:moveTo>
                <a:lnTo>
                  <a:pt x="2134249" y="0"/>
                </a:lnTo>
                <a:lnTo>
                  <a:pt x="2134249" y="2302241"/>
                </a:lnTo>
                <a:lnTo>
                  <a:pt x="0" y="230224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69039" t="-19202" r="-157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8" name="Freeform 38"/>
          <p:cNvSpPr/>
          <p:nvPr/>
        </p:nvSpPr>
        <p:spPr>
          <a:xfrm>
            <a:off x="6146787" y="5053356"/>
            <a:ext cx="2243283" cy="1871006"/>
          </a:xfrm>
          <a:custGeom>
            <a:avLst/>
            <a:gdLst/>
            <a:ahLst/>
            <a:cxnLst/>
            <a:rect l="l" t="t" r="r" b="b"/>
            <a:pathLst>
              <a:path w="2243283" h="1871006">
                <a:moveTo>
                  <a:pt x="0" y="0"/>
                </a:moveTo>
                <a:lnTo>
                  <a:pt x="2243283" y="0"/>
                </a:lnTo>
                <a:lnTo>
                  <a:pt x="2243283" y="1871006"/>
                </a:lnTo>
                <a:lnTo>
                  <a:pt x="0" y="187100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5919" t="-13327" r="-262" b="-13981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9" name="AutoShape 39"/>
          <p:cNvSpPr/>
          <p:nvPr/>
        </p:nvSpPr>
        <p:spPr>
          <a:xfrm>
            <a:off x="7741804" y="2077637"/>
            <a:ext cx="1618524" cy="896510"/>
          </a:xfrm>
          <a:prstGeom prst="line">
            <a:avLst/>
          </a:prstGeom>
          <a:ln w="38100" cap="flat">
            <a:solidFill>
              <a:srgbClr val="FF3131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40" name="Freeform 40"/>
          <p:cNvSpPr/>
          <p:nvPr/>
        </p:nvSpPr>
        <p:spPr>
          <a:xfrm>
            <a:off x="1401089" y="5012402"/>
            <a:ext cx="1644109" cy="1922343"/>
          </a:xfrm>
          <a:custGeom>
            <a:avLst/>
            <a:gdLst/>
            <a:ahLst/>
            <a:cxnLst/>
            <a:rect l="l" t="t" r="r" b="b"/>
            <a:pathLst>
              <a:path w="1644109" h="1922343">
                <a:moveTo>
                  <a:pt x="0" y="0"/>
                </a:moveTo>
                <a:lnTo>
                  <a:pt x="1644109" y="0"/>
                </a:lnTo>
                <a:lnTo>
                  <a:pt x="1644109" y="1922343"/>
                </a:lnTo>
                <a:lnTo>
                  <a:pt x="0" y="192234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1" name="Freeform 41"/>
          <p:cNvSpPr/>
          <p:nvPr/>
        </p:nvSpPr>
        <p:spPr>
          <a:xfrm>
            <a:off x="3114375" y="5032467"/>
            <a:ext cx="1639463" cy="1902278"/>
          </a:xfrm>
          <a:custGeom>
            <a:avLst/>
            <a:gdLst/>
            <a:ahLst/>
            <a:cxnLst/>
            <a:rect l="l" t="t" r="r" b="b"/>
            <a:pathLst>
              <a:path w="1639463" h="1902278">
                <a:moveTo>
                  <a:pt x="0" y="0"/>
                </a:moveTo>
                <a:lnTo>
                  <a:pt x="1639463" y="0"/>
                </a:lnTo>
                <a:lnTo>
                  <a:pt x="1639463" y="1902278"/>
                </a:lnTo>
                <a:lnTo>
                  <a:pt x="0" y="190227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2" name="Freeform 42"/>
          <p:cNvSpPr/>
          <p:nvPr/>
        </p:nvSpPr>
        <p:spPr>
          <a:xfrm rot="5400000">
            <a:off x="5127550" y="5353837"/>
            <a:ext cx="591035" cy="4114800"/>
          </a:xfrm>
          <a:custGeom>
            <a:avLst/>
            <a:gdLst/>
            <a:ahLst/>
            <a:cxnLst/>
            <a:rect l="l" t="t" r="r" b="b"/>
            <a:pathLst>
              <a:path w="591035" h="4114800">
                <a:moveTo>
                  <a:pt x="0" y="0"/>
                </a:moveTo>
                <a:lnTo>
                  <a:pt x="591035" y="0"/>
                </a:lnTo>
                <a:lnTo>
                  <a:pt x="591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6" name="Group 46"/>
          <p:cNvGrpSpPr/>
          <p:nvPr/>
        </p:nvGrpSpPr>
        <p:grpSpPr>
          <a:xfrm>
            <a:off x="11135853" y="4311278"/>
            <a:ext cx="4368123" cy="1442378"/>
            <a:chOff x="0" y="0"/>
            <a:chExt cx="1150452" cy="37988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150452" cy="379885"/>
            </a:xfrm>
            <a:custGeom>
              <a:avLst/>
              <a:gdLst/>
              <a:ahLst/>
              <a:cxnLst/>
              <a:rect l="l" t="t" r="r" b="b"/>
              <a:pathLst>
                <a:path w="1150452" h="379885">
                  <a:moveTo>
                    <a:pt x="90391" y="0"/>
                  </a:moveTo>
                  <a:lnTo>
                    <a:pt x="1060062" y="0"/>
                  </a:lnTo>
                  <a:cubicBezTo>
                    <a:pt x="1109983" y="0"/>
                    <a:pt x="1150452" y="40469"/>
                    <a:pt x="1150452" y="90391"/>
                  </a:cubicBezTo>
                  <a:lnTo>
                    <a:pt x="1150452" y="289495"/>
                  </a:lnTo>
                  <a:cubicBezTo>
                    <a:pt x="1150452" y="313468"/>
                    <a:pt x="1140929" y="336459"/>
                    <a:pt x="1123977" y="353411"/>
                  </a:cubicBezTo>
                  <a:cubicBezTo>
                    <a:pt x="1107026" y="370362"/>
                    <a:pt x="1084035" y="379885"/>
                    <a:pt x="1060062" y="379885"/>
                  </a:cubicBezTo>
                  <a:lnTo>
                    <a:pt x="90391" y="379885"/>
                  </a:lnTo>
                  <a:cubicBezTo>
                    <a:pt x="66418" y="379885"/>
                    <a:pt x="43426" y="370362"/>
                    <a:pt x="26475" y="353411"/>
                  </a:cubicBezTo>
                  <a:cubicBezTo>
                    <a:pt x="9523" y="336459"/>
                    <a:pt x="0" y="313468"/>
                    <a:pt x="0" y="289495"/>
                  </a:cubicBezTo>
                  <a:lnTo>
                    <a:pt x="0" y="90391"/>
                  </a:lnTo>
                  <a:cubicBezTo>
                    <a:pt x="0" y="66418"/>
                    <a:pt x="9523" y="43426"/>
                    <a:pt x="26475" y="26475"/>
                  </a:cubicBezTo>
                  <a:cubicBezTo>
                    <a:pt x="43426" y="9523"/>
                    <a:pt x="66418" y="0"/>
                    <a:pt x="90391" y="0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57150"/>
              <a:ext cx="1150452" cy="437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23"/>
                </a:lnSpc>
              </a:pPr>
              <a:r>
                <a:rPr lang="en-US" sz="2517" b="1">
                  <a:solidFill>
                    <a:srgbClr val="000000">
                      <a:alpha val="80784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~200 traps</a:t>
              </a:r>
            </a:p>
            <a:p>
              <a:pPr algn="ctr">
                <a:lnSpc>
                  <a:spcPts val="3523"/>
                </a:lnSpc>
              </a:pPr>
              <a:r>
                <a:rPr lang="en-US" sz="2517" b="1">
                  <a:solidFill>
                    <a:srgbClr val="000000">
                      <a:alpha val="80784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1-2 traps / department</a:t>
              </a:r>
            </a:p>
            <a:p>
              <a:pPr algn="ctr">
                <a:lnSpc>
                  <a:spcPts val="3523"/>
                </a:lnSpc>
              </a:pPr>
              <a:r>
                <a:rPr lang="en-US" sz="2517" b="1">
                  <a:solidFill>
                    <a:srgbClr val="000000">
                      <a:alpha val="80784"/>
                    </a:srgbClr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14895 trapping sessions</a:t>
              </a:r>
            </a:p>
          </p:txBody>
        </p:sp>
      </p:grpSp>
      <p:sp>
        <p:nvSpPr>
          <p:cNvPr id="49" name="Freeform 49"/>
          <p:cNvSpPr/>
          <p:nvPr/>
        </p:nvSpPr>
        <p:spPr>
          <a:xfrm>
            <a:off x="6846922" y="1188598"/>
            <a:ext cx="1047282" cy="789388"/>
          </a:xfrm>
          <a:custGeom>
            <a:avLst/>
            <a:gdLst/>
            <a:ahLst/>
            <a:cxnLst/>
            <a:rect l="l" t="t" r="r" b="b"/>
            <a:pathLst>
              <a:path w="1047282" h="789388">
                <a:moveTo>
                  <a:pt x="0" y="0"/>
                </a:moveTo>
                <a:lnTo>
                  <a:pt x="1047282" y="0"/>
                </a:lnTo>
                <a:lnTo>
                  <a:pt x="1047282" y="789389"/>
                </a:lnTo>
                <a:lnTo>
                  <a:pt x="0" y="78938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0" name="Freeform 50"/>
          <p:cNvSpPr/>
          <p:nvPr/>
        </p:nvSpPr>
        <p:spPr>
          <a:xfrm>
            <a:off x="5839831" y="926423"/>
            <a:ext cx="931613" cy="895513"/>
          </a:xfrm>
          <a:custGeom>
            <a:avLst/>
            <a:gdLst/>
            <a:ahLst/>
            <a:cxnLst/>
            <a:rect l="l" t="t" r="r" b="b"/>
            <a:pathLst>
              <a:path w="931613" h="895513">
                <a:moveTo>
                  <a:pt x="0" y="0"/>
                </a:moveTo>
                <a:lnTo>
                  <a:pt x="931613" y="0"/>
                </a:lnTo>
                <a:lnTo>
                  <a:pt x="931613" y="895513"/>
                </a:lnTo>
                <a:lnTo>
                  <a:pt x="0" y="895513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1" name="TextBox 51"/>
          <p:cNvSpPr txBox="1"/>
          <p:nvPr/>
        </p:nvSpPr>
        <p:spPr>
          <a:xfrm>
            <a:off x="1290249" y="7649605"/>
            <a:ext cx="3018256" cy="88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Presence/absence model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186179" y="7621030"/>
            <a:ext cx="3018256" cy="88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Abundance </a:t>
            </a:r>
          </a:p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782441" y="3655639"/>
            <a:ext cx="3136250" cy="43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Variable selection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629888" y="143323"/>
            <a:ext cx="1200150" cy="72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3"/>
              </a:lnSpc>
            </a:pPr>
            <a:r>
              <a:rPr lang="en-US" sz="21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Climatic </a:t>
            </a:r>
          </a:p>
          <a:p>
            <a:pPr algn="ctr">
              <a:lnSpc>
                <a:spcPts val="2963"/>
              </a:lnSpc>
            </a:pPr>
            <a:r>
              <a:rPr lang="en-US" sz="21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variables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905000" y="4311161"/>
            <a:ext cx="2296717" cy="70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23"/>
              </a:lnSpc>
              <a:spcBef>
                <a:spcPct val="0"/>
              </a:spcBef>
            </a:pPr>
            <a:r>
              <a:rPr lang="en-US" sz="2017" b="1" i="1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Cross-Correlation Maps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186179" y="4352115"/>
            <a:ext cx="2416024" cy="70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23"/>
              </a:lnSpc>
              <a:spcBef>
                <a:spcPct val="0"/>
              </a:spcBef>
            </a:pPr>
            <a:r>
              <a:rPr lang="en-US" sz="2017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General Linear Mixed Model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265541" y="306240"/>
            <a:ext cx="6675219" cy="53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81"/>
              </a:lnSpc>
              <a:spcBef>
                <a:spcPct val="0"/>
              </a:spcBef>
            </a:pP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2009-2012 </a:t>
            </a:r>
            <a:r>
              <a:rPr lang="en-US" sz="312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Culicoides</a:t>
            </a:r>
            <a:r>
              <a:rPr lang="en-US" sz="31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trap data</a:t>
            </a:r>
          </a:p>
        </p:txBody>
      </p:sp>
      <p:sp>
        <p:nvSpPr>
          <p:cNvPr id="58" name="Freeform 58"/>
          <p:cNvSpPr/>
          <p:nvPr/>
        </p:nvSpPr>
        <p:spPr>
          <a:xfrm>
            <a:off x="7371532" y="1954291"/>
            <a:ext cx="522671" cy="551493"/>
          </a:xfrm>
          <a:custGeom>
            <a:avLst/>
            <a:gdLst/>
            <a:ahLst/>
            <a:cxnLst/>
            <a:rect l="l" t="t" r="r" b="b"/>
            <a:pathLst>
              <a:path w="522671" h="551493">
                <a:moveTo>
                  <a:pt x="0" y="0"/>
                </a:moveTo>
                <a:lnTo>
                  <a:pt x="522672" y="0"/>
                </a:lnTo>
                <a:lnTo>
                  <a:pt x="522672" y="551493"/>
                </a:lnTo>
                <a:lnTo>
                  <a:pt x="0" y="5514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59" name="Group 59"/>
          <p:cNvGrpSpPr/>
          <p:nvPr/>
        </p:nvGrpSpPr>
        <p:grpSpPr>
          <a:xfrm>
            <a:off x="3901899" y="8725490"/>
            <a:ext cx="2403738" cy="1194938"/>
            <a:chOff x="0" y="0"/>
            <a:chExt cx="633083" cy="314716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3083" cy="314716"/>
            </a:xfrm>
            <a:custGeom>
              <a:avLst/>
              <a:gdLst/>
              <a:ahLst/>
              <a:cxnLst/>
              <a:rect l="l" t="t" r="r" b="b"/>
              <a:pathLst>
                <a:path w="633083" h="314716">
                  <a:moveTo>
                    <a:pt x="157358" y="0"/>
                  </a:moveTo>
                  <a:lnTo>
                    <a:pt x="475725" y="0"/>
                  </a:lnTo>
                  <a:cubicBezTo>
                    <a:pt x="517459" y="0"/>
                    <a:pt x="557484" y="16579"/>
                    <a:pt x="586994" y="46089"/>
                  </a:cubicBezTo>
                  <a:cubicBezTo>
                    <a:pt x="616505" y="75599"/>
                    <a:pt x="633083" y="115624"/>
                    <a:pt x="633083" y="157358"/>
                  </a:cubicBezTo>
                  <a:lnTo>
                    <a:pt x="633083" y="157358"/>
                  </a:lnTo>
                  <a:cubicBezTo>
                    <a:pt x="633083" y="244264"/>
                    <a:pt x="562632" y="314716"/>
                    <a:pt x="475725" y="314716"/>
                  </a:cubicBezTo>
                  <a:lnTo>
                    <a:pt x="157358" y="314716"/>
                  </a:lnTo>
                  <a:cubicBezTo>
                    <a:pt x="115624" y="314716"/>
                    <a:pt x="75599" y="298137"/>
                    <a:pt x="46089" y="268627"/>
                  </a:cubicBezTo>
                  <a:cubicBezTo>
                    <a:pt x="16579" y="239117"/>
                    <a:pt x="0" y="199092"/>
                    <a:pt x="0" y="157358"/>
                  </a:cubicBezTo>
                  <a:lnTo>
                    <a:pt x="0" y="157358"/>
                  </a:lnTo>
                  <a:cubicBezTo>
                    <a:pt x="0" y="115624"/>
                    <a:pt x="16579" y="75599"/>
                    <a:pt x="46089" y="46089"/>
                  </a:cubicBezTo>
                  <a:cubicBezTo>
                    <a:pt x="75599" y="16579"/>
                    <a:pt x="115624" y="0"/>
                    <a:pt x="157358" y="0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  <a:ln w="9525" cap="rnd">
              <a:solidFill>
                <a:srgbClr val="000000">
                  <a:alpha val="8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633083" cy="371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23"/>
                </a:lnSpc>
              </a:pPr>
              <a:endParaRPr/>
            </a:p>
            <a:p>
              <a:pPr algn="ctr">
                <a:lnSpc>
                  <a:spcPts val="3523"/>
                </a:lnSpc>
              </a:pPr>
              <a:endParaRPr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3629888" y="8837296"/>
            <a:ext cx="3136250" cy="88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</a:t>
            </a:r>
          </a:p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D25A20-2228-4342-70F4-718C671FC1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456" y="5332847"/>
            <a:ext cx="2829572" cy="501659"/>
          </a:xfrm>
          <a:prstGeom prst="bentConnector3">
            <a:avLst>
              <a:gd name="adj1" fmla="val 20556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F29FE2-2C0D-821A-2B98-58FC98B3C437}"/>
              </a:ext>
            </a:extLst>
          </p:cNvPr>
          <p:cNvCxnSpPr>
            <a:cxnSpLocks/>
          </p:cNvCxnSpPr>
          <p:nvPr/>
        </p:nvCxnSpPr>
        <p:spPr>
          <a:xfrm rot="5400000">
            <a:off x="4611849" y="5332847"/>
            <a:ext cx="2829572" cy="501659"/>
          </a:xfrm>
          <a:prstGeom prst="bentConnector3">
            <a:avLst>
              <a:gd name="adj1" fmla="val 2145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92686" y="6163703"/>
            <a:ext cx="5938388" cy="4198935"/>
          </a:xfrm>
          <a:custGeom>
            <a:avLst/>
            <a:gdLst/>
            <a:ahLst/>
            <a:cxnLst/>
            <a:rect l="l" t="t" r="r" b="b"/>
            <a:pathLst>
              <a:path w="5938388" h="4198935">
                <a:moveTo>
                  <a:pt x="0" y="0"/>
                </a:moveTo>
                <a:lnTo>
                  <a:pt x="5938387" y="0"/>
                </a:lnTo>
                <a:lnTo>
                  <a:pt x="5938387" y="4198935"/>
                </a:lnTo>
                <a:lnTo>
                  <a:pt x="0" y="419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2138685" y="1959503"/>
            <a:ext cx="1204401" cy="1204401"/>
          </a:xfrm>
          <a:custGeom>
            <a:avLst/>
            <a:gdLst/>
            <a:ahLst/>
            <a:cxnLst/>
            <a:rect l="l" t="t" r="r" b="b"/>
            <a:pathLst>
              <a:path w="1204401" h="1204401">
                <a:moveTo>
                  <a:pt x="0" y="0"/>
                </a:moveTo>
                <a:lnTo>
                  <a:pt x="1204401" y="0"/>
                </a:lnTo>
                <a:lnTo>
                  <a:pt x="1204401" y="1204401"/>
                </a:lnTo>
                <a:lnTo>
                  <a:pt x="0" y="1204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028700" y="5096047"/>
            <a:ext cx="1137064" cy="847630"/>
          </a:xfrm>
          <a:custGeom>
            <a:avLst/>
            <a:gdLst/>
            <a:ahLst/>
            <a:cxnLst/>
            <a:rect l="l" t="t" r="r" b="b"/>
            <a:pathLst>
              <a:path w="1137064" h="847630">
                <a:moveTo>
                  <a:pt x="0" y="0"/>
                </a:moveTo>
                <a:lnTo>
                  <a:pt x="1137064" y="0"/>
                </a:lnTo>
                <a:lnTo>
                  <a:pt x="1137064" y="847630"/>
                </a:lnTo>
                <a:lnTo>
                  <a:pt x="0" y="847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071881" y="5117109"/>
            <a:ext cx="1186434" cy="795989"/>
          </a:xfrm>
          <a:custGeom>
            <a:avLst/>
            <a:gdLst/>
            <a:ahLst/>
            <a:cxnLst/>
            <a:rect l="l" t="t" r="r" b="b"/>
            <a:pathLst>
              <a:path w="1186434" h="795989">
                <a:moveTo>
                  <a:pt x="0" y="0"/>
                </a:moveTo>
                <a:lnTo>
                  <a:pt x="1186433" y="0"/>
                </a:lnTo>
                <a:lnTo>
                  <a:pt x="1186433" y="795989"/>
                </a:lnTo>
                <a:lnTo>
                  <a:pt x="0" y="795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2343275" y="5034310"/>
            <a:ext cx="551096" cy="858648"/>
          </a:xfrm>
          <a:custGeom>
            <a:avLst/>
            <a:gdLst/>
            <a:ahLst/>
            <a:cxnLst/>
            <a:rect l="l" t="t" r="r" b="b"/>
            <a:pathLst>
              <a:path w="551096" h="858648">
                <a:moveTo>
                  <a:pt x="0" y="0"/>
                </a:moveTo>
                <a:lnTo>
                  <a:pt x="551096" y="0"/>
                </a:lnTo>
                <a:lnTo>
                  <a:pt x="551096" y="858649"/>
                </a:lnTo>
                <a:lnTo>
                  <a:pt x="0" y="858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 rot="5400000">
            <a:off x="5941809" y="3401524"/>
            <a:ext cx="893927" cy="2433960"/>
          </a:xfrm>
          <a:custGeom>
            <a:avLst/>
            <a:gdLst/>
            <a:ahLst/>
            <a:cxnLst/>
            <a:rect l="l" t="t" r="r" b="b"/>
            <a:pathLst>
              <a:path w="893927" h="2433960">
                <a:moveTo>
                  <a:pt x="0" y="0"/>
                </a:moveTo>
                <a:lnTo>
                  <a:pt x="893927" y="0"/>
                </a:lnTo>
                <a:lnTo>
                  <a:pt x="893927" y="2433960"/>
                </a:lnTo>
                <a:lnTo>
                  <a:pt x="0" y="24339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 rot="5400000">
            <a:off x="2272316" y="3425712"/>
            <a:ext cx="893927" cy="2433960"/>
          </a:xfrm>
          <a:custGeom>
            <a:avLst/>
            <a:gdLst/>
            <a:ahLst/>
            <a:cxnLst/>
            <a:rect l="l" t="t" r="r" b="b"/>
            <a:pathLst>
              <a:path w="893927" h="2433960">
                <a:moveTo>
                  <a:pt x="0" y="0"/>
                </a:moveTo>
                <a:lnTo>
                  <a:pt x="893927" y="0"/>
                </a:lnTo>
                <a:lnTo>
                  <a:pt x="893927" y="2433959"/>
                </a:lnTo>
                <a:lnTo>
                  <a:pt x="0" y="24339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7263203" y="5034310"/>
            <a:ext cx="867673" cy="915519"/>
          </a:xfrm>
          <a:custGeom>
            <a:avLst/>
            <a:gdLst/>
            <a:ahLst/>
            <a:cxnLst/>
            <a:rect l="l" t="t" r="r" b="b"/>
            <a:pathLst>
              <a:path w="867673" h="915519">
                <a:moveTo>
                  <a:pt x="0" y="0"/>
                </a:moveTo>
                <a:lnTo>
                  <a:pt x="867673" y="0"/>
                </a:lnTo>
                <a:lnTo>
                  <a:pt x="867673" y="915519"/>
                </a:lnTo>
                <a:lnTo>
                  <a:pt x="0" y="9155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6252440" y="4878409"/>
            <a:ext cx="867869" cy="926850"/>
          </a:xfrm>
          <a:custGeom>
            <a:avLst/>
            <a:gdLst/>
            <a:ahLst/>
            <a:cxnLst/>
            <a:rect l="l" t="t" r="r" b="b"/>
            <a:pathLst>
              <a:path w="867869" h="926850">
                <a:moveTo>
                  <a:pt x="0" y="0"/>
                </a:moveTo>
                <a:lnTo>
                  <a:pt x="867869" y="0"/>
                </a:lnTo>
                <a:lnTo>
                  <a:pt x="867869" y="926850"/>
                </a:lnTo>
                <a:lnTo>
                  <a:pt x="0" y="9268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11406910" y="1448995"/>
            <a:ext cx="5480700" cy="5295726"/>
          </a:xfrm>
          <a:custGeom>
            <a:avLst/>
            <a:gdLst/>
            <a:ahLst/>
            <a:cxnLst/>
            <a:rect l="l" t="t" r="r" b="b"/>
            <a:pathLst>
              <a:path w="5480700" h="5295726">
                <a:moveTo>
                  <a:pt x="0" y="0"/>
                </a:moveTo>
                <a:lnTo>
                  <a:pt x="5480699" y="0"/>
                </a:lnTo>
                <a:lnTo>
                  <a:pt x="5480699" y="5295726"/>
                </a:lnTo>
                <a:lnTo>
                  <a:pt x="0" y="529572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0204362" y="6407445"/>
            <a:ext cx="3654104" cy="3717353"/>
          </a:xfrm>
          <a:custGeom>
            <a:avLst/>
            <a:gdLst/>
            <a:ahLst/>
            <a:cxnLst/>
            <a:rect l="l" t="t" r="r" b="b"/>
            <a:pathLst>
              <a:path w="3654104" h="3717353">
                <a:moveTo>
                  <a:pt x="0" y="0"/>
                </a:moveTo>
                <a:lnTo>
                  <a:pt x="3654104" y="0"/>
                </a:lnTo>
                <a:lnTo>
                  <a:pt x="3654104" y="3717354"/>
                </a:lnTo>
                <a:lnTo>
                  <a:pt x="0" y="371735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3029" t="-1149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1073572" y="2328839"/>
            <a:ext cx="6147375" cy="1619872"/>
            <a:chOff x="0" y="0"/>
            <a:chExt cx="1619062" cy="4266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19062" cy="426633"/>
            </a:xfrm>
            <a:custGeom>
              <a:avLst/>
              <a:gdLst/>
              <a:ahLst/>
              <a:cxnLst/>
              <a:rect l="l" t="t" r="r" b="b"/>
              <a:pathLst>
                <a:path w="1619062" h="426633">
                  <a:moveTo>
                    <a:pt x="64229" y="0"/>
                  </a:moveTo>
                  <a:lnTo>
                    <a:pt x="1554833" y="0"/>
                  </a:lnTo>
                  <a:cubicBezTo>
                    <a:pt x="1590305" y="0"/>
                    <a:pt x="1619062" y="28756"/>
                    <a:pt x="1619062" y="64229"/>
                  </a:cubicBezTo>
                  <a:lnTo>
                    <a:pt x="1619062" y="362404"/>
                  </a:lnTo>
                  <a:cubicBezTo>
                    <a:pt x="1619062" y="397877"/>
                    <a:pt x="1590305" y="426633"/>
                    <a:pt x="1554833" y="426633"/>
                  </a:cubicBezTo>
                  <a:lnTo>
                    <a:pt x="64229" y="426633"/>
                  </a:lnTo>
                  <a:cubicBezTo>
                    <a:pt x="28756" y="426633"/>
                    <a:pt x="0" y="397877"/>
                    <a:pt x="0" y="362404"/>
                  </a:cubicBezTo>
                  <a:lnTo>
                    <a:pt x="0" y="64229"/>
                  </a:lnTo>
                  <a:cubicBezTo>
                    <a:pt x="0" y="28756"/>
                    <a:pt x="28756" y="0"/>
                    <a:pt x="64229" y="0"/>
                  </a:cubicBez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  <a:ln w="19050" cap="rnd">
              <a:solidFill>
                <a:srgbClr val="000000">
                  <a:alpha val="54902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619062" cy="483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2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H="1">
            <a:off x="4539302" y="2147356"/>
            <a:ext cx="0" cy="3372507"/>
          </a:xfrm>
          <a:prstGeom prst="line">
            <a:avLst/>
          </a:prstGeom>
          <a:ln w="28575" cap="flat">
            <a:solidFill>
              <a:srgbClr val="000000">
                <a:alpha val="7098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7" name="Freeform 17"/>
          <p:cNvSpPr/>
          <p:nvPr/>
        </p:nvSpPr>
        <p:spPr>
          <a:xfrm>
            <a:off x="3887929" y="6781463"/>
            <a:ext cx="1521304" cy="1521304"/>
          </a:xfrm>
          <a:custGeom>
            <a:avLst/>
            <a:gdLst/>
            <a:ahLst/>
            <a:cxnLst/>
            <a:rect l="l" t="t" r="r" b="b"/>
            <a:pathLst>
              <a:path w="1521304" h="1521304">
                <a:moveTo>
                  <a:pt x="0" y="0"/>
                </a:moveTo>
                <a:lnTo>
                  <a:pt x="1521304" y="0"/>
                </a:lnTo>
                <a:lnTo>
                  <a:pt x="1521304" y="1521304"/>
                </a:lnTo>
                <a:lnTo>
                  <a:pt x="0" y="15213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34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Freeform 18"/>
          <p:cNvSpPr/>
          <p:nvPr/>
        </p:nvSpPr>
        <p:spPr>
          <a:xfrm>
            <a:off x="6149545" y="7542115"/>
            <a:ext cx="1357065" cy="1357065"/>
          </a:xfrm>
          <a:custGeom>
            <a:avLst/>
            <a:gdLst/>
            <a:ahLst/>
            <a:cxnLst/>
            <a:rect l="l" t="t" r="r" b="b"/>
            <a:pathLst>
              <a:path w="1357065" h="1357065">
                <a:moveTo>
                  <a:pt x="0" y="0"/>
                </a:moveTo>
                <a:lnTo>
                  <a:pt x="1357065" y="0"/>
                </a:lnTo>
                <a:lnTo>
                  <a:pt x="1357065" y="1357065"/>
                </a:lnTo>
                <a:lnTo>
                  <a:pt x="0" y="135706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9" name="Freeform 19"/>
          <p:cNvSpPr/>
          <p:nvPr/>
        </p:nvSpPr>
        <p:spPr>
          <a:xfrm rot="2567386">
            <a:off x="2608555" y="6361641"/>
            <a:ext cx="1599805" cy="451945"/>
          </a:xfrm>
          <a:custGeom>
            <a:avLst/>
            <a:gdLst/>
            <a:ahLst/>
            <a:cxnLst/>
            <a:rect l="l" t="t" r="r" b="b"/>
            <a:pathLst>
              <a:path w="1599805" h="451945">
                <a:moveTo>
                  <a:pt x="0" y="0"/>
                </a:moveTo>
                <a:lnTo>
                  <a:pt x="1599806" y="0"/>
                </a:lnTo>
                <a:lnTo>
                  <a:pt x="1599806" y="451945"/>
                </a:lnTo>
                <a:lnTo>
                  <a:pt x="0" y="4519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" name="Freeform 20"/>
          <p:cNvSpPr/>
          <p:nvPr/>
        </p:nvSpPr>
        <p:spPr>
          <a:xfrm rot="8100000" flipV="1">
            <a:off x="5095508" y="6304690"/>
            <a:ext cx="1599805" cy="451945"/>
          </a:xfrm>
          <a:custGeom>
            <a:avLst/>
            <a:gdLst/>
            <a:ahLst/>
            <a:cxnLst/>
            <a:rect l="l" t="t" r="r" b="b"/>
            <a:pathLst>
              <a:path w="1599805" h="451945">
                <a:moveTo>
                  <a:pt x="0" y="451945"/>
                </a:moveTo>
                <a:lnTo>
                  <a:pt x="1599805" y="451945"/>
                </a:lnTo>
                <a:lnTo>
                  <a:pt x="1599805" y="0"/>
                </a:lnTo>
                <a:lnTo>
                  <a:pt x="0" y="0"/>
                </a:lnTo>
                <a:lnTo>
                  <a:pt x="0" y="451945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1" name="TextBox 21"/>
          <p:cNvSpPr txBox="1"/>
          <p:nvPr/>
        </p:nvSpPr>
        <p:spPr>
          <a:xfrm>
            <a:off x="6301560" y="7757314"/>
            <a:ext cx="2624257" cy="869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Explaining </a:t>
            </a:r>
          </a:p>
          <a:p>
            <a:pPr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 predictions</a:t>
            </a:r>
          </a:p>
        </p:txBody>
      </p:sp>
      <p:sp>
        <p:nvSpPr>
          <p:cNvPr id="22" name="Freeform 22"/>
          <p:cNvSpPr/>
          <p:nvPr/>
        </p:nvSpPr>
        <p:spPr>
          <a:xfrm>
            <a:off x="3543972" y="8839718"/>
            <a:ext cx="231837" cy="231837"/>
          </a:xfrm>
          <a:custGeom>
            <a:avLst/>
            <a:gdLst/>
            <a:ahLst/>
            <a:cxnLst/>
            <a:rect l="l" t="t" r="r" b="b"/>
            <a:pathLst>
              <a:path w="231837" h="231837">
                <a:moveTo>
                  <a:pt x="0" y="0"/>
                </a:moveTo>
                <a:lnTo>
                  <a:pt x="231837" y="0"/>
                </a:lnTo>
                <a:lnTo>
                  <a:pt x="231837" y="231837"/>
                </a:lnTo>
                <a:lnTo>
                  <a:pt x="0" y="231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Freeform 23"/>
          <p:cNvSpPr/>
          <p:nvPr/>
        </p:nvSpPr>
        <p:spPr>
          <a:xfrm>
            <a:off x="5364371" y="8783262"/>
            <a:ext cx="231837" cy="231837"/>
          </a:xfrm>
          <a:custGeom>
            <a:avLst/>
            <a:gdLst/>
            <a:ahLst/>
            <a:cxnLst/>
            <a:rect l="l" t="t" r="r" b="b"/>
            <a:pathLst>
              <a:path w="231837" h="231837">
                <a:moveTo>
                  <a:pt x="0" y="0"/>
                </a:moveTo>
                <a:lnTo>
                  <a:pt x="231837" y="0"/>
                </a:lnTo>
                <a:lnTo>
                  <a:pt x="231837" y="231836"/>
                </a:lnTo>
                <a:lnTo>
                  <a:pt x="0" y="2318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TextBox 24"/>
          <p:cNvSpPr txBox="1"/>
          <p:nvPr/>
        </p:nvSpPr>
        <p:spPr>
          <a:xfrm>
            <a:off x="288981" y="7411125"/>
            <a:ext cx="2832021" cy="1307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endParaRPr/>
          </a:p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Explaining</a:t>
            </a:r>
          </a:p>
          <a:p>
            <a:pPr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predictions</a:t>
            </a:r>
          </a:p>
        </p:txBody>
      </p:sp>
      <p:sp>
        <p:nvSpPr>
          <p:cNvPr id="25" name="AutoShape 25"/>
          <p:cNvSpPr/>
          <p:nvPr/>
        </p:nvSpPr>
        <p:spPr>
          <a:xfrm flipH="1">
            <a:off x="2667943" y="7542115"/>
            <a:ext cx="1219986" cy="678532"/>
          </a:xfrm>
          <a:prstGeom prst="line">
            <a:avLst/>
          </a:prstGeom>
          <a:ln w="38100" cap="flat">
            <a:solidFill>
              <a:srgbClr val="FF3131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" name="AutoShape 26"/>
          <p:cNvSpPr/>
          <p:nvPr/>
        </p:nvSpPr>
        <p:spPr>
          <a:xfrm flipV="1">
            <a:off x="5596208" y="8050541"/>
            <a:ext cx="1024606" cy="762387"/>
          </a:xfrm>
          <a:prstGeom prst="line">
            <a:avLst/>
          </a:prstGeom>
          <a:ln w="38100" cap="flat">
            <a:solidFill>
              <a:srgbClr val="FF3131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7" name="AutoShape 27"/>
          <p:cNvSpPr/>
          <p:nvPr/>
        </p:nvSpPr>
        <p:spPr>
          <a:xfrm flipV="1">
            <a:off x="3775809" y="8050541"/>
            <a:ext cx="2845005" cy="905096"/>
          </a:xfrm>
          <a:prstGeom prst="line">
            <a:avLst/>
          </a:prstGeom>
          <a:ln w="38100" cap="flat">
            <a:solidFill>
              <a:srgbClr val="FF3131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8" name="TextBox 28"/>
          <p:cNvSpPr txBox="1"/>
          <p:nvPr/>
        </p:nvSpPr>
        <p:spPr>
          <a:xfrm>
            <a:off x="-731206" y="1396164"/>
            <a:ext cx="10840663" cy="40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18"/>
              </a:lnSpc>
              <a:spcBef>
                <a:spcPct val="0"/>
              </a:spcBef>
            </a:pPr>
            <a:r>
              <a:rPr lang="en-US" sz="237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determinants for presence </a:t>
            </a:r>
            <a:r>
              <a:rPr lang="en-US" sz="2370" b="1" dirty="0">
                <a:solidFill>
                  <a:srgbClr val="D621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=/= </a:t>
            </a:r>
            <a:r>
              <a:rPr lang="en-US" sz="237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determinants for abundance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301449" y="2425725"/>
            <a:ext cx="6147375" cy="174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IPCC* SCENARIOS:</a:t>
            </a:r>
          </a:p>
          <a:p>
            <a:pPr marL="543436" lvl="1" indent="-271718" algn="l">
              <a:lnSpc>
                <a:spcPts val="3523"/>
              </a:lnSpc>
              <a:spcBef>
                <a:spcPct val="0"/>
              </a:spcBef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 Optimistic (1.5°C by 2050) </a:t>
            </a:r>
          </a:p>
          <a:p>
            <a:pPr marL="543436" lvl="1" indent="-271718" algn="l">
              <a:lnSpc>
                <a:spcPts val="3523"/>
              </a:lnSpc>
              <a:spcBef>
                <a:spcPct val="0"/>
              </a:spcBef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 Best (1.8°C by 2100) ...</a:t>
            </a:r>
          </a:p>
          <a:p>
            <a:pPr algn="ctr">
              <a:lnSpc>
                <a:spcPts val="3523"/>
              </a:lnSpc>
              <a:spcBef>
                <a:spcPct val="0"/>
              </a:spcBef>
            </a:pPr>
            <a:endParaRPr lang="en-US" sz="251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0" name="AutoShape 30"/>
          <p:cNvSpPr/>
          <p:nvPr/>
        </p:nvSpPr>
        <p:spPr>
          <a:xfrm>
            <a:off x="9241051" y="1110669"/>
            <a:ext cx="0" cy="9100655"/>
          </a:xfrm>
          <a:prstGeom prst="line">
            <a:avLst/>
          </a:prstGeom>
          <a:ln w="28575" cap="flat">
            <a:solidFill>
              <a:srgbClr val="000000">
                <a:alpha val="7098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1" name="AutoShape 31"/>
          <p:cNvSpPr/>
          <p:nvPr/>
        </p:nvSpPr>
        <p:spPr>
          <a:xfrm flipH="1" flipV="1">
            <a:off x="2205500" y="1243430"/>
            <a:ext cx="3886945" cy="0"/>
          </a:xfrm>
          <a:prstGeom prst="line">
            <a:avLst/>
          </a:prstGeom>
          <a:ln w="28575" cap="flat">
            <a:solidFill>
              <a:srgbClr val="000000">
                <a:alpha val="7098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2" name="AutoShape 32"/>
          <p:cNvSpPr/>
          <p:nvPr/>
        </p:nvSpPr>
        <p:spPr>
          <a:xfrm flipH="1" flipV="1">
            <a:off x="12397637" y="1129719"/>
            <a:ext cx="3886945" cy="0"/>
          </a:xfrm>
          <a:prstGeom prst="line">
            <a:avLst/>
          </a:prstGeom>
          <a:ln w="28575" cap="flat">
            <a:solidFill>
              <a:srgbClr val="000000">
                <a:alpha val="70980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3" name="Freeform 33"/>
          <p:cNvSpPr/>
          <p:nvPr/>
        </p:nvSpPr>
        <p:spPr>
          <a:xfrm>
            <a:off x="4985623" y="4949940"/>
            <a:ext cx="1200742" cy="905059"/>
          </a:xfrm>
          <a:custGeom>
            <a:avLst/>
            <a:gdLst/>
            <a:ahLst/>
            <a:cxnLst/>
            <a:rect l="l" t="t" r="r" b="b"/>
            <a:pathLst>
              <a:path w="1200742" h="905059">
                <a:moveTo>
                  <a:pt x="0" y="0"/>
                </a:moveTo>
                <a:lnTo>
                  <a:pt x="1200742" y="0"/>
                </a:lnTo>
                <a:lnTo>
                  <a:pt x="1200742" y="905059"/>
                </a:lnTo>
                <a:lnTo>
                  <a:pt x="0" y="905059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4" name="TextBox 34"/>
          <p:cNvSpPr txBox="1"/>
          <p:nvPr/>
        </p:nvSpPr>
        <p:spPr>
          <a:xfrm rot="3525171">
            <a:off x="15510987" y="4977068"/>
            <a:ext cx="2247113" cy="744823"/>
          </a:xfrm>
          <a:prstGeom prst="rect">
            <a:avLst/>
          </a:prstGeom>
        </p:spPr>
        <p:txBody>
          <a:bodyPr lIns="0" tIns="0" rIns="0" bIns="0" rtlCol="0" anchor="t">
            <a:prstTxWarp prst="textArchUp">
              <a:avLst/>
            </a:prstTxWarp>
            <a:spAutoFit/>
          </a:bodyPr>
          <a:lstStyle/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3.6°C by 2100</a:t>
            </a:r>
          </a:p>
        </p:txBody>
      </p:sp>
      <p:sp>
        <p:nvSpPr>
          <p:cNvPr id="35" name="Freeform 35"/>
          <p:cNvSpPr/>
          <p:nvPr/>
        </p:nvSpPr>
        <p:spPr>
          <a:xfrm>
            <a:off x="14234874" y="6385361"/>
            <a:ext cx="3675233" cy="3667353"/>
          </a:xfrm>
          <a:custGeom>
            <a:avLst/>
            <a:gdLst/>
            <a:ahLst/>
            <a:cxnLst/>
            <a:rect l="l" t="t" r="r" b="b"/>
            <a:pathLst>
              <a:path w="3675233" h="3667353">
                <a:moveTo>
                  <a:pt x="0" y="0"/>
                </a:moveTo>
                <a:lnTo>
                  <a:pt x="3675232" y="0"/>
                </a:lnTo>
                <a:lnTo>
                  <a:pt x="3675232" y="3667353"/>
                </a:lnTo>
                <a:lnTo>
                  <a:pt x="0" y="3667353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-8080" r="-7543" b="-80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6" name="Freeform 36"/>
          <p:cNvSpPr/>
          <p:nvPr/>
        </p:nvSpPr>
        <p:spPr>
          <a:xfrm rot="8100000">
            <a:off x="10889419" y="4724780"/>
            <a:ext cx="2829519" cy="799339"/>
          </a:xfrm>
          <a:custGeom>
            <a:avLst/>
            <a:gdLst/>
            <a:ahLst/>
            <a:cxnLst/>
            <a:rect l="l" t="t" r="r" b="b"/>
            <a:pathLst>
              <a:path w="2829519" h="799339">
                <a:moveTo>
                  <a:pt x="0" y="0"/>
                </a:moveTo>
                <a:lnTo>
                  <a:pt x="2829519" y="0"/>
                </a:lnTo>
                <a:lnTo>
                  <a:pt x="2829519" y="799340"/>
                </a:lnTo>
                <a:lnTo>
                  <a:pt x="0" y="79934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7" name="TextBox 37"/>
          <p:cNvSpPr txBox="1"/>
          <p:nvPr/>
        </p:nvSpPr>
        <p:spPr>
          <a:xfrm rot="-2784225">
            <a:off x="10783946" y="4822437"/>
            <a:ext cx="2237362" cy="741962"/>
          </a:xfrm>
          <a:prstGeom prst="rect">
            <a:avLst/>
          </a:prstGeom>
        </p:spPr>
        <p:txBody>
          <a:bodyPr lIns="0" tIns="0" rIns="0" bIns="0" rtlCol="0" anchor="t">
            <a:prstTxWarp prst="textArchUp">
              <a:avLst/>
            </a:prstTxWarp>
            <a:spAutoFit/>
          </a:bodyPr>
          <a:lstStyle/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 u="none" strike="noStrike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1.5°C by 2050</a:t>
            </a:r>
          </a:p>
        </p:txBody>
      </p:sp>
      <p:sp>
        <p:nvSpPr>
          <p:cNvPr id="38" name="Freeform 38"/>
          <p:cNvSpPr/>
          <p:nvPr/>
        </p:nvSpPr>
        <p:spPr>
          <a:xfrm>
            <a:off x="16381476" y="5742241"/>
            <a:ext cx="506134" cy="972503"/>
          </a:xfrm>
          <a:custGeom>
            <a:avLst/>
            <a:gdLst/>
            <a:ahLst/>
            <a:cxnLst/>
            <a:rect l="l" t="t" r="r" b="b"/>
            <a:pathLst>
              <a:path w="506134" h="972503">
                <a:moveTo>
                  <a:pt x="0" y="0"/>
                </a:moveTo>
                <a:lnTo>
                  <a:pt x="506133" y="0"/>
                </a:lnTo>
                <a:lnTo>
                  <a:pt x="506133" y="972503"/>
                </a:lnTo>
                <a:lnTo>
                  <a:pt x="0" y="97250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982856" t="-439027" b="-551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9" name="Freeform 39"/>
          <p:cNvSpPr/>
          <p:nvPr/>
        </p:nvSpPr>
        <p:spPr>
          <a:xfrm rot="3354085" flipV="1">
            <a:off x="14944274" y="5020830"/>
            <a:ext cx="2829519" cy="799339"/>
          </a:xfrm>
          <a:custGeom>
            <a:avLst/>
            <a:gdLst/>
            <a:ahLst/>
            <a:cxnLst/>
            <a:rect l="l" t="t" r="r" b="b"/>
            <a:pathLst>
              <a:path w="2829519" h="799339">
                <a:moveTo>
                  <a:pt x="0" y="799339"/>
                </a:moveTo>
                <a:lnTo>
                  <a:pt x="2829519" y="799339"/>
                </a:lnTo>
                <a:lnTo>
                  <a:pt x="2829519" y="0"/>
                </a:lnTo>
                <a:lnTo>
                  <a:pt x="0" y="0"/>
                </a:lnTo>
                <a:lnTo>
                  <a:pt x="0" y="799339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0" name="Freeform 40"/>
          <p:cNvSpPr/>
          <p:nvPr/>
        </p:nvSpPr>
        <p:spPr>
          <a:xfrm>
            <a:off x="9400933" y="9401387"/>
            <a:ext cx="1738421" cy="723412"/>
          </a:xfrm>
          <a:custGeom>
            <a:avLst/>
            <a:gdLst/>
            <a:ahLst/>
            <a:cxnLst/>
            <a:rect l="l" t="t" r="r" b="b"/>
            <a:pathLst>
              <a:path w="1738421" h="723412">
                <a:moveTo>
                  <a:pt x="0" y="0"/>
                </a:moveTo>
                <a:lnTo>
                  <a:pt x="1738421" y="0"/>
                </a:lnTo>
                <a:lnTo>
                  <a:pt x="1738421" y="723412"/>
                </a:lnTo>
                <a:lnTo>
                  <a:pt x="0" y="723412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-7122" r="-8470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1" name="TextBox 41"/>
          <p:cNvSpPr txBox="1"/>
          <p:nvPr/>
        </p:nvSpPr>
        <p:spPr>
          <a:xfrm>
            <a:off x="4928765" y="3235880"/>
            <a:ext cx="3018256" cy="88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Abundance </a:t>
            </a:r>
          </a:p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variables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73233" y="3253575"/>
            <a:ext cx="3018256" cy="88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Presence/absence</a:t>
            </a:r>
          </a:p>
          <a:p>
            <a:pPr marL="0" lvl="0" indent="0" algn="ctr">
              <a:lnSpc>
                <a:spcPts val="3523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variables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921677" y="131820"/>
            <a:ext cx="4752057" cy="101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01"/>
              </a:lnSpc>
              <a:spcBef>
                <a:spcPct val="0"/>
              </a:spcBef>
            </a:pPr>
            <a:r>
              <a:rPr lang="en-US" sz="29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PREDICTION UNDER CLIMATE CHANGE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7506610" y="106953"/>
            <a:ext cx="4288938" cy="835121"/>
            <a:chOff x="0" y="0"/>
            <a:chExt cx="1129597" cy="2199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129597" cy="219950"/>
            </a:xfrm>
            <a:custGeom>
              <a:avLst/>
              <a:gdLst/>
              <a:ahLst/>
              <a:cxnLst/>
              <a:rect l="l" t="t" r="r" b="b"/>
              <a:pathLst>
                <a:path w="1129597" h="219950">
                  <a:moveTo>
                    <a:pt x="92060" y="0"/>
                  </a:moveTo>
                  <a:lnTo>
                    <a:pt x="1037537" y="0"/>
                  </a:lnTo>
                  <a:cubicBezTo>
                    <a:pt x="1088380" y="0"/>
                    <a:pt x="1129597" y="41216"/>
                    <a:pt x="1129597" y="92060"/>
                  </a:cubicBezTo>
                  <a:lnTo>
                    <a:pt x="1129597" y="127890"/>
                  </a:lnTo>
                  <a:cubicBezTo>
                    <a:pt x="1129597" y="178733"/>
                    <a:pt x="1088380" y="219950"/>
                    <a:pt x="1037537" y="219950"/>
                  </a:cubicBezTo>
                  <a:lnTo>
                    <a:pt x="92060" y="219950"/>
                  </a:lnTo>
                  <a:cubicBezTo>
                    <a:pt x="41216" y="219950"/>
                    <a:pt x="0" y="178733"/>
                    <a:pt x="0" y="127890"/>
                  </a:cubicBezTo>
                  <a:lnTo>
                    <a:pt x="0" y="92060"/>
                  </a:lnTo>
                  <a:cubicBezTo>
                    <a:pt x="0" y="41216"/>
                    <a:pt x="41216" y="0"/>
                    <a:pt x="92060" y="0"/>
                  </a:cubicBez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  <a:ln w="19050" cap="rnd">
              <a:solidFill>
                <a:srgbClr val="000000">
                  <a:alpha val="54902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57150"/>
              <a:ext cx="1129597" cy="27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23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9580" y="227227"/>
            <a:ext cx="7383817" cy="101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</a:t>
            </a:r>
            <a:r>
              <a:rPr lang="en-US" sz="2929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IDENTIFYING ENVIRONMENTAL DETERMINANTS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738792" y="1508119"/>
            <a:ext cx="4775657" cy="978063"/>
          </a:xfrm>
          <a:prstGeom prst="rect">
            <a:avLst/>
          </a:prstGeom>
        </p:spPr>
        <p:txBody>
          <a:bodyPr lIns="0" tIns="0" rIns="0" bIns="0" rtlCol="0" anchor="t">
            <a:prstTxWarp prst="textArchUp">
              <a:avLst>
                <a:gd name="adj" fmla="val 10809324"/>
              </a:avLst>
            </a:prstTxWarp>
            <a:spAutoFit/>
          </a:bodyPr>
          <a:lstStyle/>
          <a:p>
            <a:pPr algn="ctr">
              <a:lnSpc>
                <a:spcPts val="3523"/>
              </a:lnSpc>
              <a:spcBef>
                <a:spcPct val="0"/>
              </a:spcBef>
            </a:pPr>
            <a:r>
              <a:rPr lang="en-US" sz="251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future projection data from: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279357" y="120257"/>
            <a:ext cx="4752057" cy="688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41"/>
              </a:lnSpc>
              <a:spcBef>
                <a:spcPct val="0"/>
              </a:spcBef>
            </a:pPr>
            <a:r>
              <a:rPr lang="en-US" sz="402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OBJECTIVES: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426483" y="9893546"/>
            <a:ext cx="5861517" cy="289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03"/>
              </a:lnSpc>
              <a:spcBef>
                <a:spcPct val="0"/>
              </a:spcBef>
            </a:pPr>
            <a:r>
              <a:rPr lang="en-US" sz="17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*IPCC = Intergovernmental Panel For Climate Change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12818827" y="7542115"/>
            <a:ext cx="2538414" cy="1241146"/>
            <a:chOff x="0" y="0"/>
            <a:chExt cx="668554" cy="326886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68554" cy="326886"/>
            </a:xfrm>
            <a:custGeom>
              <a:avLst/>
              <a:gdLst/>
              <a:ahLst/>
              <a:cxnLst/>
              <a:rect l="l" t="t" r="r" b="b"/>
              <a:pathLst>
                <a:path w="668554" h="326886">
                  <a:moveTo>
                    <a:pt x="155545" y="0"/>
                  </a:moveTo>
                  <a:lnTo>
                    <a:pt x="513008" y="0"/>
                  </a:lnTo>
                  <a:cubicBezTo>
                    <a:pt x="598914" y="0"/>
                    <a:pt x="668554" y="69640"/>
                    <a:pt x="668554" y="155545"/>
                  </a:cubicBezTo>
                  <a:lnTo>
                    <a:pt x="668554" y="171341"/>
                  </a:lnTo>
                  <a:cubicBezTo>
                    <a:pt x="668554" y="257246"/>
                    <a:pt x="598914" y="326886"/>
                    <a:pt x="513008" y="326886"/>
                  </a:cubicBezTo>
                  <a:lnTo>
                    <a:pt x="155545" y="326886"/>
                  </a:lnTo>
                  <a:cubicBezTo>
                    <a:pt x="69640" y="326886"/>
                    <a:pt x="0" y="257246"/>
                    <a:pt x="0" y="171341"/>
                  </a:cubicBezTo>
                  <a:lnTo>
                    <a:pt x="0" y="155545"/>
                  </a:lnTo>
                  <a:cubicBezTo>
                    <a:pt x="0" y="69640"/>
                    <a:pt x="69640" y="0"/>
                    <a:pt x="155545" y="0"/>
                  </a:cubicBez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  <a:ln w="19050" cap="rnd">
              <a:solidFill>
                <a:srgbClr val="000000">
                  <a:alpha val="54902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57150"/>
              <a:ext cx="668554" cy="384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23"/>
                </a:lnSpc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13009310" y="7650497"/>
            <a:ext cx="2157449" cy="990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32"/>
              </a:lnSpc>
              <a:spcBef>
                <a:spcPct val="0"/>
              </a:spcBef>
            </a:pPr>
            <a:r>
              <a:rPr lang="en-US" sz="18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Presence/absence + abundance prediction</a:t>
            </a:r>
          </a:p>
        </p:txBody>
      </p:sp>
      <p:sp>
        <p:nvSpPr>
          <p:cNvPr id="55" name="Freeform 55"/>
          <p:cNvSpPr/>
          <p:nvPr/>
        </p:nvSpPr>
        <p:spPr>
          <a:xfrm>
            <a:off x="5727052" y="1988078"/>
            <a:ext cx="1393256" cy="1383497"/>
          </a:xfrm>
          <a:custGeom>
            <a:avLst/>
            <a:gdLst/>
            <a:ahLst/>
            <a:cxnLst/>
            <a:rect l="l" t="t" r="r" b="b"/>
            <a:pathLst>
              <a:path w="1393256" h="1383497">
                <a:moveTo>
                  <a:pt x="0" y="0"/>
                </a:moveTo>
                <a:lnTo>
                  <a:pt x="1393257" y="0"/>
                </a:lnTo>
                <a:lnTo>
                  <a:pt x="1393257" y="1383497"/>
                </a:lnTo>
                <a:lnTo>
                  <a:pt x="0" y="1383497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-72333" t="-21855" r="-6420" b="-1381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6" name="TextBox 56"/>
          <p:cNvSpPr txBox="1"/>
          <p:nvPr/>
        </p:nvSpPr>
        <p:spPr>
          <a:xfrm>
            <a:off x="3121001" y="5998823"/>
            <a:ext cx="3136250" cy="39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43"/>
              </a:lnSpc>
              <a:spcBef>
                <a:spcPct val="0"/>
              </a:spcBef>
            </a:pPr>
            <a:r>
              <a:rPr lang="en-US" sz="231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explainable 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Canva Sans Bold</vt:lpstr>
      <vt:lpstr>Calibri</vt:lpstr>
      <vt:lpstr>Canva Sans Bold Italics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10MARS presentation</dc:title>
  <cp:lastModifiedBy>ieva baltusyte</cp:lastModifiedBy>
  <cp:revision>1</cp:revision>
  <dcterms:created xsi:type="dcterms:W3CDTF">2006-08-16T00:00:00Z</dcterms:created>
  <dcterms:modified xsi:type="dcterms:W3CDTF">2025-02-25T10:13:33Z</dcterms:modified>
  <dc:identifier>DAGgBDvTrio</dc:identifier>
</cp:coreProperties>
</file>