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8"/>
  </p:notesMasterIdLst>
  <p:handoutMasterIdLst>
    <p:handoutMasterId r:id="rId9"/>
  </p:handoutMasterIdLst>
  <p:sldIdLst>
    <p:sldId id="265" r:id="rId2"/>
    <p:sldId id="258" r:id="rId3"/>
    <p:sldId id="266" r:id="rId4"/>
    <p:sldId id="267" r:id="rId5"/>
    <p:sldId id="269" r:id="rId6"/>
    <p:sldId id="256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DC8"/>
    <a:srgbClr val="22831B"/>
    <a:srgbClr val="1E8515"/>
    <a:srgbClr val="FFDA48"/>
    <a:srgbClr val="131BE6"/>
    <a:srgbClr val="CE0A29"/>
    <a:srgbClr val="1318E6"/>
    <a:srgbClr val="C40B27"/>
    <a:srgbClr val="C3A21F"/>
    <a:srgbClr val="C3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36" autoAdjust="0"/>
  </p:normalViewPr>
  <p:slideViewPr>
    <p:cSldViewPr snapToGrid="0" snapToObjects="1" showGuides="1">
      <p:cViewPr>
        <p:scale>
          <a:sx n="218" d="100"/>
          <a:sy n="218" d="100"/>
        </p:scale>
        <p:origin x="-120" y="-464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7/27/15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7/27/15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2" y="324000"/>
            <a:ext cx="941172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xmlns:p14="http://schemas.microsoft.com/office/powerpoint/2010/main"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" y="-5999"/>
            <a:ext cx="9153144" cy="51554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047" y="320675"/>
            <a:ext cx="9481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8551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63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002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2"/>
          </a:xfrm>
          <a:prstGeom prst="rect">
            <a:avLst/>
          </a:prstGeom>
        </p:spPr>
      </p:pic>
      <p:pic>
        <p:nvPicPr>
          <p:cNvPr id="17" name="Picture 16" descr="pref_1-line_logo+tagline-rt-white-CMYK.ai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100000" contrast="-100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45" y="1643634"/>
            <a:ext cx="8760510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9113"/>
      </p:ext>
    </p:extLst>
  </p:cSld>
  <p:clrMapOvr>
    <a:masterClrMapping/>
  </p:clrMapOvr>
  <p:transition xmlns:p14="http://schemas.microsoft.com/office/powerpoint/2010/main"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Relationship Id="rId3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22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3" r:id="rId37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4" Type="http://schemas.openxmlformats.org/officeDocument/2006/relationships/image" Target="../media/image11.gif"/><Relationship Id="rId5" Type="http://schemas.openxmlformats.org/officeDocument/2006/relationships/image" Target="../media/image12.png"/><Relationship Id="rId6" Type="http://schemas.openxmlformats.org/officeDocument/2006/relationships/image" Target="../media/image13.gif"/><Relationship Id="rId7" Type="http://schemas.openxmlformats.org/officeDocument/2006/relationships/image" Target="../media/image14.gif"/><Relationship Id="rId8" Type="http://schemas.openxmlformats.org/officeDocument/2006/relationships/image" Target="../media/image15.jpg"/><Relationship Id="rId9" Type="http://schemas.openxmlformats.org/officeDocument/2006/relationships/image" Target="../media/image16.gif"/><Relationship Id="rId10" Type="http://schemas.openxmlformats.org/officeDocument/2006/relationships/image" Target="../media/image17.gif"/><Relationship Id="rId11" Type="http://schemas.openxmlformats.org/officeDocument/2006/relationships/image" Target="../media/image18.gi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9.gif"/><Relationship Id="rId5" Type="http://schemas.openxmlformats.org/officeDocument/2006/relationships/image" Target="../media/image11.gif"/><Relationship Id="rId6" Type="http://schemas.openxmlformats.org/officeDocument/2006/relationships/image" Target="../media/image13.gif"/><Relationship Id="rId7" Type="http://schemas.openxmlformats.org/officeDocument/2006/relationships/image" Target="../media/image14.gif"/><Relationship Id="rId8" Type="http://schemas.openxmlformats.org/officeDocument/2006/relationships/image" Target="../media/image16.gif"/><Relationship Id="rId9" Type="http://schemas.openxmlformats.org/officeDocument/2006/relationships/image" Target="../media/image10.gif"/><Relationship Id="rId10" Type="http://schemas.openxmlformats.org/officeDocument/2006/relationships/image" Target="../media/image17.gif"/><Relationship Id="rId11" Type="http://schemas.openxmlformats.org/officeDocument/2006/relationships/image" Target="../media/image18.gi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gif"/><Relationship Id="rId12" Type="http://schemas.openxmlformats.org/officeDocument/2006/relationships/image" Target="../media/image19.gi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image" Target="../media/image9.gif"/><Relationship Id="rId5" Type="http://schemas.openxmlformats.org/officeDocument/2006/relationships/image" Target="../media/image11.gif"/><Relationship Id="rId6" Type="http://schemas.openxmlformats.org/officeDocument/2006/relationships/image" Target="../media/image13.gif"/><Relationship Id="rId7" Type="http://schemas.openxmlformats.org/officeDocument/2006/relationships/image" Target="../media/image14.gif"/><Relationship Id="rId8" Type="http://schemas.openxmlformats.org/officeDocument/2006/relationships/image" Target="../media/image16.gif"/><Relationship Id="rId9" Type="http://schemas.openxmlformats.org/officeDocument/2006/relationships/image" Target="../media/image10.gif"/><Relationship Id="rId10" Type="http://schemas.openxmlformats.org/officeDocument/2006/relationships/image" Target="../media/image1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gif"/><Relationship Id="rId12" Type="http://schemas.openxmlformats.org/officeDocument/2006/relationships/image" Target="../media/image23.gif"/><Relationship Id="rId13" Type="http://schemas.openxmlformats.org/officeDocument/2006/relationships/image" Target="../media/image24.gif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gif"/><Relationship Id="rId3" Type="http://schemas.openxmlformats.org/officeDocument/2006/relationships/image" Target="../media/image11.gif"/><Relationship Id="rId4" Type="http://schemas.openxmlformats.org/officeDocument/2006/relationships/image" Target="../media/image13.gif"/><Relationship Id="rId5" Type="http://schemas.openxmlformats.org/officeDocument/2006/relationships/image" Target="../media/image14.gif"/><Relationship Id="rId6" Type="http://schemas.openxmlformats.org/officeDocument/2006/relationships/image" Target="../media/image10.gif"/><Relationship Id="rId7" Type="http://schemas.openxmlformats.org/officeDocument/2006/relationships/image" Target="../media/image12.png"/><Relationship Id="rId8" Type="http://schemas.openxmlformats.org/officeDocument/2006/relationships/image" Target="../media/image15.jpg"/><Relationship Id="rId9" Type="http://schemas.openxmlformats.org/officeDocument/2006/relationships/image" Target="../media/image16.gif"/><Relationship Id="rId10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</p:spPr>
        <p:txBody>
          <a:bodyPr/>
          <a:lstStyle/>
          <a:p>
            <a:pPr marL="628636" indent="-571500">
              <a:buFont typeface="Arial"/>
              <a:buChar char="•"/>
            </a:pPr>
            <a:r>
              <a:rPr lang="en-US" sz="1800" dirty="0" smtClean="0"/>
              <a:t>Sharable ledger of group membership over time</a:t>
            </a:r>
          </a:p>
          <a:p>
            <a:pPr marL="628636" indent="-571500">
              <a:buFont typeface="Arial"/>
              <a:buChar char="•"/>
            </a:pPr>
            <a:r>
              <a:rPr lang="en-US" sz="1800" dirty="0" smtClean="0"/>
              <a:t>Verifiable membership policy enforcement</a:t>
            </a:r>
          </a:p>
          <a:p>
            <a:pPr marL="628636" indent="-571500">
              <a:buFont typeface="Arial"/>
              <a:buChar char="•"/>
            </a:pPr>
            <a:r>
              <a:rPr lang="en-US" sz="1800" dirty="0" smtClean="0"/>
              <a:t>Tamper-proofing based on public key authentication</a:t>
            </a:r>
          </a:p>
          <a:p>
            <a:pPr marL="628636" indent="-571500">
              <a:buFont typeface="Arial"/>
              <a:buChar char="•"/>
            </a:pPr>
            <a:r>
              <a:rPr lang="en-US" sz="1800" dirty="0" smtClean="0"/>
              <a:t>Supports zero-conflict centralized topologies</a:t>
            </a:r>
          </a:p>
          <a:p>
            <a:pPr marL="628636" indent="-571500">
              <a:buFont typeface="Arial"/>
              <a:buChar char="•"/>
            </a:pPr>
            <a:r>
              <a:rPr lang="en-US" sz="1800" dirty="0" smtClean="0"/>
              <a:t>Supports conflict-resolution in decentralized topologies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 Block Chain (GMBC)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886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13" y="1060980"/>
            <a:ext cx="299720" cy="558800"/>
          </a:xfrm>
          <a:prstGeom prst="rect">
            <a:avLst/>
          </a:prstGeom>
          <a:effectLst/>
        </p:spPr>
      </p:pic>
      <p:sp>
        <p:nvSpPr>
          <p:cNvPr id="116" name="TextBox 115"/>
          <p:cNvSpPr txBox="1"/>
          <p:nvPr/>
        </p:nvSpPr>
        <p:spPr>
          <a:xfrm>
            <a:off x="7077316" y="1780520"/>
            <a:ext cx="59388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3A21F"/>
                </a:solidFill>
              </a:rPr>
              <a:t>Evan</a:t>
            </a:r>
            <a:endParaRPr lang="en-US" sz="1400" dirty="0">
              <a:solidFill>
                <a:srgbClr val="C3A21F"/>
              </a:solidFill>
            </a:endParaRPr>
          </a:p>
        </p:txBody>
      </p:sp>
      <p:pic>
        <p:nvPicPr>
          <p:cNvPr id="138" name="Picture 137" descr="dav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23" y="1264856"/>
            <a:ext cx="228600" cy="566420"/>
          </a:xfrm>
          <a:prstGeom prst="rect">
            <a:avLst/>
          </a:prstGeom>
        </p:spPr>
      </p:pic>
      <p:pic>
        <p:nvPicPr>
          <p:cNvPr id="62" name="Picture 61" descr="bo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3704" y="2062784"/>
            <a:ext cx="228600" cy="566420"/>
          </a:xfrm>
          <a:prstGeom prst="rect">
            <a:avLst/>
          </a:prstGeom>
          <a:effectLst/>
        </p:spPr>
      </p:pic>
      <p:sp>
        <p:nvSpPr>
          <p:cNvPr id="64" name="TextBox 63"/>
          <p:cNvSpPr txBox="1"/>
          <p:nvPr/>
        </p:nvSpPr>
        <p:spPr>
          <a:xfrm>
            <a:off x="6378704" y="2588854"/>
            <a:ext cx="50411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E0A29"/>
                </a:solidFill>
              </a:rPr>
              <a:t>Bob</a:t>
            </a:r>
            <a:endParaRPr lang="en-US" sz="1400" dirty="0">
              <a:solidFill>
                <a:srgbClr val="CE0A29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0393" y="1572911"/>
            <a:ext cx="57380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61DC8"/>
                </a:solidFill>
              </a:rPr>
              <a:t>Alice</a:t>
            </a:r>
            <a:endParaRPr lang="en-US" sz="1400" dirty="0">
              <a:solidFill>
                <a:srgbClr val="A61DC8"/>
              </a:solidFill>
            </a:endParaRPr>
          </a:p>
        </p:txBody>
      </p:sp>
      <p:cxnSp>
        <p:nvCxnSpPr>
          <p:cNvPr id="111" name="Straight Arrow Connector 110"/>
          <p:cNvCxnSpPr>
            <a:stCxn id="106" idx="1"/>
            <a:endCxn id="41" idx="3"/>
          </p:cNvCxnSpPr>
          <p:nvPr/>
        </p:nvCxnSpPr>
        <p:spPr>
          <a:xfrm flipH="1" flipV="1">
            <a:off x="2084238" y="3869480"/>
            <a:ext cx="496213" cy="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4325350" y="3869140"/>
            <a:ext cx="500364" cy="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6576641" y="3869820"/>
            <a:ext cx="500364" cy="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39339" y="3360633"/>
            <a:ext cx="1744899" cy="101769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Genesis Block</a:t>
            </a:r>
            <a:endParaRPr lang="en-US" sz="900" b="1" dirty="0">
              <a:solidFill>
                <a:srgbClr val="000000"/>
              </a:solidFill>
            </a:endParaRPr>
          </a:p>
        </p:txBody>
      </p:sp>
      <p:pic>
        <p:nvPicPr>
          <p:cNvPr id="44" name="Picture 43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3" y="4170102"/>
            <a:ext cx="178290" cy="178290"/>
          </a:xfrm>
          <a:prstGeom prst="rect">
            <a:avLst/>
          </a:prstGeom>
          <a:effectLst/>
        </p:spPr>
      </p:pic>
      <p:sp>
        <p:nvSpPr>
          <p:cNvPr id="45" name="TextBox 44"/>
          <p:cNvSpPr txBox="1"/>
          <p:nvPr/>
        </p:nvSpPr>
        <p:spPr>
          <a:xfrm>
            <a:off x="335188" y="3564418"/>
            <a:ext cx="1744899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Created at 2015</a:t>
            </a:r>
            <a:r>
              <a:rPr lang="en-US" sz="800" dirty="0"/>
              <a:t>-07-26T15:46:01Z</a:t>
            </a:r>
          </a:p>
          <a:p>
            <a:r>
              <a:rPr lang="en-US" sz="800" b="1" dirty="0" smtClean="0">
                <a:solidFill>
                  <a:srgbClr val="A61DC8"/>
                </a:solidFill>
              </a:rPr>
              <a:t>Add Alice</a:t>
            </a:r>
            <a:r>
              <a:rPr lang="en-US" sz="800" dirty="0" smtClean="0"/>
              <a:t> as a member</a:t>
            </a:r>
          </a:p>
          <a:p>
            <a:r>
              <a:rPr lang="en-US" sz="800" b="1" dirty="0" smtClean="0">
                <a:solidFill>
                  <a:srgbClr val="CE0A29"/>
                </a:solidFill>
              </a:rPr>
              <a:t>Add Bob</a:t>
            </a:r>
            <a:r>
              <a:rPr lang="en-US" sz="800" dirty="0" smtClean="0"/>
              <a:t> as a member</a:t>
            </a:r>
          </a:p>
          <a:p>
            <a:r>
              <a:rPr lang="en-US" sz="800" dirty="0"/>
              <a:t>URI is </a:t>
            </a:r>
            <a:r>
              <a:rPr lang="en-US" sz="800" b="1" dirty="0"/>
              <a:t>mygroup@example.com</a:t>
            </a:r>
            <a:r>
              <a:rPr lang="en-US" sz="800" dirty="0"/>
              <a:t>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757" y="4147834"/>
            <a:ext cx="1467068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A81DC9"/>
                </a:solidFill>
              </a:rPr>
              <a:t>Created and signed by Alice</a:t>
            </a:r>
            <a:endParaRPr lang="en-US" sz="800" dirty="0">
              <a:solidFill>
                <a:srgbClr val="A81DC9"/>
              </a:solidFill>
            </a:endParaRPr>
          </a:p>
        </p:txBody>
      </p:sp>
      <p:pic>
        <p:nvPicPr>
          <p:cNvPr id="51" name="Picture 50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04" y="848179"/>
            <a:ext cx="228600" cy="566420"/>
          </a:xfrm>
          <a:prstGeom prst="rect">
            <a:avLst/>
          </a:prstGeom>
          <a:effectLst/>
        </p:spPr>
      </p:pic>
      <p:pic>
        <p:nvPicPr>
          <p:cNvPr id="53" name="Picture 5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15" y="2062784"/>
            <a:ext cx="299720" cy="558800"/>
          </a:xfrm>
          <a:prstGeom prst="rect">
            <a:avLst/>
          </a:prstGeom>
          <a:effectLst/>
        </p:spPr>
      </p:pic>
      <p:sp>
        <p:nvSpPr>
          <p:cNvPr id="59" name="Donut 58"/>
          <p:cNvSpPr/>
          <p:nvPr/>
        </p:nvSpPr>
        <p:spPr>
          <a:xfrm>
            <a:off x="3286965" y="638574"/>
            <a:ext cx="2573515" cy="2457884"/>
          </a:xfrm>
          <a:prstGeom prst="donut">
            <a:avLst>
              <a:gd name="adj" fmla="val 1595"/>
            </a:avLst>
          </a:prstGeom>
          <a:solidFill>
            <a:srgbClr val="000000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58757" y="270823"/>
            <a:ext cx="1670888" cy="246221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r>
              <a:rPr lang="en-US" sz="1000" b="1" dirty="0" smtClean="0"/>
              <a:t>mygroup@example.com</a:t>
            </a:r>
            <a:endParaRPr lang="en-US" sz="1000" b="1" dirty="0"/>
          </a:p>
        </p:txBody>
      </p:sp>
      <p:cxnSp>
        <p:nvCxnSpPr>
          <p:cNvPr id="69" name="Straight Connector 68"/>
          <p:cNvCxnSpPr>
            <a:stCxn id="59" idx="0"/>
          </p:cNvCxnSpPr>
          <p:nvPr/>
        </p:nvCxnSpPr>
        <p:spPr>
          <a:xfrm flipV="1">
            <a:off x="4573723" y="416347"/>
            <a:ext cx="129355" cy="22222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703079" y="416347"/>
            <a:ext cx="203340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580451" y="3360973"/>
            <a:ext cx="1744899" cy="101769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Update Block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80451" y="3566747"/>
            <a:ext cx="174489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Created </a:t>
            </a:r>
            <a:r>
              <a:rPr lang="en-US" sz="800" dirty="0"/>
              <a:t>at 2015-07-26T15:</a:t>
            </a:r>
            <a:r>
              <a:rPr lang="en-US" sz="800" dirty="0" smtClean="0"/>
              <a:t>48:36Z</a:t>
            </a:r>
            <a:endParaRPr lang="en-US" sz="800" dirty="0"/>
          </a:p>
          <a:p>
            <a:r>
              <a:rPr lang="en-US" sz="800" b="1" dirty="0" smtClean="0">
                <a:solidFill>
                  <a:srgbClr val="1318E6"/>
                </a:solidFill>
              </a:rPr>
              <a:t>Add Chuck</a:t>
            </a:r>
            <a:r>
              <a:rPr lang="en-US" sz="800" dirty="0" smtClean="0"/>
              <a:t> as a member</a:t>
            </a:r>
          </a:p>
          <a:p>
            <a:r>
              <a:rPr lang="en-US" sz="800" b="1" dirty="0" smtClean="0">
                <a:solidFill>
                  <a:srgbClr val="1E8515"/>
                </a:solidFill>
              </a:rPr>
              <a:t>Add Diane</a:t>
            </a:r>
            <a:r>
              <a:rPr lang="en-US" sz="800" dirty="0" smtClean="0"/>
              <a:t> as a member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95020" y="4148174"/>
            <a:ext cx="1441420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E0A29"/>
                </a:solidFill>
              </a:rPr>
              <a:t>Created and signed by Bob</a:t>
            </a:r>
            <a:endParaRPr lang="en-US" sz="800" dirty="0">
              <a:solidFill>
                <a:srgbClr val="CE0A29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73375" y="1358872"/>
            <a:ext cx="710451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131BE6"/>
                </a:solidFill>
              </a:rPr>
              <a:t>Chuck</a:t>
            </a:r>
            <a:endParaRPr lang="en-US" sz="1400" dirty="0">
              <a:solidFill>
                <a:srgbClr val="131BE6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35405" y="2555354"/>
            <a:ext cx="653757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2831B"/>
                </a:solidFill>
              </a:rPr>
              <a:t>Diane</a:t>
            </a:r>
            <a:endParaRPr lang="en-US" sz="1400" dirty="0">
              <a:solidFill>
                <a:srgbClr val="22831B"/>
              </a:solidFill>
            </a:endParaRPr>
          </a:p>
        </p:txBody>
      </p:sp>
      <p:pic>
        <p:nvPicPr>
          <p:cNvPr id="119" name="Picture 118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76" y="3763328"/>
            <a:ext cx="212065" cy="212065"/>
          </a:xfrm>
          <a:prstGeom prst="rect">
            <a:avLst/>
          </a:prstGeom>
          <a:effectLst/>
        </p:spPr>
      </p:pic>
      <p:pic>
        <p:nvPicPr>
          <p:cNvPr id="120" name="Picture 119" descr="bob-sig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19" y="4170103"/>
            <a:ext cx="178290" cy="178290"/>
          </a:xfrm>
          <a:prstGeom prst="rect">
            <a:avLst/>
          </a:prstGeom>
        </p:spPr>
      </p:pic>
      <p:sp>
        <p:nvSpPr>
          <p:cNvPr id="122" name="Rectangle 121"/>
          <p:cNvSpPr/>
          <p:nvPr/>
        </p:nvSpPr>
        <p:spPr>
          <a:xfrm>
            <a:off x="4821402" y="3361313"/>
            <a:ext cx="1744899" cy="101769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Update Block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21402" y="3567087"/>
            <a:ext cx="174489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Created </a:t>
            </a:r>
            <a:r>
              <a:rPr lang="en-US" sz="800" dirty="0"/>
              <a:t>at 2015-07-</a:t>
            </a:r>
            <a:r>
              <a:rPr lang="en-US" sz="800" dirty="0" smtClean="0"/>
              <a:t>27T08:16:51Z</a:t>
            </a:r>
            <a:endParaRPr lang="en-US" sz="800" dirty="0"/>
          </a:p>
          <a:p>
            <a:r>
              <a:rPr lang="en-US" sz="800" b="1" dirty="0" smtClean="0">
                <a:solidFill>
                  <a:srgbClr val="CE0A29"/>
                </a:solidFill>
              </a:rPr>
              <a:t>Remove Bob</a:t>
            </a:r>
            <a:r>
              <a:rPr lang="en-US" sz="800" dirty="0" smtClean="0"/>
              <a:t> as a member</a:t>
            </a:r>
          </a:p>
          <a:p>
            <a:r>
              <a:rPr lang="en-US" sz="800" b="1" dirty="0" smtClean="0">
                <a:solidFill>
                  <a:srgbClr val="C3A21F"/>
                </a:solidFill>
              </a:rPr>
              <a:t>Add</a:t>
            </a:r>
            <a:r>
              <a:rPr lang="en-US" sz="800" b="1" dirty="0" smtClean="0">
                <a:solidFill>
                  <a:srgbClr val="C3A21F"/>
                </a:solidFill>
              </a:rPr>
              <a:t> </a:t>
            </a:r>
            <a:r>
              <a:rPr lang="en-US" sz="800" b="1" dirty="0" smtClean="0">
                <a:solidFill>
                  <a:srgbClr val="C3A21F"/>
                </a:solidFill>
              </a:rPr>
              <a:t>Evan</a:t>
            </a:r>
            <a:r>
              <a:rPr lang="en-US" sz="800" dirty="0" smtClean="0"/>
              <a:t> as a member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35971" y="4148514"/>
            <a:ext cx="1518364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1E8515"/>
                </a:solidFill>
              </a:rPr>
              <a:t>Created and signed by Diane</a:t>
            </a:r>
            <a:endParaRPr lang="en-US" sz="800" dirty="0">
              <a:solidFill>
                <a:srgbClr val="1E8515"/>
              </a:solidFill>
            </a:endParaRPr>
          </a:p>
        </p:txBody>
      </p:sp>
      <p:pic>
        <p:nvPicPr>
          <p:cNvPr id="129" name="Picture 128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13" y="3762988"/>
            <a:ext cx="212065" cy="212065"/>
          </a:xfrm>
          <a:prstGeom prst="rect">
            <a:avLst/>
          </a:prstGeom>
          <a:effectLst/>
        </p:spPr>
      </p:pic>
      <p:pic>
        <p:nvPicPr>
          <p:cNvPr id="131" name="Picture 130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65" y="4166529"/>
            <a:ext cx="181864" cy="181864"/>
          </a:xfrm>
          <a:prstGeom prst="rect">
            <a:avLst/>
          </a:prstGeom>
        </p:spPr>
      </p:pic>
      <p:sp>
        <p:nvSpPr>
          <p:cNvPr id="132" name="Rectangle 131"/>
          <p:cNvSpPr/>
          <p:nvPr/>
        </p:nvSpPr>
        <p:spPr>
          <a:xfrm>
            <a:off x="7072693" y="3361993"/>
            <a:ext cx="1744899" cy="1017693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 smtClean="0">
                <a:solidFill>
                  <a:srgbClr val="000000"/>
                </a:solidFill>
              </a:rPr>
              <a:t>Update Block</a:t>
            </a:r>
            <a:endParaRPr lang="en-US" sz="900" b="1" dirty="0">
              <a:solidFill>
                <a:srgbClr val="0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072693" y="3567767"/>
            <a:ext cx="1817307" cy="5847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Updated </a:t>
            </a:r>
            <a:r>
              <a:rPr lang="en-US" sz="800" dirty="0"/>
              <a:t>at 2015-07</a:t>
            </a:r>
            <a:r>
              <a:rPr lang="en-US" sz="800" dirty="0" smtClean="0"/>
              <a:t>-31T012:</a:t>
            </a:r>
            <a:r>
              <a:rPr lang="en-US" sz="800" dirty="0"/>
              <a:t>4</a:t>
            </a:r>
            <a:r>
              <a:rPr lang="en-US" sz="800" dirty="0" smtClean="0"/>
              <a:t>1:11Z</a:t>
            </a:r>
            <a:endParaRPr lang="en-US" sz="800" dirty="0"/>
          </a:p>
          <a:p>
            <a:r>
              <a:rPr lang="en-US" sz="800" b="1" dirty="0" smtClean="0">
                <a:solidFill>
                  <a:srgbClr val="A81DC9"/>
                </a:solidFill>
              </a:rPr>
              <a:t>Remove Alice</a:t>
            </a:r>
            <a:r>
              <a:rPr lang="en-US" sz="800" dirty="0" smtClean="0"/>
              <a:t> as a member</a:t>
            </a:r>
          </a:p>
          <a:p>
            <a:r>
              <a:rPr lang="en-US" sz="800" b="1" dirty="0" smtClean="0">
                <a:solidFill>
                  <a:srgbClr val="C3A21F"/>
                </a:solidFill>
              </a:rPr>
              <a:t>Remove Evan </a:t>
            </a:r>
            <a:r>
              <a:rPr lang="en-US" sz="800" dirty="0" smtClean="0"/>
              <a:t>as </a:t>
            </a:r>
            <a:r>
              <a:rPr lang="en-US" sz="800" dirty="0"/>
              <a:t>a member</a:t>
            </a:r>
          </a:p>
          <a:p>
            <a:endParaRPr lang="en-US" sz="8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7404740" y="4149194"/>
            <a:ext cx="1479892" cy="21544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3A21F"/>
                </a:solidFill>
              </a:rPr>
              <a:t>Created and signed by Evan</a:t>
            </a:r>
            <a:endParaRPr lang="en-US" sz="800" dirty="0">
              <a:solidFill>
                <a:srgbClr val="C3A21F"/>
              </a:solidFill>
            </a:endParaRPr>
          </a:p>
        </p:txBody>
      </p:sp>
      <p:pic>
        <p:nvPicPr>
          <p:cNvPr id="136" name="Picture 135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04" y="3763668"/>
            <a:ext cx="212065" cy="212065"/>
          </a:xfrm>
          <a:prstGeom prst="rect">
            <a:avLst/>
          </a:prstGeom>
          <a:effectLst/>
        </p:spPr>
      </p:pic>
      <p:pic>
        <p:nvPicPr>
          <p:cNvPr id="140" name="Picture 139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46" y="4166529"/>
            <a:ext cx="182544" cy="182544"/>
          </a:xfrm>
          <a:prstGeom prst="rect">
            <a:avLst/>
          </a:prstGeom>
        </p:spPr>
      </p:pic>
      <p:pic>
        <p:nvPicPr>
          <p:cNvPr id="141" name="Picture 140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308" y="4412834"/>
            <a:ext cx="74930" cy="139700"/>
          </a:xfrm>
          <a:prstGeom prst="rect">
            <a:avLst/>
          </a:prstGeom>
          <a:effectLst/>
        </p:spPr>
      </p:pic>
      <p:pic>
        <p:nvPicPr>
          <p:cNvPr id="142" name="Picture 141" descr="bo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4631" y="4412834"/>
            <a:ext cx="57150" cy="141605"/>
          </a:xfrm>
          <a:prstGeom prst="rect">
            <a:avLst/>
          </a:prstGeom>
          <a:effectLst/>
        </p:spPr>
      </p:pic>
      <p:pic>
        <p:nvPicPr>
          <p:cNvPr id="143" name="Picture 142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20" y="4410929"/>
            <a:ext cx="74930" cy="139700"/>
          </a:xfrm>
          <a:prstGeom prst="rect">
            <a:avLst/>
          </a:prstGeom>
          <a:effectLst/>
        </p:spPr>
      </p:pic>
      <p:pic>
        <p:nvPicPr>
          <p:cNvPr id="144" name="Picture 143" descr="bo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85743" y="4410929"/>
            <a:ext cx="57150" cy="141605"/>
          </a:xfrm>
          <a:prstGeom prst="rect">
            <a:avLst/>
          </a:prstGeom>
          <a:effectLst/>
        </p:spPr>
      </p:pic>
      <p:pic>
        <p:nvPicPr>
          <p:cNvPr id="145" name="Picture 144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37" y="4409024"/>
            <a:ext cx="57150" cy="141605"/>
          </a:xfrm>
          <a:prstGeom prst="rect">
            <a:avLst/>
          </a:prstGeom>
          <a:effectLst/>
        </p:spPr>
      </p:pic>
      <p:pic>
        <p:nvPicPr>
          <p:cNvPr id="146" name="Picture 145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56" y="4414739"/>
            <a:ext cx="74930" cy="139700"/>
          </a:xfrm>
          <a:prstGeom prst="rect">
            <a:avLst/>
          </a:prstGeom>
          <a:effectLst/>
        </p:spPr>
      </p:pic>
      <p:pic>
        <p:nvPicPr>
          <p:cNvPr id="150" name="Picture 149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91" y="4409024"/>
            <a:ext cx="74930" cy="139700"/>
          </a:xfrm>
          <a:prstGeom prst="rect">
            <a:avLst/>
          </a:prstGeom>
          <a:effectLst/>
        </p:spPr>
      </p:pic>
      <p:pic>
        <p:nvPicPr>
          <p:cNvPr id="152" name="Picture 151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18" y="4407119"/>
            <a:ext cx="57150" cy="141605"/>
          </a:xfrm>
          <a:prstGeom prst="rect">
            <a:avLst/>
          </a:prstGeom>
          <a:effectLst/>
        </p:spPr>
      </p:pic>
      <p:pic>
        <p:nvPicPr>
          <p:cNvPr id="153" name="Picture 15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37" y="4412834"/>
            <a:ext cx="74930" cy="139700"/>
          </a:xfrm>
          <a:prstGeom prst="rect">
            <a:avLst/>
          </a:prstGeom>
          <a:effectLst/>
        </p:spPr>
      </p:pic>
      <p:pic>
        <p:nvPicPr>
          <p:cNvPr id="154" name="Picture 153" descr="dav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20" y="4414739"/>
            <a:ext cx="57150" cy="141605"/>
          </a:xfrm>
          <a:prstGeom prst="rect">
            <a:avLst/>
          </a:prstGeom>
        </p:spPr>
      </p:pic>
      <p:pic>
        <p:nvPicPr>
          <p:cNvPr id="155" name="Picture 154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22" y="4417914"/>
            <a:ext cx="57150" cy="141605"/>
          </a:xfrm>
          <a:prstGeom prst="rect">
            <a:avLst/>
          </a:prstGeom>
          <a:effectLst/>
        </p:spPr>
      </p:pic>
      <p:pic>
        <p:nvPicPr>
          <p:cNvPr id="156" name="Picture 155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41" y="4423629"/>
            <a:ext cx="74930" cy="139700"/>
          </a:xfrm>
          <a:prstGeom prst="rect">
            <a:avLst/>
          </a:prstGeom>
          <a:effectLst/>
        </p:spPr>
      </p:pic>
      <p:grpSp>
        <p:nvGrpSpPr>
          <p:cNvPr id="15" name="Group 14"/>
          <p:cNvGrpSpPr/>
          <p:nvPr/>
        </p:nvGrpSpPr>
        <p:grpSpPr>
          <a:xfrm>
            <a:off x="2666873" y="489154"/>
            <a:ext cx="919009" cy="422406"/>
            <a:chOff x="2666873" y="390112"/>
            <a:chExt cx="919009" cy="422406"/>
          </a:xfrm>
        </p:grpSpPr>
        <p:sp>
          <p:nvSpPr>
            <p:cNvPr id="13" name="Cloud Callout 12"/>
            <p:cNvSpPr/>
            <p:nvPr/>
          </p:nvSpPr>
          <p:spPr>
            <a:xfrm>
              <a:off x="2666873" y="390112"/>
              <a:ext cx="919009" cy="422406"/>
            </a:xfrm>
            <a:prstGeom prst="cloudCallout">
              <a:avLst>
                <a:gd name="adj1" fmla="val -41209"/>
                <a:gd name="adj2" fmla="val 83723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33948" y="427717"/>
              <a:ext cx="7778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Invite Bob to</a:t>
              </a:r>
            </a:p>
            <a:p>
              <a:pPr algn="ctr"/>
              <a:r>
                <a:rPr lang="en-US" sz="800" dirty="0"/>
                <a:t>a</a:t>
              </a:r>
              <a:r>
                <a:rPr lang="en-US" sz="800" dirty="0" smtClean="0"/>
                <a:t> new group.</a:t>
              </a:r>
              <a:endParaRPr lang="en-US" sz="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51819" y="1460846"/>
            <a:ext cx="919009" cy="422406"/>
            <a:chOff x="4851819" y="1361804"/>
            <a:chExt cx="919009" cy="422406"/>
          </a:xfrm>
        </p:grpSpPr>
        <p:sp>
          <p:nvSpPr>
            <p:cNvPr id="83" name="Cloud Callout 82"/>
            <p:cNvSpPr/>
            <p:nvPr/>
          </p:nvSpPr>
          <p:spPr>
            <a:xfrm>
              <a:off x="4851819" y="1361804"/>
              <a:ext cx="919009" cy="422406"/>
            </a:xfrm>
            <a:prstGeom prst="cloudCallout">
              <a:avLst>
                <a:gd name="adj1" fmla="val -41209"/>
                <a:gd name="adj2" fmla="val 83723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55634" y="1399409"/>
              <a:ext cx="7491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Invite Chuck</a:t>
              </a:r>
            </a:p>
            <a:p>
              <a:pPr algn="ctr"/>
              <a:r>
                <a:rPr lang="en-US" sz="800" dirty="0"/>
                <a:t>a</a:t>
              </a:r>
              <a:r>
                <a:rPr lang="en-US" sz="800" dirty="0" smtClean="0"/>
                <a:t>nd Diane.</a:t>
              </a:r>
              <a:endParaRPr lang="en-US" sz="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11960" y="2206798"/>
            <a:ext cx="919009" cy="422406"/>
            <a:chOff x="1520197" y="675772"/>
            <a:chExt cx="919009" cy="422406"/>
          </a:xfrm>
        </p:grpSpPr>
        <p:sp>
          <p:nvSpPr>
            <p:cNvPr id="91" name="Cloud Callout 90"/>
            <p:cNvSpPr/>
            <p:nvPr/>
          </p:nvSpPr>
          <p:spPr>
            <a:xfrm>
              <a:off x="1520197" y="675772"/>
              <a:ext cx="919009" cy="422406"/>
            </a:xfrm>
            <a:prstGeom prst="cloudCallout">
              <a:avLst>
                <a:gd name="adj1" fmla="val 58777"/>
                <a:gd name="adj2" fmla="val -68375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64985" y="709191"/>
              <a:ext cx="8062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Remove Bob,</a:t>
              </a:r>
            </a:p>
            <a:p>
              <a:pPr algn="ctr"/>
              <a:r>
                <a:rPr lang="en-US" sz="800" dirty="0" smtClean="0"/>
                <a:t>invite Evan.</a:t>
              </a:r>
              <a:endParaRPr lang="en-US" sz="8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985" y="700357"/>
            <a:ext cx="919009" cy="422406"/>
            <a:chOff x="2666873" y="390112"/>
            <a:chExt cx="919009" cy="422406"/>
          </a:xfrm>
        </p:grpSpPr>
        <p:sp>
          <p:nvSpPr>
            <p:cNvPr id="98" name="Cloud Callout 97"/>
            <p:cNvSpPr/>
            <p:nvPr/>
          </p:nvSpPr>
          <p:spPr>
            <a:xfrm>
              <a:off x="2666873" y="390112"/>
              <a:ext cx="919009" cy="422406"/>
            </a:xfrm>
            <a:prstGeom prst="cloudCallout">
              <a:avLst>
                <a:gd name="adj1" fmla="val -41209"/>
                <a:gd name="adj2" fmla="val 83723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16342" y="427717"/>
              <a:ext cx="81304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/>
                <a:t>Remove Alice</a:t>
              </a:r>
            </a:p>
            <a:p>
              <a:pPr algn="ctr"/>
              <a:r>
                <a:rPr lang="en-US" sz="800" dirty="0"/>
                <a:t>a</a:t>
              </a:r>
              <a:r>
                <a:rPr lang="en-US" sz="800" dirty="0" smtClean="0"/>
                <a:t>nd myself.</a:t>
              </a:r>
              <a:endParaRPr lang="en-US" sz="800" dirty="0"/>
            </a:p>
          </p:txBody>
        </p:sp>
      </p:grpSp>
      <p:pic>
        <p:nvPicPr>
          <p:cNvPr id="63" name="Picture 62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2" y="4147834"/>
            <a:ext cx="104902" cy="195580"/>
          </a:xfrm>
          <a:prstGeom prst="rect">
            <a:avLst/>
          </a:prstGeom>
          <a:effectLst/>
        </p:spPr>
      </p:pic>
      <p:pic>
        <p:nvPicPr>
          <p:cNvPr id="65" name="Picture 64" descr="bo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6873" y="4145167"/>
            <a:ext cx="80010" cy="198247"/>
          </a:xfrm>
          <a:prstGeom prst="rect">
            <a:avLst/>
          </a:prstGeom>
          <a:effectLst/>
        </p:spPr>
      </p:pic>
      <p:pic>
        <p:nvPicPr>
          <p:cNvPr id="66" name="Picture 65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57" y="4149194"/>
            <a:ext cx="104902" cy="195580"/>
          </a:xfrm>
          <a:prstGeom prst="rect">
            <a:avLst/>
          </a:prstGeom>
          <a:effectLst/>
        </p:spPr>
      </p:pic>
      <p:pic>
        <p:nvPicPr>
          <p:cNvPr id="68" name="Picture 67" descr="dav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13" y="4146527"/>
            <a:ext cx="80010" cy="1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094 0 " pathEditMode="relative" ptsTypes="AA">
                                      <p:cBhvr>
                                        <p:cTn id="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094 0 " pathEditMode="relative" ptsTypes="AA">
                                      <p:cBhvr>
                                        <p:cTn id="2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6922E-6 L -0.19288 -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-15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062 L -0.19254 -0.00339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-1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239 0 " pathEditMode="relative" ptsTypes="AA">
                                      <p:cBhvr>
                                        <p:cTn id="5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239 0 " pathEditMode="relative" ptsTypes="AA">
                                      <p:cBhvr>
                                        <p:cTn id="5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90006E-6 L -0.20608 -0.0027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15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52252E-6 L -0.20608 -0.001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6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88 -0.00277 L -0.00017 0.0003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154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54 -0.00339 L 0.00052 -0.0003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15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282 0 " pathEditMode="relative" ptsTypes="AA">
                                      <p:cBhvr>
                                        <p:cTn id="10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282 0 " pathEditMode="relative" ptsTypes="AA">
                                      <p:cBhvr>
                                        <p:cTn id="11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3 8.69833E-7 L 3.33333E-6 8.69833E-7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56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93 -2.86243E-6 L 3.33333E-6 -2.86243E-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56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81 2.16533E-6 L 0.00018 0.00031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9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81 -1.85071E-8 L 0.00018 0.00031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9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1"/>
      <p:bldP spid="64" grpId="0"/>
      <p:bldP spid="64" grpId="1"/>
      <p:bldP spid="76" grpId="0"/>
      <p:bldP spid="76" grpId="1"/>
      <p:bldP spid="41" grpId="0" animBg="1"/>
      <p:bldP spid="45" grpId="0"/>
      <p:bldP spid="47" grpId="0"/>
      <p:bldP spid="59" grpId="0" animBg="1"/>
      <p:bldP spid="67" grpId="0"/>
      <p:bldP spid="106" grpId="0" animBg="1"/>
      <p:bldP spid="108" grpId="0"/>
      <p:bldP spid="109" grpId="0"/>
      <p:bldP spid="114" grpId="0"/>
      <p:bldP spid="115" grpId="0"/>
      <p:bldP spid="122" grpId="0" animBg="1"/>
      <p:bldP spid="123" grpId="0"/>
      <p:bldP spid="124" grpId="0"/>
      <p:bldP spid="132" grpId="0" animBg="1"/>
      <p:bldP spid="133" grpId="0"/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1214925" y="644653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8675" y="600939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204" name="Straight Arrow Connector 203"/>
          <p:cNvCxnSpPr>
            <a:stCxn id="205" idx="1"/>
            <a:endCxn id="203" idx="3"/>
          </p:cNvCxnSpPr>
          <p:nvPr/>
        </p:nvCxnSpPr>
        <p:spPr>
          <a:xfrm flipH="1">
            <a:off x="2047150" y="791607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562543" y="644653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06" name="Picture 20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665" y="715571"/>
            <a:ext cx="178290" cy="178290"/>
          </a:xfrm>
          <a:prstGeom prst="rect">
            <a:avLst/>
          </a:prstGeom>
          <a:effectLst/>
        </p:spPr>
      </p:pic>
      <p:pic>
        <p:nvPicPr>
          <p:cNvPr id="209" name="Picture 208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66" y="681796"/>
            <a:ext cx="212065" cy="212065"/>
          </a:xfrm>
          <a:prstGeom prst="rect">
            <a:avLst/>
          </a:prstGeom>
          <a:effectLst/>
        </p:spPr>
      </p:pic>
      <p:pic>
        <p:nvPicPr>
          <p:cNvPr id="256" name="Picture 25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76" y="980122"/>
            <a:ext cx="74930" cy="139700"/>
          </a:xfrm>
          <a:prstGeom prst="rect">
            <a:avLst/>
          </a:prstGeom>
          <a:effectLst/>
        </p:spPr>
      </p:pic>
      <p:pic>
        <p:nvPicPr>
          <p:cNvPr id="257" name="Picture 256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9299" y="980122"/>
            <a:ext cx="57150" cy="141605"/>
          </a:xfrm>
          <a:prstGeom prst="rect">
            <a:avLst/>
          </a:prstGeom>
          <a:effectLst/>
        </p:spPr>
      </p:pic>
      <p:pic>
        <p:nvPicPr>
          <p:cNvPr id="258" name="Picture 25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6" y="972622"/>
            <a:ext cx="57150" cy="141605"/>
          </a:xfrm>
          <a:prstGeom prst="rect">
            <a:avLst/>
          </a:prstGeom>
          <a:effectLst/>
        </p:spPr>
      </p:pic>
      <p:pic>
        <p:nvPicPr>
          <p:cNvPr id="259" name="Picture 25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45" y="978337"/>
            <a:ext cx="74930" cy="139700"/>
          </a:xfrm>
          <a:prstGeom prst="rect">
            <a:avLst/>
          </a:prstGeom>
          <a:effectLst/>
        </p:spPr>
      </p:pic>
      <p:pic>
        <p:nvPicPr>
          <p:cNvPr id="260" name="Picture 25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70" y="978337"/>
            <a:ext cx="74930" cy="139700"/>
          </a:xfrm>
          <a:prstGeom prst="rect">
            <a:avLst/>
          </a:prstGeom>
          <a:effectLst/>
        </p:spPr>
      </p:pic>
      <p:pic>
        <p:nvPicPr>
          <p:cNvPr id="261" name="Picture 260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5593" y="978337"/>
            <a:ext cx="57150" cy="141605"/>
          </a:xfrm>
          <a:prstGeom prst="rect">
            <a:avLst/>
          </a:prstGeom>
          <a:effectLst/>
        </p:spPr>
      </p:pic>
      <p:pic>
        <p:nvPicPr>
          <p:cNvPr id="263" name="Picture 262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41" y="702547"/>
            <a:ext cx="178290" cy="178290"/>
          </a:xfrm>
          <a:prstGeom prst="rect">
            <a:avLst/>
          </a:prstGeom>
        </p:spPr>
      </p:pic>
      <p:cxnSp>
        <p:nvCxnSpPr>
          <p:cNvPr id="264" name="Straight Arrow Connector 263"/>
          <p:cNvCxnSpPr>
            <a:stCxn id="265" idx="1"/>
            <a:endCxn id="205" idx="3"/>
          </p:cNvCxnSpPr>
          <p:nvPr/>
        </p:nvCxnSpPr>
        <p:spPr>
          <a:xfrm flipH="1">
            <a:off x="3394768" y="791607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3916965" y="644653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66" name="Picture 26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888" y="687622"/>
            <a:ext cx="212065" cy="212065"/>
          </a:xfrm>
          <a:prstGeom prst="rect">
            <a:avLst/>
          </a:prstGeom>
          <a:effectLst/>
        </p:spPr>
      </p:pic>
      <p:pic>
        <p:nvPicPr>
          <p:cNvPr id="267" name="Picture 266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00" y="972622"/>
            <a:ext cx="57150" cy="141605"/>
          </a:xfrm>
          <a:prstGeom prst="rect">
            <a:avLst/>
          </a:prstGeom>
          <a:effectLst/>
        </p:spPr>
      </p:pic>
      <p:pic>
        <p:nvPicPr>
          <p:cNvPr id="268" name="Picture 267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519" y="978337"/>
            <a:ext cx="74930" cy="139700"/>
          </a:xfrm>
          <a:prstGeom prst="rect">
            <a:avLst/>
          </a:prstGeom>
          <a:effectLst/>
        </p:spPr>
      </p:pic>
      <p:pic>
        <p:nvPicPr>
          <p:cNvPr id="269" name="Picture 26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92" y="978337"/>
            <a:ext cx="74930" cy="139700"/>
          </a:xfrm>
          <a:prstGeom prst="rect">
            <a:avLst/>
          </a:prstGeom>
          <a:effectLst/>
        </p:spPr>
      </p:pic>
      <p:sp>
        <p:nvSpPr>
          <p:cNvPr id="273" name="TextBox 272"/>
          <p:cNvSpPr txBox="1"/>
          <p:nvPr/>
        </p:nvSpPr>
        <p:spPr>
          <a:xfrm>
            <a:off x="3011863" y="600939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358801" y="600006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275" name="Picture 27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89" y="980122"/>
            <a:ext cx="57150" cy="141605"/>
          </a:xfrm>
          <a:prstGeom prst="rect">
            <a:avLst/>
          </a:prstGeom>
        </p:spPr>
      </p:pic>
      <p:pic>
        <p:nvPicPr>
          <p:cNvPr id="276" name="Picture 275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99" y="715571"/>
            <a:ext cx="181864" cy="181864"/>
          </a:xfrm>
          <a:prstGeom prst="rect">
            <a:avLst/>
          </a:prstGeom>
        </p:spPr>
      </p:pic>
      <p:cxnSp>
        <p:nvCxnSpPr>
          <p:cNvPr id="96" name="Straight Arrow Connector 95"/>
          <p:cNvCxnSpPr>
            <a:stCxn id="97" idx="1"/>
            <a:endCxn id="265" idx="3"/>
          </p:cNvCxnSpPr>
          <p:nvPr/>
        </p:nvCxnSpPr>
        <p:spPr>
          <a:xfrm flipH="1" flipV="1">
            <a:off x="4749190" y="791607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270655" y="644653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98" name="Picture 9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78" y="681796"/>
            <a:ext cx="212065" cy="212065"/>
          </a:xfrm>
          <a:prstGeom prst="rect">
            <a:avLst/>
          </a:prstGeom>
          <a:effectLst/>
        </p:spPr>
      </p:pic>
      <p:pic>
        <p:nvPicPr>
          <p:cNvPr id="100" name="Picture 99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90" y="972622"/>
            <a:ext cx="57150" cy="141605"/>
          </a:xfrm>
          <a:prstGeom prst="rect">
            <a:avLst/>
          </a:prstGeom>
          <a:effectLst/>
        </p:spPr>
      </p:pic>
      <p:pic>
        <p:nvPicPr>
          <p:cNvPr id="101" name="Picture 100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09" y="978337"/>
            <a:ext cx="74930" cy="139700"/>
          </a:xfrm>
          <a:prstGeom prst="rect">
            <a:avLst/>
          </a:prstGeom>
          <a:effectLst/>
        </p:spPr>
      </p:pic>
      <p:sp>
        <p:nvSpPr>
          <p:cNvPr id="103" name="TextBox 102"/>
          <p:cNvSpPr txBox="1"/>
          <p:nvPr/>
        </p:nvSpPr>
        <p:spPr>
          <a:xfrm>
            <a:off x="5720826" y="605078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3A21F"/>
                </a:solidFill>
                <a:latin typeface="Courier New"/>
                <a:cs typeface="Courier New"/>
              </a:rPr>
              <a:t>-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-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95" name="Picture 94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70" y="717143"/>
            <a:ext cx="182544" cy="182544"/>
          </a:xfrm>
          <a:prstGeom prst="rect">
            <a:avLst/>
          </a:prstGeom>
        </p:spPr>
      </p:pic>
      <p:pic>
        <p:nvPicPr>
          <p:cNvPr id="242" name="Picture 24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42" y="694253"/>
            <a:ext cx="104902" cy="195580"/>
          </a:xfrm>
          <a:prstGeom prst="rect">
            <a:avLst/>
          </a:prstGeom>
          <a:effectLst/>
        </p:spPr>
      </p:pic>
      <p:pic>
        <p:nvPicPr>
          <p:cNvPr id="243" name="Picture 24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6974" y="692348"/>
            <a:ext cx="80010" cy="198247"/>
          </a:xfrm>
          <a:prstGeom prst="rect">
            <a:avLst/>
          </a:prstGeom>
          <a:effectLst/>
        </p:spPr>
      </p:pic>
      <p:pic>
        <p:nvPicPr>
          <p:cNvPr id="244" name="Picture 243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69" y="692348"/>
            <a:ext cx="104902" cy="195580"/>
          </a:xfrm>
          <a:prstGeom prst="rect">
            <a:avLst/>
          </a:prstGeom>
          <a:effectLst/>
        </p:spPr>
      </p:pic>
      <p:pic>
        <p:nvPicPr>
          <p:cNvPr id="245" name="Picture 24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68" y="690443"/>
            <a:ext cx="80010" cy="198247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1215849" y="1309741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649599" y="1266027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127" name="Straight Arrow Connector 126"/>
          <p:cNvCxnSpPr>
            <a:stCxn id="138" idx="1"/>
            <a:endCxn id="121" idx="3"/>
          </p:cNvCxnSpPr>
          <p:nvPr/>
        </p:nvCxnSpPr>
        <p:spPr>
          <a:xfrm flipH="1">
            <a:off x="2048074" y="1456695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563467" y="1309741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48" name="Picture 147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89" y="1380659"/>
            <a:ext cx="178290" cy="178290"/>
          </a:xfrm>
          <a:prstGeom prst="rect">
            <a:avLst/>
          </a:prstGeom>
          <a:effectLst/>
        </p:spPr>
      </p:pic>
      <p:pic>
        <p:nvPicPr>
          <p:cNvPr id="149" name="Picture 148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90" y="1346884"/>
            <a:ext cx="212065" cy="212065"/>
          </a:xfrm>
          <a:prstGeom prst="rect">
            <a:avLst/>
          </a:prstGeom>
          <a:effectLst/>
        </p:spPr>
      </p:pic>
      <p:pic>
        <p:nvPicPr>
          <p:cNvPr id="151" name="Picture 150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00" y="1645210"/>
            <a:ext cx="74930" cy="139700"/>
          </a:xfrm>
          <a:prstGeom prst="rect">
            <a:avLst/>
          </a:prstGeom>
          <a:effectLst/>
        </p:spPr>
      </p:pic>
      <p:pic>
        <p:nvPicPr>
          <p:cNvPr id="155" name="Picture 154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0223" y="1645210"/>
            <a:ext cx="57150" cy="141605"/>
          </a:xfrm>
          <a:prstGeom prst="rect">
            <a:avLst/>
          </a:prstGeom>
          <a:effectLst/>
        </p:spPr>
      </p:pic>
      <p:pic>
        <p:nvPicPr>
          <p:cNvPr id="156" name="Picture 155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50" y="1637710"/>
            <a:ext cx="57150" cy="141605"/>
          </a:xfrm>
          <a:prstGeom prst="rect">
            <a:avLst/>
          </a:prstGeom>
          <a:effectLst/>
        </p:spPr>
      </p:pic>
      <p:pic>
        <p:nvPicPr>
          <p:cNvPr id="157" name="Picture 156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69" y="1643425"/>
            <a:ext cx="74930" cy="139700"/>
          </a:xfrm>
          <a:prstGeom prst="rect">
            <a:avLst/>
          </a:prstGeom>
          <a:effectLst/>
        </p:spPr>
      </p:pic>
      <p:pic>
        <p:nvPicPr>
          <p:cNvPr id="158" name="Picture 157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94" y="1643425"/>
            <a:ext cx="74930" cy="139700"/>
          </a:xfrm>
          <a:prstGeom prst="rect">
            <a:avLst/>
          </a:prstGeom>
          <a:effectLst/>
        </p:spPr>
      </p:pic>
      <p:pic>
        <p:nvPicPr>
          <p:cNvPr id="159" name="Picture 158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6517" y="1643425"/>
            <a:ext cx="57150" cy="141605"/>
          </a:xfrm>
          <a:prstGeom prst="rect">
            <a:avLst/>
          </a:prstGeom>
          <a:effectLst/>
        </p:spPr>
      </p:pic>
      <p:pic>
        <p:nvPicPr>
          <p:cNvPr id="160" name="Picture 159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65" y="1367635"/>
            <a:ext cx="178290" cy="178290"/>
          </a:xfrm>
          <a:prstGeom prst="rect">
            <a:avLst/>
          </a:prstGeom>
        </p:spPr>
      </p:pic>
      <p:cxnSp>
        <p:nvCxnSpPr>
          <p:cNvPr id="163" name="Straight Arrow Connector 162"/>
          <p:cNvCxnSpPr>
            <a:stCxn id="164" idx="1"/>
            <a:endCxn id="138" idx="3"/>
          </p:cNvCxnSpPr>
          <p:nvPr/>
        </p:nvCxnSpPr>
        <p:spPr>
          <a:xfrm flipH="1">
            <a:off x="3395692" y="1456695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3917889" y="1309741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65" name="Picture 16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352710"/>
            <a:ext cx="212065" cy="212065"/>
          </a:xfrm>
          <a:prstGeom prst="rect">
            <a:avLst/>
          </a:prstGeom>
          <a:effectLst/>
        </p:spPr>
      </p:pic>
      <p:pic>
        <p:nvPicPr>
          <p:cNvPr id="166" name="Picture 165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24" y="1637710"/>
            <a:ext cx="57150" cy="141605"/>
          </a:xfrm>
          <a:prstGeom prst="rect">
            <a:avLst/>
          </a:prstGeom>
          <a:effectLst/>
        </p:spPr>
      </p:pic>
      <p:pic>
        <p:nvPicPr>
          <p:cNvPr id="167" name="Picture 166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43" y="1643425"/>
            <a:ext cx="74930" cy="139700"/>
          </a:xfrm>
          <a:prstGeom prst="rect">
            <a:avLst/>
          </a:prstGeom>
          <a:effectLst/>
        </p:spPr>
      </p:pic>
      <p:pic>
        <p:nvPicPr>
          <p:cNvPr id="168" name="Picture 167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6" y="1643425"/>
            <a:ext cx="74930" cy="139700"/>
          </a:xfrm>
          <a:prstGeom prst="rect">
            <a:avLst/>
          </a:prstGeom>
          <a:effectLst/>
        </p:spPr>
      </p:pic>
      <p:sp>
        <p:nvSpPr>
          <p:cNvPr id="169" name="TextBox 168"/>
          <p:cNvSpPr txBox="1"/>
          <p:nvPr/>
        </p:nvSpPr>
        <p:spPr>
          <a:xfrm>
            <a:off x="3012787" y="1266027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59725" y="1265094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172" name="Picture 171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13" y="1645210"/>
            <a:ext cx="57150" cy="141605"/>
          </a:xfrm>
          <a:prstGeom prst="rect">
            <a:avLst/>
          </a:prstGeom>
        </p:spPr>
      </p:pic>
      <p:pic>
        <p:nvPicPr>
          <p:cNvPr id="180" name="Picture 179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23" y="1380659"/>
            <a:ext cx="181864" cy="181864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6255094" y="1341192"/>
            <a:ext cx="2326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incorrect </a:t>
            </a:r>
            <a:r>
              <a:rPr lang="en-US" sz="800" b="1" dirty="0">
                <a:solidFill>
                  <a:srgbClr val="FF0000"/>
                </a:solidFill>
              </a:rPr>
              <a:t>or missing </a:t>
            </a:r>
            <a:r>
              <a:rPr lang="en-US" sz="800" b="1" dirty="0" smtClean="0">
                <a:solidFill>
                  <a:srgbClr val="FF0000"/>
                </a:solidFill>
              </a:rPr>
              <a:t>hash </a:t>
            </a:r>
            <a:r>
              <a:rPr lang="en-US" sz="800" b="1" dirty="0">
                <a:solidFill>
                  <a:srgbClr val="FF0000"/>
                </a:solidFill>
              </a:rPr>
              <a:t>of previous </a:t>
            </a:r>
            <a:r>
              <a:rPr lang="en-US" sz="800" b="1" dirty="0" smtClean="0">
                <a:solidFill>
                  <a:srgbClr val="FF0000"/>
                </a:solidFill>
              </a:rPr>
              <a:t>block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183" name="Straight Arrow Connector 182"/>
          <p:cNvCxnSpPr>
            <a:stCxn id="184" idx="1"/>
            <a:endCxn id="164" idx="3"/>
          </p:cNvCxnSpPr>
          <p:nvPr/>
        </p:nvCxnSpPr>
        <p:spPr>
          <a:xfrm flipH="1" flipV="1">
            <a:off x="4750114" y="1456695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5271579" y="1309741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85" name="Picture 18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02" y="1346884"/>
            <a:ext cx="212065" cy="212065"/>
          </a:xfrm>
          <a:prstGeom prst="rect">
            <a:avLst/>
          </a:prstGeom>
          <a:effectLst/>
        </p:spPr>
      </p:pic>
      <p:pic>
        <p:nvPicPr>
          <p:cNvPr id="186" name="Picture 185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714" y="1637710"/>
            <a:ext cx="57150" cy="141605"/>
          </a:xfrm>
          <a:prstGeom prst="rect">
            <a:avLst/>
          </a:prstGeom>
          <a:effectLst/>
        </p:spPr>
      </p:pic>
      <p:pic>
        <p:nvPicPr>
          <p:cNvPr id="187" name="Picture 186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33" y="1643425"/>
            <a:ext cx="74930" cy="139700"/>
          </a:xfrm>
          <a:prstGeom prst="rect">
            <a:avLst/>
          </a:prstGeom>
          <a:effectLst/>
        </p:spPr>
      </p:pic>
      <p:sp>
        <p:nvSpPr>
          <p:cNvPr id="188" name="TextBox 187"/>
          <p:cNvSpPr txBox="1"/>
          <p:nvPr/>
        </p:nvSpPr>
        <p:spPr>
          <a:xfrm>
            <a:off x="5721750" y="1270166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3A21F"/>
                </a:solidFill>
                <a:latin typeface="Courier New"/>
                <a:cs typeface="Courier New"/>
              </a:rPr>
              <a:t>-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-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189" name="Picture 188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94" y="1382231"/>
            <a:ext cx="182544" cy="182544"/>
          </a:xfrm>
          <a:prstGeom prst="rect">
            <a:avLst/>
          </a:prstGeom>
        </p:spPr>
      </p:pic>
      <p:pic>
        <p:nvPicPr>
          <p:cNvPr id="190" name="Picture 18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66" y="1359341"/>
            <a:ext cx="104902" cy="195580"/>
          </a:xfrm>
          <a:prstGeom prst="rect">
            <a:avLst/>
          </a:prstGeom>
          <a:effectLst/>
        </p:spPr>
      </p:pic>
      <p:pic>
        <p:nvPicPr>
          <p:cNvPr id="191" name="Picture 190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7898" y="1357436"/>
            <a:ext cx="80010" cy="198247"/>
          </a:xfrm>
          <a:prstGeom prst="rect">
            <a:avLst/>
          </a:prstGeom>
          <a:effectLst/>
        </p:spPr>
      </p:pic>
      <p:pic>
        <p:nvPicPr>
          <p:cNvPr id="192" name="Picture 191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93" y="1357436"/>
            <a:ext cx="104902" cy="195580"/>
          </a:xfrm>
          <a:prstGeom prst="rect">
            <a:avLst/>
          </a:prstGeom>
          <a:effectLst/>
        </p:spPr>
      </p:pic>
      <p:pic>
        <p:nvPicPr>
          <p:cNvPr id="193" name="Picture 192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2" y="1355531"/>
            <a:ext cx="80010" cy="198247"/>
          </a:xfrm>
          <a:prstGeom prst="rect">
            <a:avLst/>
          </a:prstGeom>
        </p:spPr>
      </p:pic>
      <p:sp>
        <p:nvSpPr>
          <p:cNvPr id="195" name="&quot;No&quot; Symbol 194"/>
          <p:cNvSpPr/>
          <p:nvPr/>
        </p:nvSpPr>
        <p:spPr>
          <a:xfrm>
            <a:off x="4888701" y="1319541"/>
            <a:ext cx="292272" cy="262656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1216773" y="1980655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650523" y="1936941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198" name="Straight Arrow Connector 197"/>
          <p:cNvCxnSpPr>
            <a:stCxn id="199" idx="1"/>
            <a:endCxn id="196" idx="3"/>
          </p:cNvCxnSpPr>
          <p:nvPr/>
        </p:nvCxnSpPr>
        <p:spPr>
          <a:xfrm flipH="1">
            <a:off x="2048998" y="2127609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64391" y="1980655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00" name="Picture 199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13" y="2051573"/>
            <a:ext cx="178290" cy="178290"/>
          </a:xfrm>
          <a:prstGeom prst="rect">
            <a:avLst/>
          </a:prstGeom>
          <a:effectLst/>
        </p:spPr>
      </p:pic>
      <p:pic>
        <p:nvPicPr>
          <p:cNvPr id="201" name="Picture 200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14" y="2017798"/>
            <a:ext cx="212065" cy="212065"/>
          </a:xfrm>
          <a:prstGeom prst="rect">
            <a:avLst/>
          </a:prstGeom>
          <a:effectLst/>
        </p:spPr>
      </p:pic>
      <p:pic>
        <p:nvPicPr>
          <p:cNvPr id="202" name="Picture 20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24" y="2316124"/>
            <a:ext cx="74930" cy="139700"/>
          </a:xfrm>
          <a:prstGeom prst="rect">
            <a:avLst/>
          </a:prstGeom>
          <a:effectLst/>
        </p:spPr>
      </p:pic>
      <p:pic>
        <p:nvPicPr>
          <p:cNvPr id="212" name="Picture 211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1147" y="2316124"/>
            <a:ext cx="57150" cy="141605"/>
          </a:xfrm>
          <a:prstGeom prst="rect">
            <a:avLst/>
          </a:prstGeom>
          <a:effectLst/>
        </p:spPr>
      </p:pic>
      <p:pic>
        <p:nvPicPr>
          <p:cNvPr id="213" name="Picture 212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74" y="2308624"/>
            <a:ext cx="57150" cy="141605"/>
          </a:xfrm>
          <a:prstGeom prst="rect">
            <a:avLst/>
          </a:prstGeom>
          <a:effectLst/>
        </p:spPr>
      </p:pic>
      <p:pic>
        <p:nvPicPr>
          <p:cNvPr id="215" name="Picture 214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93" y="2314339"/>
            <a:ext cx="74930" cy="139700"/>
          </a:xfrm>
          <a:prstGeom prst="rect">
            <a:avLst/>
          </a:prstGeom>
          <a:effectLst/>
        </p:spPr>
      </p:pic>
      <p:pic>
        <p:nvPicPr>
          <p:cNvPr id="216" name="Picture 21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18" y="2314339"/>
            <a:ext cx="74930" cy="139700"/>
          </a:xfrm>
          <a:prstGeom prst="rect">
            <a:avLst/>
          </a:prstGeom>
          <a:effectLst/>
        </p:spPr>
      </p:pic>
      <p:pic>
        <p:nvPicPr>
          <p:cNvPr id="219" name="Picture 218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7441" y="2314339"/>
            <a:ext cx="57150" cy="141605"/>
          </a:xfrm>
          <a:prstGeom prst="rect">
            <a:avLst/>
          </a:prstGeom>
          <a:effectLst/>
        </p:spPr>
      </p:pic>
      <p:pic>
        <p:nvPicPr>
          <p:cNvPr id="220" name="Picture 219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89" y="2038549"/>
            <a:ext cx="178290" cy="178290"/>
          </a:xfrm>
          <a:prstGeom prst="rect">
            <a:avLst/>
          </a:prstGeom>
        </p:spPr>
      </p:pic>
      <p:cxnSp>
        <p:nvCxnSpPr>
          <p:cNvPr id="221" name="Straight Arrow Connector 220"/>
          <p:cNvCxnSpPr>
            <a:stCxn id="222" idx="1"/>
            <a:endCxn id="199" idx="3"/>
          </p:cNvCxnSpPr>
          <p:nvPr/>
        </p:nvCxnSpPr>
        <p:spPr>
          <a:xfrm flipH="1">
            <a:off x="3396616" y="2127609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3918813" y="1980655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23" name="Picture 22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36" y="2023624"/>
            <a:ext cx="212065" cy="212065"/>
          </a:xfrm>
          <a:prstGeom prst="rect">
            <a:avLst/>
          </a:prstGeom>
          <a:effectLst/>
        </p:spPr>
      </p:pic>
      <p:pic>
        <p:nvPicPr>
          <p:cNvPr id="224" name="Picture 223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48" y="2308624"/>
            <a:ext cx="57150" cy="141605"/>
          </a:xfrm>
          <a:prstGeom prst="rect">
            <a:avLst/>
          </a:prstGeom>
          <a:effectLst/>
        </p:spPr>
      </p:pic>
      <p:pic>
        <p:nvPicPr>
          <p:cNvPr id="225" name="Picture 224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67" y="2314339"/>
            <a:ext cx="74930" cy="139700"/>
          </a:xfrm>
          <a:prstGeom prst="rect">
            <a:avLst/>
          </a:prstGeom>
          <a:effectLst/>
        </p:spPr>
      </p:pic>
      <p:pic>
        <p:nvPicPr>
          <p:cNvPr id="226" name="Picture 22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40" y="2314339"/>
            <a:ext cx="74930" cy="139700"/>
          </a:xfrm>
          <a:prstGeom prst="rect">
            <a:avLst/>
          </a:prstGeom>
          <a:effectLst/>
        </p:spPr>
      </p:pic>
      <p:sp>
        <p:nvSpPr>
          <p:cNvPr id="227" name="TextBox 226"/>
          <p:cNvSpPr txBox="1"/>
          <p:nvPr/>
        </p:nvSpPr>
        <p:spPr>
          <a:xfrm>
            <a:off x="3013711" y="1936941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360649" y="1936008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255" name="Picture 25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37" y="2316124"/>
            <a:ext cx="57150" cy="141605"/>
          </a:xfrm>
          <a:prstGeom prst="rect">
            <a:avLst/>
          </a:prstGeom>
        </p:spPr>
      </p:pic>
      <p:pic>
        <p:nvPicPr>
          <p:cNvPr id="262" name="Picture 261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47" y="2051573"/>
            <a:ext cx="181864" cy="181864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255094" y="2018342"/>
            <a:ext cx="14542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invalid signature on block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271" name="Straight Arrow Connector 270"/>
          <p:cNvCxnSpPr>
            <a:stCxn id="272" idx="1"/>
            <a:endCxn id="222" idx="3"/>
          </p:cNvCxnSpPr>
          <p:nvPr/>
        </p:nvCxnSpPr>
        <p:spPr>
          <a:xfrm flipH="1" flipV="1">
            <a:off x="4751038" y="2127609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5272503" y="1980655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77" name="Picture 27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26" y="2017798"/>
            <a:ext cx="212065" cy="212065"/>
          </a:xfrm>
          <a:prstGeom prst="rect">
            <a:avLst/>
          </a:prstGeom>
          <a:effectLst/>
        </p:spPr>
      </p:pic>
      <p:pic>
        <p:nvPicPr>
          <p:cNvPr id="278" name="Picture 27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38" y="2308624"/>
            <a:ext cx="57150" cy="141605"/>
          </a:xfrm>
          <a:prstGeom prst="rect">
            <a:avLst/>
          </a:prstGeom>
          <a:effectLst/>
        </p:spPr>
      </p:pic>
      <p:pic>
        <p:nvPicPr>
          <p:cNvPr id="279" name="Picture 27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57" y="2314339"/>
            <a:ext cx="74930" cy="139700"/>
          </a:xfrm>
          <a:prstGeom prst="rect">
            <a:avLst/>
          </a:prstGeom>
          <a:effectLst/>
        </p:spPr>
      </p:pic>
      <p:sp>
        <p:nvSpPr>
          <p:cNvPr id="280" name="TextBox 279"/>
          <p:cNvSpPr txBox="1"/>
          <p:nvPr/>
        </p:nvSpPr>
        <p:spPr>
          <a:xfrm>
            <a:off x="5722674" y="1941080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3A21F"/>
                </a:solidFill>
                <a:latin typeface="Courier New"/>
                <a:cs typeface="Courier New"/>
              </a:rPr>
              <a:t>-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-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281" name="Picture 280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18" y="2053145"/>
            <a:ext cx="182544" cy="182544"/>
          </a:xfrm>
          <a:prstGeom prst="rect">
            <a:avLst/>
          </a:prstGeom>
        </p:spPr>
      </p:pic>
      <p:pic>
        <p:nvPicPr>
          <p:cNvPr id="282" name="Picture 28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90" y="2030255"/>
            <a:ext cx="104902" cy="195580"/>
          </a:xfrm>
          <a:prstGeom prst="rect">
            <a:avLst/>
          </a:prstGeom>
          <a:effectLst/>
        </p:spPr>
      </p:pic>
      <p:pic>
        <p:nvPicPr>
          <p:cNvPr id="283" name="Picture 28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8822" y="2028350"/>
            <a:ext cx="80010" cy="198247"/>
          </a:xfrm>
          <a:prstGeom prst="rect">
            <a:avLst/>
          </a:prstGeom>
          <a:effectLst/>
        </p:spPr>
      </p:pic>
      <p:pic>
        <p:nvPicPr>
          <p:cNvPr id="284" name="Picture 283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17" y="2028350"/>
            <a:ext cx="104902" cy="195580"/>
          </a:xfrm>
          <a:prstGeom prst="rect">
            <a:avLst/>
          </a:prstGeom>
          <a:effectLst/>
        </p:spPr>
      </p:pic>
      <p:pic>
        <p:nvPicPr>
          <p:cNvPr id="285" name="Picture 28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16" y="2026445"/>
            <a:ext cx="80010" cy="198247"/>
          </a:xfrm>
          <a:prstGeom prst="rect">
            <a:avLst/>
          </a:prstGeom>
        </p:spPr>
      </p:pic>
      <p:sp>
        <p:nvSpPr>
          <p:cNvPr id="287" name="&quot;No&quot; Symbol 286"/>
          <p:cNvSpPr/>
          <p:nvPr/>
        </p:nvSpPr>
        <p:spPr>
          <a:xfrm>
            <a:off x="5418454" y="2060498"/>
            <a:ext cx="163851" cy="175191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682431" y="537963"/>
            <a:ext cx="44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711561" y="120885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716130" y="1873938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1217697" y="2657395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651447" y="2613681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294" name="Straight Arrow Connector 293"/>
          <p:cNvCxnSpPr>
            <a:stCxn id="295" idx="1"/>
            <a:endCxn id="292" idx="3"/>
          </p:cNvCxnSpPr>
          <p:nvPr/>
        </p:nvCxnSpPr>
        <p:spPr>
          <a:xfrm flipH="1">
            <a:off x="2049922" y="2804349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2565315" y="2657395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96" name="Picture 295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37" y="2728313"/>
            <a:ext cx="178290" cy="178290"/>
          </a:xfrm>
          <a:prstGeom prst="rect">
            <a:avLst/>
          </a:prstGeom>
          <a:effectLst/>
        </p:spPr>
      </p:pic>
      <p:pic>
        <p:nvPicPr>
          <p:cNvPr id="297" name="Picture 29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38" y="2694538"/>
            <a:ext cx="212065" cy="212065"/>
          </a:xfrm>
          <a:prstGeom prst="rect">
            <a:avLst/>
          </a:prstGeom>
          <a:effectLst/>
        </p:spPr>
      </p:pic>
      <p:pic>
        <p:nvPicPr>
          <p:cNvPr id="298" name="Picture 297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48" y="2992864"/>
            <a:ext cx="74930" cy="139700"/>
          </a:xfrm>
          <a:prstGeom prst="rect">
            <a:avLst/>
          </a:prstGeom>
          <a:effectLst/>
        </p:spPr>
      </p:pic>
      <p:pic>
        <p:nvPicPr>
          <p:cNvPr id="299" name="Picture 298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2071" y="2992864"/>
            <a:ext cx="57150" cy="141605"/>
          </a:xfrm>
          <a:prstGeom prst="rect">
            <a:avLst/>
          </a:prstGeom>
          <a:effectLst/>
        </p:spPr>
      </p:pic>
      <p:pic>
        <p:nvPicPr>
          <p:cNvPr id="300" name="Picture 299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98" y="2985364"/>
            <a:ext cx="57150" cy="141605"/>
          </a:xfrm>
          <a:prstGeom prst="rect">
            <a:avLst/>
          </a:prstGeom>
          <a:effectLst/>
        </p:spPr>
      </p:pic>
      <p:pic>
        <p:nvPicPr>
          <p:cNvPr id="301" name="Picture 300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17" y="2991079"/>
            <a:ext cx="74930" cy="139700"/>
          </a:xfrm>
          <a:prstGeom prst="rect">
            <a:avLst/>
          </a:prstGeom>
          <a:effectLst/>
        </p:spPr>
      </p:pic>
      <p:pic>
        <p:nvPicPr>
          <p:cNvPr id="302" name="Picture 30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942" y="2991079"/>
            <a:ext cx="74930" cy="139700"/>
          </a:xfrm>
          <a:prstGeom prst="rect">
            <a:avLst/>
          </a:prstGeom>
          <a:effectLst/>
        </p:spPr>
      </p:pic>
      <p:pic>
        <p:nvPicPr>
          <p:cNvPr id="303" name="Picture 30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8365" y="2991079"/>
            <a:ext cx="57150" cy="141605"/>
          </a:xfrm>
          <a:prstGeom prst="rect">
            <a:avLst/>
          </a:prstGeom>
          <a:effectLst/>
        </p:spPr>
      </p:pic>
      <p:pic>
        <p:nvPicPr>
          <p:cNvPr id="304" name="Picture 303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13" y="2715289"/>
            <a:ext cx="178290" cy="178290"/>
          </a:xfrm>
          <a:prstGeom prst="rect">
            <a:avLst/>
          </a:prstGeom>
        </p:spPr>
      </p:pic>
      <p:cxnSp>
        <p:nvCxnSpPr>
          <p:cNvPr id="305" name="Straight Arrow Connector 304"/>
          <p:cNvCxnSpPr>
            <a:stCxn id="306" idx="1"/>
            <a:endCxn id="295" idx="3"/>
          </p:cNvCxnSpPr>
          <p:nvPr/>
        </p:nvCxnSpPr>
        <p:spPr>
          <a:xfrm flipH="1">
            <a:off x="3397540" y="2804349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919737" y="2657395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07" name="Picture 30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60" y="2700364"/>
            <a:ext cx="212065" cy="212065"/>
          </a:xfrm>
          <a:prstGeom prst="rect">
            <a:avLst/>
          </a:prstGeom>
          <a:effectLst/>
        </p:spPr>
      </p:pic>
      <p:pic>
        <p:nvPicPr>
          <p:cNvPr id="308" name="Picture 30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72" y="2985364"/>
            <a:ext cx="57150" cy="141605"/>
          </a:xfrm>
          <a:prstGeom prst="rect">
            <a:avLst/>
          </a:prstGeom>
          <a:effectLst/>
        </p:spPr>
      </p:pic>
      <p:pic>
        <p:nvPicPr>
          <p:cNvPr id="309" name="Picture 30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91" y="2991079"/>
            <a:ext cx="74930" cy="139700"/>
          </a:xfrm>
          <a:prstGeom prst="rect">
            <a:avLst/>
          </a:prstGeom>
          <a:effectLst/>
        </p:spPr>
      </p:pic>
      <p:pic>
        <p:nvPicPr>
          <p:cNvPr id="310" name="Picture 30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364" y="2991079"/>
            <a:ext cx="74930" cy="139700"/>
          </a:xfrm>
          <a:prstGeom prst="rect">
            <a:avLst/>
          </a:prstGeom>
          <a:effectLst/>
        </p:spPr>
      </p:pic>
      <p:sp>
        <p:nvSpPr>
          <p:cNvPr id="311" name="TextBox 310"/>
          <p:cNvSpPr txBox="1"/>
          <p:nvPr/>
        </p:nvSpPr>
        <p:spPr>
          <a:xfrm>
            <a:off x="3014635" y="2613681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4402355" y="2647704"/>
            <a:ext cx="47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</a:p>
        </p:txBody>
      </p:sp>
      <p:pic>
        <p:nvPicPr>
          <p:cNvPr id="313" name="Picture 312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29" y="2985364"/>
            <a:ext cx="57150" cy="141605"/>
          </a:xfrm>
          <a:prstGeom prst="rect">
            <a:avLst/>
          </a:prstGeom>
        </p:spPr>
      </p:pic>
      <p:pic>
        <p:nvPicPr>
          <p:cNvPr id="314" name="Picture 313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71" y="2728313"/>
            <a:ext cx="181864" cy="181864"/>
          </a:xfrm>
          <a:prstGeom prst="rect">
            <a:avLst/>
          </a:prstGeom>
        </p:spPr>
      </p:pic>
      <p:sp>
        <p:nvSpPr>
          <p:cNvPr id="315" name="TextBox 314"/>
          <p:cNvSpPr txBox="1"/>
          <p:nvPr/>
        </p:nvSpPr>
        <p:spPr>
          <a:xfrm>
            <a:off x="6256018" y="2695082"/>
            <a:ext cx="13901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u</a:t>
            </a:r>
            <a:r>
              <a:rPr lang="en-US" sz="800" b="1" dirty="0" smtClean="0">
                <a:solidFill>
                  <a:srgbClr val="FF0000"/>
                </a:solidFill>
              </a:rPr>
              <a:t>pdated by non-member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6" name="Straight Arrow Connector 315"/>
          <p:cNvCxnSpPr>
            <a:stCxn id="317" idx="1"/>
            <a:endCxn id="306" idx="3"/>
          </p:cNvCxnSpPr>
          <p:nvPr/>
        </p:nvCxnSpPr>
        <p:spPr>
          <a:xfrm flipH="1" flipV="1">
            <a:off x="4751962" y="2804349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273427" y="2657395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18" name="Picture 3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50" y="2694538"/>
            <a:ext cx="212065" cy="212065"/>
          </a:xfrm>
          <a:prstGeom prst="rect">
            <a:avLst/>
          </a:prstGeom>
          <a:effectLst/>
        </p:spPr>
      </p:pic>
      <p:pic>
        <p:nvPicPr>
          <p:cNvPr id="319" name="Picture 318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62" y="2985364"/>
            <a:ext cx="57150" cy="141605"/>
          </a:xfrm>
          <a:prstGeom prst="rect">
            <a:avLst/>
          </a:prstGeom>
          <a:effectLst/>
        </p:spPr>
      </p:pic>
      <p:pic>
        <p:nvPicPr>
          <p:cNvPr id="320" name="Picture 319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55" y="2985253"/>
            <a:ext cx="74930" cy="139700"/>
          </a:xfrm>
          <a:prstGeom prst="rect">
            <a:avLst/>
          </a:prstGeom>
          <a:effectLst/>
        </p:spPr>
      </p:pic>
      <p:sp>
        <p:nvSpPr>
          <p:cNvPr id="321" name="TextBox 320"/>
          <p:cNvSpPr txBox="1"/>
          <p:nvPr/>
        </p:nvSpPr>
        <p:spPr>
          <a:xfrm>
            <a:off x="5764380" y="2617820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322" name="Picture 321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94" y="2729885"/>
            <a:ext cx="182544" cy="182544"/>
          </a:xfrm>
          <a:prstGeom prst="rect">
            <a:avLst/>
          </a:prstGeom>
        </p:spPr>
      </p:pic>
      <p:pic>
        <p:nvPicPr>
          <p:cNvPr id="323" name="Picture 322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14" y="2706995"/>
            <a:ext cx="104902" cy="195580"/>
          </a:xfrm>
          <a:prstGeom prst="rect">
            <a:avLst/>
          </a:prstGeom>
          <a:effectLst/>
        </p:spPr>
      </p:pic>
      <p:pic>
        <p:nvPicPr>
          <p:cNvPr id="324" name="Picture 323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29746" y="2705090"/>
            <a:ext cx="80010" cy="198247"/>
          </a:xfrm>
          <a:prstGeom prst="rect">
            <a:avLst/>
          </a:prstGeom>
          <a:effectLst/>
        </p:spPr>
      </p:pic>
      <p:pic>
        <p:nvPicPr>
          <p:cNvPr id="325" name="Picture 324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41" y="2705090"/>
            <a:ext cx="104902" cy="195580"/>
          </a:xfrm>
          <a:prstGeom prst="rect">
            <a:avLst/>
          </a:prstGeom>
          <a:effectLst/>
        </p:spPr>
      </p:pic>
      <p:pic>
        <p:nvPicPr>
          <p:cNvPr id="326" name="Picture 325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40" y="2703185"/>
            <a:ext cx="80010" cy="198247"/>
          </a:xfrm>
          <a:prstGeom prst="rect">
            <a:avLst/>
          </a:prstGeom>
        </p:spPr>
      </p:pic>
      <p:sp>
        <p:nvSpPr>
          <p:cNvPr id="327" name="&quot;No&quot; Symbol 326"/>
          <p:cNvSpPr/>
          <p:nvPr/>
        </p:nvSpPr>
        <p:spPr>
          <a:xfrm>
            <a:off x="5291440" y="2673821"/>
            <a:ext cx="163851" cy="175191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717054" y="256233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1218621" y="3328309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1652371" y="3284595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368" name="Straight Arrow Connector 367"/>
          <p:cNvCxnSpPr>
            <a:stCxn id="369" idx="1"/>
            <a:endCxn id="366" idx="3"/>
          </p:cNvCxnSpPr>
          <p:nvPr/>
        </p:nvCxnSpPr>
        <p:spPr>
          <a:xfrm flipH="1">
            <a:off x="2050846" y="3475263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2566239" y="3328309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70" name="Picture 369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61" y="3399227"/>
            <a:ext cx="178290" cy="178290"/>
          </a:xfrm>
          <a:prstGeom prst="rect">
            <a:avLst/>
          </a:prstGeom>
          <a:effectLst/>
        </p:spPr>
      </p:pic>
      <p:pic>
        <p:nvPicPr>
          <p:cNvPr id="371" name="Picture 370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62" y="3365452"/>
            <a:ext cx="212065" cy="212065"/>
          </a:xfrm>
          <a:prstGeom prst="rect">
            <a:avLst/>
          </a:prstGeom>
          <a:effectLst/>
        </p:spPr>
      </p:pic>
      <p:pic>
        <p:nvPicPr>
          <p:cNvPr id="372" name="Picture 37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72" y="3663778"/>
            <a:ext cx="74930" cy="139700"/>
          </a:xfrm>
          <a:prstGeom prst="rect">
            <a:avLst/>
          </a:prstGeom>
          <a:effectLst/>
        </p:spPr>
      </p:pic>
      <p:pic>
        <p:nvPicPr>
          <p:cNvPr id="373" name="Picture 37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2995" y="3663778"/>
            <a:ext cx="57150" cy="141605"/>
          </a:xfrm>
          <a:prstGeom prst="rect">
            <a:avLst/>
          </a:prstGeom>
          <a:effectLst/>
        </p:spPr>
      </p:pic>
      <p:pic>
        <p:nvPicPr>
          <p:cNvPr id="374" name="Picture 373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22" y="3656278"/>
            <a:ext cx="57150" cy="141605"/>
          </a:xfrm>
          <a:prstGeom prst="rect">
            <a:avLst/>
          </a:prstGeom>
          <a:effectLst/>
        </p:spPr>
      </p:pic>
      <p:pic>
        <p:nvPicPr>
          <p:cNvPr id="375" name="Picture 374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41" y="3661993"/>
            <a:ext cx="74930" cy="139700"/>
          </a:xfrm>
          <a:prstGeom prst="rect">
            <a:avLst/>
          </a:prstGeom>
          <a:effectLst/>
        </p:spPr>
      </p:pic>
      <p:pic>
        <p:nvPicPr>
          <p:cNvPr id="376" name="Picture 37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66" y="3661993"/>
            <a:ext cx="74930" cy="139700"/>
          </a:xfrm>
          <a:prstGeom prst="rect">
            <a:avLst/>
          </a:prstGeom>
          <a:effectLst/>
        </p:spPr>
      </p:pic>
      <p:pic>
        <p:nvPicPr>
          <p:cNvPr id="377" name="Picture 376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9289" y="3661993"/>
            <a:ext cx="57150" cy="141605"/>
          </a:xfrm>
          <a:prstGeom prst="rect">
            <a:avLst/>
          </a:prstGeom>
          <a:effectLst/>
        </p:spPr>
      </p:pic>
      <p:pic>
        <p:nvPicPr>
          <p:cNvPr id="378" name="Picture 377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37" y="3386203"/>
            <a:ext cx="178290" cy="178290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380" idx="1"/>
            <a:endCxn id="369" idx="3"/>
          </p:cNvCxnSpPr>
          <p:nvPr/>
        </p:nvCxnSpPr>
        <p:spPr>
          <a:xfrm flipH="1">
            <a:off x="3398464" y="3475263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3920661" y="3328309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81" name="Picture 380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84" y="3371278"/>
            <a:ext cx="212065" cy="212065"/>
          </a:xfrm>
          <a:prstGeom prst="rect">
            <a:avLst/>
          </a:prstGeom>
          <a:effectLst/>
        </p:spPr>
      </p:pic>
      <p:pic>
        <p:nvPicPr>
          <p:cNvPr id="382" name="Picture 381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96" y="3656278"/>
            <a:ext cx="57150" cy="141605"/>
          </a:xfrm>
          <a:prstGeom prst="rect">
            <a:avLst/>
          </a:prstGeom>
          <a:effectLst/>
        </p:spPr>
      </p:pic>
      <p:pic>
        <p:nvPicPr>
          <p:cNvPr id="383" name="Picture 38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15" y="3661993"/>
            <a:ext cx="74930" cy="139700"/>
          </a:xfrm>
          <a:prstGeom prst="rect">
            <a:avLst/>
          </a:prstGeom>
          <a:effectLst/>
        </p:spPr>
      </p:pic>
      <p:pic>
        <p:nvPicPr>
          <p:cNvPr id="384" name="Picture 383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88" y="3661993"/>
            <a:ext cx="74930" cy="139700"/>
          </a:xfrm>
          <a:prstGeom prst="rect">
            <a:avLst/>
          </a:prstGeom>
          <a:effectLst/>
        </p:spPr>
      </p:pic>
      <p:sp>
        <p:nvSpPr>
          <p:cNvPr id="385" name="TextBox 384"/>
          <p:cNvSpPr txBox="1"/>
          <p:nvPr/>
        </p:nvSpPr>
        <p:spPr>
          <a:xfrm>
            <a:off x="3015559" y="3284595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4397453" y="3318618"/>
            <a:ext cx="47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387" name="Picture 386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53" y="3656278"/>
            <a:ext cx="57150" cy="141605"/>
          </a:xfrm>
          <a:prstGeom prst="rect">
            <a:avLst/>
          </a:prstGeom>
        </p:spPr>
      </p:pic>
      <p:pic>
        <p:nvPicPr>
          <p:cNvPr id="388" name="Picture 387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95" y="3399227"/>
            <a:ext cx="181864" cy="181864"/>
          </a:xfrm>
          <a:prstGeom prst="rect">
            <a:avLst/>
          </a:prstGeom>
        </p:spPr>
      </p:pic>
      <p:sp>
        <p:nvSpPr>
          <p:cNvPr id="389" name="TextBox 388"/>
          <p:cNvSpPr txBox="1"/>
          <p:nvPr/>
        </p:nvSpPr>
        <p:spPr>
          <a:xfrm>
            <a:off x="6256942" y="3365996"/>
            <a:ext cx="13901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u</a:t>
            </a:r>
            <a:r>
              <a:rPr lang="en-US" sz="800" b="1" dirty="0" smtClean="0">
                <a:solidFill>
                  <a:srgbClr val="FF0000"/>
                </a:solidFill>
              </a:rPr>
              <a:t>pdated by non-member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390" name="Straight Arrow Connector 389"/>
          <p:cNvCxnSpPr>
            <a:stCxn id="391" idx="1"/>
            <a:endCxn id="380" idx="3"/>
          </p:cNvCxnSpPr>
          <p:nvPr/>
        </p:nvCxnSpPr>
        <p:spPr>
          <a:xfrm flipH="1" flipV="1">
            <a:off x="4752886" y="3475263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Rectangle 390"/>
          <p:cNvSpPr/>
          <p:nvPr/>
        </p:nvSpPr>
        <p:spPr>
          <a:xfrm>
            <a:off x="5274351" y="3328309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392" name="Picture 39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74" y="3365452"/>
            <a:ext cx="212065" cy="212065"/>
          </a:xfrm>
          <a:prstGeom prst="rect">
            <a:avLst/>
          </a:prstGeom>
          <a:effectLst/>
        </p:spPr>
      </p:pic>
      <p:pic>
        <p:nvPicPr>
          <p:cNvPr id="393" name="Picture 392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86" y="3656278"/>
            <a:ext cx="57150" cy="141605"/>
          </a:xfrm>
          <a:prstGeom prst="rect">
            <a:avLst/>
          </a:prstGeom>
          <a:effectLst/>
        </p:spPr>
      </p:pic>
      <p:pic>
        <p:nvPicPr>
          <p:cNvPr id="394" name="Picture 393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79" y="3656167"/>
            <a:ext cx="74930" cy="139700"/>
          </a:xfrm>
          <a:prstGeom prst="rect">
            <a:avLst/>
          </a:prstGeom>
          <a:effectLst/>
        </p:spPr>
      </p:pic>
      <p:sp>
        <p:nvSpPr>
          <p:cNvPr id="395" name="TextBox 394"/>
          <p:cNvSpPr txBox="1"/>
          <p:nvPr/>
        </p:nvSpPr>
        <p:spPr>
          <a:xfrm>
            <a:off x="5759478" y="3288734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E0A29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397" name="Picture 396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8" y="3377909"/>
            <a:ext cx="104902" cy="195580"/>
          </a:xfrm>
          <a:prstGeom prst="rect">
            <a:avLst/>
          </a:prstGeom>
          <a:effectLst/>
        </p:spPr>
      </p:pic>
      <p:pic>
        <p:nvPicPr>
          <p:cNvPr id="398" name="Picture 397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0670" y="3376004"/>
            <a:ext cx="80010" cy="198247"/>
          </a:xfrm>
          <a:prstGeom prst="rect">
            <a:avLst/>
          </a:prstGeom>
          <a:effectLst/>
        </p:spPr>
      </p:pic>
      <p:pic>
        <p:nvPicPr>
          <p:cNvPr id="399" name="Picture 39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65" y="3376004"/>
            <a:ext cx="104902" cy="195580"/>
          </a:xfrm>
          <a:prstGeom prst="rect">
            <a:avLst/>
          </a:prstGeom>
          <a:effectLst/>
        </p:spPr>
      </p:pic>
      <p:sp>
        <p:nvSpPr>
          <p:cNvPr id="402" name="Rectangle 401"/>
          <p:cNvSpPr/>
          <p:nvPr/>
        </p:nvSpPr>
        <p:spPr>
          <a:xfrm>
            <a:off x="717978" y="3221592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03" name="Picture 402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22" y="3386584"/>
            <a:ext cx="178290" cy="178290"/>
          </a:xfrm>
          <a:prstGeom prst="rect">
            <a:avLst/>
          </a:prstGeom>
        </p:spPr>
      </p:pic>
      <p:pic>
        <p:nvPicPr>
          <p:cNvPr id="404" name="Picture 403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255" y="3376385"/>
            <a:ext cx="80010" cy="198247"/>
          </a:xfrm>
          <a:prstGeom prst="rect">
            <a:avLst/>
          </a:prstGeom>
          <a:effectLst/>
        </p:spPr>
      </p:pic>
      <p:sp>
        <p:nvSpPr>
          <p:cNvPr id="401" name="&quot;No&quot; Symbol 400"/>
          <p:cNvSpPr/>
          <p:nvPr/>
        </p:nvSpPr>
        <p:spPr>
          <a:xfrm>
            <a:off x="5292364" y="3344735"/>
            <a:ext cx="163851" cy="175191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6256942" y="665393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008000"/>
                </a:solidFill>
              </a:rPr>
              <a:t>valid block chain</a:t>
            </a:r>
            <a:endParaRPr lang="en-US" sz="800" b="1" dirty="0">
              <a:solidFill>
                <a:srgbClr val="008000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219545" y="3993397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1653295" y="3949683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411" name="Straight Arrow Connector 410"/>
          <p:cNvCxnSpPr>
            <a:stCxn id="412" idx="1"/>
            <a:endCxn id="409" idx="3"/>
          </p:cNvCxnSpPr>
          <p:nvPr/>
        </p:nvCxnSpPr>
        <p:spPr>
          <a:xfrm flipH="1">
            <a:off x="2051770" y="4140351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Rectangle 411"/>
          <p:cNvSpPr/>
          <p:nvPr/>
        </p:nvSpPr>
        <p:spPr>
          <a:xfrm>
            <a:off x="2567163" y="3993397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413" name="Picture 412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85" y="4064315"/>
            <a:ext cx="178290" cy="178290"/>
          </a:xfrm>
          <a:prstGeom prst="rect">
            <a:avLst/>
          </a:prstGeom>
          <a:effectLst/>
        </p:spPr>
      </p:pic>
      <p:pic>
        <p:nvPicPr>
          <p:cNvPr id="414" name="Picture 41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86" y="4030540"/>
            <a:ext cx="212065" cy="212065"/>
          </a:xfrm>
          <a:prstGeom prst="rect">
            <a:avLst/>
          </a:prstGeom>
          <a:effectLst/>
        </p:spPr>
      </p:pic>
      <p:pic>
        <p:nvPicPr>
          <p:cNvPr id="415" name="Picture 414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96" y="4328866"/>
            <a:ext cx="74930" cy="139700"/>
          </a:xfrm>
          <a:prstGeom prst="rect">
            <a:avLst/>
          </a:prstGeom>
          <a:effectLst/>
        </p:spPr>
      </p:pic>
      <p:pic>
        <p:nvPicPr>
          <p:cNvPr id="416" name="Picture 415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63919" y="4328866"/>
            <a:ext cx="57150" cy="141605"/>
          </a:xfrm>
          <a:prstGeom prst="rect">
            <a:avLst/>
          </a:prstGeom>
          <a:effectLst/>
        </p:spPr>
      </p:pic>
      <p:pic>
        <p:nvPicPr>
          <p:cNvPr id="417" name="Picture 416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46" y="4321366"/>
            <a:ext cx="57150" cy="141605"/>
          </a:xfrm>
          <a:prstGeom prst="rect">
            <a:avLst/>
          </a:prstGeom>
          <a:effectLst/>
        </p:spPr>
      </p:pic>
      <p:pic>
        <p:nvPicPr>
          <p:cNvPr id="418" name="Picture 417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5" y="4327081"/>
            <a:ext cx="74930" cy="139700"/>
          </a:xfrm>
          <a:prstGeom prst="rect">
            <a:avLst/>
          </a:prstGeom>
          <a:effectLst/>
        </p:spPr>
      </p:pic>
      <p:pic>
        <p:nvPicPr>
          <p:cNvPr id="419" name="Picture 41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90" y="4327081"/>
            <a:ext cx="74930" cy="139700"/>
          </a:xfrm>
          <a:prstGeom prst="rect">
            <a:avLst/>
          </a:prstGeom>
          <a:effectLst/>
        </p:spPr>
      </p:pic>
      <p:pic>
        <p:nvPicPr>
          <p:cNvPr id="420" name="Picture 419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0213" y="4327081"/>
            <a:ext cx="57150" cy="141605"/>
          </a:xfrm>
          <a:prstGeom prst="rect">
            <a:avLst/>
          </a:prstGeom>
          <a:effectLst/>
        </p:spPr>
      </p:pic>
      <p:pic>
        <p:nvPicPr>
          <p:cNvPr id="421" name="Picture 420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1" y="4051291"/>
            <a:ext cx="178290" cy="178290"/>
          </a:xfrm>
          <a:prstGeom prst="rect">
            <a:avLst/>
          </a:prstGeom>
        </p:spPr>
      </p:pic>
      <p:cxnSp>
        <p:nvCxnSpPr>
          <p:cNvPr id="422" name="Straight Arrow Connector 421"/>
          <p:cNvCxnSpPr>
            <a:stCxn id="423" idx="1"/>
            <a:endCxn id="412" idx="3"/>
          </p:cNvCxnSpPr>
          <p:nvPr/>
        </p:nvCxnSpPr>
        <p:spPr>
          <a:xfrm flipH="1">
            <a:off x="3399388" y="4140351"/>
            <a:ext cx="52219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3921585" y="3993397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424" name="Picture 423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08" y="4036366"/>
            <a:ext cx="212065" cy="212065"/>
          </a:xfrm>
          <a:prstGeom prst="rect">
            <a:avLst/>
          </a:prstGeom>
          <a:effectLst/>
        </p:spPr>
      </p:pic>
      <p:pic>
        <p:nvPicPr>
          <p:cNvPr id="425" name="Picture 424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20" y="4321366"/>
            <a:ext cx="57150" cy="141605"/>
          </a:xfrm>
          <a:prstGeom prst="rect">
            <a:avLst/>
          </a:prstGeom>
          <a:effectLst/>
        </p:spPr>
      </p:pic>
      <p:pic>
        <p:nvPicPr>
          <p:cNvPr id="426" name="Picture 425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139" y="4321255"/>
            <a:ext cx="74930" cy="139700"/>
          </a:xfrm>
          <a:prstGeom prst="rect">
            <a:avLst/>
          </a:prstGeom>
          <a:effectLst/>
        </p:spPr>
      </p:pic>
      <p:pic>
        <p:nvPicPr>
          <p:cNvPr id="427" name="Picture 426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12" y="4327081"/>
            <a:ext cx="74930" cy="139700"/>
          </a:xfrm>
          <a:prstGeom prst="rect">
            <a:avLst/>
          </a:prstGeom>
          <a:effectLst/>
        </p:spPr>
      </p:pic>
      <p:sp>
        <p:nvSpPr>
          <p:cNvPr id="428" name="TextBox 427"/>
          <p:cNvSpPr txBox="1"/>
          <p:nvPr/>
        </p:nvSpPr>
        <p:spPr>
          <a:xfrm>
            <a:off x="3016483" y="3949683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4363421" y="3983706"/>
            <a:ext cx="47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431" name="Picture 430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19" y="4064315"/>
            <a:ext cx="181864" cy="181864"/>
          </a:xfrm>
          <a:prstGeom prst="rect">
            <a:avLst/>
          </a:prstGeom>
        </p:spPr>
      </p:pic>
      <p:sp>
        <p:nvSpPr>
          <p:cNvPr id="432" name="TextBox 431"/>
          <p:cNvSpPr txBox="1"/>
          <p:nvPr/>
        </p:nvSpPr>
        <p:spPr>
          <a:xfrm>
            <a:off x="6257866" y="4031084"/>
            <a:ext cx="1867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updater and signature don't match</a:t>
            </a:r>
            <a:endParaRPr lang="en-US" sz="800" b="1" dirty="0">
              <a:solidFill>
                <a:srgbClr val="FF0000"/>
              </a:solidFill>
            </a:endParaRPr>
          </a:p>
        </p:txBody>
      </p:sp>
      <p:cxnSp>
        <p:nvCxnSpPr>
          <p:cNvPr id="433" name="Straight Arrow Connector 432"/>
          <p:cNvCxnSpPr>
            <a:stCxn id="434" idx="1"/>
            <a:endCxn id="423" idx="3"/>
          </p:cNvCxnSpPr>
          <p:nvPr/>
        </p:nvCxnSpPr>
        <p:spPr>
          <a:xfrm flipH="1" flipV="1">
            <a:off x="4753810" y="4140351"/>
            <a:ext cx="521465" cy="4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4" name="Rectangle 433"/>
          <p:cNvSpPr/>
          <p:nvPr/>
        </p:nvSpPr>
        <p:spPr>
          <a:xfrm>
            <a:off x="5275275" y="3993397"/>
            <a:ext cx="832225" cy="294840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435" name="Picture 43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98" y="4030540"/>
            <a:ext cx="212065" cy="212065"/>
          </a:xfrm>
          <a:prstGeom prst="rect">
            <a:avLst/>
          </a:prstGeom>
          <a:effectLst/>
        </p:spPr>
      </p:pic>
      <p:sp>
        <p:nvSpPr>
          <p:cNvPr id="438" name="TextBox 437"/>
          <p:cNvSpPr txBox="1"/>
          <p:nvPr/>
        </p:nvSpPr>
        <p:spPr>
          <a:xfrm>
            <a:off x="5754576" y="3953822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E0A29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439" name="Picture 43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62" y="4042997"/>
            <a:ext cx="104902" cy="195580"/>
          </a:xfrm>
          <a:prstGeom prst="rect">
            <a:avLst/>
          </a:prstGeom>
          <a:effectLst/>
        </p:spPr>
      </p:pic>
      <p:pic>
        <p:nvPicPr>
          <p:cNvPr id="440" name="Picture 439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1594" y="4041092"/>
            <a:ext cx="80010" cy="198247"/>
          </a:xfrm>
          <a:prstGeom prst="rect">
            <a:avLst/>
          </a:prstGeom>
          <a:effectLst/>
        </p:spPr>
      </p:pic>
      <p:pic>
        <p:nvPicPr>
          <p:cNvPr id="441" name="Picture 440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89" y="4041092"/>
            <a:ext cx="104902" cy="195580"/>
          </a:xfrm>
          <a:prstGeom prst="rect">
            <a:avLst/>
          </a:prstGeom>
          <a:effectLst/>
        </p:spPr>
      </p:pic>
      <p:sp>
        <p:nvSpPr>
          <p:cNvPr id="442" name="Rectangle 441"/>
          <p:cNvSpPr/>
          <p:nvPr/>
        </p:nvSpPr>
        <p:spPr>
          <a:xfrm>
            <a:off x="718902" y="3886680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43" name="Picture 442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46" y="4051672"/>
            <a:ext cx="178290" cy="178290"/>
          </a:xfrm>
          <a:prstGeom prst="rect">
            <a:avLst/>
          </a:prstGeom>
        </p:spPr>
      </p:pic>
      <p:pic>
        <p:nvPicPr>
          <p:cNvPr id="446" name="Picture 445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34" y="4032706"/>
            <a:ext cx="80010" cy="198247"/>
          </a:xfrm>
          <a:prstGeom prst="rect">
            <a:avLst/>
          </a:prstGeom>
        </p:spPr>
      </p:pic>
      <p:sp>
        <p:nvSpPr>
          <p:cNvPr id="445" name="&quot;No&quot; Symbol 444"/>
          <p:cNvSpPr/>
          <p:nvPr/>
        </p:nvSpPr>
        <p:spPr>
          <a:xfrm>
            <a:off x="5293288" y="4009823"/>
            <a:ext cx="163851" cy="175191"/>
          </a:xfrm>
          <a:prstGeom prst="noSmoking">
            <a:avLst>
              <a:gd name="adj" fmla="val 3484"/>
            </a:avLst>
          </a:prstGeom>
          <a:solidFill>
            <a:srgbClr val="36A4D7"/>
          </a:solidFill>
          <a:ln w="12700" cmpd="sng">
            <a:solidFill>
              <a:srgbClr val="F8001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47" name="Picture 446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15" y="4321255"/>
            <a:ext cx="57150" cy="141605"/>
          </a:xfrm>
          <a:prstGeom prst="rect">
            <a:avLst/>
          </a:prstGeom>
        </p:spPr>
      </p:pic>
      <p:pic>
        <p:nvPicPr>
          <p:cNvPr id="448" name="Picture 44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78" y="4321477"/>
            <a:ext cx="57150" cy="141605"/>
          </a:xfrm>
          <a:prstGeom prst="rect">
            <a:avLst/>
          </a:prstGeom>
          <a:effectLst/>
        </p:spPr>
      </p:pic>
      <p:pic>
        <p:nvPicPr>
          <p:cNvPr id="449" name="Picture 44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97" y="4321366"/>
            <a:ext cx="74930" cy="139700"/>
          </a:xfrm>
          <a:prstGeom prst="rect">
            <a:avLst/>
          </a:prstGeom>
          <a:effectLst/>
        </p:spPr>
      </p:pic>
      <p:pic>
        <p:nvPicPr>
          <p:cNvPr id="450" name="Picture 44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70" y="4327192"/>
            <a:ext cx="74930" cy="139700"/>
          </a:xfrm>
          <a:prstGeom prst="rect">
            <a:avLst/>
          </a:prstGeom>
          <a:effectLst/>
        </p:spPr>
      </p:pic>
      <p:pic>
        <p:nvPicPr>
          <p:cNvPr id="451" name="Picture 450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73" y="4321366"/>
            <a:ext cx="57150" cy="141605"/>
          </a:xfrm>
          <a:prstGeom prst="rect">
            <a:avLst/>
          </a:prstGeom>
        </p:spPr>
      </p:pic>
      <p:pic>
        <p:nvPicPr>
          <p:cNvPr id="452" name="Picture 451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95023" y="4325176"/>
            <a:ext cx="57150" cy="141605"/>
          </a:xfrm>
          <a:prstGeom prst="rect">
            <a:avLst/>
          </a:prstGeom>
          <a:effectLst/>
        </p:spPr>
      </p:pic>
      <p:sp>
        <p:nvSpPr>
          <p:cNvPr id="2" name="Rectangle 1"/>
          <p:cNvSpPr/>
          <p:nvPr/>
        </p:nvSpPr>
        <p:spPr>
          <a:xfrm>
            <a:off x="1118103" y="482649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113201" y="1147737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112829" y="1813101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115883" y="2493230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122875" y="3169134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118899" y="3831014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</p:spTree>
    <p:extLst>
      <p:ext uri="{BB962C8B-B14F-4D97-AF65-F5344CB8AC3E}">
        <p14:creationId xmlns:p14="http://schemas.microsoft.com/office/powerpoint/2010/main" val="187300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4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8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6" grpId="0"/>
      <p:bldP spid="138" grpId="0" animBg="1"/>
      <p:bldP spid="164" grpId="0" animBg="1"/>
      <p:bldP spid="169" grpId="0"/>
      <p:bldP spid="171" grpId="0"/>
      <p:bldP spid="182" grpId="0"/>
      <p:bldP spid="184" grpId="0" animBg="1"/>
      <p:bldP spid="188" grpId="0"/>
      <p:bldP spid="195" grpId="0" animBg="1"/>
      <p:bldP spid="196" grpId="0" animBg="1"/>
      <p:bldP spid="197" grpId="0"/>
      <p:bldP spid="199" grpId="0" animBg="1"/>
      <p:bldP spid="222" grpId="0" animBg="1"/>
      <p:bldP spid="227" grpId="0"/>
      <p:bldP spid="241" grpId="0"/>
      <p:bldP spid="270" grpId="0"/>
      <p:bldP spid="272" grpId="0" animBg="1"/>
      <p:bldP spid="280" grpId="0"/>
      <p:bldP spid="287" grpId="0" animBg="1"/>
      <p:bldP spid="290" grpId="0"/>
      <p:bldP spid="291" grpId="0"/>
      <p:bldP spid="292" grpId="0" animBg="1"/>
      <p:bldP spid="293" grpId="0"/>
      <p:bldP spid="295" grpId="0" animBg="1"/>
      <p:bldP spid="306" grpId="0" animBg="1"/>
      <p:bldP spid="311" grpId="0"/>
      <p:bldP spid="312" grpId="0"/>
      <p:bldP spid="315" grpId="0"/>
      <p:bldP spid="317" grpId="0" animBg="1"/>
      <p:bldP spid="321" grpId="0"/>
      <p:bldP spid="327" grpId="0" animBg="1"/>
      <p:bldP spid="328" grpId="0"/>
      <p:bldP spid="366" grpId="0" animBg="1"/>
      <p:bldP spid="367" grpId="0"/>
      <p:bldP spid="369" grpId="0" animBg="1"/>
      <p:bldP spid="380" grpId="0" animBg="1"/>
      <p:bldP spid="385" grpId="0"/>
      <p:bldP spid="386" grpId="0"/>
      <p:bldP spid="389" grpId="0"/>
      <p:bldP spid="391" grpId="0" animBg="1"/>
      <p:bldP spid="395" grpId="0"/>
      <p:bldP spid="402" grpId="0"/>
      <p:bldP spid="401" grpId="0" animBg="1"/>
      <p:bldP spid="409" grpId="0" animBg="1"/>
      <p:bldP spid="410" grpId="0"/>
      <p:bldP spid="412" grpId="0" animBg="1"/>
      <p:bldP spid="423" grpId="0" animBg="1"/>
      <p:bldP spid="428" grpId="0"/>
      <p:bldP spid="429" grpId="0"/>
      <p:bldP spid="432" grpId="0"/>
      <p:bldP spid="434" grpId="0" animBg="1"/>
      <p:bldP spid="438" grpId="0"/>
      <p:bldP spid="442" grpId="0"/>
      <p:bldP spid="445" grpId="0" animBg="1"/>
      <p:bldP spid="228" grpId="0"/>
      <p:bldP spid="229" grpId="0"/>
      <p:bldP spid="230" grpId="0"/>
      <p:bldP spid="231" grpId="0"/>
      <p:bldP spid="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Arrow Connector 113"/>
          <p:cNvCxnSpPr>
            <a:endCxn id="205" idx="3"/>
          </p:cNvCxnSpPr>
          <p:nvPr/>
        </p:nvCxnSpPr>
        <p:spPr>
          <a:xfrm flipH="1" flipV="1">
            <a:off x="2491738" y="2329671"/>
            <a:ext cx="523726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6" name="Picture 26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64" y="1399101"/>
            <a:ext cx="212065" cy="212065"/>
          </a:xfrm>
          <a:prstGeom prst="rect">
            <a:avLst/>
          </a:prstGeom>
          <a:effectLst/>
        </p:spPr>
      </p:pic>
      <p:pic>
        <p:nvPicPr>
          <p:cNvPr id="131" name="Picture 130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16" y="3006851"/>
            <a:ext cx="212065" cy="212065"/>
          </a:xfrm>
          <a:prstGeom prst="rect">
            <a:avLst/>
          </a:prstGeom>
          <a:effectLst/>
        </p:spPr>
      </p:pic>
      <p:cxnSp>
        <p:nvCxnSpPr>
          <p:cNvPr id="204" name="Straight Arrow Connector 203"/>
          <p:cNvCxnSpPr>
            <a:stCxn id="205" idx="1"/>
            <a:endCxn id="203" idx="3"/>
          </p:cNvCxnSpPr>
          <p:nvPr/>
        </p:nvCxnSpPr>
        <p:spPr>
          <a:xfrm flipH="1">
            <a:off x="1144120" y="2329671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9" name="Picture 208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36" y="2219860"/>
            <a:ext cx="212065" cy="212065"/>
          </a:xfrm>
          <a:prstGeom prst="rect">
            <a:avLst/>
          </a:prstGeom>
          <a:effectLst/>
        </p:spPr>
      </p:pic>
      <p:cxnSp>
        <p:nvCxnSpPr>
          <p:cNvPr id="264" name="Straight Arrow Connector 263"/>
          <p:cNvCxnSpPr>
            <a:stCxn id="265" idx="1"/>
          </p:cNvCxnSpPr>
          <p:nvPr/>
        </p:nvCxnSpPr>
        <p:spPr>
          <a:xfrm flipH="1">
            <a:off x="2491739" y="1311298"/>
            <a:ext cx="528022" cy="8714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7" idx="1"/>
          </p:cNvCxnSpPr>
          <p:nvPr/>
        </p:nvCxnSpPr>
        <p:spPr>
          <a:xfrm flipH="1">
            <a:off x="3851986" y="1308534"/>
            <a:ext cx="538943" cy="27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3851986" y="3285047"/>
            <a:ext cx="532870" cy="10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235011" y="3286079"/>
            <a:ext cx="515393" cy="17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96" y="3188283"/>
            <a:ext cx="212065" cy="212065"/>
          </a:xfrm>
          <a:prstGeom prst="rect">
            <a:avLst/>
          </a:prstGeom>
          <a:effectLst/>
        </p:spPr>
      </p:pic>
      <p:cxnSp>
        <p:nvCxnSpPr>
          <p:cNvPr id="80" name="Straight Arrow Connector 79"/>
          <p:cNvCxnSpPr>
            <a:stCxn id="76" idx="1"/>
            <a:endCxn id="97" idx="3"/>
          </p:cNvCxnSpPr>
          <p:nvPr/>
        </p:nvCxnSpPr>
        <p:spPr>
          <a:xfrm flipH="1" flipV="1">
            <a:off x="5223154" y="1308534"/>
            <a:ext cx="533076" cy="15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70" y="1209024"/>
            <a:ext cx="212065" cy="212065"/>
          </a:xfrm>
          <a:prstGeom prst="rect">
            <a:avLst/>
          </a:prstGeom>
          <a:effectLst/>
        </p:spPr>
      </p:pic>
      <p:sp>
        <p:nvSpPr>
          <p:cNvPr id="203" name="Rectangle 202"/>
          <p:cNvSpPr/>
          <p:nvPr/>
        </p:nvSpPr>
        <p:spPr>
          <a:xfrm>
            <a:off x="311895" y="2182717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993" y="2138240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659513" y="2182717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06" name="Picture 20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8" y="2243781"/>
            <a:ext cx="178290" cy="178290"/>
          </a:xfrm>
          <a:prstGeom prst="rect">
            <a:avLst/>
          </a:prstGeom>
          <a:effectLst/>
        </p:spPr>
      </p:pic>
      <p:pic>
        <p:nvPicPr>
          <p:cNvPr id="256" name="Picture 255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46" y="2512360"/>
            <a:ext cx="74930" cy="139700"/>
          </a:xfrm>
          <a:prstGeom prst="rect">
            <a:avLst/>
          </a:prstGeom>
          <a:effectLst/>
        </p:spPr>
      </p:pic>
      <p:pic>
        <p:nvPicPr>
          <p:cNvPr id="257" name="Picture 256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269" y="2512360"/>
            <a:ext cx="57150" cy="141605"/>
          </a:xfrm>
          <a:prstGeom prst="rect">
            <a:avLst/>
          </a:prstGeom>
          <a:effectLst/>
        </p:spPr>
      </p:pic>
      <p:pic>
        <p:nvPicPr>
          <p:cNvPr id="258" name="Picture 25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96" y="2510686"/>
            <a:ext cx="57150" cy="141605"/>
          </a:xfrm>
          <a:prstGeom prst="rect">
            <a:avLst/>
          </a:prstGeom>
          <a:effectLst/>
        </p:spPr>
      </p:pic>
      <p:pic>
        <p:nvPicPr>
          <p:cNvPr id="259" name="Picture 25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15" y="2510575"/>
            <a:ext cx="74930" cy="139700"/>
          </a:xfrm>
          <a:prstGeom prst="rect">
            <a:avLst/>
          </a:prstGeom>
          <a:effectLst/>
        </p:spPr>
      </p:pic>
      <p:pic>
        <p:nvPicPr>
          <p:cNvPr id="260" name="Picture 259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0" y="2510575"/>
            <a:ext cx="74930" cy="139700"/>
          </a:xfrm>
          <a:prstGeom prst="rect">
            <a:avLst/>
          </a:prstGeom>
          <a:effectLst/>
        </p:spPr>
      </p:pic>
      <p:pic>
        <p:nvPicPr>
          <p:cNvPr id="261" name="Picture 260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2563" y="2510575"/>
            <a:ext cx="57150" cy="141605"/>
          </a:xfrm>
          <a:prstGeom prst="rect">
            <a:avLst/>
          </a:prstGeom>
          <a:effectLst/>
        </p:spPr>
      </p:pic>
      <p:pic>
        <p:nvPicPr>
          <p:cNvPr id="263" name="Picture 262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53" y="2263317"/>
            <a:ext cx="178290" cy="178290"/>
          </a:xfrm>
          <a:prstGeom prst="rect">
            <a:avLst/>
          </a:prstGeom>
        </p:spPr>
      </p:pic>
      <p:sp>
        <p:nvSpPr>
          <p:cNvPr id="265" name="Rectangle 264"/>
          <p:cNvSpPr/>
          <p:nvPr/>
        </p:nvSpPr>
        <p:spPr>
          <a:xfrm>
            <a:off x="3019761" y="1163167"/>
            <a:ext cx="832225" cy="296262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67" name="Picture 266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96" y="1485310"/>
            <a:ext cx="57150" cy="141605"/>
          </a:xfrm>
          <a:prstGeom prst="rect">
            <a:avLst/>
          </a:prstGeom>
          <a:effectLst/>
        </p:spPr>
      </p:pic>
      <p:pic>
        <p:nvPicPr>
          <p:cNvPr id="268" name="Picture 267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15" y="1485199"/>
            <a:ext cx="74930" cy="139700"/>
          </a:xfrm>
          <a:prstGeom prst="rect">
            <a:avLst/>
          </a:prstGeom>
          <a:effectLst/>
        </p:spPr>
      </p:pic>
      <p:pic>
        <p:nvPicPr>
          <p:cNvPr id="269" name="Picture 26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88" y="1485199"/>
            <a:ext cx="74930" cy="139700"/>
          </a:xfrm>
          <a:prstGeom prst="rect">
            <a:avLst/>
          </a:prstGeom>
          <a:effectLst/>
        </p:spPr>
      </p:pic>
      <p:sp>
        <p:nvSpPr>
          <p:cNvPr id="273" name="TextBox 272"/>
          <p:cNvSpPr txBox="1"/>
          <p:nvPr/>
        </p:nvSpPr>
        <p:spPr>
          <a:xfrm>
            <a:off x="2101349" y="2138070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1318E6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454793" y="1120875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CE0A29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CE0A29"/>
              </a:solidFill>
              <a:latin typeface="Courier New"/>
              <a:cs typeface="Courier New"/>
            </a:endParaRPr>
          </a:p>
        </p:txBody>
      </p:sp>
      <p:pic>
        <p:nvPicPr>
          <p:cNvPr id="275" name="Picture 27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85" y="1486984"/>
            <a:ext cx="57150" cy="141605"/>
          </a:xfrm>
          <a:prstGeom prst="rect">
            <a:avLst/>
          </a:prstGeom>
        </p:spPr>
      </p:pic>
      <p:pic>
        <p:nvPicPr>
          <p:cNvPr id="276" name="Picture 275" descr="eve-sig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17" y="1226431"/>
            <a:ext cx="181864" cy="181864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7403148" y="1067697"/>
            <a:ext cx="401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42174" y="1375771"/>
            <a:ext cx="1941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first conflicting block has smaller hash</a:t>
            </a:r>
            <a:endParaRPr lang="en-US" sz="800" dirty="0"/>
          </a:p>
        </p:txBody>
      </p:sp>
      <p:sp>
        <p:nvSpPr>
          <p:cNvPr id="97" name="Rectangle 96"/>
          <p:cNvSpPr/>
          <p:nvPr/>
        </p:nvSpPr>
        <p:spPr>
          <a:xfrm>
            <a:off x="4390929" y="1163167"/>
            <a:ext cx="832225" cy="29073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23622" y="1129555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 -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95" name="Picture 94" descr="dave-sig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71" y="1223898"/>
            <a:ext cx="182544" cy="182544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3019761" y="3139082"/>
            <a:ext cx="832225" cy="28832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32" name="Picture 131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96" y="3467051"/>
            <a:ext cx="57150" cy="141605"/>
          </a:xfrm>
          <a:prstGeom prst="rect">
            <a:avLst/>
          </a:prstGeom>
          <a:effectLst/>
        </p:spPr>
      </p:pic>
      <p:pic>
        <p:nvPicPr>
          <p:cNvPr id="133" name="Picture 13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315" y="3466940"/>
            <a:ext cx="74930" cy="139700"/>
          </a:xfrm>
          <a:prstGeom prst="rect">
            <a:avLst/>
          </a:prstGeom>
          <a:effectLst/>
        </p:spPr>
      </p:pic>
      <p:sp>
        <p:nvSpPr>
          <p:cNvPr id="136" name="TextBox 135"/>
          <p:cNvSpPr txBox="1"/>
          <p:nvPr/>
        </p:nvSpPr>
        <p:spPr>
          <a:xfrm>
            <a:off x="3460619" y="3094775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3A21F"/>
                </a:solidFill>
                <a:latin typeface="Courier New"/>
                <a:cs typeface="Courier New"/>
              </a:rPr>
              <a:t>+</a:t>
            </a:r>
            <a:r>
              <a:rPr lang="en-US" sz="1400" b="1" dirty="0" smtClean="0">
                <a:solidFill>
                  <a:srgbClr val="A61DC8"/>
                </a:solidFill>
                <a:latin typeface="Courier New"/>
                <a:cs typeface="Courier New"/>
              </a:rPr>
              <a:t>-</a:t>
            </a:r>
            <a:endParaRPr lang="en-US" sz="14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137" name="Picture 136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985" y="3468725"/>
            <a:ext cx="57150" cy="141605"/>
          </a:xfrm>
          <a:prstGeom prst="rect">
            <a:avLst/>
          </a:prstGeom>
        </p:spPr>
      </p:pic>
      <p:sp>
        <p:nvSpPr>
          <p:cNvPr id="141" name="Rectangle 140"/>
          <p:cNvSpPr/>
          <p:nvPr/>
        </p:nvSpPr>
        <p:spPr>
          <a:xfrm>
            <a:off x="4390929" y="3139082"/>
            <a:ext cx="832225" cy="294247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17825" y="3095363"/>
            <a:ext cx="46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31BE6"/>
                </a:solidFill>
                <a:latin typeface="Courier New"/>
                <a:cs typeface="Courier New"/>
              </a:rPr>
              <a:t> -</a:t>
            </a:r>
            <a:endParaRPr lang="en-US" sz="1600" b="1" dirty="0">
              <a:solidFill>
                <a:srgbClr val="131BE6"/>
              </a:solidFill>
              <a:latin typeface="Courier New"/>
              <a:cs typeface="Courier New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7401140" y="3062492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686237" y="3363319"/>
            <a:ext cx="18774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first </a:t>
            </a:r>
            <a:r>
              <a:rPr lang="en-US" sz="800" dirty="0"/>
              <a:t>conflicting block has </a:t>
            </a:r>
            <a:r>
              <a:rPr lang="en-US" sz="800" dirty="0" smtClean="0"/>
              <a:t>larger hash</a:t>
            </a:r>
          </a:p>
        </p:txBody>
      </p:sp>
      <p:pic>
        <p:nvPicPr>
          <p:cNvPr id="242" name="Picture 241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2" y="2226491"/>
            <a:ext cx="104902" cy="195580"/>
          </a:xfrm>
          <a:prstGeom prst="rect">
            <a:avLst/>
          </a:prstGeom>
          <a:effectLst/>
        </p:spPr>
      </p:pic>
      <p:pic>
        <p:nvPicPr>
          <p:cNvPr id="243" name="Picture 242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3944" y="2224586"/>
            <a:ext cx="80010" cy="198247"/>
          </a:xfrm>
          <a:prstGeom prst="rect">
            <a:avLst/>
          </a:prstGeom>
          <a:effectLst/>
        </p:spPr>
      </p:pic>
      <p:pic>
        <p:nvPicPr>
          <p:cNvPr id="244" name="Picture 243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65" y="1205036"/>
            <a:ext cx="104902" cy="195580"/>
          </a:xfrm>
          <a:prstGeom prst="rect">
            <a:avLst/>
          </a:prstGeom>
          <a:effectLst/>
        </p:spPr>
      </p:pic>
      <p:pic>
        <p:nvPicPr>
          <p:cNvPr id="245" name="Picture 244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68" y="1203131"/>
            <a:ext cx="80010" cy="198247"/>
          </a:xfrm>
          <a:prstGeom prst="rect">
            <a:avLst/>
          </a:prstGeom>
        </p:spPr>
      </p:pic>
      <p:pic>
        <p:nvPicPr>
          <p:cNvPr id="115" name="Picture 114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86" y="3182599"/>
            <a:ext cx="80010" cy="198247"/>
          </a:xfrm>
          <a:prstGeom prst="rect">
            <a:avLst/>
          </a:prstGeom>
          <a:effectLst/>
        </p:spPr>
      </p:pic>
      <p:pic>
        <p:nvPicPr>
          <p:cNvPr id="5" name="Picture 4" descr="chuck-sig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17" y="3200556"/>
            <a:ext cx="188140" cy="188140"/>
          </a:xfrm>
          <a:prstGeom prst="rect">
            <a:avLst/>
          </a:prstGeom>
        </p:spPr>
      </p:pic>
      <p:pic>
        <p:nvPicPr>
          <p:cNvPr id="126" name="Picture 125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4836" y="3467051"/>
            <a:ext cx="57150" cy="141605"/>
          </a:xfrm>
          <a:prstGeom prst="rect">
            <a:avLst/>
          </a:prstGeom>
          <a:effectLst/>
        </p:spPr>
      </p:pic>
      <p:pic>
        <p:nvPicPr>
          <p:cNvPr id="127" name="Picture 126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2291" y="3182599"/>
            <a:ext cx="80010" cy="198247"/>
          </a:xfrm>
          <a:prstGeom prst="rect">
            <a:avLst/>
          </a:prstGeom>
          <a:effectLst/>
        </p:spPr>
      </p:pic>
      <p:pic>
        <p:nvPicPr>
          <p:cNvPr id="138" name="Picture 137" descr="bob-s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34" y="3208552"/>
            <a:ext cx="178290" cy="178290"/>
          </a:xfrm>
          <a:prstGeom prst="rect">
            <a:avLst/>
          </a:prstGeom>
        </p:spPr>
      </p:pic>
      <p:pic>
        <p:nvPicPr>
          <p:cNvPr id="149" name="Picture 148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33" y="3477735"/>
            <a:ext cx="74930" cy="139700"/>
          </a:xfrm>
          <a:prstGeom prst="rect">
            <a:avLst/>
          </a:prstGeom>
          <a:effectLst/>
        </p:spPr>
      </p:pic>
      <p:pic>
        <p:nvPicPr>
          <p:cNvPr id="151" name="Picture 150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03" y="3479520"/>
            <a:ext cx="57150" cy="141605"/>
          </a:xfrm>
          <a:prstGeom prst="rect">
            <a:avLst/>
          </a:prstGeom>
        </p:spPr>
      </p:pic>
      <p:pic>
        <p:nvPicPr>
          <p:cNvPr id="155" name="Picture 154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6064" y="3477846"/>
            <a:ext cx="57150" cy="141605"/>
          </a:xfrm>
          <a:prstGeom prst="rect">
            <a:avLst/>
          </a:prstGeom>
          <a:effectLst/>
        </p:spPr>
      </p:pic>
      <p:pic>
        <p:nvPicPr>
          <p:cNvPr id="157" name="Picture 156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92" y="1491845"/>
            <a:ext cx="57150" cy="141605"/>
          </a:xfrm>
          <a:prstGeom prst="rect">
            <a:avLst/>
          </a:prstGeom>
          <a:effectLst/>
        </p:spPr>
      </p:pic>
      <p:pic>
        <p:nvPicPr>
          <p:cNvPr id="158" name="Picture 157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11" y="1491734"/>
            <a:ext cx="74930" cy="139700"/>
          </a:xfrm>
          <a:prstGeom prst="rect">
            <a:avLst/>
          </a:prstGeom>
          <a:effectLst/>
        </p:spPr>
      </p:pic>
      <p:pic>
        <p:nvPicPr>
          <p:cNvPr id="159" name="Picture 15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84" y="1491734"/>
            <a:ext cx="74930" cy="139700"/>
          </a:xfrm>
          <a:prstGeom prst="rect">
            <a:avLst/>
          </a:prstGeom>
          <a:effectLst/>
        </p:spPr>
      </p:pic>
      <p:sp>
        <p:nvSpPr>
          <p:cNvPr id="66" name="Rectangle 65"/>
          <p:cNvSpPr/>
          <p:nvPr/>
        </p:nvSpPr>
        <p:spPr>
          <a:xfrm>
            <a:off x="5756230" y="3139252"/>
            <a:ext cx="832225" cy="288153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2340" y="3100503"/>
            <a:ext cx="479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3A21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4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68" name="Picture 67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55" y="3182769"/>
            <a:ext cx="80010" cy="198247"/>
          </a:xfrm>
          <a:prstGeom prst="rect">
            <a:avLst/>
          </a:prstGeom>
          <a:effectLst/>
        </p:spPr>
      </p:pic>
      <p:pic>
        <p:nvPicPr>
          <p:cNvPr id="69" name="Picture 68" descr="chuck-sig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40" y="3198590"/>
            <a:ext cx="188140" cy="188140"/>
          </a:xfrm>
          <a:prstGeom prst="rect">
            <a:avLst/>
          </a:prstGeom>
        </p:spPr>
      </p:pic>
      <p:pic>
        <p:nvPicPr>
          <p:cNvPr id="72" name="Picture 71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46" y="3479409"/>
            <a:ext cx="74930" cy="139700"/>
          </a:xfrm>
          <a:prstGeom prst="rect">
            <a:avLst/>
          </a:prstGeom>
          <a:effectLst/>
        </p:spPr>
      </p:pic>
      <p:pic>
        <p:nvPicPr>
          <p:cNvPr id="73" name="Picture 72" descr="dave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16" y="3481194"/>
            <a:ext cx="57150" cy="141605"/>
          </a:xfrm>
          <a:prstGeom prst="rect">
            <a:avLst/>
          </a:prstGeom>
        </p:spPr>
      </p:pic>
      <p:pic>
        <p:nvPicPr>
          <p:cNvPr id="74" name="Picture 73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37377" y="3479520"/>
            <a:ext cx="57150" cy="141605"/>
          </a:xfrm>
          <a:prstGeom prst="rect">
            <a:avLst/>
          </a:prstGeom>
          <a:effectLst/>
        </p:spPr>
      </p:pic>
      <p:pic>
        <p:nvPicPr>
          <p:cNvPr id="75" name="Picture 74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82" y="3483561"/>
            <a:ext cx="74930" cy="139700"/>
          </a:xfrm>
          <a:prstGeom prst="rect">
            <a:avLst/>
          </a:prstGeom>
          <a:effectLst/>
        </p:spPr>
      </p:pic>
      <p:sp>
        <p:nvSpPr>
          <p:cNvPr id="76" name="Rectangle 75"/>
          <p:cNvSpPr/>
          <p:nvPr/>
        </p:nvSpPr>
        <p:spPr>
          <a:xfrm>
            <a:off x="5756230" y="1163115"/>
            <a:ext cx="832225" cy="29395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8573" y="1129555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 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pic>
        <p:nvPicPr>
          <p:cNvPr id="78" name="Picture 77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40" y="1233481"/>
            <a:ext cx="178290" cy="178290"/>
          </a:xfrm>
          <a:prstGeom prst="rect">
            <a:avLst/>
          </a:prstGeom>
          <a:effectLst/>
        </p:spPr>
      </p:pic>
      <p:pic>
        <p:nvPicPr>
          <p:cNvPr id="79" name="Picture 78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47" y="1206889"/>
            <a:ext cx="104902" cy="195580"/>
          </a:xfrm>
          <a:prstGeom prst="rect">
            <a:avLst/>
          </a:prstGeom>
          <a:effectLst/>
        </p:spPr>
      </p:pic>
      <p:pic>
        <p:nvPicPr>
          <p:cNvPr id="82" name="Picture 81" descr="chuck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33" y="1486941"/>
            <a:ext cx="57150" cy="141605"/>
          </a:xfrm>
          <a:prstGeom prst="rect">
            <a:avLst/>
          </a:prstGeom>
          <a:effectLst/>
        </p:spPr>
      </p:pic>
      <p:pic>
        <p:nvPicPr>
          <p:cNvPr id="83" name="Picture 82" descr="eve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52" y="1486830"/>
            <a:ext cx="74930" cy="139700"/>
          </a:xfrm>
          <a:prstGeom prst="rect">
            <a:avLst/>
          </a:prstGeom>
          <a:effectLst/>
        </p:spPr>
      </p:pic>
      <p:pic>
        <p:nvPicPr>
          <p:cNvPr id="84" name="Picture 83" descr="alic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25" y="1486830"/>
            <a:ext cx="74930" cy="139700"/>
          </a:xfrm>
          <a:prstGeom prst="rect">
            <a:avLst/>
          </a:prstGeom>
          <a:effectLst/>
        </p:spPr>
      </p:pic>
      <p:pic>
        <p:nvPicPr>
          <p:cNvPr id="85" name="Picture 84" descr="bob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0682" y="1489120"/>
            <a:ext cx="57150" cy="141605"/>
          </a:xfrm>
          <a:prstGeom prst="rect">
            <a:avLst/>
          </a:prstGeom>
          <a:effectLst/>
        </p:spPr>
      </p:pic>
      <p:sp>
        <p:nvSpPr>
          <p:cNvPr id="8" name="TextBox 7"/>
          <p:cNvSpPr txBox="1"/>
          <p:nvPr/>
        </p:nvSpPr>
        <p:spPr>
          <a:xfrm>
            <a:off x="3830912" y="1412821"/>
            <a:ext cx="60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</a:schemeClr>
                </a:solidFill>
              </a:rPr>
              <a:t>0x1AF73</a:t>
            </a:r>
            <a:endParaRPr lang="en-US" sz="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30470" y="299628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rgbClr val="343434"/>
                </a:solidFill>
              </a:rPr>
              <a:t>0x311BF</a:t>
            </a:r>
            <a:endParaRPr lang="en-US" sz="800" b="1" dirty="0">
              <a:solidFill>
                <a:srgbClr val="343434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007377" y="2214612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50000"/>
                  </a:schemeClr>
                </a:solidFill>
              </a:rPr>
              <a:t>0x1AF73</a:t>
            </a:r>
            <a:r>
              <a:rPr lang="en-US" sz="800" b="1" dirty="0" smtClean="0">
                <a:solidFill>
                  <a:srgbClr val="343434"/>
                </a:solidFill>
              </a:rPr>
              <a:t> </a:t>
            </a:r>
            <a:r>
              <a:rPr lang="en-US" sz="800" b="1" dirty="0">
                <a:solidFill>
                  <a:srgbClr val="343434"/>
                </a:solidFill>
              </a:rPr>
              <a:t>&lt; 0x311BF</a:t>
            </a:r>
          </a:p>
        </p:txBody>
      </p:sp>
      <p:sp>
        <p:nvSpPr>
          <p:cNvPr id="105" name="Diamond 104"/>
          <p:cNvSpPr/>
          <p:nvPr/>
        </p:nvSpPr>
        <p:spPr>
          <a:xfrm>
            <a:off x="7012102" y="1791781"/>
            <a:ext cx="1146022" cy="1075949"/>
          </a:xfrm>
          <a:prstGeom prst="diamond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9" name="Explosion 1 28"/>
          <p:cNvSpPr/>
          <p:nvPr/>
        </p:nvSpPr>
        <p:spPr>
          <a:xfrm>
            <a:off x="3550084" y="1900235"/>
            <a:ext cx="1193087" cy="832892"/>
          </a:xfrm>
          <a:prstGeom prst="irregularSeal1">
            <a:avLst/>
          </a:prstGeom>
          <a:solidFill>
            <a:srgbClr val="FFFFFF"/>
          </a:solidFill>
          <a:ln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3800062" y="2129363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6600"/>
                </a:solidFill>
              </a:rPr>
              <a:t>c</a:t>
            </a:r>
            <a:r>
              <a:rPr lang="en-US" sz="800" b="1" dirty="0" smtClean="0">
                <a:solidFill>
                  <a:srgbClr val="FF6600"/>
                </a:solidFill>
              </a:rPr>
              <a:t>onflicting</a:t>
            </a:r>
          </a:p>
          <a:p>
            <a:pPr algn="ctr"/>
            <a:r>
              <a:rPr lang="en-US" sz="800" b="1" dirty="0" smtClean="0">
                <a:solidFill>
                  <a:srgbClr val="FF6600"/>
                </a:solidFill>
              </a:rPr>
              <a:t>histories</a:t>
            </a:r>
            <a:endParaRPr lang="en-US" sz="800" b="1" dirty="0">
              <a:solidFill>
                <a:srgbClr val="FF6600"/>
              </a:solidFill>
            </a:endParaRPr>
          </a:p>
        </p:txBody>
      </p:sp>
      <p:pic>
        <p:nvPicPr>
          <p:cNvPr id="122" name="Picture 12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82" y="1211543"/>
            <a:ext cx="212065" cy="212065"/>
          </a:xfrm>
          <a:prstGeom prst="rect">
            <a:avLst/>
          </a:prstGeom>
          <a:effectLst/>
        </p:spPr>
      </p:pic>
      <p:pic>
        <p:nvPicPr>
          <p:cNvPr id="123" name="Picture 122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82" y="3188283"/>
            <a:ext cx="212065" cy="212065"/>
          </a:xfrm>
          <a:prstGeom prst="rect">
            <a:avLst/>
          </a:prstGeom>
          <a:effectLst/>
        </p:spPr>
      </p:pic>
      <p:cxnSp>
        <p:nvCxnSpPr>
          <p:cNvPr id="129" name="Straight Arrow Connector 128"/>
          <p:cNvCxnSpPr>
            <a:stCxn id="130" idx="1"/>
          </p:cNvCxnSpPr>
          <p:nvPr/>
        </p:nvCxnSpPr>
        <p:spPr>
          <a:xfrm flipH="1" flipV="1">
            <a:off x="2500071" y="2476626"/>
            <a:ext cx="519690" cy="80661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18679" y="2016607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</p:spTree>
    <p:extLst>
      <p:ext uri="{BB962C8B-B14F-4D97-AF65-F5344CB8AC3E}">
        <p14:creationId xmlns:p14="http://schemas.microsoft.com/office/powerpoint/2010/main" val="5333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4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4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4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49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1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3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5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7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59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1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6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3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5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79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1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8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1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4961E-6 -2.59259E-6 L 0.00052 0.15988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7994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9507 " pathEditMode="relative" ptsTypes="AA">
                                      <p:cBhvr>
                                        <p:cTn id="20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74" grpId="0"/>
      <p:bldP spid="93" grpId="0"/>
      <p:bldP spid="93" grpId="1"/>
      <p:bldP spid="94" grpId="0"/>
      <p:bldP spid="94" grpId="1"/>
      <p:bldP spid="97" grpId="0" animBg="1"/>
      <p:bldP spid="103" grpId="0"/>
      <p:bldP spid="130" grpId="0" animBg="1"/>
      <p:bldP spid="136" grpId="0"/>
      <p:bldP spid="141" grpId="0" animBg="1"/>
      <p:bldP spid="145" grpId="0"/>
      <p:bldP spid="236" grpId="0"/>
      <p:bldP spid="236" grpId="1"/>
      <p:bldP spid="237" grpId="0"/>
      <p:bldP spid="237" grpId="1"/>
      <p:bldP spid="66" grpId="0" animBg="1"/>
      <p:bldP spid="67" grpId="0"/>
      <p:bldP spid="76" grpId="0" animBg="1"/>
      <p:bldP spid="77" grpId="0"/>
      <p:bldP spid="8" grpId="0"/>
      <p:bldP spid="8" grpId="1"/>
      <p:bldP spid="8" grpId="2"/>
      <p:bldP spid="92" grpId="0"/>
      <p:bldP spid="92" grpId="1"/>
      <p:bldP spid="99" grpId="0"/>
      <p:bldP spid="99" grpId="1"/>
      <p:bldP spid="105" grpId="0" animBg="1"/>
      <p:bldP spid="105" grpId="1" animBg="1"/>
      <p:bldP spid="29" grpId="0" animBg="1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/>
              <a:t>A GK is a standard JOSE </a:t>
            </a:r>
            <a:r>
              <a:rPr lang="en-US" sz="1400" dirty="0"/>
              <a:t>JSON </a:t>
            </a:r>
            <a:r>
              <a:rPr lang="en-US" sz="1400" dirty="0" smtClean="0"/>
              <a:t>representation that wraps a content key </a:t>
            </a:r>
            <a:r>
              <a:rPr lang="en-US" sz="1400" dirty="0"/>
              <a:t>with the public keys of </a:t>
            </a:r>
            <a:r>
              <a:rPr lang="en-US" sz="1400" dirty="0" smtClean="0"/>
              <a:t>each other GMBC group member.  GK objects can be shared openly without compromising confidentiality.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Key (GK)</a:t>
            </a:r>
            <a:endParaRPr lang="en-US" dirty="0"/>
          </a:p>
        </p:txBody>
      </p:sp>
      <p:pic>
        <p:nvPicPr>
          <p:cNvPr id="4" name="Picture 3" descr="multilock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82" y="2011399"/>
            <a:ext cx="2949379" cy="21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367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71575" y="3667096"/>
            <a:ext cx="8563625" cy="5818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Donut 59"/>
          <p:cNvSpPr/>
          <p:nvPr/>
        </p:nvSpPr>
        <p:spPr>
          <a:xfrm>
            <a:off x="2063344" y="664606"/>
            <a:ext cx="2988492" cy="2854216"/>
          </a:xfrm>
          <a:prstGeom prst="donut">
            <a:avLst>
              <a:gd name="adj" fmla="val 1595"/>
            </a:avLst>
          </a:prstGeom>
          <a:solidFill>
            <a:srgbClr val="000000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726884" y="2643747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50" name="Picture 49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1855034"/>
            <a:ext cx="299720" cy="558800"/>
          </a:xfrm>
          <a:prstGeom prst="rect">
            <a:avLst/>
          </a:prstGeom>
          <a:effectLst/>
        </p:spPr>
      </p:pic>
      <p:pic>
        <p:nvPicPr>
          <p:cNvPr id="49" name="Picture 48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5025" y="1259123"/>
            <a:ext cx="228600" cy="566420"/>
          </a:xfrm>
          <a:prstGeom prst="rect">
            <a:avLst/>
          </a:prstGeom>
          <a:effectLst/>
        </p:spPr>
      </p:pic>
      <p:pic>
        <p:nvPicPr>
          <p:cNvPr id="51" name="Picture 50" descr="chuck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2" y="2490041"/>
            <a:ext cx="228600" cy="566420"/>
          </a:xfrm>
          <a:prstGeom prst="rect">
            <a:avLst/>
          </a:prstGeom>
          <a:effectLst/>
        </p:spPr>
      </p:pic>
      <p:pic>
        <p:nvPicPr>
          <p:cNvPr id="53" name="Picture 52" descr="ev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631" y="2378854"/>
            <a:ext cx="299720" cy="558800"/>
          </a:xfrm>
          <a:prstGeom prst="rect">
            <a:avLst/>
          </a:prstGeom>
          <a:effectLst/>
        </p:spPr>
      </p:pic>
      <p:pic>
        <p:nvPicPr>
          <p:cNvPr id="138" name="Picture 137" descr="dav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" y="1043564"/>
            <a:ext cx="228600" cy="56642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1296594" y="3937426"/>
            <a:ext cx="832225" cy="29407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30344" y="3893712"/>
            <a:ext cx="48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F0E30"/>
                </a:solidFill>
                <a:latin typeface="Courier New"/>
                <a:cs typeface="Courier New"/>
              </a:rPr>
              <a:t>+</a:t>
            </a:r>
            <a:r>
              <a:rPr lang="en-US" sz="1600" b="1" dirty="0" smtClean="0">
                <a:solidFill>
                  <a:srgbClr val="A61DC8"/>
                </a:solidFill>
                <a:latin typeface="Courier New"/>
                <a:cs typeface="Courier New"/>
              </a:rPr>
              <a:t>+</a:t>
            </a:r>
            <a:endParaRPr lang="en-US" sz="1600" b="1" dirty="0">
              <a:solidFill>
                <a:srgbClr val="A61DC8"/>
              </a:solidFill>
              <a:latin typeface="Courier New"/>
              <a:cs typeface="Courier New"/>
            </a:endParaRPr>
          </a:p>
        </p:txBody>
      </p:sp>
      <p:cxnSp>
        <p:nvCxnSpPr>
          <p:cNvPr id="72" name="Straight Arrow Connector 71"/>
          <p:cNvCxnSpPr>
            <a:stCxn id="73" idx="1"/>
            <a:endCxn id="68" idx="3"/>
          </p:cNvCxnSpPr>
          <p:nvPr/>
        </p:nvCxnSpPr>
        <p:spPr>
          <a:xfrm flipH="1">
            <a:off x="2128819" y="4084380"/>
            <a:ext cx="515393" cy="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644212" y="3937426"/>
            <a:ext cx="832225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74" name="Picture 73" descr="imgr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34" y="4008344"/>
            <a:ext cx="178290" cy="178290"/>
          </a:xfrm>
          <a:prstGeom prst="rect">
            <a:avLst/>
          </a:prstGeom>
          <a:effectLst/>
        </p:spPr>
      </p:pic>
      <p:pic>
        <p:nvPicPr>
          <p:cNvPr id="75" name="Picture 74" descr="imgr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35" y="3974569"/>
            <a:ext cx="212065" cy="212065"/>
          </a:xfrm>
          <a:prstGeom prst="rect">
            <a:avLst/>
          </a:prstGeom>
          <a:effectLst/>
        </p:spPr>
      </p:pic>
      <p:pic>
        <p:nvPicPr>
          <p:cNvPr id="76" name="Picture 75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37" y="4261243"/>
            <a:ext cx="74930" cy="139700"/>
          </a:xfrm>
          <a:prstGeom prst="rect">
            <a:avLst/>
          </a:prstGeom>
          <a:effectLst/>
        </p:spPr>
      </p:pic>
      <p:pic>
        <p:nvPicPr>
          <p:cNvPr id="77" name="Picture 76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4360" y="4261243"/>
            <a:ext cx="57150" cy="141605"/>
          </a:xfrm>
          <a:prstGeom prst="rect">
            <a:avLst/>
          </a:prstGeom>
          <a:effectLst/>
        </p:spPr>
      </p:pic>
      <p:pic>
        <p:nvPicPr>
          <p:cNvPr id="80" name="Picture 79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31" y="4259458"/>
            <a:ext cx="74930" cy="139700"/>
          </a:xfrm>
          <a:prstGeom prst="rect">
            <a:avLst/>
          </a:prstGeom>
          <a:effectLst/>
        </p:spPr>
      </p:pic>
      <p:pic>
        <p:nvPicPr>
          <p:cNvPr id="83" name="Picture 82" descr="bob-sig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10" y="4012798"/>
            <a:ext cx="178290" cy="178290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093532" y="3893712"/>
            <a:ext cx="446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1E8515"/>
                </a:solidFill>
                <a:latin typeface="Courier New"/>
                <a:cs typeface="Courier New"/>
              </a:rPr>
              <a:t> +</a:t>
            </a:r>
            <a:endParaRPr lang="en-US" sz="1600" b="1" dirty="0">
              <a:solidFill>
                <a:srgbClr val="1318E6"/>
              </a:solidFill>
              <a:latin typeface="Courier New"/>
              <a:cs typeface="Courier New"/>
            </a:endParaRPr>
          </a:p>
        </p:txBody>
      </p:sp>
      <p:pic>
        <p:nvPicPr>
          <p:cNvPr id="95" name="Picture 94" descr="alic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11" y="3987026"/>
            <a:ext cx="104902" cy="195580"/>
          </a:xfrm>
          <a:prstGeom prst="rect">
            <a:avLst/>
          </a:prstGeom>
          <a:effectLst/>
        </p:spPr>
      </p:pic>
      <p:pic>
        <p:nvPicPr>
          <p:cNvPr id="96" name="Picture 95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8643" y="3985121"/>
            <a:ext cx="80010" cy="198247"/>
          </a:xfrm>
          <a:prstGeom prst="rect">
            <a:avLst/>
          </a:prstGeom>
          <a:effectLst/>
        </p:spPr>
      </p:pic>
      <p:sp>
        <p:nvSpPr>
          <p:cNvPr id="99" name="Rectangle 98"/>
          <p:cNvSpPr/>
          <p:nvPr/>
        </p:nvSpPr>
        <p:spPr>
          <a:xfrm>
            <a:off x="1196048" y="3764412"/>
            <a:ext cx="107639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mygroup@example.com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0749" y="418385"/>
            <a:ext cx="569324" cy="246221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1000" b="1" dirty="0" smtClean="0"/>
              <a:t>Group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95875" y="1496471"/>
            <a:ext cx="1153606" cy="400110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1000" b="1" dirty="0" smtClean="0"/>
              <a:t>Communication </a:t>
            </a:r>
          </a:p>
          <a:p>
            <a:pPr algn="ctr"/>
            <a:r>
              <a:rPr lang="en-US" sz="1000" b="1" dirty="0" smtClean="0"/>
              <a:t>Resource</a:t>
            </a:r>
            <a:endParaRPr lang="en-US" sz="1000" b="1" dirty="0"/>
          </a:p>
        </p:txBody>
      </p:sp>
      <p:sp>
        <p:nvSpPr>
          <p:cNvPr id="57" name="Oval Callout 56"/>
          <p:cNvSpPr/>
          <p:nvPr/>
        </p:nvSpPr>
        <p:spPr>
          <a:xfrm>
            <a:off x="3620818" y="2167172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20" name="Picture 19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04" y="2804031"/>
            <a:ext cx="150495" cy="194310"/>
          </a:xfrm>
          <a:prstGeom prst="rect">
            <a:avLst/>
          </a:prstGeom>
        </p:spPr>
      </p:pic>
      <p:pic>
        <p:nvPicPr>
          <p:cNvPr id="36" name="Picture 35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68" y="2808276"/>
            <a:ext cx="150495" cy="19431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969599" y="2432818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2" name="Picture 11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21" y="2752211"/>
            <a:ext cx="150495" cy="194310"/>
          </a:xfrm>
          <a:prstGeom prst="rect">
            <a:avLst/>
          </a:prstGeom>
        </p:spPr>
      </p:pic>
      <p:pic>
        <p:nvPicPr>
          <p:cNvPr id="163" name="Picture 162" descr="ev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99" y="4261474"/>
            <a:ext cx="74930" cy="139700"/>
          </a:xfrm>
          <a:prstGeom prst="rect">
            <a:avLst/>
          </a:prstGeom>
          <a:effectLst/>
        </p:spPr>
      </p:pic>
      <p:pic>
        <p:nvPicPr>
          <p:cNvPr id="164" name="Picture 163" descr="bo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6373" y="4259569"/>
            <a:ext cx="57150" cy="141605"/>
          </a:xfrm>
          <a:prstGeom prst="rect">
            <a:avLst/>
          </a:prstGeom>
          <a:effectLst/>
        </p:spPr>
      </p:pic>
      <p:pic>
        <p:nvPicPr>
          <p:cNvPr id="165" name="Picture 164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81" y="2704018"/>
            <a:ext cx="200025" cy="200025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>
          <a:xfrm>
            <a:off x="3692180" y="1561127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69" name="Picture 168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00" y="1721411"/>
            <a:ext cx="150495" cy="194310"/>
          </a:xfrm>
          <a:prstGeom prst="rect">
            <a:avLst/>
          </a:prstGeom>
        </p:spPr>
      </p:pic>
      <p:pic>
        <p:nvPicPr>
          <p:cNvPr id="170" name="Picture 169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64" y="1725656"/>
            <a:ext cx="150495" cy="194310"/>
          </a:xfrm>
          <a:prstGeom prst="rect">
            <a:avLst/>
          </a:prstGeom>
        </p:spPr>
      </p:pic>
      <p:pic>
        <p:nvPicPr>
          <p:cNvPr id="171" name="Picture 170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29" y="1621398"/>
            <a:ext cx="200025" cy="200025"/>
          </a:xfrm>
          <a:prstGeom prst="rect">
            <a:avLst/>
          </a:prstGeom>
        </p:spPr>
      </p:pic>
      <p:sp>
        <p:nvSpPr>
          <p:cNvPr id="176" name="Rectangle 175"/>
          <p:cNvSpPr/>
          <p:nvPr/>
        </p:nvSpPr>
        <p:spPr>
          <a:xfrm>
            <a:off x="2666448" y="2124575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77" name="Picture 176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68" y="2284859"/>
            <a:ext cx="150495" cy="194310"/>
          </a:xfrm>
          <a:prstGeom prst="rect">
            <a:avLst/>
          </a:prstGeom>
        </p:spPr>
      </p:pic>
      <p:pic>
        <p:nvPicPr>
          <p:cNvPr id="178" name="Picture 177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32" y="2289104"/>
            <a:ext cx="150495" cy="194310"/>
          </a:xfrm>
          <a:prstGeom prst="rect">
            <a:avLst/>
          </a:prstGeom>
        </p:spPr>
      </p:pic>
      <p:pic>
        <p:nvPicPr>
          <p:cNvPr id="179" name="Picture 178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97" y="2184846"/>
            <a:ext cx="200025" cy="200025"/>
          </a:xfrm>
          <a:prstGeom prst="rect">
            <a:avLst/>
          </a:prstGeom>
        </p:spPr>
      </p:pic>
      <p:sp>
        <p:nvSpPr>
          <p:cNvPr id="180" name="Oval Callout 179"/>
          <p:cNvSpPr/>
          <p:nvPr/>
        </p:nvSpPr>
        <p:spPr>
          <a:xfrm>
            <a:off x="3755436" y="1237797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1" name="Rounded Rectangle 180"/>
          <p:cNvSpPr/>
          <p:nvPr/>
        </p:nvSpPr>
        <p:spPr>
          <a:xfrm>
            <a:off x="3690602" y="1173367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82" name="Picture 181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28" y="1492760"/>
            <a:ext cx="150495" cy="194310"/>
          </a:xfrm>
          <a:prstGeom prst="rect">
            <a:avLst/>
          </a:prstGeom>
        </p:spPr>
      </p:pic>
      <p:sp>
        <p:nvSpPr>
          <p:cNvPr id="183" name="Oval Callout 182"/>
          <p:cNvSpPr/>
          <p:nvPr/>
        </p:nvSpPr>
        <p:spPr>
          <a:xfrm>
            <a:off x="2736806" y="1801738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4" name="Rounded Rectangle 183"/>
          <p:cNvSpPr/>
          <p:nvPr/>
        </p:nvSpPr>
        <p:spPr>
          <a:xfrm>
            <a:off x="2671972" y="1737308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85" name="Picture 184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20" y="2056701"/>
            <a:ext cx="150495" cy="194310"/>
          </a:xfrm>
          <a:prstGeom prst="rect">
            <a:avLst/>
          </a:prstGeom>
        </p:spPr>
      </p:pic>
      <p:sp>
        <p:nvSpPr>
          <p:cNvPr id="186" name="Donut 185"/>
          <p:cNvSpPr/>
          <p:nvPr/>
        </p:nvSpPr>
        <p:spPr>
          <a:xfrm>
            <a:off x="6328615" y="1886590"/>
            <a:ext cx="1678519" cy="1603101"/>
          </a:xfrm>
          <a:prstGeom prst="donut">
            <a:avLst>
              <a:gd name="adj" fmla="val 1595"/>
            </a:avLst>
          </a:prstGeom>
          <a:solidFill>
            <a:srgbClr val="000000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98730" y="2741488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88" name="Picture 187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50" y="2901772"/>
            <a:ext cx="150495" cy="194310"/>
          </a:xfrm>
          <a:prstGeom prst="rect">
            <a:avLst/>
          </a:prstGeom>
        </p:spPr>
      </p:pic>
      <p:pic>
        <p:nvPicPr>
          <p:cNvPr id="189" name="Picture 188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14" y="2906017"/>
            <a:ext cx="150495" cy="194310"/>
          </a:xfrm>
          <a:prstGeom prst="rect">
            <a:avLst/>
          </a:prstGeom>
        </p:spPr>
      </p:pic>
      <p:pic>
        <p:nvPicPr>
          <p:cNvPr id="190" name="Picture 189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79" y="2801759"/>
            <a:ext cx="200025" cy="200025"/>
          </a:xfrm>
          <a:prstGeom prst="rect">
            <a:avLst/>
          </a:prstGeom>
        </p:spPr>
      </p:pic>
      <p:sp>
        <p:nvSpPr>
          <p:cNvPr id="191" name="Rectangle 190"/>
          <p:cNvSpPr/>
          <p:nvPr/>
        </p:nvSpPr>
        <p:spPr>
          <a:xfrm>
            <a:off x="851946" y="1319941"/>
            <a:ext cx="686143" cy="293907"/>
          </a:xfrm>
          <a:prstGeom prst="rect">
            <a:avLst/>
          </a:prstGeom>
          <a:solidFill>
            <a:schemeClr val="bg1"/>
          </a:solidFill>
          <a:ln w="19050" cmpd="sng">
            <a:solidFill>
              <a:srgbClr val="3434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192" name="Picture 191" descr="alice-lock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66" y="1480225"/>
            <a:ext cx="150495" cy="194310"/>
          </a:xfrm>
          <a:prstGeom prst="rect">
            <a:avLst/>
          </a:prstGeom>
        </p:spPr>
      </p:pic>
      <p:pic>
        <p:nvPicPr>
          <p:cNvPr id="193" name="Picture 192" descr="bob-lock.gi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0" y="1484470"/>
            <a:ext cx="150495" cy="194310"/>
          </a:xfrm>
          <a:prstGeom prst="rect">
            <a:avLst/>
          </a:prstGeom>
        </p:spPr>
      </p:pic>
      <p:pic>
        <p:nvPicPr>
          <p:cNvPr id="194" name="Picture 193" descr="eve-ke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95" y="1380212"/>
            <a:ext cx="200025" cy="200025"/>
          </a:xfrm>
          <a:prstGeom prst="rect">
            <a:avLst/>
          </a:prstGeom>
        </p:spPr>
      </p:pic>
      <p:sp>
        <p:nvSpPr>
          <p:cNvPr id="195" name="Oval Callout 194"/>
          <p:cNvSpPr/>
          <p:nvPr/>
        </p:nvSpPr>
        <p:spPr>
          <a:xfrm>
            <a:off x="919039" y="826428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6" name="Rounded Rectangle 195"/>
          <p:cNvSpPr/>
          <p:nvPr/>
        </p:nvSpPr>
        <p:spPr>
          <a:xfrm>
            <a:off x="854205" y="761998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97" name="Picture 196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27" y="1081391"/>
            <a:ext cx="150495" cy="194310"/>
          </a:xfrm>
          <a:prstGeom prst="rect">
            <a:avLst/>
          </a:prstGeom>
        </p:spPr>
      </p:pic>
      <p:sp>
        <p:nvSpPr>
          <p:cNvPr id="198" name="Oval Callout 197"/>
          <p:cNvSpPr/>
          <p:nvPr/>
        </p:nvSpPr>
        <p:spPr>
          <a:xfrm>
            <a:off x="960569" y="2261289"/>
            <a:ext cx="374208" cy="260789"/>
          </a:xfrm>
          <a:prstGeom prst="wedgeEllipseCallout">
            <a:avLst/>
          </a:prstGeom>
          <a:solidFill>
            <a:srgbClr val="1E851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9" name="Rounded Rectangle 198"/>
          <p:cNvSpPr/>
          <p:nvPr/>
        </p:nvSpPr>
        <p:spPr>
          <a:xfrm>
            <a:off x="895735" y="2196859"/>
            <a:ext cx="618532" cy="413635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200" name="Picture 199" descr="eve-lock.gi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83" y="2516252"/>
            <a:ext cx="150495" cy="19431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94813" y="763157"/>
            <a:ext cx="374208" cy="276999"/>
            <a:chOff x="1597619" y="484467"/>
            <a:chExt cx="374208" cy="276999"/>
          </a:xfrm>
        </p:grpSpPr>
        <p:sp>
          <p:nvSpPr>
            <p:cNvPr id="64" name="Oval Callout 63"/>
            <p:cNvSpPr/>
            <p:nvPr/>
          </p:nvSpPr>
          <p:spPr>
            <a:xfrm flipH="1">
              <a:off x="1597619" y="496119"/>
              <a:ext cx="374208" cy="260789"/>
            </a:xfrm>
            <a:prstGeom prst="wedgeEllipseCallou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4879" y="484467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??</a:t>
              </a:r>
              <a:endParaRPr lang="en-US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2073" y="2254758"/>
            <a:ext cx="374208" cy="276999"/>
            <a:chOff x="1597619" y="484467"/>
            <a:chExt cx="374208" cy="276999"/>
          </a:xfrm>
        </p:grpSpPr>
        <p:sp>
          <p:nvSpPr>
            <p:cNvPr id="69" name="Oval Callout 68"/>
            <p:cNvSpPr/>
            <p:nvPr/>
          </p:nvSpPr>
          <p:spPr>
            <a:xfrm flipH="1">
              <a:off x="1597619" y="496119"/>
              <a:ext cx="374208" cy="260789"/>
            </a:xfrm>
            <a:prstGeom prst="wedgeEllipseCallou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04879" y="484467"/>
              <a:ext cx="355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??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842E-6 -4.44444E-6 L 0.04443 0.061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158 0.00216 " pathEditMode="relative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158 0.00216 " pathEditMode="relative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43 0.06142 L 0.35601 0.0620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1 0.24938 " pathEditMode="relative" ptsTypes="AA">
                                      <p:cBhvr>
                                        <p:cTn id="4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1 0.24938 " pathEditMode="relative" ptsTypes="AA">
                                      <p:cBhvr>
                                        <p:cTn id="4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1 0.24938 " pathEditMode="relative" ptsTypes="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41 0.24938 " pathEditMode="relative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57" grpId="0" animBg="1"/>
      <p:bldP spid="57" grpId="1" animBg="1"/>
      <p:bldP spid="57" grpId="2" animBg="1"/>
      <p:bldP spid="11" grpId="0" animBg="1"/>
      <p:bldP spid="11" grpId="1" animBg="1"/>
      <p:bldP spid="168" grpId="0" animBg="1"/>
      <p:bldP spid="168" grpId="1" animBg="1"/>
      <p:bldP spid="176" grpId="0" animBg="1"/>
      <p:bldP spid="176" grpId="1" animBg="1"/>
      <p:bldP spid="180" grpId="0" animBg="1"/>
      <p:bldP spid="181" grpId="0" animBg="1"/>
      <p:bldP spid="181" grpId="1" animBg="1"/>
      <p:bldP spid="183" grpId="0" animBg="1"/>
      <p:bldP spid="184" grpId="0" animBg="1"/>
      <p:bldP spid="184" grpId="1" animBg="1"/>
      <p:bldP spid="187" grpId="0" animBg="1"/>
      <p:bldP spid="191" grpId="0" animBg="1"/>
      <p:bldP spid="195" grpId="0" animBg="1"/>
      <p:bldP spid="196" grpId="0" animBg="1"/>
      <p:bldP spid="198" grpId="0" animBg="1"/>
      <p:bldP spid="199" grpId="0" animBg="1"/>
    </p:bldLst>
  </p:timing>
</p:sld>
</file>

<file path=ppt/theme/theme1.xml><?xml version="1.0" encoding="utf-8"?>
<a:theme xmlns:a="http://schemas.openxmlformats.org/drawingml/2006/main" name="Blue theme 2015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16x9.potx</Template>
  <TotalTime>8871</TotalTime>
  <Words>376</Words>
  <Application>Microsoft Macintosh PowerPoint</Application>
  <PresentationFormat>On-screen Show (16:9)</PresentationFormat>
  <Paragraphs>111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Blue theme 2015 16x9</vt:lpstr>
      <vt:lpstr>Group Membership Block Chain (GMBC)</vt:lpstr>
      <vt:lpstr>PowerPoint Presentation</vt:lpstr>
      <vt:lpstr>PowerPoint Presentation</vt:lpstr>
      <vt:lpstr>PowerPoint Presentation</vt:lpstr>
      <vt:lpstr>Group Key (GK)</vt:lpstr>
      <vt:lpstr>PowerPoint Presentation</vt:lpstr>
    </vt:vector>
  </TitlesOfParts>
  <Company>NDS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Andrew Biggs</cp:lastModifiedBy>
  <cp:revision>431</cp:revision>
  <dcterms:created xsi:type="dcterms:W3CDTF">2014-07-09T19:55:36Z</dcterms:created>
  <dcterms:modified xsi:type="dcterms:W3CDTF">2015-07-27T15:25:12Z</dcterms:modified>
</cp:coreProperties>
</file>