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E1BD-3855-4D22-AAC7-04FEBCA57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FORMULA SAE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4E89-2849-4826-92DE-D996BB783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6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F0CD-0385-4744-BFB4-3EE58955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0CDC-57AD-4B25-B837-150A197B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(Rule) Must be mechanically connected steering </a:t>
            </a:r>
          </a:p>
          <a:p>
            <a:r>
              <a:rPr lang="en-US" dirty="0"/>
              <a:t>No steer by wire</a:t>
            </a:r>
          </a:p>
          <a:p>
            <a:r>
              <a:rPr lang="en-US" dirty="0"/>
              <a:t>Steering stops implemented to prevent a bind</a:t>
            </a:r>
          </a:p>
          <a:p>
            <a:r>
              <a:rPr lang="en-US" dirty="0"/>
              <a:t>Allowable 7degree play</a:t>
            </a:r>
          </a:p>
          <a:p>
            <a:r>
              <a:rPr lang="en-US" dirty="0"/>
              <a:t>RWS is ALLOWED</a:t>
            </a:r>
          </a:p>
          <a:p>
            <a:r>
              <a:rPr lang="en-US" dirty="0"/>
              <a:t>Limited to max 6degrees</a:t>
            </a:r>
          </a:p>
        </p:txBody>
      </p:sp>
    </p:spTree>
    <p:extLst>
      <p:ext uri="{BB962C8B-B14F-4D97-AF65-F5344CB8AC3E}">
        <p14:creationId xmlns:p14="http://schemas.microsoft.com/office/powerpoint/2010/main" val="168225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FE97-BA63-4287-8A29-2573F338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26AE-5221-4092-BEF2-E2CC7A1A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wheel braking</a:t>
            </a:r>
          </a:p>
          <a:p>
            <a:r>
              <a:rPr lang="en-US" dirty="0"/>
              <a:t>No Brake by wire</a:t>
            </a:r>
          </a:p>
          <a:p>
            <a:r>
              <a:rPr lang="en-US" dirty="0"/>
              <a:t>Brake light    triangle or near round</a:t>
            </a:r>
          </a:p>
          <a:p>
            <a:r>
              <a:rPr lang="en-US" dirty="0"/>
              <a:t>Two independent hydraulic circuits for safety</a:t>
            </a:r>
          </a:p>
          <a:p>
            <a:r>
              <a:rPr lang="en-US" dirty="0"/>
              <a:t>Brake Over Travel switch</a:t>
            </a:r>
          </a:p>
          <a:p>
            <a:r>
              <a:rPr lang="en-US" dirty="0"/>
              <a:t>BSE Braking system Encoder</a:t>
            </a:r>
          </a:p>
          <a:p>
            <a:r>
              <a:rPr lang="en-US" dirty="0"/>
              <a:t>Checking brake pedal position</a:t>
            </a:r>
          </a:p>
          <a:p>
            <a:r>
              <a:rPr lang="en-US" dirty="0"/>
              <a:t>If implausible for greater than 100ms ETC shut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0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08B3-B84F-443C-80DF-DE796747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0DF-2559-4446-8FA8-82596CEF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only</a:t>
            </a:r>
          </a:p>
          <a:p>
            <a:r>
              <a:rPr lang="en-US" dirty="0"/>
              <a:t>Sealed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8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3F54-1E4B-444D-9994-C92FE3EF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4334-13ED-43FA-884A-B8B9EDBE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Carb or Throttle Body</a:t>
            </a:r>
          </a:p>
          <a:p>
            <a:r>
              <a:rPr lang="en-US" dirty="0"/>
              <a:t>Mechanically or Electronically </a:t>
            </a:r>
          </a:p>
          <a:p>
            <a:r>
              <a:rPr lang="en-US" dirty="0"/>
              <a:t>Hybrid</a:t>
            </a:r>
          </a:p>
          <a:p>
            <a:r>
              <a:rPr lang="en-US" dirty="0"/>
              <a:t>Return Springs</a:t>
            </a:r>
          </a:p>
          <a:p>
            <a:r>
              <a:rPr lang="en-US" dirty="0"/>
              <a:t>Must have two TPS with a verification shutdown </a:t>
            </a:r>
          </a:p>
          <a:p>
            <a:r>
              <a:rPr lang="en-US" dirty="0"/>
              <a:t>If implausibility between is greater than 10% for more than 100ms the throttle must shut off. </a:t>
            </a:r>
          </a:p>
          <a:p>
            <a:r>
              <a:rPr lang="en-US" dirty="0"/>
              <a:t>Two APPS, Acceleration Pedal Position Sensor (same criteria)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7217-E6F3-45EF-A87C-35712617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D3E2-99CE-44F1-94DE-D6C087FC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6161861" cy="3615267"/>
          </a:xfrm>
        </p:spPr>
        <p:txBody>
          <a:bodyPr/>
          <a:lstStyle/>
          <a:p>
            <a:r>
              <a:rPr lang="en-US" dirty="0"/>
              <a:t>Restrictor</a:t>
            </a:r>
          </a:p>
          <a:p>
            <a:r>
              <a:rPr lang="en-US" dirty="0"/>
              <a:t>20mm </a:t>
            </a:r>
          </a:p>
          <a:p>
            <a:r>
              <a:rPr lang="en-US" dirty="0"/>
              <a:t>Intercooler is permitted</a:t>
            </a:r>
          </a:p>
          <a:p>
            <a:r>
              <a:rPr lang="en-US" dirty="0"/>
              <a:t>Ambient air only</a:t>
            </a:r>
          </a:p>
          <a:p>
            <a:r>
              <a:rPr lang="en-US" dirty="0"/>
              <a:t>No plenums</a:t>
            </a:r>
          </a:p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852213-5F1D-444A-B60D-1A5AC429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792" y="223543"/>
            <a:ext cx="5828307" cy="59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9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C77-A86B-4A1F-8B1E-8FAA48CE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5A96-F2F4-464D-949E-7E682E63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fuel designed fittings and hoses are permitted</a:t>
            </a:r>
          </a:p>
          <a:p>
            <a:r>
              <a:rPr lang="en-US" dirty="0"/>
              <a:t>Min 91 octane</a:t>
            </a:r>
          </a:p>
          <a:p>
            <a:r>
              <a:rPr lang="en-US" dirty="0"/>
              <a:t>The organizer provides fuel</a:t>
            </a:r>
          </a:p>
          <a:p>
            <a:r>
              <a:rPr lang="en-US" dirty="0"/>
              <a:t>No additives</a:t>
            </a:r>
          </a:p>
          <a:p>
            <a:r>
              <a:rPr lang="en-US" dirty="0"/>
              <a:t>No temperature changes</a:t>
            </a:r>
          </a:p>
          <a:p>
            <a:r>
              <a:rPr lang="en-US" dirty="0"/>
              <a:t>Sight tube on filler neck</a:t>
            </a:r>
          </a:p>
          <a:p>
            <a:r>
              <a:rPr lang="en-US" dirty="0"/>
              <a:t>Any size tank</a:t>
            </a:r>
          </a:p>
          <a:p>
            <a:r>
              <a:rPr lang="en-US" dirty="0"/>
              <a:t>Vent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2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3EDE-748E-4983-AAE5-298F8C20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B551-CEC6-4BDC-816A-58C21533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fumes for the driver at any time or any speed</a:t>
            </a:r>
          </a:p>
          <a:p>
            <a:r>
              <a:rPr lang="en-US" dirty="0"/>
              <a:t>No header wrap</a:t>
            </a:r>
          </a:p>
          <a:p>
            <a:r>
              <a:rPr lang="en-US" dirty="0"/>
              <a:t>Noise must be limited to max 110 dB</a:t>
            </a:r>
          </a:p>
          <a:p>
            <a:r>
              <a:rPr lang="en-US" dirty="0"/>
              <a:t>Measured by a microphone placed by the exhaust outlet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2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08D3-9B32-4C64-871A-63807D2B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A92D-12A0-443B-8A7A-79E31018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Required:</a:t>
            </a:r>
          </a:p>
          <a:p>
            <a:r>
              <a:rPr lang="en-US" dirty="0"/>
              <a:t>2x TPS</a:t>
            </a:r>
          </a:p>
          <a:p>
            <a:r>
              <a:rPr lang="en-US" dirty="0"/>
              <a:t>2x APPS</a:t>
            </a:r>
          </a:p>
          <a:p>
            <a:r>
              <a:rPr lang="en-US" dirty="0"/>
              <a:t>BSE</a:t>
            </a:r>
          </a:p>
          <a:p>
            <a:r>
              <a:rPr lang="en-US" dirty="0"/>
              <a:t>Needed:</a:t>
            </a:r>
          </a:p>
          <a:p>
            <a:r>
              <a:rPr lang="en-US" dirty="0"/>
              <a:t>Airflow(intake)</a:t>
            </a:r>
          </a:p>
          <a:p>
            <a:r>
              <a:rPr lang="en-US" dirty="0"/>
              <a:t>Exhaust(flow)</a:t>
            </a:r>
          </a:p>
          <a:p>
            <a:r>
              <a:rPr lang="en-US" dirty="0"/>
              <a:t>Engine Parameters</a:t>
            </a:r>
          </a:p>
          <a:p>
            <a:r>
              <a:rPr lang="en-US" dirty="0"/>
              <a:t>Suspension (Force, Travel, angle)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RPM</a:t>
            </a:r>
          </a:p>
          <a:p>
            <a:r>
              <a:rPr lang="en-US" dirty="0"/>
              <a:t>Digital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27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A160-E421-4717-BCC8-01114A77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AF70F-D1D2-44D9-A04A-65A50566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4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17E8-D0F5-4B1C-8045-FCA6221E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F1C8-B37C-47DC-A8F6-486E22C7F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YAY!</a:t>
            </a:r>
          </a:p>
          <a:p>
            <a:r>
              <a:rPr lang="en-US" dirty="0"/>
              <a:t>English majors?</a:t>
            </a:r>
          </a:p>
          <a:p>
            <a:r>
              <a:rPr lang="en-US" dirty="0"/>
              <a:t>Cost Report</a:t>
            </a:r>
          </a:p>
          <a:p>
            <a:r>
              <a:rPr lang="en-US" dirty="0"/>
              <a:t>BOM</a:t>
            </a:r>
          </a:p>
          <a:p>
            <a:r>
              <a:rPr lang="en-US" dirty="0"/>
              <a:t>Cost Tables</a:t>
            </a:r>
          </a:p>
          <a:p>
            <a:r>
              <a:rPr lang="en-US" dirty="0"/>
              <a:t>Made or bought?</a:t>
            </a:r>
          </a:p>
          <a:p>
            <a:r>
              <a:rPr lang="en-US" dirty="0"/>
              <a:t>Penalties for bad reporting based on cost of part</a:t>
            </a:r>
          </a:p>
          <a:p>
            <a:r>
              <a:rPr lang="en-US" dirty="0"/>
              <a:t>Drawings, part tooling cost, Fastener Installation,</a:t>
            </a:r>
          </a:p>
          <a:p>
            <a:r>
              <a:rPr lang="en-US" dirty="0"/>
              <a:t>Standard part numbering Appendix s</a:t>
            </a:r>
          </a:p>
        </p:txBody>
      </p:sp>
    </p:spTree>
    <p:extLst>
      <p:ext uri="{BB962C8B-B14F-4D97-AF65-F5344CB8AC3E}">
        <p14:creationId xmlns:p14="http://schemas.microsoft.com/office/powerpoint/2010/main" val="170312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0E65-2C0B-46D1-82D3-26900560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ARGO Design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C5E9-9D44-448C-ACBA-F91A7D33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028553" cy="31308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job is to design, fabricate, test, and demonstrate.</a:t>
            </a:r>
          </a:p>
          <a:p>
            <a:r>
              <a:rPr lang="en-US" dirty="0"/>
              <a:t>Formula Style Car.</a:t>
            </a:r>
          </a:p>
          <a:p>
            <a:r>
              <a:rPr lang="en-US" dirty="0"/>
              <a:t>Non Professional “Weekend” race team.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be competing to sell our car to a corporation for production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34BA6-84D6-4F56-8B03-8DFBC57DB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764" y="4256309"/>
            <a:ext cx="3048000" cy="2026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B74F2-572D-497E-96D2-D55A9A29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764" y="2187958"/>
            <a:ext cx="3047999" cy="1706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B8C7AB-71CD-4246-A2D2-2D4077F6D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765" y="230589"/>
            <a:ext cx="3047998" cy="1643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55A0E3-054A-49B1-A886-4C9E5BDF0A25}"/>
              </a:ext>
            </a:extLst>
          </p:cNvPr>
          <p:cNvSpPr txBox="1"/>
          <p:nvPr/>
        </p:nvSpPr>
        <p:spPr>
          <a:xfrm>
            <a:off x="7848764" y="18741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Kansas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32E61D-57E0-46F6-8477-83354FFB503F}"/>
              </a:ext>
            </a:extLst>
          </p:cNvPr>
          <p:cNvSpPr txBox="1"/>
          <p:nvPr/>
        </p:nvSpPr>
        <p:spPr>
          <a:xfrm>
            <a:off x="7848764" y="3886977"/>
            <a:ext cx="25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 polytechnic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197A2-DC2C-4065-AB2D-D42FF26CFE25}"/>
              </a:ext>
            </a:extLst>
          </p:cNvPr>
          <p:cNvSpPr txBox="1"/>
          <p:nvPr/>
        </p:nvSpPr>
        <p:spPr>
          <a:xfrm>
            <a:off x="7848764" y="6257677"/>
            <a:ext cx="279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Perdue University</a:t>
            </a:r>
          </a:p>
        </p:txBody>
      </p:sp>
    </p:spTree>
    <p:extLst>
      <p:ext uri="{BB962C8B-B14F-4D97-AF65-F5344CB8AC3E}">
        <p14:creationId xmlns:p14="http://schemas.microsoft.com/office/powerpoint/2010/main" val="241466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9A6B-1A56-4EEF-BCCF-F779946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3FED-3F4E-46F0-A45E-43F6C719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Aesthetics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Ergonomics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Manufacturability</a:t>
            </a:r>
          </a:p>
          <a:p>
            <a:r>
              <a:rPr lang="en-US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91860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A3FF-7ED7-415B-A962-0458CE12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for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F231-BFB7-4200-8770-DF90B5E4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604776" cy="42758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Static:</a:t>
            </a:r>
          </a:p>
          <a:p>
            <a:pPr lvl="1"/>
            <a:r>
              <a:rPr lang="en-US" dirty="0"/>
              <a:t>Presentation			75</a:t>
            </a:r>
          </a:p>
          <a:p>
            <a:pPr lvl="1"/>
            <a:r>
              <a:rPr lang="en-US" dirty="0"/>
              <a:t>Engineering Design		150</a:t>
            </a:r>
          </a:p>
          <a:p>
            <a:pPr lvl="1"/>
            <a:r>
              <a:rPr lang="en-US" dirty="0"/>
              <a:t>Cost Analysis 			100</a:t>
            </a:r>
          </a:p>
          <a:p>
            <a:pPr lvl="6"/>
            <a:r>
              <a:rPr lang="en-US" dirty="0"/>
              <a:t>Total: 325</a:t>
            </a:r>
          </a:p>
          <a:p>
            <a:r>
              <a:rPr lang="en-US" dirty="0"/>
              <a:t>Dynamic Events:</a:t>
            </a:r>
          </a:p>
          <a:p>
            <a:pPr lvl="1"/>
            <a:r>
              <a:rPr lang="en-US" dirty="0"/>
              <a:t>Acceleration			100</a:t>
            </a:r>
          </a:p>
          <a:p>
            <a:pPr lvl="1"/>
            <a:r>
              <a:rPr lang="en-US" dirty="0" err="1"/>
              <a:t>SkidPad</a:t>
            </a:r>
            <a:r>
              <a:rPr lang="en-US" dirty="0"/>
              <a:t>				75</a:t>
            </a:r>
          </a:p>
          <a:p>
            <a:pPr lvl="1"/>
            <a:r>
              <a:rPr lang="en-US" dirty="0"/>
              <a:t>Autocross				125</a:t>
            </a:r>
          </a:p>
          <a:p>
            <a:pPr lvl="1"/>
            <a:r>
              <a:rPr lang="en-US" dirty="0"/>
              <a:t>Efficiency				100</a:t>
            </a:r>
          </a:p>
          <a:p>
            <a:pPr lvl="1"/>
            <a:r>
              <a:rPr lang="en-US" dirty="0"/>
              <a:t>Endurance				275</a:t>
            </a:r>
          </a:p>
          <a:p>
            <a:pPr lvl="6"/>
            <a:r>
              <a:rPr lang="en-US" dirty="0"/>
              <a:t>Total: 675</a:t>
            </a:r>
          </a:p>
          <a:p>
            <a:pPr lvl="6"/>
            <a:r>
              <a:rPr lang="en-US" dirty="0"/>
              <a:t>---1000</a:t>
            </a:r>
          </a:p>
        </p:txBody>
      </p:sp>
    </p:spTree>
    <p:extLst>
      <p:ext uri="{BB962C8B-B14F-4D97-AF65-F5344CB8AC3E}">
        <p14:creationId xmlns:p14="http://schemas.microsoft.com/office/powerpoint/2010/main" val="14331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FE92-30DD-4C25-8F22-E049D123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D74C-5479-454A-90FE-B2448825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Team Members must be registered with SAE International</a:t>
            </a:r>
          </a:p>
          <a:p>
            <a:r>
              <a:rPr lang="en-US" dirty="0"/>
              <a:t>sae.org/students</a:t>
            </a:r>
          </a:p>
          <a:p>
            <a:r>
              <a:rPr lang="en-US" dirty="0"/>
              <a:t>Valid Drivers License</a:t>
            </a:r>
          </a:p>
          <a:p>
            <a:r>
              <a:rPr lang="en-US" dirty="0"/>
              <a:t>Health Insurance</a:t>
            </a:r>
          </a:p>
          <a:p>
            <a:r>
              <a:rPr lang="en-US" dirty="0"/>
              <a:t>Faculty Advisor</a:t>
            </a:r>
          </a:p>
          <a:p>
            <a:endParaRPr lang="en-US" dirty="0"/>
          </a:p>
          <a:p>
            <a:r>
              <a:rPr lang="en-US" dirty="0"/>
              <a:t>Registration and fees	per the SAE website</a:t>
            </a:r>
          </a:p>
          <a:p>
            <a:r>
              <a:rPr lang="en-US" dirty="0"/>
              <a:t>Possible waitlist(needs to be checked)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3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C862-5DB4-4CA9-8A2D-51CB1D73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F972-F114-4220-AE86-CEAD1A9F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8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D685-F511-49C9-8CA7-0B9F573F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(General)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1EC2C-54AD-4567-9EC5-D87A3951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Engine</a:t>
            </a:r>
          </a:p>
          <a:p>
            <a:r>
              <a:rPr lang="en-US" dirty="0"/>
              <a:t>Frame</a:t>
            </a:r>
          </a:p>
          <a:p>
            <a:r>
              <a:rPr lang="en-US" dirty="0"/>
              <a:t>Steering</a:t>
            </a:r>
          </a:p>
          <a:p>
            <a:r>
              <a:rPr lang="en-US" dirty="0"/>
              <a:t>Braking</a:t>
            </a:r>
          </a:p>
          <a:p>
            <a:r>
              <a:rPr lang="en-US" dirty="0"/>
              <a:t>Coolant</a:t>
            </a:r>
          </a:p>
          <a:p>
            <a:r>
              <a:rPr lang="en-US" dirty="0"/>
              <a:t>Throttle</a:t>
            </a:r>
          </a:p>
          <a:p>
            <a:r>
              <a:rPr lang="en-US" dirty="0"/>
              <a:t>Intake</a:t>
            </a:r>
          </a:p>
          <a:p>
            <a:r>
              <a:rPr lang="en-US" dirty="0"/>
              <a:t>Fuel</a:t>
            </a:r>
          </a:p>
          <a:p>
            <a:r>
              <a:rPr lang="en-US" dirty="0"/>
              <a:t>Exhaust</a:t>
            </a:r>
          </a:p>
          <a:p>
            <a:r>
              <a:rPr lang="en-US" dirty="0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49824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7E68-5379-42A2-8024-376E2313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C1C3-1C15-4E49-B903-93AB97A9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64096"/>
            <a:ext cx="8534400" cy="3615267"/>
          </a:xfrm>
        </p:spPr>
        <p:txBody>
          <a:bodyPr/>
          <a:lstStyle/>
          <a:p>
            <a:r>
              <a:rPr lang="en-US" dirty="0"/>
              <a:t>(Rule)Max Displacement is 710cc for all pistons</a:t>
            </a:r>
          </a:p>
          <a:p>
            <a:r>
              <a:rPr lang="en-US" dirty="0"/>
              <a:t>Selected:</a:t>
            </a:r>
          </a:p>
          <a:p>
            <a:r>
              <a:rPr lang="en-US" dirty="0"/>
              <a:t>2002 GSXR600 Cost and availability</a:t>
            </a:r>
          </a:p>
          <a:p>
            <a:r>
              <a:rPr lang="en-US" dirty="0"/>
              <a:t>600cc engine displacement </a:t>
            </a:r>
          </a:p>
          <a:p>
            <a:r>
              <a:rPr lang="en-US" dirty="0"/>
              <a:t>100.6Hp</a:t>
            </a:r>
          </a:p>
          <a:p>
            <a:r>
              <a:rPr lang="en-US" dirty="0"/>
              <a:t>Fuel Injected</a:t>
            </a:r>
          </a:p>
          <a:p>
            <a:r>
              <a:rPr lang="en-US" dirty="0"/>
              <a:t>CDI ignition</a:t>
            </a:r>
          </a:p>
          <a:p>
            <a:r>
              <a:rPr lang="en-US" dirty="0"/>
              <a:t>6-speed constant mesh transmission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9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0ACB-A2F9-4AC1-89DD-7133EE64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A8D1-A1AD-4098-9A44-8D38D0E8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Steel Tube</a:t>
            </a:r>
          </a:p>
          <a:p>
            <a:endParaRPr lang="en-US" dirty="0"/>
          </a:p>
          <a:p>
            <a:r>
              <a:rPr lang="en-US" dirty="0" err="1"/>
              <a:t>Monocque</a:t>
            </a:r>
            <a:r>
              <a:rPr lang="en-US" dirty="0"/>
              <a:t> (</a:t>
            </a:r>
            <a:r>
              <a:rPr lang="en-US" dirty="0" err="1"/>
              <a:t>one_coke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900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414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Slice</vt:lpstr>
      <vt:lpstr>FORMULA SAE 2018</vt:lpstr>
      <vt:lpstr>ARGO Design team</vt:lpstr>
      <vt:lpstr>Design Aspects</vt:lpstr>
      <vt:lpstr>Points for Competition</vt:lpstr>
      <vt:lpstr>Requirements</vt:lpstr>
      <vt:lpstr>Questions?</vt:lpstr>
      <vt:lpstr>(General) Specifics</vt:lpstr>
      <vt:lpstr>Engine</vt:lpstr>
      <vt:lpstr>Frame</vt:lpstr>
      <vt:lpstr>Steering</vt:lpstr>
      <vt:lpstr>Braking</vt:lpstr>
      <vt:lpstr>Coolant</vt:lpstr>
      <vt:lpstr>Throttle</vt:lpstr>
      <vt:lpstr>intake</vt:lpstr>
      <vt:lpstr>Fuel</vt:lpstr>
      <vt:lpstr>Exhaust</vt:lpstr>
      <vt:lpstr>Sensors</vt:lpstr>
      <vt:lpstr>Question?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SAE 2018</dc:title>
  <dc:creator>Jarrod Resmondo</dc:creator>
  <cp:lastModifiedBy>Jarrod Resmondo</cp:lastModifiedBy>
  <cp:revision>9</cp:revision>
  <dcterms:created xsi:type="dcterms:W3CDTF">2018-03-29T03:01:03Z</dcterms:created>
  <dcterms:modified xsi:type="dcterms:W3CDTF">2018-03-29T04:22:07Z</dcterms:modified>
</cp:coreProperties>
</file>