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9" r:id="rId4"/>
    <p:sldId id="258" r:id="rId5"/>
  </p:sldIdLst>
  <p:sldSz cx="9144000" cy="5143500" type="screen16x9"/>
  <p:notesSz cx="6858000" cy="9144000"/>
  <p:embeddedFontLst>
    <p:embeddedFont>
      <p:font typeface="Calibri" panose="020F0502020204030204" pitchFamily="34" charset="0"/>
      <p:regular r:id="rId7"/>
      <p:bold r:id="rId8"/>
    </p:embeddedFont>
    <p:embeddedFont>
      <p:font typeface="Open Sans" panose="020B0604020202020204"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d68f83b5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d68f83b5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d6d4cc2e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d6d4cc2e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d6d4cc2e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d6d4cc2e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a:solidFill>
                  <a:schemeClr val="tx1"/>
                </a:solidFill>
                <a:latin typeface="Calibri" panose="020F0502020204030204" pitchFamily="34" charset="0"/>
                <a:ea typeface="Open Sans" panose="020B0604020202020204" charset="0"/>
                <a:cs typeface="Calibri" panose="020F0502020204030204" pitchFamily="34" charset="0"/>
              </a:rPr>
              <a:t>As we have shown in column chart, the highest type of genre was bought is ‘Rock’ with 835 orders, then the second one is ‘Latin’, and its </a:t>
            </a:r>
            <a:r>
              <a:rPr lang="en-US" sz="1600" b="0" i="0" u="none" strike="noStrike" baseline="0" dirty="0">
                <a:solidFill>
                  <a:schemeClr val="tx1"/>
                </a:solidFill>
                <a:latin typeface="Calibri" panose="020F0502020204030204" pitchFamily="34" charset="0"/>
                <a:cs typeface="Calibri" panose="020F0502020204030204" pitchFamily="34" charset="0"/>
              </a:rPr>
              <a:t>gradual decrease to the lowest type ‘Science Fiction’ &amp; Rock And Roll’ with the same number of </a:t>
            </a:r>
            <a:r>
              <a:rPr lang="en-US" sz="1600" dirty="0">
                <a:solidFill>
                  <a:schemeClr val="tx1"/>
                </a:solidFill>
                <a:latin typeface="Calibri" panose="020F0502020204030204" pitchFamily="34" charset="0"/>
                <a:ea typeface="Open Sans" panose="020B0604020202020204" charset="0"/>
                <a:cs typeface="Calibri" panose="020F0502020204030204" pitchFamily="34" charset="0"/>
              </a:rPr>
              <a:t>orders</a:t>
            </a:r>
            <a:r>
              <a:rPr lang="en-US" sz="1600" b="0" i="0" u="none" strike="noStrike" baseline="0" dirty="0">
                <a:solidFill>
                  <a:schemeClr val="tx1"/>
                </a:solidFill>
                <a:latin typeface="Calibri" panose="020F0502020204030204" pitchFamily="34" charset="0"/>
                <a:cs typeface="Calibri" panose="020F0502020204030204" pitchFamily="34" charset="0"/>
              </a:rPr>
              <a:t> 6.</a:t>
            </a:r>
            <a:endParaRPr sz="1600" dirty="0">
              <a:solidFill>
                <a:schemeClr val="tx1"/>
              </a:solidFill>
              <a:latin typeface="Calibri" panose="020F0502020204030204" pitchFamily="34" charset="0"/>
              <a:ea typeface="Open Sans"/>
              <a:cs typeface="Calibri" panose="020F0502020204030204" pitchFamily="34" charset="0"/>
              <a:sym typeface="Open Sans"/>
            </a:endParaRPr>
          </a:p>
        </p:txBody>
      </p:sp>
      <p:sp>
        <p:nvSpPr>
          <p:cNvPr id="55" name="Google Shape;55;p13"/>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&lt;visualization&gt;</a:t>
            </a:r>
            <a:endParaRPr/>
          </a:p>
        </p:txBody>
      </p:sp>
      <p:sp>
        <p:nvSpPr>
          <p:cNvPr id="56" name="Google Shape;56;p13"/>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US" sz="2500" dirty="0">
                <a:solidFill>
                  <a:srgbClr val="FFFFFF"/>
                </a:solidFill>
                <a:latin typeface="Open Sans"/>
                <a:ea typeface="Open Sans"/>
                <a:cs typeface="Open Sans"/>
                <a:sym typeface="Open Sans"/>
              </a:rPr>
              <a:t>Q1: Which The Highest And Lowest Type Of Genre Is Bought ?</a:t>
            </a:r>
          </a:p>
        </p:txBody>
      </p:sp>
      <p:pic>
        <p:nvPicPr>
          <p:cNvPr id="5" name="صورة 4">
            <a:extLst>
              <a:ext uri="{FF2B5EF4-FFF2-40B4-BE49-F238E27FC236}">
                <a16:creationId xmlns:a16="http://schemas.microsoft.com/office/drawing/2014/main" id="{992E1330-FFBC-485B-BB7E-BE4F729F349D}"/>
              </a:ext>
            </a:extLst>
          </p:cNvPr>
          <p:cNvPicPr>
            <a:picLocks noChangeAspect="1"/>
          </p:cNvPicPr>
          <p:nvPr/>
        </p:nvPicPr>
        <p:blipFill>
          <a:blip r:embed="rId3"/>
          <a:stretch>
            <a:fillRect/>
          </a:stretch>
        </p:blipFill>
        <p:spPr>
          <a:xfrm>
            <a:off x="354300" y="1418449"/>
            <a:ext cx="4550700" cy="3072599"/>
          </a:xfrm>
          <a:prstGeom prst="rect">
            <a:avLst/>
          </a:prstGeom>
          <a:ln>
            <a:solidFill>
              <a:schemeClr val="tx1"/>
            </a:solid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US" sz="1800" dirty="0">
                <a:solidFill>
                  <a:schemeClr val="tx1"/>
                </a:solidFill>
                <a:latin typeface="Calibri" panose="020F0502020204030204" pitchFamily="34" charset="0"/>
                <a:ea typeface="Open Sans" panose="020B0604020202020204" charset="0"/>
                <a:cs typeface="Calibri" panose="020F0502020204030204" pitchFamily="34" charset="0"/>
              </a:rPr>
              <a:t>As we have shown in column chart, the number of tracks that have less than $1 unit price is 213 tracks, also we have 3290 tracks with a $1.99 unit price. </a:t>
            </a:r>
            <a:endParaRPr sz="1800" dirty="0">
              <a:latin typeface="Open Sans"/>
              <a:ea typeface="Open Sans"/>
              <a:cs typeface="Open Sans"/>
              <a:sym typeface="Open Sans"/>
            </a:endParaRPr>
          </a:p>
        </p:txBody>
      </p:sp>
      <p:sp>
        <p:nvSpPr>
          <p:cNvPr id="62" name="Google Shape;62;p14"/>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&lt;visualization&gt;</a:t>
            </a:r>
            <a:endParaRPr/>
          </a:p>
        </p:txBody>
      </p:sp>
      <p:sp>
        <p:nvSpPr>
          <p:cNvPr id="63" name="Google Shape;63;p14"/>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US" sz="2600" dirty="0">
                <a:solidFill>
                  <a:schemeClr val="bg1"/>
                </a:solidFill>
                <a:latin typeface="Open Sans" panose="020B0604020202020204" charset="0"/>
                <a:ea typeface="Open Sans" panose="020B0604020202020204" charset="0"/>
                <a:cs typeface="Open Sans" panose="020B0604020202020204" charset="0"/>
              </a:rPr>
              <a:t>Q2: Find The Number Of Tracks That Have Less Than $1?</a:t>
            </a:r>
            <a:endParaRPr lang="en-US" sz="2600" dirty="0">
              <a:solidFill>
                <a:schemeClr val="bg1"/>
              </a:solidFill>
              <a:latin typeface="Open Sans" panose="020B0604020202020204" charset="0"/>
              <a:ea typeface="Open Sans" panose="020B0604020202020204" charset="0"/>
              <a:cs typeface="Open Sans" panose="020B0604020202020204" charset="0"/>
              <a:sym typeface="Open Sans"/>
            </a:endParaRPr>
          </a:p>
        </p:txBody>
      </p:sp>
      <p:pic>
        <p:nvPicPr>
          <p:cNvPr id="3" name="صورة 2">
            <a:extLst>
              <a:ext uri="{FF2B5EF4-FFF2-40B4-BE49-F238E27FC236}">
                <a16:creationId xmlns:a16="http://schemas.microsoft.com/office/drawing/2014/main" id="{81949309-0833-4C0B-942C-A76C7F94C8B9}"/>
              </a:ext>
            </a:extLst>
          </p:cNvPr>
          <p:cNvPicPr>
            <a:picLocks noChangeAspect="1"/>
          </p:cNvPicPr>
          <p:nvPr/>
        </p:nvPicPr>
        <p:blipFill>
          <a:blip r:embed="rId3"/>
          <a:stretch>
            <a:fillRect/>
          </a:stretch>
        </p:blipFill>
        <p:spPr>
          <a:xfrm>
            <a:off x="354300" y="1418450"/>
            <a:ext cx="4550700" cy="3120178"/>
          </a:xfrm>
          <a:prstGeom prst="rect">
            <a:avLst/>
          </a:prstGeom>
          <a:ln>
            <a:solidFill>
              <a:schemeClr val="tx1"/>
            </a:solid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US" sz="1700" dirty="0">
                <a:solidFill>
                  <a:schemeClr val="tx1"/>
                </a:solidFill>
                <a:latin typeface="Calibri" panose="020F0502020204030204" pitchFamily="34" charset="0"/>
                <a:cs typeface="Calibri" panose="020F0502020204030204" pitchFamily="34" charset="0"/>
              </a:rPr>
              <a:t>As we have shown in funnel chart, the highest of the total amount spent on ‘USA’ with $523.06, </a:t>
            </a:r>
            <a:r>
              <a:rPr lang="en-US" sz="1700" dirty="0">
                <a:solidFill>
                  <a:schemeClr val="tx1"/>
                </a:solidFill>
                <a:latin typeface="Calibri" panose="020F0502020204030204" pitchFamily="34" charset="0"/>
                <a:ea typeface="Open Sans" panose="020B0604020202020204" charset="0"/>
                <a:cs typeface="Calibri" panose="020F0502020204030204" pitchFamily="34" charset="0"/>
              </a:rPr>
              <a:t>then the second one is ‘Canada’ with</a:t>
            </a:r>
            <a:r>
              <a:rPr lang="en-US" sz="1700" dirty="0">
                <a:solidFill>
                  <a:schemeClr val="tx1"/>
                </a:solidFill>
                <a:latin typeface="Calibri" panose="020F0502020204030204" pitchFamily="34" charset="0"/>
                <a:cs typeface="Calibri" panose="020F0502020204030204" pitchFamily="34" charset="0"/>
              </a:rPr>
              <a:t> $303.96, and its gradual decrease to the lowest amount of spent on ‘Chile’ country with $46.62 </a:t>
            </a:r>
            <a:endParaRPr lang="en-US" sz="1700" dirty="0">
              <a:solidFill>
                <a:schemeClr val="tx1"/>
              </a:solidFill>
              <a:latin typeface="Calibri" panose="020F0502020204030204" pitchFamily="34" charset="0"/>
              <a:ea typeface="Open Sans"/>
              <a:cs typeface="Calibri" panose="020F0502020204030204" pitchFamily="34" charset="0"/>
              <a:sym typeface="Open Sans"/>
            </a:endParaRPr>
          </a:p>
        </p:txBody>
      </p:sp>
      <p:sp>
        <p:nvSpPr>
          <p:cNvPr id="76" name="Google Shape;76;p16"/>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&lt;visualization&gt;</a:t>
            </a:r>
            <a:endParaRPr dirty="0"/>
          </a:p>
        </p:txBody>
      </p:sp>
      <p:sp>
        <p:nvSpPr>
          <p:cNvPr id="77" name="Google Shape;77;p16"/>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solidFill>
                  <a:srgbClr val="FFFFFF"/>
                </a:solidFill>
                <a:latin typeface="Open Sans"/>
                <a:ea typeface="Open Sans"/>
                <a:cs typeface="Open Sans"/>
                <a:sym typeface="Open Sans"/>
              </a:rPr>
              <a:t>Q3: Find The Top 10 Of Total Amount Spent For Each Country?</a:t>
            </a:r>
          </a:p>
        </p:txBody>
      </p:sp>
      <p:pic>
        <p:nvPicPr>
          <p:cNvPr id="4" name="صورة 3">
            <a:extLst>
              <a:ext uri="{FF2B5EF4-FFF2-40B4-BE49-F238E27FC236}">
                <a16:creationId xmlns:a16="http://schemas.microsoft.com/office/drawing/2014/main" id="{6524570A-462B-46A8-B8BF-418E351F34D7}"/>
              </a:ext>
            </a:extLst>
          </p:cNvPr>
          <p:cNvPicPr>
            <a:picLocks noChangeAspect="1"/>
          </p:cNvPicPr>
          <p:nvPr/>
        </p:nvPicPr>
        <p:blipFill>
          <a:blip r:embed="rId3"/>
          <a:stretch>
            <a:fillRect/>
          </a:stretch>
        </p:blipFill>
        <p:spPr>
          <a:xfrm>
            <a:off x="354300" y="1418450"/>
            <a:ext cx="4550700" cy="3072600"/>
          </a:xfrm>
          <a:prstGeom prst="rect">
            <a:avLst/>
          </a:prstGeom>
          <a:ln>
            <a:solidFill>
              <a:schemeClr val="tx1"/>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body" idx="1"/>
          </p:nvPr>
        </p:nvSpPr>
        <p:spPr>
          <a:xfrm>
            <a:off x="5139328" y="1418450"/>
            <a:ext cx="3737694"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US" sz="1600" dirty="0">
                <a:solidFill>
                  <a:schemeClr val="tx1"/>
                </a:solidFill>
                <a:latin typeface="Calibri" panose="020F0502020204030204" pitchFamily="34" charset="0"/>
                <a:ea typeface="Open Sans" panose="020B0604020202020204" charset="0"/>
                <a:cs typeface="Calibri" panose="020F0502020204030204" pitchFamily="34" charset="0"/>
              </a:rPr>
              <a:t>As we have shown in pie chart, we have the top 6 Albums, the album with the highest number of tracks is ‘Greatest Hits’ with 57 tracks, and another one is ‘Minha Historia’ with 34 Tracks. Additionally, the lowest albums as shown is ‘The Office, Season 3’ &amp; ‘Lost, Season 1’ with 25 tracks.</a:t>
            </a:r>
            <a:endParaRPr lang="en-US" sz="1600" dirty="0">
              <a:latin typeface="Open Sans"/>
              <a:ea typeface="Open Sans"/>
              <a:cs typeface="Open Sans"/>
              <a:sym typeface="Open Sans"/>
            </a:endParaRPr>
          </a:p>
        </p:txBody>
      </p:sp>
      <p:sp>
        <p:nvSpPr>
          <p:cNvPr id="69" name="Google Shape;69;p15"/>
          <p:cNvSpPr/>
          <p:nvPr/>
        </p:nvSpPr>
        <p:spPr>
          <a:xfrm>
            <a:off x="354300" y="1418450"/>
            <a:ext cx="4550700" cy="3072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&lt;visualization&gt;</a:t>
            </a:r>
            <a:endParaRPr/>
          </a:p>
        </p:txBody>
      </p:sp>
      <p:sp>
        <p:nvSpPr>
          <p:cNvPr id="70" name="Google Shape;70;p15"/>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l" rtl="0">
              <a:spcBef>
                <a:spcPts val="0"/>
              </a:spcBef>
              <a:spcAft>
                <a:spcPts val="0"/>
              </a:spcAft>
              <a:buNone/>
            </a:pPr>
            <a:r>
              <a:rPr lang="en-US" sz="2250" dirty="0">
                <a:solidFill>
                  <a:srgbClr val="FFFFFF"/>
                </a:solidFill>
                <a:latin typeface="Open Sans"/>
                <a:ea typeface="Open Sans"/>
                <a:cs typeface="Open Sans"/>
                <a:sym typeface="Open Sans"/>
              </a:rPr>
              <a:t>Q4: Find The Top 6 Albums That Have The Highest Number Of Tracks?</a:t>
            </a:r>
          </a:p>
        </p:txBody>
      </p:sp>
      <p:pic>
        <p:nvPicPr>
          <p:cNvPr id="5" name="صورة 4">
            <a:extLst>
              <a:ext uri="{FF2B5EF4-FFF2-40B4-BE49-F238E27FC236}">
                <a16:creationId xmlns:a16="http://schemas.microsoft.com/office/drawing/2014/main" id="{FE90B5C1-4C96-4D71-B135-1AE797C5319C}"/>
              </a:ext>
            </a:extLst>
          </p:cNvPr>
          <p:cNvPicPr>
            <a:picLocks noChangeAspect="1"/>
          </p:cNvPicPr>
          <p:nvPr/>
        </p:nvPicPr>
        <p:blipFill>
          <a:blip r:embed="rId3"/>
          <a:stretch>
            <a:fillRect/>
          </a:stretch>
        </p:blipFill>
        <p:spPr>
          <a:xfrm>
            <a:off x="354300" y="1418450"/>
            <a:ext cx="4550700" cy="3072600"/>
          </a:xfrm>
          <a:prstGeom prst="rect">
            <a:avLst/>
          </a:prstGeom>
          <a:solidFill>
            <a:srgbClr val="FFFFFF">
              <a:shade val="85000"/>
            </a:srgbClr>
          </a:solidFill>
          <a:ln w="3175"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1411</TotalTime>
  <Words>283</Words>
  <Application>Microsoft Office PowerPoint</Application>
  <PresentationFormat>عرض على الشاشة (16:9)</PresentationFormat>
  <Paragraphs>12</Paragraphs>
  <Slides>4</Slides>
  <Notes>4</Notes>
  <HiddenSlides>0</HiddenSlides>
  <MMClips>0</MMClips>
  <ScaleCrop>false</ScaleCrop>
  <HeadingPairs>
    <vt:vector size="6" baseType="variant">
      <vt:variant>
        <vt:lpstr>الخطوط المستخدمة</vt:lpstr>
      </vt:variant>
      <vt:variant>
        <vt:i4>3</vt:i4>
      </vt:variant>
      <vt:variant>
        <vt:lpstr>نسق</vt:lpstr>
      </vt:variant>
      <vt:variant>
        <vt:i4>1</vt:i4>
      </vt:variant>
      <vt:variant>
        <vt:lpstr>عناوين الشرائح</vt:lpstr>
      </vt:variant>
      <vt:variant>
        <vt:i4>4</vt:i4>
      </vt:variant>
    </vt:vector>
  </HeadingPairs>
  <TitlesOfParts>
    <vt:vector size="8" baseType="lpstr">
      <vt:lpstr>Calibri</vt:lpstr>
      <vt:lpstr>Arial</vt:lpstr>
      <vt:lpstr>Open Sans</vt:lpstr>
      <vt:lpstr>Simple Light</vt:lpstr>
      <vt:lpstr>Q1: Which The Highest And Lowest Type Of Genre Is Bought ?</vt:lpstr>
      <vt:lpstr>Q2: Find The Number Of Tracks That Have Less Than $1?</vt:lpstr>
      <vt:lpstr>Q3: Find The Top 10 Of Total Amount Spent For Each Country?</vt:lpstr>
      <vt:lpstr>Q4: Find The Top 6 Albums That Have The Highest Number Of Tracks?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Which the highest and lowest type of Genre is bought ?</dc:title>
  <cp:lastModifiedBy>Bilal Yousef Ibrahim AlTurki</cp:lastModifiedBy>
  <cp:revision>18</cp:revision>
  <dcterms:modified xsi:type="dcterms:W3CDTF">2021-01-04T11:30:49Z</dcterms:modified>
</cp:coreProperties>
</file>