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 id="279" r:id="rId24"/>
    <p:sldId id="280" r:id="rId25"/>
    <p:sldId id="281" r:id="rId26"/>
    <p:sldId id="282" r:id="rId27"/>
    <p:sldId id="283" r:id="rId28"/>
    <p:sldId id="284" r:id="rId29"/>
    <p:sldId id="285" r:id="rId30"/>
    <p:sldId id="287"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25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5T03:33:11.946"/>
    </inkml:context>
    <inkml:brush xml:id="br0">
      <inkml:brushProperty name="width" value="0.025" units="cm"/>
      <inkml:brushProperty name="height" value="0.025" units="cm"/>
    </inkml:brush>
  </inkml:definitions>
  <inkml:trace contextRef="#ctx0" brushRef="#br0">1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5T03:33:16.465"/>
    </inkml:context>
    <inkml:brush xml:id="br0">
      <inkml:brushProperty name="width" value="0.025" units="cm"/>
      <inkml:brushProperty name="height" value="0.025" units="cm"/>
    </inkml:brush>
  </inkml:definitions>
  <inkml:trace contextRef="#ctx0" brushRef="#br0">0 0 24575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5T03:33:17.439"/>
    </inkml:context>
    <inkml:brush xml:id="br0">
      <inkml:brushProperty name="width" value="0.025" units="cm"/>
      <inkml:brushProperty name="height" value="0.025" units="cm"/>
    </inkml:brush>
  </inkml:definitions>
  <inkml:trace contextRef="#ctx0" brushRef="#br0">0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5T03:33:18.413"/>
    </inkml:context>
    <inkml:brush xml:id="br0">
      <inkml:brushProperty name="width" value="0.025" units="cm"/>
      <inkml:brushProperty name="height" value="0.025" units="cm"/>
    </inkml:brush>
  </inkml:definitions>
  <inkml:trace contextRef="#ctx0" brushRef="#br0">0 1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B89FDC-A878-4993-9911-B02C9DF63813}" type="datetimeFigureOut">
              <a:rPr lang="en-IN" smtClean="0"/>
              <a:t>28-01-2023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5A597F0C-3167-49EF-A314-144891674C72}"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7662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89FDC-A878-4993-9911-B02C9DF63813}" type="datetimeFigureOut">
              <a:rPr lang="en-IN" smtClean="0"/>
              <a:t>28-01-2023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597F0C-3167-49EF-A314-144891674C7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8955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89FDC-A878-4993-9911-B02C9DF63813}" type="datetimeFigureOut">
              <a:rPr lang="en-IN" smtClean="0"/>
              <a:t>28-01-2023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597F0C-3167-49EF-A314-144891674C7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4365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89FDC-A878-4993-9911-B02C9DF63813}" type="datetimeFigureOut">
              <a:rPr lang="en-IN" smtClean="0"/>
              <a:t>28-01-2023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597F0C-3167-49EF-A314-144891674C72}"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34451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B89FDC-A878-4993-9911-B02C9DF63813}" type="datetimeFigureOut">
              <a:rPr lang="en-IN" smtClean="0"/>
              <a:t>28-01-2023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597F0C-3167-49EF-A314-144891674C7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2977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B89FDC-A878-4993-9911-B02C9DF63813}" type="datetimeFigureOut">
              <a:rPr lang="en-IN" smtClean="0"/>
              <a:t>28-01-2023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597F0C-3167-49EF-A314-144891674C7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67680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B89FDC-A878-4993-9911-B02C9DF63813}" type="datetimeFigureOut">
              <a:rPr lang="en-IN" smtClean="0"/>
              <a:t>28-01-2023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A597F0C-3167-49EF-A314-144891674C7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89821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B89FDC-A878-4993-9911-B02C9DF63813}" type="datetimeFigureOut">
              <a:rPr lang="en-IN" smtClean="0"/>
              <a:t>28-01-2023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A597F0C-3167-49EF-A314-144891674C7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96620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B89FDC-A878-4993-9911-B02C9DF63813}" type="datetimeFigureOut">
              <a:rPr lang="en-IN" smtClean="0"/>
              <a:t>28-01-2023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A597F0C-3167-49EF-A314-144891674C72}" type="slidenum">
              <a:rPr lang="en-IN" smtClean="0"/>
              <a:t>‹#›</a:t>
            </a:fld>
            <a:endParaRPr lang="en-IN"/>
          </a:p>
        </p:txBody>
      </p:sp>
    </p:spTree>
    <p:extLst>
      <p:ext uri="{BB962C8B-B14F-4D97-AF65-F5344CB8AC3E}">
        <p14:creationId xmlns:p14="http://schemas.microsoft.com/office/powerpoint/2010/main" val="1223474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B89FDC-A878-4993-9911-B02C9DF63813}" type="datetimeFigureOut">
              <a:rPr lang="en-IN" smtClean="0"/>
              <a:t>28-01-2023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597F0C-3167-49EF-A314-144891674C7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5084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5B89FDC-A878-4993-9911-B02C9DF63813}" type="datetimeFigureOut">
              <a:rPr lang="en-IN" smtClean="0"/>
              <a:t>28-01-2023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5A597F0C-3167-49EF-A314-144891674C7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93573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5B89FDC-A878-4993-9911-B02C9DF63813}" type="datetimeFigureOut">
              <a:rPr lang="en-IN" smtClean="0"/>
              <a:t>28-01-2023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A597F0C-3167-49EF-A314-144891674C72}"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5364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4.xml"/><Relationship Id="rId5" Type="http://schemas.openxmlformats.org/officeDocument/2006/relationships/customXml" Target="../ink/ink3.xml"/><Relationship Id="rId4" Type="http://schemas.openxmlformats.org/officeDocument/2006/relationships/customXml" Target="../ink/ink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21419-D49A-2268-BF9A-8D433757DD69}"/>
              </a:ext>
            </a:extLst>
          </p:cNvPr>
          <p:cNvSpPr>
            <a:spLocks noGrp="1"/>
          </p:cNvSpPr>
          <p:nvPr>
            <p:ph type="ctrTitle"/>
          </p:nvPr>
        </p:nvSpPr>
        <p:spPr>
          <a:xfrm>
            <a:off x="0" y="1"/>
            <a:ext cx="12269755" cy="1744824"/>
          </a:xfrm>
        </p:spPr>
        <p:txBody>
          <a:bodyPr anchor="ctr">
            <a:normAutofit/>
          </a:bodyPr>
          <a:lstStyle/>
          <a:p>
            <a:pPr algn="ctr"/>
            <a:r>
              <a:rPr lang="en-US" sz="5000" dirty="0">
                <a:latin typeface="Franklin Gothic Book" panose="020B0503020102020204" pitchFamily="34" charset="0"/>
              </a:rPr>
              <a:t>DRONE making</a:t>
            </a:r>
            <a:r>
              <a:rPr lang="en-US" sz="5000" dirty="0"/>
              <a:t>  </a:t>
            </a:r>
            <a:endParaRPr lang="en-IN" sz="5000" dirty="0"/>
          </a:p>
        </p:txBody>
      </p:sp>
      <p:sp>
        <p:nvSpPr>
          <p:cNvPr id="3" name="Subtitle 2">
            <a:extLst>
              <a:ext uri="{FF2B5EF4-FFF2-40B4-BE49-F238E27FC236}">
                <a16:creationId xmlns:a16="http://schemas.microsoft.com/office/drawing/2014/main" id="{7F2E8FDB-3FB1-41BA-6EEE-B2130C8E1691}"/>
              </a:ext>
            </a:extLst>
          </p:cNvPr>
          <p:cNvSpPr>
            <a:spLocks noGrp="1"/>
          </p:cNvSpPr>
          <p:nvPr>
            <p:ph type="subTitle" idx="1"/>
          </p:nvPr>
        </p:nvSpPr>
        <p:spPr>
          <a:xfrm>
            <a:off x="1816341" y="1256014"/>
            <a:ext cx="8637072" cy="977621"/>
          </a:xfrm>
        </p:spPr>
        <p:txBody>
          <a:bodyPr>
            <a:noAutofit/>
          </a:bodyPr>
          <a:lstStyle/>
          <a:p>
            <a:pPr algn="ctr"/>
            <a:r>
              <a:rPr lang="en-IN" sz="3000" dirty="0">
                <a:latin typeface="Franklin Gothic Book" panose="020B0503020102020204" pitchFamily="34" charset="0"/>
              </a:rPr>
              <a:t>Fopple technologies</a:t>
            </a:r>
          </a:p>
        </p:txBody>
      </p:sp>
      <p:sp>
        <p:nvSpPr>
          <p:cNvPr id="4" name="Rectangle: Rounded Corners 3">
            <a:extLst>
              <a:ext uri="{FF2B5EF4-FFF2-40B4-BE49-F238E27FC236}">
                <a16:creationId xmlns:a16="http://schemas.microsoft.com/office/drawing/2014/main" id="{3CAFB078-133F-CCDA-9916-F3329E85F2EA}"/>
              </a:ext>
            </a:extLst>
          </p:cNvPr>
          <p:cNvSpPr/>
          <p:nvPr/>
        </p:nvSpPr>
        <p:spPr>
          <a:xfrm>
            <a:off x="4105469" y="3853543"/>
            <a:ext cx="4590662" cy="1119673"/>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u="sng" dirty="0"/>
              <a:t>BY</a:t>
            </a:r>
          </a:p>
          <a:p>
            <a:pPr algn="ctr"/>
            <a:endParaRPr lang="en-IN" u="sng" dirty="0"/>
          </a:p>
          <a:p>
            <a:pPr algn="ctr"/>
            <a:r>
              <a:rPr lang="en-IN" dirty="0"/>
              <a:t>MITS – MADANAPALLE STUDENTS</a:t>
            </a:r>
          </a:p>
        </p:txBody>
      </p:sp>
    </p:spTree>
    <p:extLst>
      <p:ext uri="{BB962C8B-B14F-4D97-AF65-F5344CB8AC3E}">
        <p14:creationId xmlns:p14="http://schemas.microsoft.com/office/powerpoint/2010/main" val="872152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06345-D0F2-6CB2-E48B-CBFD1AA87E81}"/>
              </a:ext>
            </a:extLst>
          </p:cNvPr>
          <p:cNvSpPr>
            <a:spLocks noGrp="1"/>
          </p:cNvSpPr>
          <p:nvPr>
            <p:ph type="title"/>
          </p:nvPr>
        </p:nvSpPr>
        <p:spPr>
          <a:xfrm>
            <a:off x="1451579" y="804519"/>
            <a:ext cx="9603275" cy="1049235"/>
          </a:xfrm>
        </p:spPr>
        <p:txBody>
          <a:bodyPr>
            <a:normAutofit/>
          </a:bodyPr>
          <a:lstStyle/>
          <a:p>
            <a:r>
              <a:rPr lang="en-US" u="sng" dirty="0">
                <a:latin typeface="Franklin Gothic Book" panose="020B0503020102020204" pitchFamily="34" charset="0"/>
              </a:rPr>
              <a:t>TYPES OF MULTIROTOR</a:t>
            </a:r>
            <a:endParaRPr lang="en-IN" dirty="0"/>
          </a:p>
        </p:txBody>
      </p:sp>
      <p:sp>
        <p:nvSpPr>
          <p:cNvPr id="3" name="Content Placeholder 2">
            <a:extLst>
              <a:ext uri="{FF2B5EF4-FFF2-40B4-BE49-F238E27FC236}">
                <a16:creationId xmlns:a16="http://schemas.microsoft.com/office/drawing/2014/main" id="{31E9F9B0-B7BD-6DE1-A8A0-91A8A69B7EF4}"/>
              </a:ext>
            </a:extLst>
          </p:cNvPr>
          <p:cNvSpPr>
            <a:spLocks noGrp="1"/>
          </p:cNvSpPr>
          <p:nvPr>
            <p:ph idx="1"/>
          </p:nvPr>
        </p:nvSpPr>
        <p:spPr>
          <a:xfrm>
            <a:off x="1451579" y="2015734"/>
            <a:ext cx="4162555" cy="3450613"/>
          </a:xfrm>
        </p:spPr>
        <p:txBody>
          <a:bodyPr>
            <a:normAutofit/>
          </a:bodyPr>
          <a:lstStyle/>
          <a:p>
            <a:r>
              <a:rPr lang="en-US">
                <a:latin typeface="Franklin Gothic Book" panose="020B0503020102020204" pitchFamily="34" charset="0"/>
              </a:rPr>
              <a:t>QUADCOPTER</a:t>
            </a:r>
            <a:endParaRPr lang="en-IN">
              <a:latin typeface="Franklin Gothic Book" panose="020B0503020102020204" pitchFamily="34" charset="0"/>
            </a:endParaRPr>
          </a:p>
        </p:txBody>
      </p:sp>
      <p:pic>
        <p:nvPicPr>
          <p:cNvPr id="5122" name="Picture 2" descr="Drone Quadcopter">
            <a:extLst>
              <a:ext uri="{FF2B5EF4-FFF2-40B4-BE49-F238E27FC236}">
                <a16:creationId xmlns:a16="http://schemas.microsoft.com/office/drawing/2014/main" id="{BC461935-2101-C187-994F-F1185A15B88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4411" y="2389320"/>
            <a:ext cx="4960443" cy="2703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230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86D8C-0ABB-D307-F61C-3B18990492E1}"/>
              </a:ext>
            </a:extLst>
          </p:cNvPr>
          <p:cNvSpPr>
            <a:spLocks noGrp="1"/>
          </p:cNvSpPr>
          <p:nvPr>
            <p:ph type="title"/>
          </p:nvPr>
        </p:nvSpPr>
        <p:spPr>
          <a:xfrm>
            <a:off x="1451579" y="804519"/>
            <a:ext cx="9603275" cy="1049235"/>
          </a:xfrm>
        </p:spPr>
        <p:txBody>
          <a:bodyPr>
            <a:normAutofit/>
          </a:bodyPr>
          <a:lstStyle/>
          <a:p>
            <a:r>
              <a:rPr lang="en-US" u="sng" dirty="0">
                <a:latin typeface="Franklin Gothic Book" panose="020B0503020102020204" pitchFamily="34" charset="0"/>
              </a:rPr>
              <a:t>TYPES OF MULTIROTOR</a:t>
            </a:r>
            <a:endParaRPr lang="en-IN" dirty="0"/>
          </a:p>
        </p:txBody>
      </p:sp>
      <p:sp>
        <p:nvSpPr>
          <p:cNvPr id="3" name="Content Placeholder 2">
            <a:extLst>
              <a:ext uri="{FF2B5EF4-FFF2-40B4-BE49-F238E27FC236}">
                <a16:creationId xmlns:a16="http://schemas.microsoft.com/office/drawing/2014/main" id="{CDDDFE00-9E9F-51C2-38DC-729A011AADA9}"/>
              </a:ext>
            </a:extLst>
          </p:cNvPr>
          <p:cNvSpPr>
            <a:spLocks noGrp="1"/>
          </p:cNvSpPr>
          <p:nvPr>
            <p:ph idx="1"/>
          </p:nvPr>
        </p:nvSpPr>
        <p:spPr>
          <a:xfrm>
            <a:off x="1451579" y="2015734"/>
            <a:ext cx="4162555" cy="3450613"/>
          </a:xfrm>
        </p:spPr>
        <p:txBody>
          <a:bodyPr>
            <a:normAutofit/>
          </a:bodyPr>
          <a:lstStyle/>
          <a:p>
            <a:r>
              <a:rPr lang="en-US">
                <a:latin typeface="Franklin Gothic Book" panose="020B0503020102020204" pitchFamily="34" charset="0"/>
              </a:rPr>
              <a:t>HEXACOPTER</a:t>
            </a:r>
            <a:endParaRPr lang="en-IN">
              <a:latin typeface="Franklin Gothic Book" panose="020B0503020102020204" pitchFamily="34" charset="0"/>
            </a:endParaRPr>
          </a:p>
        </p:txBody>
      </p:sp>
      <p:pic>
        <p:nvPicPr>
          <p:cNvPr id="6146" name="Picture 2" descr="the voliro hexacopter drone uses six rotors to perform tricky maneuvers">
            <a:extLst>
              <a:ext uri="{FF2B5EF4-FFF2-40B4-BE49-F238E27FC236}">
                <a16:creationId xmlns:a16="http://schemas.microsoft.com/office/drawing/2014/main" id="{01A00193-3229-8319-FFF0-5EE23010504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4411" y="2085493"/>
            <a:ext cx="4960443" cy="3311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6388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A757E-257F-E264-D0D2-0583D719073B}"/>
              </a:ext>
            </a:extLst>
          </p:cNvPr>
          <p:cNvSpPr>
            <a:spLocks noGrp="1"/>
          </p:cNvSpPr>
          <p:nvPr>
            <p:ph type="title"/>
          </p:nvPr>
        </p:nvSpPr>
        <p:spPr>
          <a:xfrm>
            <a:off x="1451579" y="804519"/>
            <a:ext cx="9603275" cy="1049235"/>
          </a:xfrm>
        </p:spPr>
        <p:txBody>
          <a:bodyPr>
            <a:normAutofit/>
          </a:bodyPr>
          <a:lstStyle/>
          <a:p>
            <a:r>
              <a:rPr lang="en-US" u="sng" dirty="0">
                <a:latin typeface="Franklin Gothic Book" panose="020B0503020102020204" pitchFamily="34" charset="0"/>
              </a:rPr>
              <a:t>TYPES OF MULTIROTOR</a:t>
            </a:r>
            <a:endParaRPr lang="en-IN" dirty="0"/>
          </a:p>
        </p:txBody>
      </p:sp>
      <p:sp>
        <p:nvSpPr>
          <p:cNvPr id="3" name="Content Placeholder 2">
            <a:extLst>
              <a:ext uri="{FF2B5EF4-FFF2-40B4-BE49-F238E27FC236}">
                <a16:creationId xmlns:a16="http://schemas.microsoft.com/office/drawing/2014/main" id="{1FBE0706-6C09-16BF-2325-4AD00204FEB3}"/>
              </a:ext>
            </a:extLst>
          </p:cNvPr>
          <p:cNvSpPr>
            <a:spLocks noGrp="1"/>
          </p:cNvSpPr>
          <p:nvPr>
            <p:ph idx="1"/>
          </p:nvPr>
        </p:nvSpPr>
        <p:spPr>
          <a:xfrm>
            <a:off x="1451579" y="2015734"/>
            <a:ext cx="4162555" cy="3450613"/>
          </a:xfrm>
        </p:spPr>
        <p:txBody>
          <a:bodyPr>
            <a:normAutofit/>
          </a:bodyPr>
          <a:lstStyle/>
          <a:p>
            <a:r>
              <a:rPr lang="en-US">
                <a:latin typeface="Franklin Gothic Book" panose="020B0503020102020204" pitchFamily="34" charset="0"/>
              </a:rPr>
              <a:t>OCTACOPTER</a:t>
            </a:r>
            <a:endParaRPr lang="en-IN">
              <a:latin typeface="Franklin Gothic Book" panose="020B0503020102020204" pitchFamily="34" charset="0"/>
            </a:endParaRPr>
          </a:p>
        </p:txBody>
      </p:sp>
      <p:pic>
        <p:nvPicPr>
          <p:cNvPr id="7170" name="Picture 2" descr="Image result for OCTACOPTERdrone">
            <a:extLst>
              <a:ext uri="{FF2B5EF4-FFF2-40B4-BE49-F238E27FC236}">
                <a16:creationId xmlns:a16="http://schemas.microsoft.com/office/drawing/2014/main" id="{8EEAF7D0-57B1-A59E-5856-B998341893F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4411" y="2048994"/>
            <a:ext cx="4960443" cy="3384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5587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B5434-6C5F-24FA-2CAC-A88ACCBEA017}"/>
              </a:ext>
            </a:extLst>
          </p:cNvPr>
          <p:cNvSpPr>
            <a:spLocks noGrp="1"/>
          </p:cNvSpPr>
          <p:nvPr>
            <p:ph type="title"/>
          </p:nvPr>
        </p:nvSpPr>
        <p:spPr>
          <a:xfrm>
            <a:off x="1451579" y="804519"/>
            <a:ext cx="9603275" cy="1049235"/>
          </a:xfrm>
        </p:spPr>
        <p:txBody>
          <a:bodyPr>
            <a:normAutofit/>
          </a:bodyPr>
          <a:lstStyle/>
          <a:p>
            <a:r>
              <a:rPr lang="en-US" dirty="0"/>
              <a:t>FIXED-WING</a:t>
            </a:r>
            <a:endParaRPr lang="en-IN" dirty="0"/>
          </a:p>
        </p:txBody>
      </p:sp>
      <p:sp>
        <p:nvSpPr>
          <p:cNvPr id="3" name="Content Placeholder 2">
            <a:extLst>
              <a:ext uri="{FF2B5EF4-FFF2-40B4-BE49-F238E27FC236}">
                <a16:creationId xmlns:a16="http://schemas.microsoft.com/office/drawing/2014/main" id="{E9FE77E9-5292-8ADD-D2E9-F3630B2C3E15}"/>
              </a:ext>
            </a:extLst>
          </p:cNvPr>
          <p:cNvSpPr>
            <a:spLocks noGrp="1"/>
          </p:cNvSpPr>
          <p:nvPr>
            <p:ph idx="1"/>
          </p:nvPr>
        </p:nvSpPr>
        <p:spPr>
          <a:xfrm>
            <a:off x="1451579" y="2015734"/>
            <a:ext cx="4162555" cy="3450613"/>
          </a:xfrm>
        </p:spPr>
        <p:txBody>
          <a:bodyPr>
            <a:normAutofit/>
          </a:bodyPr>
          <a:lstStyle/>
          <a:p>
            <a:r>
              <a:rPr lang="en-US" dirty="0">
                <a:latin typeface="Franklin Gothic Book" panose="020B0503020102020204" pitchFamily="34" charset="0"/>
              </a:rPr>
              <a:t>Horizontal takeoff and landing</a:t>
            </a:r>
          </a:p>
          <a:p>
            <a:r>
              <a:rPr lang="en-US" dirty="0">
                <a:solidFill>
                  <a:schemeClr val="tx2">
                    <a:lumMod val="75000"/>
                  </a:schemeClr>
                </a:solidFill>
                <a:latin typeface="Franklin Gothic Book" panose="020B0503020102020204" pitchFamily="34" charset="0"/>
              </a:rPr>
              <a:t>longer distance and more pay load</a:t>
            </a:r>
          </a:p>
          <a:p>
            <a:r>
              <a:rPr lang="en-US" dirty="0">
                <a:solidFill>
                  <a:schemeClr val="tx2">
                    <a:lumMod val="75000"/>
                  </a:schemeClr>
                </a:solidFill>
                <a:latin typeface="Franklin Gothic Book" panose="020B0503020102020204" pitchFamily="34" charset="0"/>
              </a:rPr>
              <a:t>Router is placed Infront or backside of the body</a:t>
            </a:r>
            <a:endParaRPr lang="en-IN" dirty="0">
              <a:solidFill>
                <a:schemeClr val="tx2">
                  <a:lumMod val="75000"/>
                </a:schemeClr>
              </a:solidFill>
              <a:latin typeface="Franklin Gothic Book" panose="020B0503020102020204" pitchFamily="34" charset="0"/>
            </a:endParaRPr>
          </a:p>
          <a:p>
            <a:endParaRPr lang="en-IN" dirty="0"/>
          </a:p>
        </p:txBody>
      </p:sp>
      <p:pic>
        <p:nvPicPr>
          <p:cNvPr id="8194" name="Picture 2" descr="X8 Long Range Drone Ready To Fly - Drone HD Wallpaper Regimage.Org">
            <a:extLst>
              <a:ext uri="{FF2B5EF4-FFF2-40B4-BE49-F238E27FC236}">
                <a16:creationId xmlns:a16="http://schemas.microsoft.com/office/drawing/2014/main" id="{153262A3-B217-D7F5-BFBB-3AB1E31104C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4411" y="2085493"/>
            <a:ext cx="4960443" cy="3311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0964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6844D-9E55-74FD-7442-7057985B4845}"/>
              </a:ext>
            </a:extLst>
          </p:cNvPr>
          <p:cNvSpPr>
            <a:spLocks noGrp="1"/>
          </p:cNvSpPr>
          <p:nvPr>
            <p:ph type="title"/>
          </p:nvPr>
        </p:nvSpPr>
        <p:spPr>
          <a:xfrm>
            <a:off x="1451579" y="804519"/>
            <a:ext cx="9603275" cy="1049235"/>
          </a:xfrm>
        </p:spPr>
        <p:txBody>
          <a:bodyPr>
            <a:normAutofit/>
          </a:bodyPr>
          <a:lstStyle/>
          <a:p>
            <a:r>
              <a:rPr lang="en-US" u="sng" dirty="0">
                <a:latin typeface="Franklin Gothic Book" panose="020B0503020102020204" pitchFamily="34" charset="0"/>
              </a:rPr>
              <a:t>Other hybrid drones</a:t>
            </a:r>
            <a:endParaRPr lang="en-IN" u="sng" dirty="0">
              <a:latin typeface="Franklin Gothic Book" panose="020B0503020102020204" pitchFamily="34" charset="0"/>
            </a:endParaRPr>
          </a:p>
        </p:txBody>
      </p:sp>
      <p:sp>
        <p:nvSpPr>
          <p:cNvPr id="3" name="Content Placeholder 2">
            <a:extLst>
              <a:ext uri="{FF2B5EF4-FFF2-40B4-BE49-F238E27FC236}">
                <a16:creationId xmlns:a16="http://schemas.microsoft.com/office/drawing/2014/main" id="{8C5C5201-CAEE-0A10-9CD7-258AAEB35375}"/>
              </a:ext>
            </a:extLst>
          </p:cNvPr>
          <p:cNvSpPr>
            <a:spLocks noGrp="1"/>
          </p:cNvSpPr>
          <p:nvPr>
            <p:ph idx="1"/>
          </p:nvPr>
        </p:nvSpPr>
        <p:spPr>
          <a:xfrm>
            <a:off x="1451579" y="2015734"/>
            <a:ext cx="4162555" cy="3450613"/>
          </a:xfrm>
        </p:spPr>
        <p:txBody>
          <a:bodyPr>
            <a:normAutofit/>
          </a:bodyPr>
          <a:lstStyle/>
          <a:p>
            <a:r>
              <a:rPr lang="en-US" sz="3200" dirty="0">
                <a:latin typeface="Franklin Gothic Book" panose="020B0503020102020204" pitchFamily="34" charset="0"/>
              </a:rPr>
              <a:t>X8</a:t>
            </a:r>
            <a:endParaRPr lang="en-IN" sz="3200" dirty="0">
              <a:latin typeface="Franklin Gothic Book" panose="020B0503020102020204" pitchFamily="34" charset="0"/>
            </a:endParaRPr>
          </a:p>
        </p:txBody>
      </p:sp>
      <p:pic>
        <p:nvPicPr>
          <p:cNvPr id="9218" name="Picture 2" descr="GD-X8 Coaxial Drone Aerial Photography Foldable Frame Kit 900mm | RC ...">
            <a:extLst>
              <a:ext uri="{FF2B5EF4-FFF2-40B4-BE49-F238E27FC236}">
                <a16:creationId xmlns:a16="http://schemas.microsoft.com/office/drawing/2014/main" id="{6F21906B-8EEC-90DA-1B18-A4FD137B7E7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4411" y="2091693"/>
            <a:ext cx="4960443" cy="3298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7764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11C3A-40B7-106A-3654-D7FB6F06A39F}"/>
              </a:ext>
            </a:extLst>
          </p:cNvPr>
          <p:cNvSpPr>
            <a:spLocks noGrp="1"/>
          </p:cNvSpPr>
          <p:nvPr>
            <p:ph type="title"/>
          </p:nvPr>
        </p:nvSpPr>
        <p:spPr>
          <a:xfrm>
            <a:off x="1451579" y="804519"/>
            <a:ext cx="9603275" cy="1049235"/>
          </a:xfrm>
        </p:spPr>
        <p:txBody>
          <a:bodyPr>
            <a:normAutofit/>
          </a:bodyPr>
          <a:lstStyle/>
          <a:p>
            <a:r>
              <a:rPr lang="en-US" u="sng" dirty="0">
                <a:latin typeface="Franklin Gothic Book" panose="020B0503020102020204" pitchFamily="34" charset="0"/>
              </a:rPr>
              <a:t>Other hybrid drones</a:t>
            </a:r>
            <a:endParaRPr lang="en-IN" dirty="0"/>
          </a:p>
        </p:txBody>
      </p:sp>
      <p:sp>
        <p:nvSpPr>
          <p:cNvPr id="3" name="Content Placeholder 2">
            <a:extLst>
              <a:ext uri="{FF2B5EF4-FFF2-40B4-BE49-F238E27FC236}">
                <a16:creationId xmlns:a16="http://schemas.microsoft.com/office/drawing/2014/main" id="{B7D9F2C5-117D-0577-C8AF-EAACEF3EC521}"/>
              </a:ext>
            </a:extLst>
          </p:cNvPr>
          <p:cNvSpPr>
            <a:spLocks noGrp="1"/>
          </p:cNvSpPr>
          <p:nvPr>
            <p:ph idx="1"/>
          </p:nvPr>
        </p:nvSpPr>
        <p:spPr>
          <a:xfrm>
            <a:off x="1451579" y="2015734"/>
            <a:ext cx="4162555" cy="3450613"/>
          </a:xfrm>
        </p:spPr>
        <p:txBody>
          <a:bodyPr>
            <a:normAutofit/>
          </a:bodyPr>
          <a:lstStyle/>
          <a:p>
            <a:r>
              <a:rPr lang="en-US" sz="3000" dirty="0">
                <a:latin typeface="Franklin Gothic Book" panose="020B0503020102020204" pitchFamily="34" charset="0"/>
              </a:rPr>
              <a:t>Y6</a:t>
            </a:r>
            <a:endParaRPr lang="en-IN" sz="3000" dirty="0">
              <a:latin typeface="Franklin Gothic Book" panose="020B0503020102020204" pitchFamily="34" charset="0"/>
            </a:endParaRPr>
          </a:p>
        </p:txBody>
      </p:sp>
      <p:pic>
        <p:nvPicPr>
          <p:cNvPr id="10242" name="Picture 2" descr="Image result for Y6 drone">
            <a:extLst>
              <a:ext uri="{FF2B5EF4-FFF2-40B4-BE49-F238E27FC236}">
                <a16:creationId xmlns:a16="http://schemas.microsoft.com/office/drawing/2014/main" id="{3E252C7F-E6F1-29E1-D8D1-9B3CE6D9538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79036" y="2015734"/>
            <a:ext cx="4591192" cy="3450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4468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E542A-50DA-25CC-D590-25C27FAC7D6F}"/>
              </a:ext>
            </a:extLst>
          </p:cNvPr>
          <p:cNvSpPr>
            <a:spLocks noGrp="1"/>
          </p:cNvSpPr>
          <p:nvPr>
            <p:ph type="title"/>
          </p:nvPr>
        </p:nvSpPr>
        <p:spPr>
          <a:xfrm>
            <a:off x="1451579" y="804519"/>
            <a:ext cx="9603275" cy="1049235"/>
          </a:xfrm>
        </p:spPr>
        <p:txBody>
          <a:bodyPr>
            <a:normAutofit/>
          </a:bodyPr>
          <a:lstStyle/>
          <a:p>
            <a:r>
              <a:rPr lang="en-US" u="sng" dirty="0">
                <a:latin typeface="Franklin Gothic Book" panose="020B0503020102020204" pitchFamily="34" charset="0"/>
              </a:rPr>
              <a:t>Other hybrid drones</a:t>
            </a:r>
            <a:endParaRPr lang="en-IN" dirty="0"/>
          </a:p>
        </p:txBody>
      </p:sp>
      <p:sp>
        <p:nvSpPr>
          <p:cNvPr id="3" name="Content Placeholder 2">
            <a:extLst>
              <a:ext uri="{FF2B5EF4-FFF2-40B4-BE49-F238E27FC236}">
                <a16:creationId xmlns:a16="http://schemas.microsoft.com/office/drawing/2014/main" id="{CEB5018F-A1EB-5C84-F69B-5597C8D18072}"/>
              </a:ext>
            </a:extLst>
          </p:cNvPr>
          <p:cNvSpPr>
            <a:spLocks noGrp="1"/>
          </p:cNvSpPr>
          <p:nvPr>
            <p:ph idx="1"/>
          </p:nvPr>
        </p:nvSpPr>
        <p:spPr>
          <a:xfrm>
            <a:off x="1451579" y="2015734"/>
            <a:ext cx="4162555" cy="3450613"/>
          </a:xfrm>
        </p:spPr>
        <p:txBody>
          <a:bodyPr>
            <a:normAutofit/>
          </a:bodyPr>
          <a:lstStyle/>
          <a:p>
            <a:r>
              <a:rPr lang="en-US" sz="2200" dirty="0">
                <a:latin typeface="Franklin Gothic Book" panose="020B0503020102020204" pitchFamily="34" charset="0"/>
              </a:rPr>
              <a:t>VTOL(Vertical </a:t>
            </a:r>
            <a:r>
              <a:rPr lang="en-US" sz="2200" dirty="0" err="1">
                <a:latin typeface="Franklin Gothic Book" panose="020B0503020102020204" pitchFamily="34" charset="0"/>
              </a:rPr>
              <a:t>TakeOff</a:t>
            </a:r>
            <a:r>
              <a:rPr lang="en-US" sz="2200" dirty="0">
                <a:latin typeface="Franklin Gothic Book" panose="020B0503020102020204" pitchFamily="34" charset="0"/>
              </a:rPr>
              <a:t> and Landing)</a:t>
            </a:r>
            <a:endParaRPr lang="en-IN" sz="2200" dirty="0">
              <a:latin typeface="Franklin Gothic Book" panose="020B0503020102020204" pitchFamily="34" charset="0"/>
            </a:endParaRPr>
          </a:p>
        </p:txBody>
      </p:sp>
      <p:pic>
        <p:nvPicPr>
          <p:cNvPr id="11266" name="Picture 2" descr="Image result for VTOL drone">
            <a:extLst>
              <a:ext uri="{FF2B5EF4-FFF2-40B4-BE49-F238E27FC236}">
                <a16:creationId xmlns:a16="http://schemas.microsoft.com/office/drawing/2014/main" id="{218270FD-7344-E8B2-8A0F-6F1C05D49CB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52105" y="2015734"/>
            <a:ext cx="4645055" cy="3450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346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EBAF6-E2B1-3C5C-CBF6-DCAB21A7CDB8}"/>
              </a:ext>
            </a:extLst>
          </p:cNvPr>
          <p:cNvSpPr>
            <a:spLocks noGrp="1"/>
          </p:cNvSpPr>
          <p:nvPr>
            <p:ph type="title"/>
          </p:nvPr>
        </p:nvSpPr>
        <p:spPr/>
        <p:txBody>
          <a:bodyPr>
            <a:normAutofit/>
          </a:bodyPr>
          <a:lstStyle/>
          <a:p>
            <a:r>
              <a:rPr lang="en-US" sz="3400" u="sng" dirty="0">
                <a:latin typeface="Franklin Gothic Book" panose="020B0503020102020204" pitchFamily="34" charset="0"/>
              </a:rPr>
              <a:t>DRONE CALCULATIONS</a:t>
            </a:r>
            <a:endParaRPr lang="en-IN" sz="3400" u="sng" dirty="0">
              <a:latin typeface="Franklin Gothic Book" panose="020B0503020102020204" pitchFamily="34" charset="0"/>
            </a:endParaRPr>
          </a:p>
        </p:txBody>
      </p:sp>
      <p:graphicFrame>
        <p:nvGraphicFramePr>
          <p:cNvPr id="4" name="Table 4">
            <a:extLst>
              <a:ext uri="{FF2B5EF4-FFF2-40B4-BE49-F238E27FC236}">
                <a16:creationId xmlns:a16="http://schemas.microsoft.com/office/drawing/2014/main" id="{87DE98EF-E163-7E6B-1081-135C9573A32E}"/>
              </a:ext>
            </a:extLst>
          </p:cNvPr>
          <p:cNvGraphicFramePr>
            <a:graphicFrameLocks noGrp="1"/>
          </p:cNvGraphicFramePr>
          <p:nvPr>
            <p:ph idx="1"/>
            <p:extLst>
              <p:ext uri="{D42A27DB-BD31-4B8C-83A1-F6EECF244321}">
                <p14:modId xmlns:p14="http://schemas.microsoft.com/office/powerpoint/2010/main" val="738276615"/>
              </p:ext>
            </p:extLst>
          </p:nvPr>
        </p:nvGraphicFramePr>
        <p:xfrm>
          <a:off x="1450975" y="2016124"/>
          <a:ext cx="9604372" cy="2219972"/>
        </p:xfrm>
        <a:graphic>
          <a:graphicData uri="http://schemas.openxmlformats.org/drawingml/2006/table">
            <a:tbl>
              <a:tblPr firstRow="1" bandRow="1">
                <a:tableStyleId>{5C22544A-7EE6-4342-B048-85BDC9FD1C3A}</a:tableStyleId>
              </a:tblPr>
              <a:tblGrid>
                <a:gridCol w="2401093">
                  <a:extLst>
                    <a:ext uri="{9D8B030D-6E8A-4147-A177-3AD203B41FA5}">
                      <a16:colId xmlns:a16="http://schemas.microsoft.com/office/drawing/2014/main" val="305334290"/>
                    </a:ext>
                  </a:extLst>
                </a:gridCol>
                <a:gridCol w="2401093">
                  <a:extLst>
                    <a:ext uri="{9D8B030D-6E8A-4147-A177-3AD203B41FA5}">
                      <a16:colId xmlns:a16="http://schemas.microsoft.com/office/drawing/2014/main" val="4122870157"/>
                    </a:ext>
                  </a:extLst>
                </a:gridCol>
                <a:gridCol w="2401093">
                  <a:extLst>
                    <a:ext uri="{9D8B030D-6E8A-4147-A177-3AD203B41FA5}">
                      <a16:colId xmlns:a16="http://schemas.microsoft.com/office/drawing/2014/main" val="1357677921"/>
                    </a:ext>
                  </a:extLst>
                </a:gridCol>
                <a:gridCol w="2401093">
                  <a:extLst>
                    <a:ext uri="{9D8B030D-6E8A-4147-A177-3AD203B41FA5}">
                      <a16:colId xmlns:a16="http://schemas.microsoft.com/office/drawing/2014/main" val="768751672"/>
                    </a:ext>
                  </a:extLst>
                </a:gridCol>
              </a:tblGrid>
              <a:tr h="554993">
                <a:tc>
                  <a:txBody>
                    <a:bodyPr/>
                    <a:lstStyle/>
                    <a:p>
                      <a:pPr algn="ctr"/>
                      <a:r>
                        <a:rPr lang="en-US" dirty="0"/>
                        <a:t>DRONE</a:t>
                      </a:r>
                      <a:endParaRPr lang="en-IN" dirty="0"/>
                    </a:p>
                  </a:txBody>
                  <a:tcPr/>
                </a:tc>
                <a:tc>
                  <a:txBody>
                    <a:bodyPr/>
                    <a:lstStyle/>
                    <a:p>
                      <a:pPr algn="ctr"/>
                      <a:r>
                        <a:rPr lang="en-US" dirty="0"/>
                        <a:t>BODY</a:t>
                      </a:r>
                      <a:endParaRPr lang="en-IN" dirty="0"/>
                    </a:p>
                  </a:txBody>
                  <a:tcPr/>
                </a:tc>
                <a:tc>
                  <a:txBody>
                    <a:bodyPr/>
                    <a:lstStyle/>
                    <a:p>
                      <a:pPr algn="ctr"/>
                      <a:r>
                        <a:rPr lang="en-US" dirty="0"/>
                        <a:t>LOAD</a:t>
                      </a:r>
                      <a:endParaRPr lang="en-IN" dirty="0"/>
                    </a:p>
                  </a:txBody>
                  <a:tcPr/>
                </a:tc>
                <a:tc>
                  <a:txBody>
                    <a:bodyPr/>
                    <a:lstStyle/>
                    <a:p>
                      <a:pPr algn="ctr"/>
                      <a:r>
                        <a:rPr lang="en-US" dirty="0"/>
                        <a:t>AUW</a:t>
                      </a:r>
                      <a:endParaRPr lang="en-IN" dirty="0"/>
                    </a:p>
                  </a:txBody>
                  <a:tcPr/>
                </a:tc>
                <a:extLst>
                  <a:ext uri="{0D108BD9-81ED-4DB2-BD59-A6C34878D82A}">
                    <a16:rowId xmlns:a16="http://schemas.microsoft.com/office/drawing/2014/main" val="479586295"/>
                  </a:ext>
                </a:extLst>
              </a:tr>
              <a:tr h="554993">
                <a:tc>
                  <a:txBody>
                    <a:bodyPr/>
                    <a:lstStyle/>
                    <a:p>
                      <a:pPr algn="ctr"/>
                      <a:r>
                        <a:rPr lang="en-US" sz="2200" dirty="0">
                          <a:latin typeface="Franklin Gothic Book" panose="020B0503020102020204" pitchFamily="34" charset="0"/>
                        </a:rPr>
                        <a:t>OK</a:t>
                      </a:r>
                      <a:endParaRPr lang="en-IN" sz="2200" dirty="0">
                        <a:latin typeface="Franklin Gothic Book" panose="020B0503020102020204" pitchFamily="34" charset="0"/>
                      </a:endParaRPr>
                    </a:p>
                  </a:txBody>
                  <a:tcPr/>
                </a:tc>
                <a:tc>
                  <a:txBody>
                    <a:bodyPr/>
                    <a:lstStyle/>
                    <a:p>
                      <a:pPr algn="ctr"/>
                      <a:r>
                        <a:rPr lang="en-US" sz="2200" dirty="0">
                          <a:latin typeface="Franklin Gothic Book" panose="020B0503020102020204" pitchFamily="34" charset="0"/>
                        </a:rPr>
                        <a:t>70%</a:t>
                      </a:r>
                      <a:endParaRPr lang="en-IN" sz="2200" dirty="0">
                        <a:latin typeface="Franklin Gothic Book" panose="020B0503020102020204" pitchFamily="34" charset="0"/>
                      </a:endParaRPr>
                    </a:p>
                  </a:txBody>
                  <a:tcPr/>
                </a:tc>
                <a:tc>
                  <a:txBody>
                    <a:bodyPr/>
                    <a:lstStyle/>
                    <a:p>
                      <a:pPr algn="ctr"/>
                      <a:r>
                        <a:rPr lang="en-US" sz="2200" dirty="0">
                          <a:latin typeface="Franklin Gothic Book" panose="020B0503020102020204" pitchFamily="34" charset="0"/>
                        </a:rPr>
                        <a:t>30%</a:t>
                      </a:r>
                      <a:endParaRPr lang="en-IN" sz="2200" dirty="0">
                        <a:latin typeface="Franklin Gothic Book" panose="020B0503020102020204" pitchFamily="34" charset="0"/>
                      </a:endParaRPr>
                    </a:p>
                  </a:txBody>
                  <a:tcPr/>
                </a:tc>
                <a:tc>
                  <a:txBody>
                    <a:bodyPr/>
                    <a:lstStyle/>
                    <a:p>
                      <a:pPr algn="ctr"/>
                      <a:r>
                        <a:rPr lang="en-US" sz="2200" dirty="0">
                          <a:latin typeface="Franklin Gothic Book" panose="020B0503020102020204" pitchFamily="34" charset="0"/>
                        </a:rPr>
                        <a:t>100%</a:t>
                      </a:r>
                      <a:endParaRPr lang="en-IN" sz="2200" dirty="0">
                        <a:latin typeface="Franklin Gothic Book" panose="020B0503020102020204" pitchFamily="34" charset="0"/>
                      </a:endParaRPr>
                    </a:p>
                  </a:txBody>
                  <a:tcPr/>
                </a:tc>
                <a:extLst>
                  <a:ext uri="{0D108BD9-81ED-4DB2-BD59-A6C34878D82A}">
                    <a16:rowId xmlns:a16="http://schemas.microsoft.com/office/drawing/2014/main" val="3031161899"/>
                  </a:ext>
                </a:extLst>
              </a:tr>
              <a:tr h="554993">
                <a:tc>
                  <a:txBody>
                    <a:bodyPr/>
                    <a:lstStyle/>
                    <a:p>
                      <a:pPr algn="ctr"/>
                      <a:r>
                        <a:rPr lang="en-US" sz="2200" dirty="0">
                          <a:latin typeface="Franklin Gothic Book" panose="020B0503020102020204" pitchFamily="34" charset="0"/>
                        </a:rPr>
                        <a:t>GOOD</a:t>
                      </a:r>
                    </a:p>
                  </a:txBody>
                  <a:tcPr/>
                </a:tc>
                <a:tc>
                  <a:txBody>
                    <a:bodyPr/>
                    <a:lstStyle/>
                    <a:p>
                      <a:pPr algn="ctr"/>
                      <a:r>
                        <a:rPr lang="en-US" sz="2200" dirty="0">
                          <a:latin typeface="Franklin Gothic Book" panose="020B0503020102020204" pitchFamily="34" charset="0"/>
                        </a:rPr>
                        <a:t>50%</a:t>
                      </a:r>
                      <a:endParaRPr lang="en-IN" sz="2200" dirty="0">
                        <a:latin typeface="Franklin Gothic Book" panose="020B0503020102020204" pitchFamily="34" charset="0"/>
                      </a:endParaRPr>
                    </a:p>
                  </a:txBody>
                  <a:tcPr/>
                </a:tc>
                <a:tc>
                  <a:txBody>
                    <a:bodyPr/>
                    <a:lstStyle/>
                    <a:p>
                      <a:pPr algn="ctr"/>
                      <a:r>
                        <a:rPr lang="en-US" sz="2200" dirty="0">
                          <a:latin typeface="Franklin Gothic Book" panose="020B0503020102020204" pitchFamily="34" charset="0"/>
                        </a:rPr>
                        <a:t>50%</a:t>
                      </a:r>
                      <a:endParaRPr lang="en-IN" sz="2200" dirty="0">
                        <a:latin typeface="Franklin Gothic Book" panose="020B0503020102020204" pitchFamily="34" charset="0"/>
                      </a:endParaRPr>
                    </a:p>
                  </a:txBody>
                  <a:tcPr/>
                </a:tc>
                <a:tc>
                  <a:txBody>
                    <a:bodyPr/>
                    <a:lstStyle/>
                    <a:p>
                      <a:pPr algn="ctr"/>
                      <a:r>
                        <a:rPr lang="en-US" sz="2200" dirty="0">
                          <a:latin typeface="Franklin Gothic Book" panose="020B0503020102020204" pitchFamily="34" charset="0"/>
                        </a:rPr>
                        <a:t>100%</a:t>
                      </a:r>
                      <a:endParaRPr lang="en-IN" sz="2200" dirty="0">
                        <a:latin typeface="Franklin Gothic Book" panose="020B0503020102020204" pitchFamily="34" charset="0"/>
                      </a:endParaRPr>
                    </a:p>
                  </a:txBody>
                  <a:tcPr/>
                </a:tc>
                <a:extLst>
                  <a:ext uri="{0D108BD9-81ED-4DB2-BD59-A6C34878D82A}">
                    <a16:rowId xmlns:a16="http://schemas.microsoft.com/office/drawing/2014/main" val="603437682"/>
                  </a:ext>
                </a:extLst>
              </a:tr>
              <a:tr h="554993">
                <a:tc>
                  <a:txBody>
                    <a:bodyPr/>
                    <a:lstStyle/>
                    <a:p>
                      <a:pPr algn="ctr"/>
                      <a:r>
                        <a:rPr lang="en-US" sz="2200" dirty="0">
                          <a:latin typeface="Franklin Gothic Book" panose="020B0503020102020204" pitchFamily="34" charset="0"/>
                        </a:rPr>
                        <a:t>BEST</a:t>
                      </a:r>
                      <a:endParaRPr lang="en-IN" sz="2200" dirty="0">
                        <a:latin typeface="Franklin Gothic Book" panose="020B0503020102020204" pitchFamily="34" charset="0"/>
                      </a:endParaRPr>
                    </a:p>
                  </a:txBody>
                  <a:tcPr/>
                </a:tc>
                <a:tc>
                  <a:txBody>
                    <a:bodyPr/>
                    <a:lstStyle/>
                    <a:p>
                      <a:pPr algn="ctr"/>
                      <a:r>
                        <a:rPr lang="en-US" sz="2200" dirty="0">
                          <a:latin typeface="Franklin Gothic Book" panose="020B0503020102020204" pitchFamily="34" charset="0"/>
                        </a:rPr>
                        <a:t>40%</a:t>
                      </a:r>
                      <a:endParaRPr lang="en-IN" sz="2200" dirty="0">
                        <a:latin typeface="Franklin Gothic Book" panose="020B0503020102020204" pitchFamily="34" charset="0"/>
                      </a:endParaRPr>
                    </a:p>
                  </a:txBody>
                  <a:tcPr/>
                </a:tc>
                <a:tc>
                  <a:txBody>
                    <a:bodyPr/>
                    <a:lstStyle/>
                    <a:p>
                      <a:pPr algn="ctr"/>
                      <a:r>
                        <a:rPr lang="en-US" sz="2200" dirty="0">
                          <a:latin typeface="Franklin Gothic Book" panose="020B0503020102020204" pitchFamily="34" charset="0"/>
                        </a:rPr>
                        <a:t>60%</a:t>
                      </a:r>
                      <a:endParaRPr lang="en-IN" sz="2200" dirty="0">
                        <a:latin typeface="Franklin Gothic Book" panose="020B0503020102020204" pitchFamily="34" charset="0"/>
                      </a:endParaRPr>
                    </a:p>
                  </a:txBody>
                  <a:tcPr/>
                </a:tc>
                <a:tc>
                  <a:txBody>
                    <a:bodyPr/>
                    <a:lstStyle/>
                    <a:p>
                      <a:pPr algn="ctr"/>
                      <a:r>
                        <a:rPr lang="en-US" sz="2200" dirty="0">
                          <a:latin typeface="Franklin Gothic Book" panose="020B0503020102020204" pitchFamily="34" charset="0"/>
                        </a:rPr>
                        <a:t>100%</a:t>
                      </a:r>
                      <a:endParaRPr lang="en-IN" sz="2200" dirty="0">
                        <a:latin typeface="Franklin Gothic Book" panose="020B0503020102020204" pitchFamily="34" charset="0"/>
                      </a:endParaRPr>
                    </a:p>
                  </a:txBody>
                  <a:tcPr/>
                </a:tc>
                <a:extLst>
                  <a:ext uri="{0D108BD9-81ED-4DB2-BD59-A6C34878D82A}">
                    <a16:rowId xmlns:a16="http://schemas.microsoft.com/office/drawing/2014/main" val="2160351835"/>
                  </a:ext>
                </a:extLst>
              </a:tr>
            </a:tbl>
          </a:graphicData>
        </a:graphic>
      </p:graphicFrame>
      <p:sp>
        <p:nvSpPr>
          <p:cNvPr id="5" name="Rectangle: Rounded Corners 4">
            <a:extLst>
              <a:ext uri="{FF2B5EF4-FFF2-40B4-BE49-F238E27FC236}">
                <a16:creationId xmlns:a16="http://schemas.microsoft.com/office/drawing/2014/main" id="{770144FB-58CB-449F-E282-D519F690E674}"/>
              </a:ext>
            </a:extLst>
          </p:cNvPr>
          <p:cNvSpPr/>
          <p:nvPr/>
        </p:nvSpPr>
        <p:spPr>
          <a:xfrm>
            <a:off x="2432275" y="4544010"/>
            <a:ext cx="7641772" cy="1287624"/>
          </a:xfrm>
          <a:prstGeom prst="roundRect">
            <a:avLst/>
          </a:prstGeom>
          <a:solidFill>
            <a:srgbClr val="CD250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EFFICIENCY = AUW X WEIGHT / THRUST GREATER THAN AUW</a:t>
            </a:r>
            <a:endParaRPr lang="en-IN" dirty="0"/>
          </a:p>
        </p:txBody>
      </p:sp>
    </p:spTree>
    <p:extLst>
      <p:ext uri="{BB962C8B-B14F-4D97-AF65-F5344CB8AC3E}">
        <p14:creationId xmlns:p14="http://schemas.microsoft.com/office/powerpoint/2010/main" val="4069460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1028E-9C84-13A2-67F7-7AC1966BE84E}"/>
              </a:ext>
            </a:extLst>
          </p:cNvPr>
          <p:cNvSpPr>
            <a:spLocks noGrp="1"/>
          </p:cNvSpPr>
          <p:nvPr>
            <p:ph type="title"/>
          </p:nvPr>
        </p:nvSpPr>
        <p:spPr/>
        <p:txBody>
          <a:bodyPr>
            <a:normAutofit/>
          </a:bodyPr>
          <a:lstStyle/>
          <a:p>
            <a:r>
              <a:rPr lang="en-US" sz="3400" u="sng" dirty="0">
                <a:latin typeface="Franklin Gothic Book" panose="020B0503020102020204" pitchFamily="34" charset="0"/>
              </a:rPr>
              <a:t>FLYING CONTROLS</a:t>
            </a:r>
            <a:endParaRPr lang="en-IN" sz="3400" u="sng" dirty="0">
              <a:latin typeface="Franklin Gothic Book" panose="020B0503020102020204" pitchFamily="34" charset="0"/>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F57C4B24-86F6-6E64-081E-6D6DF2730369}"/>
                  </a:ext>
                </a:extLst>
              </p14:cNvPr>
              <p14:cNvContentPartPr/>
              <p14:nvPr/>
            </p14:nvContentPartPr>
            <p14:xfrm>
              <a:off x="2929408" y="1278081"/>
              <a:ext cx="360" cy="360"/>
            </p14:xfrm>
          </p:contentPart>
        </mc:Choice>
        <mc:Fallback xmlns="">
          <p:pic>
            <p:nvPicPr>
              <p:cNvPr id="4" name="Ink 3">
                <a:extLst>
                  <a:ext uri="{FF2B5EF4-FFF2-40B4-BE49-F238E27FC236}">
                    <a16:creationId xmlns:a16="http://schemas.microsoft.com/office/drawing/2014/main" id="{F57C4B24-86F6-6E64-081E-6D6DF2730369}"/>
                  </a:ext>
                </a:extLst>
              </p:cNvPr>
              <p:cNvPicPr/>
              <p:nvPr/>
            </p:nvPicPr>
            <p:blipFill>
              <a:blip r:embed="rId3"/>
              <a:stretch>
                <a:fillRect/>
              </a:stretch>
            </p:blipFill>
            <p:spPr>
              <a:xfrm>
                <a:off x="2925088" y="1273761"/>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98041053-E4B2-5FCF-F78A-CDA9E8A892EC}"/>
                  </a:ext>
                </a:extLst>
              </p14:cNvPr>
              <p14:cNvContentPartPr/>
              <p14:nvPr/>
            </p14:nvContentPartPr>
            <p14:xfrm>
              <a:off x="3638968" y="2556441"/>
              <a:ext cx="360" cy="360"/>
            </p14:xfrm>
          </p:contentPart>
        </mc:Choice>
        <mc:Fallback xmlns="">
          <p:pic>
            <p:nvPicPr>
              <p:cNvPr id="5" name="Ink 4">
                <a:extLst>
                  <a:ext uri="{FF2B5EF4-FFF2-40B4-BE49-F238E27FC236}">
                    <a16:creationId xmlns:a16="http://schemas.microsoft.com/office/drawing/2014/main" id="{98041053-E4B2-5FCF-F78A-CDA9E8A892EC}"/>
                  </a:ext>
                </a:extLst>
              </p:cNvPr>
              <p:cNvPicPr/>
              <p:nvPr/>
            </p:nvPicPr>
            <p:blipFill>
              <a:blip r:embed="rId3"/>
              <a:stretch>
                <a:fillRect/>
              </a:stretch>
            </p:blipFill>
            <p:spPr>
              <a:xfrm>
                <a:off x="3634648" y="2552121"/>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5F5F7784-FED8-1FEE-1968-6DBCAB622E85}"/>
                  </a:ext>
                </a:extLst>
              </p14:cNvPr>
              <p14:cNvContentPartPr/>
              <p14:nvPr/>
            </p14:nvContentPartPr>
            <p14:xfrm>
              <a:off x="3676408" y="951921"/>
              <a:ext cx="360" cy="360"/>
            </p14:xfrm>
          </p:contentPart>
        </mc:Choice>
        <mc:Fallback xmlns="">
          <p:pic>
            <p:nvPicPr>
              <p:cNvPr id="6" name="Ink 5">
                <a:extLst>
                  <a:ext uri="{FF2B5EF4-FFF2-40B4-BE49-F238E27FC236}">
                    <a16:creationId xmlns:a16="http://schemas.microsoft.com/office/drawing/2014/main" id="{5F5F7784-FED8-1FEE-1968-6DBCAB622E85}"/>
                  </a:ext>
                </a:extLst>
              </p:cNvPr>
              <p:cNvPicPr/>
              <p:nvPr/>
            </p:nvPicPr>
            <p:blipFill>
              <a:blip r:embed="rId3"/>
              <a:stretch>
                <a:fillRect/>
              </a:stretch>
            </p:blipFill>
            <p:spPr>
              <a:xfrm>
                <a:off x="3672088" y="947601"/>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65E418DF-F368-792C-E400-DE8A52778397}"/>
                  </a:ext>
                </a:extLst>
              </p14:cNvPr>
              <p14:cNvContentPartPr/>
              <p14:nvPr/>
            </p14:nvContentPartPr>
            <p14:xfrm>
              <a:off x="3480208" y="2771001"/>
              <a:ext cx="360" cy="360"/>
            </p14:xfrm>
          </p:contentPart>
        </mc:Choice>
        <mc:Fallback xmlns="">
          <p:pic>
            <p:nvPicPr>
              <p:cNvPr id="7" name="Ink 6">
                <a:extLst>
                  <a:ext uri="{FF2B5EF4-FFF2-40B4-BE49-F238E27FC236}">
                    <a16:creationId xmlns:a16="http://schemas.microsoft.com/office/drawing/2014/main" id="{65E418DF-F368-792C-E400-DE8A52778397}"/>
                  </a:ext>
                </a:extLst>
              </p:cNvPr>
              <p:cNvPicPr/>
              <p:nvPr/>
            </p:nvPicPr>
            <p:blipFill>
              <a:blip r:embed="rId3"/>
              <a:stretch>
                <a:fillRect/>
              </a:stretch>
            </p:blipFill>
            <p:spPr>
              <a:xfrm>
                <a:off x="3475888" y="2766681"/>
                <a:ext cx="9000" cy="9000"/>
              </a:xfrm>
              <a:prstGeom prst="rect">
                <a:avLst/>
              </a:prstGeom>
            </p:spPr>
          </p:pic>
        </mc:Fallback>
      </mc:AlternateContent>
      <p:cxnSp>
        <p:nvCxnSpPr>
          <p:cNvPr id="12" name="Straight Connector 11">
            <a:extLst>
              <a:ext uri="{FF2B5EF4-FFF2-40B4-BE49-F238E27FC236}">
                <a16:creationId xmlns:a16="http://schemas.microsoft.com/office/drawing/2014/main" id="{97CC5C3E-23C5-B816-4CF1-B448C0F72C50}"/>
              </a:ext>
            </a:extLst>
          </p:cNvPr>
          <p:cNvCxnSpPr>
            <a:cxnSpLocks/>
          </p:cNvCxnSpPr>
          <p:nvPr/>
        </p:nvCxnSpPr>
        <p:spPr>
          <a:xfrm flipH="1">
            <a:off x="2612571" y="2939144"/>
            <a:ext cx="9331" cy="15302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41A4FCB-FDD7-B588-3788-3A287B021A5F}"/>
              </a:ext>
            </a:extLst>
          </p:cNvPr>
          <p:cNvCxnSpPr/>
          <p:nvPr/>
        </p:nvCxnSpPr>
        <p:spPr>
          <a:xfrm>
            <a:off x="1763486" y="3657600"/>
            <a:ext cx="17167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3F78F31-7CAA-8871-D376-AC5BC7FE590C}"/>
              </a:ext>
            </a:extLst>
          </p:cNvPr>
          <p:cNvCxnSpPr>
            <a:cxnSpLocks/>
          </p:cNvCxnSpPr>
          <p:nvPr/>
        </p:nvCxnSpPr>
        <p:spPr>
          <a:xfrm flipH="1">
            <a:off x="9258490" y="2939144"/>
            <a:ext cx="9331" cy="15302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E1BCA01-7204-D34A-375A-42E7400AB57C}"/>
              </a:ext>
            </a:extLst>
          </p:cNvPr>
          <p:cNvCxnSpPr/>
          <p:nvPr/>
        </p:nvCxnSpPr>
        <p:spPr>
          <a:xfrm>
            <a:off x="8409405" y="3657600"/>
            <a:ext cx="1716722"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99295EA-D2B2-F8C6-3D0B-379C513FD1C1}"/>
              </a:ext>
            </a:extLst>
          </p:cNvPr>
          <p:cNvSpPr txBox="1"/>
          <p:nvPr/>
        </p:nvSpPr>
        <p:spPr>
          <a:xfrm>
            <a:off x="2401817" y="2543070"/>
            <a:ext cx="1050398" cy="369332"/>
          </a:xfrm>
          <a:prstGeom prst="rect">
            <a:avLst/>
          </a:prstGeom>
          <a:noFill/>
        </p:spPr>
        <p:txBody>
          <a:bodyPr wrap="square" rtlCol="0">
            <a:spAutoFit/>
          </a:bodyPr>
          <a:lstStyle/>
          <a:p>
            <a:r>
              <a:rPr lang="en-US" dirty="0"/>
              <a:t>TU</a:t>
            </a:r>
            <a:endParaRPr lang="en-IN" dirty="0"/>
          </a:p>
        </p:txBody>
      </p:sp>
      <p:sp>
        <p:nvSpPr>
          <p:cNvPr id="21" name="TextBox 20">
            <a:extLst>
              <a:ext uri="{FF2B5EF4-FFF2-40B4-BE49-F238E27FC236}">
                <a16:creationId xmlns:a16="http://schemas.microsoft.com/office/drawing/2014/main" id="{895FE8E8-EF20-9E18-75D7-D906AE81FE61}"/>
              </a:ext>
            </a:extLst>
          </p:cNvPr>
          <p:cNvSpPr txBox="1"/>
          <p:nvPr/>
        </p:nvSpPr>
        <p:spPr>
          <a:xfrm>
            <a:off x="1351307" y="3429000"/>
            <a:ext cx="1050398" cy="369332"/>
          </a:xfrm>
          <a:prstGeom prst="rect">
            <a:avLst/>
          </a:prstGeom>
          <a:noFill/>
        </p:spPr>
        <p:txBody>
          <a:bodyPr wrap="square" rtlCol="0">
            <a:spAutoFit/>
          </a:bodyPr>
          <a:lstStyle/>
          <a:p>
            <a:r>
              <a:rPr lang="en-US" dirty="0"/>
              <a:t>YL</a:t>
            </a:r>
            <a:endParaRPr lang="en-IN" dirty="0"/>
          </a:p>
        </p:txBody>
      </p:sp>
      <p:sp>
        <p:nvSpPr>
          <p:cNvPr id="22" name="TextBox 21">
            <a:extLst>
              <a:ext uri="{FF2B5EF4-FFF2-40B4-BE49-F238E27FC236}">
                <a16:creationId xmlns:a16="http://schemas.microsoft.com/office/drawing/2014/main" id="{B5FCDE12-D39B-6C6A-C23A-6D67DABC28C8}"/>
              </a:ext>
            </a:extLst>
          </p:cNvPr>
          <p:cNvSpPr txBox="1"/>
          <p:nvPr/>
        </p:nvSpPr>
        <p:spPr>
          <a:xfrm>
            <a:off x="2401705" y="4469364"/>
            <a:ext cx="1050398" cy="369332"/>
          </a:xfrm>
          <a:prstGeom prst="rect">
            <a:avLst/>
          </a:prstGeom>
          <a:noFill/>
        </p:spPr>
        <p:txBody>
          <a:bodyPr wrap="square" rtlCol="0">
            <a:spAutoFit/>
          </a:bodyPr>
          <a:lstStyle/>
          <a:p>
            <a:r>
              <a:rPr lang="en-US" dirty="0"/>
              <a:t>TD</a:t>
            </a:r>
            <a:endParaRPr lang="en-IN" dirty="0"/>
          </a:p>
        </p:txBody>
      </p:sp>
      <p:sp>
        <p:nvSpPr>
          <p:cNvPr id="23" name="TextBox 22">
            <a:extLst>
              <a:ext uri="{FF2B5EF4-FFF2-40B4-BE49-F238E27FC236}">
                <a16:creationId xmlns:a16="http://schemas.microsoft.com/office/drawing/2014/main" id="{8A230F4A-141E-381F-313F-E54552ED5705}"/>
              </a:ext>
            </a:extLst>
          </p:cNvPr>
          <p:cNvSpPr txBox="1"/>
          <p:nvPr/>
        </p:nvSpPr>
        <p:spPr>
          <a:xfrm>
            <a:off x="3507976" y="3450858"/>
            <a:ext cx="1050398" cy="369332"/>
          </a:xfrm>
          <a:prstGeom prst="rect">
            <a:avLst/>
          </a:prstGeom>
          <a:noFill/>
        </p:spPr>
        <p:txBody>
          <a:bodyPr wrap="square" rtlCol="0">
            <a:spAutoFit/>
          </a:bodyPr>
          <a:lstStyle/>
          <a:p>
            <a:r>
              <a:rPr lang="en-US" dirty="0"/>
              <a:t>YR</a:t>
            </a:r>
            <a:endParaRPr lang="en-IN" dirty="0"/>
          </a:p>
        </p:txBody>
      </p:sp>
      <p:sp>
        <p:nvSpPr>
          <p:cNvPr id="24" name="TextBox 23">
            <a:extLst>
              <a:ext uri="{FF2B5EF4-FFF2-40B4-BE49-F238E27FC236}">
                <a16:creationId xmlns:a16="http://schemas.microsoft.com/office/drawing/2014/main" id="{4622664C-9C48-35A8-284A-F64B98397299}"/>
              </a:ext>
            </a:extLst>
          </p:cNvPr>
          <p:cNvSpPr txBox="1"/>
          <p:nvPr/>
        </p:nvSpPr>
        <p:spPr>
          <a:xfrm>
            <a:off x="9037646" y="4422710"/>
            <a:ext cx="1050398" cy="369332"/>
          </a:xfrm>
          <a:prstGeom prst="rect">
            <a:avLst/>
          </a:prstGeom>
          <a:noFill/>
        </p:spPr>
        <p:txBody>
          <a:bodyPr wrap="square" rtlCol="0">
            <a:spAutoFit/>
          </a:bodyPr>
          <a:lstStyle/>
          <a:p>
            <a:r>
              <a:rPr lang="en-US" dirty="0"/>
              <a:t>PB</a:t>
            </a:r>
            <a:endParaRPr lang="en-IN" dirty="0"/>
          </a:p>
        </p:txBody>
      </p:sp>
      <p:sp>
        <p:nvSpPr>
          <p:cNvPr id="25" name="TextBox 24">
            <a:extLst>
              <a:ext uri="{FF2B5EF4-FFF2-40B4-BE49-F238E27FC236}">
                <a16:creationId xmlns:a16="http://schemas.microsoft.com/office/drawing/2014/main" id="{43D8971A-4496-E4E9-E0B9-09CC2D1E8908}"/>
              </a:ext>
            </a:extLst>
          </p:cNvPr>
          <p:cNvSpPr txBox="1"/>
          <p:nvPr/>
        </p:nvSpPr>
        <p:spPr>
          <a:xfrm>
            <a:off x="10109334" y="3482264"/>
            <a:ext cx="1050398" cy="369332"/>
          </a:xfrm>
          <a:prstGeom prst="rect">
            <a:avLst/>
          </a:prstGeom>
          <a:noFill/>
        </p:spPr>
        <p:txBody>
          <a:bodyPr wrap="square" rtlCol="0">
            <a:spAutoFit/>
          </a:bodyPr>
          <a:lstStyle/>
          <a:p>
            <a:r>
              <a:rPr lang="en-US" dirty="0"/>
              <a:t>RR</a:t>
            </a:r>
            <a:endParaRPr lang="en-IN" dirty="0"/>
          </a:p>
        </p:txBody>
      </p:sp>
      <p:sp>
        <p:nvSpPr>
          <p:cNvPr id="26" name="TextBox 25">
            <a:extLst>
              <a:ext uri="{FF2B5EF4-FFF2-40B4-BE49-F238E27FC236}">
                <a16:creationId xmlns:a16="http://schemas.microsoft.com/office/drawing/2014/main" id="{5CA72356-6120-F310-6524-62E6699F3981}"/>
              </a:ext>
            </a:extLst>
          </p:cNvPr>
          <p:cNvSpPr txBox="1"/>
          <p:nvPr/>
        </p:nvSpPr>
        <p:spPr>
          <a:xfrm>
            <a:off x="7903494" y="3491595"/>
            <a:ext cx="1050398" cy="369332"/>
          </a:xfrm>
          <a:prstGeom prst="rect">
            <a:avLst/>
          </a:prstGeom>
          <a:noFill/>
        </p:spPr>
        <p:txBody>
          <a:bodyPr wrap="square" rtlCol="0">
            <a:spAutoFit/>
          </a:bodyPr>
          <a:lstStyle/>
          <a:p>
            <a:r>
              <a:rPr lang="en-US" dirty="0"/>
              <a:t>RL</a:t>
            </a:r>
            <a:endParaRPr lang="en-IN" dirty="0"/>
          </a:p>
        </p:txBody>
      </p:sp>
      <p:sp>
        <p:nvSpPr>
          <p:cNvPr id="27" name="TextBox 26">
            <a:extLst>
              <a:ext uri="{FF2B5EF4-FFF2-40B4-BE49-F238E27FC236}">
                <a16:creationId xmlns:a16="http://schemas.microsoft.com/office/drawing/2014/main" id="{7DB91824-7CFF-EF5B-4F29-56307D482D74}"/>
              </a:ext>
            </a:extLst>
          </p:cNvPr>
          <p:cNvSpPr txBox="1"/>
          <p:nvPr/>
        </p:nvSpPr>
        <p:spPr>
          <a:xfrm>
            <a:off x="9075729" y="2568532"/>
            <a:ext cx="1050398" cy="369332"/>
          </a:xfrm>
          <a:prstGeom prst="rect">
            <a:avLst/>
          </a:prstGeom>
          <a:noFill/>
        </p:spPr>
        <p:txBody>
          <a:bodyPr wrap="square" rtlCol="0">
            <a:spAutoFit/>
          </a:bodyPr>
          <a:lstStyle/>
          <a:p>
            <a:r>
              <a:rPr lang="en-US" dirty="0"/>
              <a:t>PF</a:t>
            </a:r>
            <a:endParaRPr lang="en-IN" dirty="0"/>
          </a:p>
        </p:txBody>
      </p:sp>
      <p:sp>
        <p:nvSpPr>
          <p:cNvPr id="31" name="TextBox 30">
            <a:extLst>
              <a:ext uri="{FF2B5EF4-FFF2-40B4-BE49-F238E27FC236}">
                <a16:creationId xmlns:a16="http://schemas.microsoft.com/office/drawing/2014/main" id="{4D664FBE-5959-283F-BAD2-98EA01774E4A}"/>
              </a:ext>
            </a:extLst>
          </p:cNvPr>
          <p:cNvSpPr txBox="1"/>
          <p:nvPr/>
        </p:nvSpPr>
        <p:spPr>
          <a:xfrm>
            <a:off x="4265489" y="2521059"/>
            <a:ext cx="3314292" cy="2554545"/>
          </a:xfrm>
          <a:prstGeom prst="rect">
            <a:avLst/>
          </a:prstGeom>
          <a:solidFill>
            <a:schemeClr val="accent6">
              <a:lumMod val="60000"/>
              <a:lumOff val="40000"/>
            </a:schemeClr>
          </a:solidFill>
          <a:effectLst>
            <a:softEdge rad="63500"/>
          </a:effectLst>
        </p:spPr>
        <p:txBody>
          <a:bodyPr wrap="square" rtlCol="0">
            <a:spAutoFit/>
          </a:bodyPr>
          <a:lstStyle/>
          <a:p>
            <a:r>
              <a:rPr lang="en-US" sz="2000" dirty="0">
                <a:latin typeface="Franklin Gothic Book" panose="020B0503020102020204" pitchFamily="34" charset="0"/>
              </a:rPr>
              <a:t>TU – Throttle Up</a:t>
            </a:r>
          </a:p>
          <a:p>
            <a:r>
              <a:rPr lang="en-US" sz="2000" dirty="0">
                <a:latin typeface="Franklin Gothic Book" panose="020B0503020102020204" pitchFamily="34" charset="0"/>
              </a:rPr>
              <a:t>TD – Throttle Down</a:t>
            </a:r>
          </a:p>
          <a:p>
            <a:r>
              <a:rPr lang="en-US" sz="2000" dirty="0">
                <a:latin typeface="Franklin Gothic Book" panose="020B0503020102020204" pitchFamily="34" charset="0"/>
              </a:rPr>
              <a:t>YL – Yaw Left</a:t>
            </a:r>
          </a:p>
          <a:p>
            <a:r>
              <a:rPr lang="en-US" sz="2000" dirty="0">
                <a:latin typeface="Franklin Gothic Book" panose="020B0503020102020204" pitchFamily="34" charset="0"/>
              </a:rPr>
              <a:t>YL – Yaw Right</a:t>
            </a:r>
          </a:p>
          <a:p>
            <a:r>
              <a:rPr lang="en-US" sz="2000" dirty="0">
                <a:latin typeface="Franklin Gothic Book" panose="020B0503020102020204" pitchFamily="34" charset="0"/>
              </a:rPr>
              <a:t>PF – Pitch Forward</a:t>
            </a:r>
          </a:p>
          <a:p>
            <a:r>
              <a:rPr lang="en-US" sz="2000" dirty="0">
                <a:latin typeface="Franklin Gothic Book" panose="020B0503020102020204" pitchFamily="34" charset="0"/>
              </a:rPr>
              <a:t>PB – Pitch Backward</a:t>
            </a:r>
          </a:p>
          <a:p>
            <a:r>
              <a:rPr lang="en-US" sz="2000" dirty="0">
                <a:latin typeface="Franklin Gothic Book" panose="020B0503020102020204" pitchFamily="34" charset="0"/>
              </a:rPr>
              <a:t>RL – Roll Left</a:t>
            </a:r>
          </a:p>
          <a:p>
            <a:r>
              <a:rPr lang="en-US" sz="2000" dirty="0">
                <a:latin typeface="Franklin Gothic Book" panose="020B0503020102020204" pitchFamily="34" charset="0"/>
              </a:rPr>
              <a:t>RL – Roll Right</a:t>
            </a:r>
            <a:endParaRPr lang="en-IN" sz="2000" dirty="0">
              <a:latin typeface="Franklin Gothic Book" panose="020B0503020102020204" pitchFamily="34" charset="0"/>
            </a:endParaRPr>
          </a:p>
        </p:txBody>
      </p:sp>
    </p:spTree>
    <p:extLst>
      <p:ext uri="{BB962C8B-B14F-4D97-AF65-F5344CB8AC3E}">
        <p14:creationId xmlns:p14="http://schemas.microsoft.com/office/powerpoint/2010/main" val="3004049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45075-4A03-F869-0F46-763051894E8F}"/>
              </a:ext>
            </a:extLst>
          </p:cNvPr>
          <p:cNvSpPr>
            <a:spLocks noGrp="1"/>
          </p:cNvSpPr>
          <p:nvPr>
            <p:ph type="title"/>
          </p:nvPr>
        </p:nvSpPr>
        <p:spPr>
          <a:xfrm>
            <a:off x="1451580" y="804519"/>
            <a:ext cx="9446576" cy="753693"/>
          </a:xfrm>
        </p:spPr>
        <p:txBody>
          <a:bodyPr/>
          <a:lstStyle/>
          <a:p>
            <a:r>
              <a:rPr lang="en-IN" sz="3200" u="sng" dirty="0">
                <a:latin typeface="Franklin Gothic Book" panose="020B0503020102020204" pitchFamily="34" charset="0"/>
              </a:rPr>
              <a:t>Flying channels</a:t>
            </a:r>
            <a:endParaRPr lang="en-IN" dirty="0"/>
          </a:p>
        </p:txBody>
      </p:sp>
      <p:sp>
        <p:nvSpPr>
          <p:cNvPr id="3" name="Content Placeholder 2">
            <a:extLst>
              <a:ext uri="{FF2B5EF4-FFF2-40B4-BE49-F238E27FC236}">
                <a16:creationId xmlns:a16="http://schemas.microsoft.com/office/drawing/2014/main" id="{FF324CA5-3A98-03F2-DBD1-9046B5BAF004}"/>
              </a:ext>
            </a:extLst>
          </p:cNvPr>
          <p:cNvSpPr>
            <a:spLocks noGrp="1"/>
          </p:cNvSpPr>
          <p:nvPr>
            <p:ph idx="1"/>
          </p:nvPr>
        </p:nvSpPr>
        <p:spPr>
          <a:xfrm>
            <a:off x="1451579" y="1862123"/>
            <a:ext cx="9603275" cy="4273421"/>
          </a:xfrm>
        </p:spPr>
        <p:txBody>
          <a:bodyPr/>
          <a:lstStyle/>
          <a:p>
            <a:r>
              <a:rPr lang="en-IN" dirty="0">
                <a:latin typeface="Franklin Gothic Book" panose="020B0503020102020204" pitchFamily="34" charset="0"/>
              </a:rPr>
              <a:t>For DRONE flying controls, it need minimum 5 channels:</a:t>
            </a:r>
          </a:p>
          <a:p>
            <a:pPr marL="0" indent="0">
              <a:buNone/>
            </a:pPr>
            <a:endParaRPr lang="en-IN" dirty="0"/>
          </a:p>
        </p:txBody>
      </p:sp>
      <p:graphicFrame>
        <p:nvGraphicFramePr>
          <p:cNvPr id="5" name="Table 5">
            <a:extLst>
              <a:ext uri="{FF2B5EF4-FFF2-40B4-BE49-F238E27FC236}">
                <a16:creationId xmlns:a16="http://schemas.microsoft.com/office/drawing/2014/main" id="{A1ED179F-554F-DF2F-773E-244E422B72E4}"/>
              </a:ext>
            </a:extLst>
          </p:cNvPr>
          <p:cNvGraphicFramePr>
            <a:graphicFrameLocks noGrp="1"/>
          </p:cNvGraphicFramePr>
          <p:nvPr>
            <p:extLst>
              <p:ext uri="{D42A27DB-BD31-4B8C-83A1-F6EECF244321}">
                <p14:modId xmlns:p14="http://schemas.microsoft.com/office/powerpoint/2010/main" val="3836783073"/>
              </p:ext>
            </p:extLst>
          </p:nvPr>
        </p:nvGraphicFramePr>
        <p:xfrm>
          <a:off x="1451579" y="2318270"/>
          <a:ext cx="9082682" cy="3499899"/>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798986288"/>
                    </a:ext>
                  </a:extLst>
                </a:gridCol>
                <a:gridCol w="2709333">
                  <a:extLst>
                    <a:ext uri="{9D8B030D-6E8A-4147-A177-3AD203B41FA5}">
                      <a16:colId xmlns:a16="http://schemas.microsoft.com/office/drawing/2014/main" val="3126515099"/>
                    </a:ext>
                  </a:extLst>
                </a:gridCol>
                <a:gridCol w="3664016">
                  <a:extLst>
                    <a:ext uri="{9D8B030D-6E8A-4147-A177-3AD203B41FA5}">
                      <a16:colId xmlns:a16="http://schemas.microsoft.com/office/drawing/2014/main" val="794353695"/>
                    </a:ext>
                  </a:extLst>
                </a:gridCol>
              </a:tblGrid>
              <a:tr h="607728">
                <a:tc>
                  <a:txBody>
                    <a:bodyPr/>
                    <a:lstStyle/>
                    <a:p>
                      <a:pPr algn="ctr"/>
                      <a:r>
                        <a:rPr lang="en-IN" dirty="0"/>
                        <a:t>Channel no.</a:t>
                      </a:r>
                    </a:p>
                  </a:txBody>
                  <a:tcPr/>
                </a:tc>
                <a:tc>
                  <a:txBody>
                    <a:bodyPr/>
                    <a:lstStyle/>
                    <a:p>
                      <a:pPr algn="ctr"/>
                      <a:r>
                        <a:rPr lang="en-IN" dirty="0"/>
                        <a:t>Channel Name</a:t>
                      </a:r>
                    </a:p>
                  </a:txBody>
                  <a:tcPr/>
                </a:tc>
                <a:tc>
                  <a:txBody>
                    <a:bodyPr/>
                    <a:lstStyle/>
                    <a:p>
                      <a:pPr algn="ctr"/>
                      <a:r>
                        <a:rPr lang="en-IN" dirty="0"/>
                        <a:t>Channel Controls</a:t>
                      </a:r>
                    </a:p>
                  </a:txBody>
                  <a:tcPr/>
                </a:tc>
                <a:extLst>
                  <a:ext uri="{0D108BD9-81ED-4DB2-BD59-A6C34878D82A}">
                    <a16:rowId xmlns:a16="http://schemas.microsoft.com/office/drawing/2014/main" val="1650721379"/>
                  </a:ext>
                </a:extLst>
              </a:tr>
              <a:tr h="693372">
                <a:tc>
                  <a:txBody>
                    <a:bodyPr/>
                    <a:lstStyle/>
                    <a:p>
                      <a:pPr algn="ctr"/>
                      <a:r>
                        <a:rPr lang="en-IN" sz="2200" dirty="0">
                          <a:latin typeface="Franklin Gothic Book" panose="020B0503020102020204" pitchFamily="34" charset="0"/>
                        </a:rPr>
                        <a:t>1</a:t>
                      </a:r>
                    </a:p>
                  </a:txBody>
                  <a:tcPr/>
                </a:tc>
                <a:tc>
                  <a:txBody>
                    <a:bodyPr/>
                    <a:lstStyle/>
                    <a:p>
                      <a:pPr algn="ctr"/>
                      <a:r>
                        <a:rPr lang="en-IN" dirty="0"/>
                        <a:t>ROLL</a:t>
                      </a:r>
                    </a:p>
                  </a:txBody>
                  <a:tcPr/>
                </a:tc>
                <a:tc>
                  <a:txBody>
                    <a:bodyPr/>
                    <a:lstStyle/>
                    <a:p>
                      <a:pPr algn="ctr"/>
                      <a:endParaRPr lang="en-IN" dirty="0"/>
                    </a:p>
                  </a:txBody>
                  <a:tcPr/>
                </a:tc>
                <a:extLst>
                  <a:ext uri="{0D108BD9-81ED-4DB2-BD59-A6C34878D82A}">
                    <a16:rowId xmlns:a16="http://schemas.microsoft.com/office/drawing/2014/main" val="2656177551"/>
                  </a:ext>
                </a:extLst>
              </a:tr>
              <a:tr h="573982">
                <a:tc>
                  <a:txBody>
                    <a:bodyPr/>
                    <a:lstStyle/>
                    <a:p>
                      <a:pPr algn="ctr"/>
                      <a:r>
                        <a:rPr lang="en-IN" dirty="0"/>
                        <a:t>2</a:t>
                      </a:r>
                    </a:p>
                  </a:txBody>
                  <a:tcPr/>
                </a:tc>
                <a:tc>
                  <a:txBody>
                    <a:bodyPr/>
                    <a:lstStyle/>
                    <a:p>
                      <a:pPr algn="ctr"/>
                      <a:r>
                        <a:rPr lang="en-IN" dirty="0"/>
                        <a:t>PITCH</a:t>
                      </a:r>
                    </a:p>
                  </a:txBody>
                  <a:tcPr/>
                </a:tc>
                <a:tc>
                  <a:txBody>
                    <a:bodyPr/>
                    <a:lstStyle/>
                    <a:p>
                      <a:pPr algn="ctr"/>
                      <a:endParaRPr lang="en-IN" dirty="0"/>
                    </a:p>
                  </a:txBody>
                  <a:tcPr/>
                </a:tc>
                <a:extLst>
                  <a:ext uri="{0D108BD9-81ED-4DB2-BD59-A6C34878D82A}">
                    <a16:rowId xmlns:a16="http://schemas.microsoft.com/office/drawing/2014/main" val="3132566640"/>
                  </a:ext>
                </a:extLst>
              </a:tr>
              <a:tr h="749880">
                <a:tc>
                  <a:txBody>
                    <a:bodyPr/>
                    <a:lstStyle/>
                    <a:p>
                      <a:pPr algn="ctr"/>
                      <a:r>
                        <a:rPr lang="en-IN" dirty="0"/>
                        <a:t>3</a:t>
                      </a:r>
                    </a:p>
                  </a:txBody>
                  <a:tcPr/>
                </a:tc>
                <a:tc>
                  <a:txBody>
                    <a:bodyPr/>
                    <a:lstStyle/>
                    <a:p>
                      <a:pPr algn="ctr"/>
                      <a:r>
                        <a:rPr lang="en-IN" dirty="0"/>
                        <a:t>THROTTLE</a:t>
                      </a:r>
                    </a:p>
                  </a:txBody>
                  <a:tcPr/>
                </a:tc>
                <a:tc>
                  <a:txBody>
                    <a:bodyPr/>
                    <a:lstStyle/>
                    <a:p>
                      <a:pPr algn="ctr"/>
                      <a:endParaRPr lang="en-IN" dirty="0"/>
                    </a:p>
                  </a:txBody>
                  <a:tcPr/>
                </a:tc>
                <a:extLst>
                  <a:ext uri="{0D108BD9-81ED-4DB2-BD59-A6C34878D82A}">
                    <a16:rowId xmlns:a16="http://schemas.microsoft.com/office/drawing/2014/main" val="3411766736"/>
                  </a:ext>
                </a:extLst>
              </a:tr>
              <a:tr h="509177">
                <a:tc>
                  <a:txBody>
                    <a:bodyPr/>
                    <a:lstStyle/>
                    <a:p>
                      <a:pPr algn="ctr"/>
                      <a:r>
                        <a:rPr lang="en-IN" dirty="0"/>
                        <a:t>4</a:t>
                      </a:r>
                    </a:p>
                  </a:txBody>
                  <a:tcPr/>
                </a:tc>
                <a:tc>
                  <a:txBody>
                    <a:bodyPr/>
                    <a:lstStyle/>
                    <a:p>
                      <a:pPr algn="ctr"/>
                      <a:r>
                        <a:rPr lang="en-IN" dirty="0"/>
                        <a:t>YAW</a:t>
                      </a:r>
                    </a:p>
                  </a:txBody>
                  <a:tcPr/>
                </a:tc>
                <a:tc>
                  <a:txBody>
                    <a:bodyPr/>
                    <a:lstStyle/>
                    <a:p>
                      <a:pPr algn="ctr"/>
                      <a:endParaRPr lang="en-IN" dirty="0"/>
                    </a:p>
                  </a:txBody>
                  <a:tcPr/>
                </a:tc>
                <a:extLst>
                  <a:ext uri="{0D108BD9-81ED-4DB2-BD59-A6C34878D82A}">
                    <a16:rowId xmlns:a16="http://schemas.microsoft.com/office/drawing/2014/main" val="4202169852"/>
                  </a:ext>
                </a:extLst>
              </a:tr>
              <a:tr h="323240">
                <a:tc>
                  <a:txBody>
                    <a:bodyPr/>
                    <a:lstStyle/>
                    <a:p>
                      <a:pPr algn="ctr"/>
                      <a:r>
                        <a:rPr lang="en-IN" dirty="0"/>
                        <a:t>5</a:t>
                      </a:r>
                    </a:p>
                  </a:txBody>
                  <a:tcPr/>
                </a:tc>
                <a:tc>
                  <a:txBody>
                    <a:bodyPr/>
                    <a:lstStyle/>
                    <a:p>
                      <a:pPr algn="ctr"/>
                      <a:r>
                        <a:rPr lang="en-IN" dirty="0"/>
                        <a:t>FLIGHTMODE</a:t>
                      </a:r>
                    </a:p>
                  </a:txBody>
                  <a:tcPr/>
                </a:tc>
                <a:tc>
                  <a:txBody>
                    <a:bodyPr/>
                    <a:lstStyle/>
                    <a:p>
                      <a:pPr algn="ctr"/>
                      <a:r>
                        <a:rPr lang="en-IN" dirty="0"/>
                        <a:t>GPS/AUTOMATIC/MANUAL</a:t>
                      </a:r>
                    </a:p>
                  </a:txBody>
                  <a:tcPr/>
                </a:tc>
                <a:extLst>
                  <a:ext uri="{0D108BD9-81ED-4DB2-BD59-A6C34878D82A}">
                    <a16:rowId xmlns:a16="http://schemas.microsoft.com/office/drawing/2014/main" val="854262016"/>
                  </a:ext>
                </a:extLst>
              </a:tr>
            </a:tbl>
          </a:graphicData>
        </a:graphic>
      </p:graphicFrame>
      <p:cxnSp>
        <p:nvCxnSpPr>
          <p:cNvPr id="6" name="Straight Connector 5">
            <a:extLst>
              <a:ext uri="{FF2B5EF4-FFF2-40B4-BE49-F238E27FC236}">
                <a16:creationId xmlns:a16="http://schemas.microsoft.com/office/drawing/2014/main" id="{E675E6CF-C261-61F8-4C81-B6DD05288272}"/>
              </a:ext>
            </a:extLst>
          </p:cNvPr>
          <p:cNvCxnSpPr>
            <a:cxnSpLocks/>
          </p:cNvCxnSpPr>
          <p:nvPr/>
        </p:nvCxnSpPr>
        <p:spPr>
          <a:xfrm>
            <a:off x="7828759" y="3071581"/>
            <a:ext cx="457050" cy="354563"/>
          </a:xfrm>
          <a:prstGeom prst="line">
            <a:avLst/>
          </a:prstGeom>
          <a:ln w="19050" cap="flat" cmpd="sng" algn="ctr">
            <a:solidFill>
              <a:schemeClr val="tx1">
                <a:lumMod val="95000"/>
                <a:lumOff val="5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7" name="Straight Connector 6">
            <a:extLst>
              <a:ext uri="{FF2B5EF4-FFF2-40B4-BE49-F238E27FC236}">
                <a16:creationId xmlns:a16="http://schemas.microsoft.com/office/drawing/2014/main" id="{B4E0751E-F034-7F21-3DD3-31BEA54B29F5}"/>
              </a:ext>
            </a:extLst>
          </p:cNvPr>
          <p:cNvCxnSpPr>
            <a:cxnSpLocks/>
          </p:cNvCxnSpPr>
          <p:nvPr/>
        </p:nvCxnSpPr>
        <p:spPr>
          <a:xfrm flipV="1">
            <a:off x="7837938" y="3082425"/>
            <a:ext cx="457201" cy="343719"/>
          </a:xfrm>
          <a:prstGeom prst="line">
            <a:avLst/>
          </a:prstGeom>
          <a:ln w="19050" cap="flat" cmpd="sng" algn="ctr">
            <a:solidFill>
              <a:schemeClr val="tx1">
                <a:lumMod val="95000"/>
                <a:lumOff val="5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 name="Straight Arrow Connector 7">
            <a:extLst>
              <a:ext uri="{FF2B5EF4-FFF2-40B4-BE49-F238E27FC236}">
                <a16:creationId xmlns:a16="http://schemas.microsoft.com/office/drawing/2014/main" id="{A9BDB8F6-1E2F-29B1-85B8-77281BF0B3D0}"/>
              </a:ext>
            </a:extLst>
          </p:cNvPr>
          <p:cNvCxnSpPr>
            <a:cxnSpLocks/>
          </p:cNvCxnSpPr>
          <p:nvPr/>
        </p:nvCxnSpPr>
        <p:spPr>
          <a:xfrm>
            <a:off x="7562609" y="2978879"/>
            <a:ext cx="550657" cy="0"/>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CA2AF5B-107B-5C77-0D0C-5B57449EF5A7}"/>
              </a:ext>
            </a:extLst>
          </p:cNvPr>
          <p:cNvCxnSpPr>
            <a:cxnSpLocks/>
          </p:cNvCxnSpPr>
          <p:nvPr/>
        </p:nvCxnSpPr>
        <p:spPr>
          <a:xfrm flipH="1">
            <a:off x="7959012" y="3501393"/>
            <a:ext cx="578498" cy="0"/>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F42E5D-2E8D-E1B1-26CD-305D966D3D80}"/>
              </a:ext>
            </a:extLst>
          </p:cNvPr>
          <p:cNvCxnSpPr>
            <a:cxnSpLocks/>
          </p:cNvCxnSpPr>
          <p:nvPr/>
        </p:nvCxnSpPr>
        <p:spPr>
          <a:xfrm flipV="1">
            <a:off x="7837938" y="3654461"/>
            <a:ext cx="466683" cy="460339"/>
          </a:xfrm>
          <a:prstGeom prst="line">
            <a:avLst/>
          </a:prstGeom>
          <a:ln w="19050" cap="flat" cmpd="sng" algn="ctr">
            <a:solidFill>
              <a:schemeClr val="tx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Connector 18">
            <a:extLst>
              <a:ext uri="{FF2B5EF4-FFF2-40B4-BE49-F238E27FC236}">
                <a16:creationId xmlns:a16="http://schemas.microsoft.com/office/drawing/2014/main" id="{76CC93B2-118D-D7A8-79FA-9793FCB490F5}"/>
              </a:ext>
            </a:extLst>
          </p:cNvPr>
          <p:cNvCxnSpPr>
            <a:cxnSpLocks/>
          </p:cNvCxnSpPr>
          <p:nvPr/>
        </p:nvCxnSpPr>
        <p:spPr>
          <a:xfrm>
            <a:off x="7828759" y="3698542"/>
            <a:ext cx="531845" cy="419877"/>
          </a:xfrm>
          <a:prstGeom prst="line">
            <a:avLst/>
          </a:prstGeom>
          <a:ln w="19050" cap="flat" cmpd="sng" algn="ctr">
            <a:solidFill>
              <a:schemeClr val="tx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3" name="Straight Arrow Connector 22">
            <a:extLst>
              <a:ext uri="{FF2B5EF4-FFF2-40B4-BE49-F238E27FC236}">
                <a16:creationId xmlns:a16="http://schemas.microsoft.com/office/drawing/2014/main" id="{1413E147-7EAB-B11F-634C-5021B03279BA}"/>
              </a:ext>
            </a:extLst>
          </p:cNvPr>
          <p:cNvCxnSpPr/>
          <p:nvPr/>
        </p:nvCxnSpPr>
        <p:spPr>
          <a:xfrm flipV="1">
            <a:off x="7669763" y="3654461"/>
            <a:ext cx="0" cy="357702"/>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5" name="Straight Arrow Connector 24">
            <a:extLst>
              <a:ext uri="{FF2B5EF4-FFF2-40B4-BE49-F238E27FC236}">
                <a16:creationId xmlns:a16="http://schemas.microsoft.com/office/drawing/2014/main" id="{9A34E62F-BA90-99BE-6148-D3A3F3792B50}"/>
              </a:ext>
            </a:extLst>
          </p:cNvPr>
          <p:cNvCxnSpPr/>
          <p:nvPr/>
        </p:nvCxnSpPr>
        <p:spPr>
          <a:xfrm>
            <a:off x="8537510" y="3788229"/>
            <a:ext cx="0" cy="32657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66AB6A0-0DDC-9CD4-C2B8-41DDF6C659AB}"/>
              </a:ext>
            </a:extLst>
          </p:cNvPr>
          <p:cNvCxnSpPr>
            <a:cxnSpLocks/>
          </p:cNvCxnSpPr>
          <p:nvPr/>
        </p:nvCxnSpPr>
        <p:spPr>
          <a:xfrm>
            <a:off x="7847343" y="4380441"/>
            <a:ext cx="531845" cy="419877"/>
          </a:xfrm>
          <a:prstGeom prst="line">
            <a:avLst/>
          </a:prstGeom>
          <a:ln w="19050" cap="flat" cmpd="sng" algn="ctr">
            <a:solidFill>
              <a:schemeClr val="tx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Straight Connector 26">
            <a:extLst>
              <a:ext uri="{FF2B5EF4-FFF2-40B4-BE49-F238E27FC236}">
                <a16:creationId xmlns:a16="http://schemas.microsoft.com/office/drawing/2014/main" id="{4F675CDE-8350-8B99-33FB-A310DB83C763}"/>
              </a:ext>
            </a:extLst>
          </p:cNvPr>
          <p:cNvCxnSpPr/>
          <p:nvPr/>
        </p:nvCxnSpPr>
        <p:spPr>
          <a:xfrm flipV="1">
            <a:off x="7837937" y="4343117"/>
            <a:ext cx="475862" cy="466531"/>
          </a:xfrm>
          <a:prstGeom prst="line">
            <a:avLst/>
          </a:prstGeom>
          <a:ln w="19050" cap="flat" cmpd="sng" algn="ctr">
            <a:solidFill>
              <a:schemeClr val="tx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8" name="Straight Arrow Connector 27">
            <a:extLst>
              <a:ext uri="{FF2B5EF4-FFF2-40B4-BE49-F238E27FC236}">
                <a16:creationId xmlns:a16="http://schemas.microsoft.com/office/drawing/2014/main" id="{1472DC0E-40D6-091B-BEAE-DEFD2F63ED47}"/>
              </a:ext>
            </a:extLst>
          </p:cNvPr>
          <p:cNvCxnSpPr>
            <a:cxnSpLocks/>
          </p:cNvCxnSpPr>
          <p:nvPr/>
        </p:nvCxnSpPr>
        <p:spPr>
          <a:xfrm flipV="1">
            <a:off x="8075868" y="4277790"/>
            <a:ext cx="0" cy="205302"/>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Straight Arrow Connector 29">
            <a:extLst>
              <a:ext uri="{FF2B5EF4-FFF2-40B4-BE49-F238E27FC236}">
                <a16:creationId xmlns:a16="http://schemas.microsoft.com/office/drawing/2014/main" id="{A2BBBE60-47CF-E5C7-6929-D94611ABB88F}"/>
              </a:ext>
            </a:extLst>
          </p:cNvPr>
          <p:cNvCxnSpPr>
            <a:cxnSpLocks/>
          </p:cNvCxnSpPr>
          <p:nvPr/>
        </p:nvCxnSpPr>
        <p:spPr>
          <a:xfrm>
            <a:off x="8075868" y="4697680"/>
            <a:ext cx="0" cy="25503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345E66E-1C00-2DBE-D388-7EE494BB6AFC}"/>
              </a:ext>
            </a:extLst>
          </p:cNvPr>
          <p:cNvCxnSpPr>
            <a:cxnSpLocks/>
          </p:cNvCxnSpPr>
          <p:nvPr/>
        </p:nvCxnSpPr>
        <p:spPr>
          <a:xfrm flipV="1">
            <a:off x="7858595" y="4991077"/>
            <a:ext cx="475862" cy="466531"/>
          </a:xfrm>
          <a:prstGeom prst="line">
            <a:avLst/>
          </a:prstGeom>
          <a:ln w="19050" cap="flat" cmpd="sng" algn="ctr">
            <a:solidFill>
              <a:schemeClr val="tx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3" name="Straight Connector 32">
            <a:extLst>
              <a:ext uri="{FF2B5EF4-FFF2-40B4-BE49-F238E27FC236}">
                <a16:creationId xmlns:a16="http://schemas.microsoft.com/office/drawing/2014/main" id="{3ED21099-9A9B-F287-A8CD-A65094DE5F23}"/>
              </a:ext>
            </a:extLst>
          </p:cNvPr>
          <p:cNvCxnSpPr>
            <a:cxnSpLocks/>
          </p:cNvCxnSpPr>
          <p:nvPr/>
        </p:nvCxnSpPr>
        <p:spPr>
          <a:xfrm>
            <a:off x="7849566" y="4995864"/>
            <a:ext cx="484891" cy="461744"/>
          </a:xfrm>
          <a:prstGeom prst="line">
            <a:avLst/>
          </a:prstGeom>
          <a:ln w="19050" cap="flat" cmpd="sng" algn="ctr">
            <a:solidFill>
              <a:schemeClr val="tx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38" name="Arrow: Curved Left 37">
            <a:extLst>
              <a:ext uri="{FF2B5EF4-FFF2-40B4-BE49-F238E27FC236}">
                <a16:creationId xmlns:a16="http://schemas.microsoft.com/office/drawing/2014/main" id="{EF7E6340-3E1E-1045-5083-2DB53DAD2F69}"/>
              </a:ext>
            </a:extLst>
          </p:cNvPr>
          <p:cNvSpPr/>
          <p:nvPr/>
        </p:nvSpPr>
        <p:spPr>
          <a:xfrm>
            <a:off x="8357275" y="4958823"/>
            <a:ext cx="158319" cy="326557"/>
          </a:xfrm>
          <a:prstGeom prst="curvedLeftArrow">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9" name="Arrow: Curved Right 38">
            <a:extLst>
              <a:ext uri="{FF2B5EF4-FFF2-40B4-BE49-F238E27FC236}">
                <a16:creationId xmlns:a16="http://schemas.microsoft.com/office/drawing/2014/main" id="{AB91079A-7AAE-2EAD-7379-2C4202BF1E7B}"/>
              </a:ext>
            </a:extLst>
          </p:cNvPr>
          <p:cNvSpPr/>
          <p:nvPr/>
        </p:nvSpPr>
        <p:spPr>
          <a:xfrm>
            <a:off x="7669763" y="4991077"/>
            <a:ext cx="158996" cy="326554"/>
          </a:xfrm>
          <a:prstGeom prst="curvedRightArrow">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2" name="Rectangle 41">
            <a:extLst>
              <a:ext uri="{FF2B5EF4-FFF2-40B4-BE49-F238E27FC236}">
                <a16:creationId xmlns:a16="http://schemas.microsoft.com/office/drawing/2014/main" id="{15FFCA05-C590-670B-3C7E-EBDF1023F363}"/>
              </a:ext>
            </a:extLst>
          </p:cNvPr>
          <p:cNvSpPr/>
          <p:nvPr/>
        </p:nvSpPr>
        <p:spPr>
          <a:xfrm>
            <a:off x="1451579" y="5848946"/>
            <a:ext cx="9082682" cy="599228"/>
          </a:xfrm>
          <a:prstGeom prst="rect">
            <a:avLst/>
          </a:prstGeom>
          <a:solidFill>
            <a:schemeClr val="accent1">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There is another key called Application key which is used to perform the main Work</a:t>
            </a:r>
          </a:p>
        </p:txBody>
      </p:sp>
    </p:spTree>
    <p:extLst>
      <p:ext uri="{BB962C8B-B14F-4D97-AF65-F5344CB8AC3E}">
        <p14:creationId xmlns:p14="http://schemas.microsoft.com/office/powerpoint/2010/main" val="890003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F7F78-2A72-9522-2F20-EDF1E624FFA9}"/>
              </a:ext>
            </a:extLst>
          </p:cNvPr>
          <p:cNvSpPr>
            <a:spLocks noGrp="1"/>
          </p:cNvSpPr>
          <p:nvPr>
            <p:ph type="title"/>
          </p:nvPr>
        </p:nvSpPr>
        <p:spPr>
          <a:xfrm>
            <a:off x="1268963" y="419879"/>
            <a:ext cx="9785891" cy="1433876"/>
          </a:xfrm>
        </p:spPr>
        <p:txBody>
          <a:bodyPr anchor="ctr">
            <a:normAutofit/>
          </a:bodyPr>
          <a:lstStyle/>
          <a:p>
            <a:r>
              <a:rPr lang="en-US" sz="3600" dirty="0">
                <a:latin typeface="Franklin Gothic Book" panose="020B0503020102020204" pitchFamily="34" charset="0"/>
              </a:rPr>
              <a:t>CONTENTS:</a:t>
            </a:r>
            <a:endParaRPr lang="en-IN" sz="3600" dirty="0">
              <a:latin typeface="Franklin Gothic Book" panose="020B0503020102020204" pitchFamily="34" charset="0"/>
            </a:endParaRPr>
          </a:p>
        </p:txBody>
      </p:sp>
      <p:sp>
        <p:nvSpPr>
          <p:cNvPr id="3" name="Content Placeholder 2">
            <a:extLst>
              <a:ext uri="{FF2B5EF4-FFF2-40B4-BE49-F238E27FC236}">
                <a16:creationId xmlns:a16="http://schemas.microsoft.com/office/drawing/2014/main" id="{1A08FA20-0877-FA15-6913-E92761ACBD98}"/>
              </a:ext>
            </a:extLst>
          </p:cNvPr>
          <p:cNvSpPr>
            <a:spLocks noGrp="1"/>
          </p:cNvSpPr>
          <p:nvPr>
            <p:ph idx="1"/>
          </p:nvPr>
        </p:nvSpPr>
        <p:spPr>
          <a:xfrm>
            <a:off x="1352939" y="2015732"/>
            <a:ext cx="9701915" cy="3619958"/>
          </a:xfrm>
        </p:spPr>
        <p:txBody>
          <a:bodyPr>
            <a:noAutofit/>
          </a:bodyPr>
          <a:lstStyle/>
          <a:p>
            <a:r>
              <a:rPr lang="en-US" sz="2200" dirty="0">
                <a:latin typeface="Franklin Gothic Book" panose="020B0503020102020204" pitchFamily="34" charset="0"/>
              </a:rPr>
              <a:t>INTRODUCTION</a:t>
            </a:r>
          </a:p>
          <a:p>
            <a:r>
              <a:rPr lang="en-US" sz="2200" dirty="0">
                <a:latin typeface="Franklin Gothic Book" panose="020B0503020102020204" pitchFamily="34" charset="0"/>
              </a:rPr>
              <a:t>EVOLUTION</a:t>
            </a:r>
          </a:p>
          <a:p>
            <a:r>
              <a:rPr lang="en-US" sz="2200" dirty="0">
                <a:latin typeface="Franklin Gothic Book" panose="020B0503020102020204" pitchFamily="34" charset="0"/>
              </a:rPr>
              <a:t>CLASSIFICATION OF DRONE</a:t>
            </a:r>
          </a:p>
          <a:p>
            <a:r>
              <a:rPr lang="en-US" sz="2200" dirty="0">
                <a:latin typeface="Franklin Gothic Book" panose="020B0503020102020204" pitchFamily="34" charset="0"/>
              </a:rPr>
              <a:t>COMPONENTS</a:t>
            </a:r>
          </a:p>
          <a:p>
            <a:r>
              <a:rPr lang="en-US" sz="2200" dirty="0">
                <a:latin typeface="Franklin Gothic Book" panose="020B0503020102020204" pitchFamily="34" charset="0"/>
              </a:rPr>
              <a:t>DRONE DESIGN</a:t>
            </a:r>
          </a:p>
          <a:p>
            <a:r>
              <a:rPr lang="en-US" sz="2200" dirty="0">
                <a:latin typeface="Franklin Gothic Book" panose="020B0503020102020204" pitchFamily="34" charset="0"/>
              </a:rPr>
              <a:t>LIMITATIONS</a:t>
            </a:r>
          </a:p>
          <a:p>
            <a:r>
              <a:rPr lang="en-US" sz="2200" dirty="0">
                <a:latin typeface="Franklin Gothic Book" panose="020B0503020102020204" pitchFamily="34" charset="0"/>
              </a:rPr>
              <a:t>CONCLUSION</a:t>
            </a:r>
            <a:endParaRPr lang="en-IN" sz="2200" dirty="0">
              <a:latin typeface="Franklin Gothic Book" panose="020B0503020102020204" pitchFamily="34" charset="0"/>
            </a:endParaRPr>
          </a:p>
        </p:txBody>
      </p:sp>
    </p:spTree>
    <p:extLst>
      <p:ext uri="{BB962C8B-B14F-4D97-AF65-F5344CB8AC3E}">
        <p14:creationId xmlns:p14="http://schemas.microsoft.com/office/powerpoint/2010/main" val="522233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48AF4-BB6D-7C01-C3EB-D1B7E82B5A98}"/>
              </a:ext>
            </a:extLst>
          </p:cNvPr>
          <p:cNvSpPr>
            <a:spLocks noGrp="1"/>
          </p:cNvSpPr>
          <p:nvPr>
            <p:ph type="title"/>
          </p:nvPr>
        </p:nvSpPr>
        <p:spPr/>
        <p:txBody>
          <a:bodyPr>
            <a:normAutofit/>
          </a:bodyPr>
          <a:lstStyle/>
          <a:p>
            <a:r>
              <a:rPr lang="en-IN" sz="3400" u="sng" dirty="0"/>
              <a:t>MODEL</a:t>
            </a:r>
            <a:r>
              <a:rPr lang="en-IN" sz="3400" dirty="0"/>
              <a:t>:</a:t>
            </a:r>
          </a:p>
        </p:txBody>
      </p:sp>
      <p:cxnSp>
        <p:nvCxnSpPr>
          <p:cNvPr id="9" name="Straight Connector 8">
            <a:extLst>
              <a:ext uri="{FF2B5EF4-FFF2-40B4-BE49-F238E27FC236}">
                <a16:creationId xmlns:a16="http://schemas.microsoft.com/office/drawing/2014/main" id="{757C4A18-9B5C-D645-4E3C-B6EC24C80F52}"/>
              </a:ext>
            </a:extLst>
          </p:cNvPr>
          <p:cNvCxnSpPr/>
          <p:nvPr/>
        </p:nvCxnSpPr>
        <p:spPr>
          <a:xfrm>
            <a:off x="3498981" y="2800070"/>
            <a:ext cx="0" cy="2080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EEFC3AE-CA62-2006-B934-EB3BC214F89E}"/>
              </a:ext>
            </a:extLst>
          </p:cNvPr>
          <p:cNvCxnSpPr/>
          <p:nvPr/>
        </p:nvCxnSpPr>
        <p:spPr>
          <a:xfrm>
            <a:off x="4562671" y="2790739"/>
            <a:ext cx="0" cy="2080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D1EB00C-208D-B719-F331-53AD3E17631E}"/>
              </a:ext>
            </a:extLst>
          </p:cNvPr>
          <p:cNvCxnSpPr>
            <a:cxnSpLocks/>
          </p:cNvCxnSpPr>
          <p:nvPr/>
        </p:nvCxnSpPr>
        <p:spPr>
          <a:xfrm rot="5400000">
            <a:off x="4068148" y="2389524"/>
            <a:ext cx="0" cy="2080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E1DFE5B-0131-378E-09EE-59B3781BD160}"/>
              </a:ext>
            </a:extLst>
          </p:cNvPr>
          <p:cNvCxnSpPr>
            <a:cxnSpLocks/>
          </p:cNvCxnSpPr>
          <p:nvPr/>
        </p:nvCxnSpPr>
        <p:spPr>
          <a:xfrm rot="5400000">
            <a:off x="4040156" y="3303925"/>
            <a:ext cx="0" cy="2080727"/>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7A37AB4-A3D1-EB75-EE86-6ADDF98A800D}"/>
              </a:ext>
            </a:extLst>
          </p:cNvPr>
          <p:cNvSpPr txBox="1"/>
          <p:nvPr/>
        </p:nvSpPr>
        <p:spPr>
          <a:xfrm>
            <a:off x="4956909" y="4159622"/>
            <a:ext cx="469636" cy="369332"/>
          </a:xfrm>
          <a:prstGeom prst="rect">
            <a:avLst/>
          </a:prstGeom>
          <a:noFill/>
        </p:spPr>
        <p:txBody>
          <a:bodyPr wrap="square" rtlCol="0">
            <a:spAutoFit/>
          </a:bodyPr>
          <a:lstStyle/>
          <a:p>
            <a:r>
              <a:rPr lang="en-IN" dirty="0"/>
              <a:t>X</a:t>
            </a:r>
          </a:p>
        </p:txBody>
      </p:sp>
      <p:sp>
        <p:nvSpPr>
          <p:cNvPr id="15" name="TextBox 14">
            <a:extLst>
              <a:ext uri="{FF2B5EF4-FFF2-40B4-BE49-F238E27FC236}">
                <a16:creationId xmlns:a16="http://schemas.microsoft.com/office/drawing/2014/main" id="{EDDEFDF2-90FD-13B5-2946-BDAB8D494056}"/>
              </a:ext>
            </a:extLst>
          </p:cNvPr>
          <p:cNvSpPr txBox="1"/>
          <p:nvPr/>
        </p:nvSpPr>
        <p:spPr>
          <a:xfrm>
            <a:off x="4977894" y="3235701"/>
            <a:ext cx="469636" cy="369332"/>
          </a:xfrm>
          <a:prstGeom prst="rect">
            <a:avLst/>
          </a:prstGeom>
          <a:noFill/>
        </p:spPr>
        <p:txBody>
          <a:bodyPr wrap="square" rtlCol="0">
            <a:spAutoFit/>
          </a:bodyPr>
          <a:lstStyle/>
          <a:p>
            <a:r>
              <a:rPr lang="en-IN" dirty="0"/>
              <a:t>X</a:t>
            </a:r>
          </a:p>
        </p:txBody>
      </p:sp>
      <p:sp>
        <p:nvSpPr>
          <p:cNvPr id="16" name="TextBox 15">
            <a:extLst>
              <a:ext uri="{FF2B5EF4-FFF2-40B4-BE49-F238E27FC236}">
                <a16:creationId xmlns:a16="http://schemas.microsoft.com/office/drawing/2014/main" id="{837B7CD7-8931-3BD5-50E2-0223890E63E0}"/>
              </a:ext>
            </a:extLst>
          </p:cNvPr>
          <p:cNvSpPr txBox="1"/>
          <p:nvPr/>
        </p:nvSpPr>
        <p:spPr>
          <a:xfrm>
            <a:off x="3326373" y="2629828"/>
            <a:ext cx="469636" cy="369332"/>
          </a:xfrm>
          <a:prstGeom prst="rect">
            <a:avLst/>
          </a:prstGeom>
          <a:noFill/>
        </p:spPr>
        <p:txBody>
          <a:bodyPr wrap="square" rtlCol="0">
            <a:spAutoFit/>
          </a:bodyPr>
          <a:lstStyle/>
          <a:p>
            <a:r>
              <a:rPr lang="en-IN" dirty="0"/>
              <a:t>X</a:t>
            </a:r>
          </a:p>
        </p:txBody>
      </p:sp>
      <p:sp>
        <p:nvSpPr>
          <p:cNvPr id="17" name="TextBox 16">
            <a:extLst>
              <a:ext uri="{FF2B5EF4-FFF2-40B4-BE49-F238E27FC236}">
                <a16:creationId xmlns:a16="http://schemas.microsoft.com/office/drawing/2014/main" id="{9BDA3E52-7D53-7923-867A-2E1D5D43E502}"/>
              </a:ext>
            </a:extLst>
          </p:cNvPr>
          <p:cNvSpPr txBox="1"/>
          <p:nvPr/>
        </p:nvSpPr>
        <p:spPr>
          <a:xfrm>
            <a:off x="4396295" y="2603355"/>
            <a:ext cx="469636" cy="369332"/>
          </a:xfrm>
          <a:prstGeom prst="rect">
            <a:avLst/>
          </a:prstGeom>
          <a:noFill/>
        </p:spPr>
        <p:txBody>
          <a:bodyPr wrap="square" rtlCol="0">
            <a:spAutoFit/>
          </a:bodyPr>
          <a:lstStyle/>
          <a:p>
            <a:r>
              <a:rPr lang="en-IN" dirty="0"/>
              <a:t>X</a:t>
            </a:r>
          </a:p>
        </p:txBody>
      </p:sp>
      <p:sp>
        <p:nvSpPr>
          <p:cNvPr id="18" name="TextBox 17">
            <a:extLst>
              <a:ext uri="{FF2B5EF4-FFF2-40B4-BE49-F238E27FC236}">
                <a16:creationId xmlns:a16="http://schemas.microsoft.com/office/drawing/2014/main" id="{E2EE6C4F-70F3-EC2D-C07A-3D9B697424DE}"/>
              </a:ext>
            </a:extLst>
          </p:cNvPr>
          <p:cNvSpPr txBox="1"/>
          <p:nvPr/>
        </p:nvSpPr>
        <p:spPr>
          <a:xfrm>
            <a:off x="2821734" y="3245221"/>
            <a:ext cx="469636" cy="369332"/>
          </a:xfrm>
          <a:prstGeom prst="rect">
            <a:avLst/>
          </a:prstGeom>
          <a:noFill/>
        </p:spPr>
        <p:txBody>
          <a:bodyPr wrap="square" rtlCol="0">
            <a:spAutoFit/>
          </a:bodyPr>
          <a:lstStyle/>
          <a:p>
            <a:r>
              <a:rPr lang="en-IN" dirty="0"/>
              <a:t>X</a:t>
            </a:r>
          </a:p>
        </p:txBody>
      </p:sp>
      <p:sp>
        <p:nvSpPr>
          <p:cNvPr id="19" name="TextBox 18">
            <a:extLst>
              <a:ext uri="{FF2B5EF4-FFF2-40B4-BE49-F238E27FC236}">
                <a16:creationId xmlns:a16="http://schemas.microsoft.com/office/drawing/2014/main" id="{54F7EFC9-408B-FD77-7D47-D333F07FE6F1}"/>
              </a:ext>
            </a:extLst>
          </p:cNvPr>
          <p:cNvSpPr txBox="1"/>
          <p:nvPr/>
        </p:nvSpPr>
        <p:spPr>
          <a:xfrm>
            <a:off x="2792966" y="4164099"/>
            <a:ext cx="469636" cy="369332"/>
          </a:xfrm>
          <a:prstGeom prst="rect">
            <a:avLst/>
          </a:prstGeom>
          <a:noFill/>
        </p:spPr>
        <p:txBody>
          <a:bodyPr wrap="square" rtlCol="0">
            <a:spAutoFit/>
          </a:bodyPr>
          <a:lstStyle/>
          <a:p>
            <a:r>
              <a:rPr lang="en-IN" dirty="0"/>
              <a:t>X</a:t>
            </a:r>
          </a:p>
        </p:txBody>
      </p:sp>
      <p:sp>
        <p:nvSpPr>
          <p:cNvPr id="20" name="TextBox 19">
            <a:extLst>
              <a:ext uri="{FF2B5EF4-FFF2-40B4-BE49-F238E27FC236}">
                <a16:creationId xmlns:a16="http://schemas.microsoft.com/office/drawing/2014/main" id="{D6DD706B-3AD2-6E6C-5062-5C39711C44C8}"/>
              </a:ext>
            </a:extLst>
          </p:cNvPr>
          <p:cNvSpPr txBox="1"/>
          <p:nvPr/>
        </p:nvSpPr>
        <p:spPr>
          <a:xfrm>
            <a:off x="3326373" y="4707415"/>
            <a:ext cx="469636" cy="369332"/>
          </a:xfrm>
          <a:prstGeom prst="rect">
            <a:avLst/>
          </a:prstGeom>
          <a:noFill/>
        </p:spPr>
        <p:txBody>
          <a:bodyPr wrap="square" rtlCol="0">
            <a:spAutoFit/>
          </a:bodyPr>
          <a:lstStyle/>
          <a:p>
            <a:r>
              <a:rPr lang="en-IN" dirty="0"/>
              <a:t>X</a:t>
            </a:r>
          </a:p>
        </p:txBody>
      </p:sp>
      <p:sp>
        <p:nvSpPr>
          <p:cNvPr id="21" name="TextBox 20">
            <a:extLst>
              <a:ext uri="{FF2B5EF4-FFF2-40B4-BE49-F238E27FC236}">
                <a16:creationId xmlns:a16="http://schemas.microsoft.com/office/drawing/2014/main" id="{5BBDC15E-2610-073C-E5E9-C9269D0C84AC}"/>
              </a:ext>
            </a:extLst>
          </p:cNvPr>
          <p:cNvSpPr txBox="1"/>
          <p:nvPr/>
        </p:nvSpPr>
        <p:spPr>
          <a:xfrm>
            <a:off x="4396295" y="4700799"/>
            <a:ext cx="469636" cy="369332"/>
          </a:xfrm>
          <a:prstGeom prst="rect">
            <a:avLst/>
          </a:prstGeom>
          <a:noFill/>
        </p:spPr>
        <p:txBody>
          <a:bodyPr wrap="square" rtlCol="0">
            <a:spAutoFit/>
          </a:bodyPr>
          <a:lstStyle/>
          <a:p>
            <a:r>
              <a:rPr lang="en-IN" dirty="0"/>
              <a:t>X</a:t>
            </a:r>
          </a:p>
        </p:txBody>
      </p:sp>
      <p:pic>
        <p:nvPicPr>
          <p:cNvPr id="1026" name="Picture 2" descr="Hexacopter vs. Quadcopter: The Pros and Cons - Skilled Flyer">
            <a:extLst>
              <a:ext uri="{FF2B5EF4-FFF2-40B4-BE49-F238E27FC236}">
                <a16:creationId xmlns:a16="http://schemas.microsoft.com/office/drawing/2014/main" id="{75133AAD-3754-A936-A760-D56ED9D29F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8946" y="2683590"/>
            <a:ext cx="4264498" cy="2393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5477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F66E6-53A0-4619-B0D4-3ECBB6F9A54A}"/>
              </a:ext>
            </a:extLst>
          </p:cNvPr>
          <p:cNvSpPr>
            <a:spLocks noGrp="1"/>
          </p:cNvSpPr>
          <p:nvPr>
            <p:ph type="title"/>
          </p:nvPr>
        </p:nvSpPr>
        <p:spPr/>
        <p:txBody>
          <a:bodyPr/>
          <a:lstStyle/>
          <a:p>
            <a:r>
              <a:rPr lang="en-IN" sz="3400" u="sng" dirty="0">
                <a:latin typeface="Franklin Gothic Book" panose="020B0503020102020204" pitchFamily="34" charset="0"/>
              </a:rPr>
              <a:t>DRONE COMPONENTS</a:t>
            </a:r>
            <a:r>
              <a:rPr lang="en-IN" dirty="0"/>
              <a:t>:</a:t>
            </a:r>
          </a:p>
        </p:txBody>
      </p:sp>
      <p:sp>
        <p:nvSpPr>
          <p:cNvPr id="3" name="Content Placeholder 2">
            <a:extLst>
              <a:ext uri="{FF2B5EF4-FFF2-40B4-BE49-F238E27FC236}">
                <a16:creationId xmlns:a16="http://schemas.microsoft.com/office/drawing/2014/main" id="{78D8DF8D-66A8-4D2A-6A7F-0DCF5124562C}"/>
              </a:ext>
            </a:extLst>
          </p:cNvPr>
          <p:cNvSpPr>
            <a:spLocks noGrp="1"/>
          </p:cNvSpPr>
          <p:nvPr>
            <p:ph idx="1"/>
          </p:nvPr>
        </p:nvSpPr>
        <p:spPr>
          <a:xfrm>
            <a:off x="1451579" y="1939001"/>
            <a:ext cx="9729907" cy="4573766"/>
          </a:xfrm>
        </p:spPr>
        <p:txBody>
          <a:bodyPr>
            <a:noAutofit/>
          </a:bodyPr>
          <a:lstStyle/>
          <a:p>
            <a:r>
              <a:rPr lang="en-IN" sz="1900" dirty="0">
                <a:latin typeface="Franklin Gothic Book" panose="020B0503020102020204" pitchFamily="34" charset="0"/>
              </a:rPr>
              <a:t>MOTORS</a:t>
            </a:r>
          </a:p>
          <a:p>
            <a:r>
              <a:rPr lang="en-IN" sz="1900" dirty="0">
                <a:latin typeface="Franklin Gothic Book" panose="020B0503020102020204" pitchFamily="34" charset="0"/>
              </a:rPr>
              <a:t>PROPELLERS</a:t>
            </a:r>
          </a:p>
          <a:p>
            <a:r>
              <a:rPr lang="en-IN" sz="1900" dirty="0">
                <a:latin typeface="Franklin Gothic Book" panose="020B0503020102020204" pitchFamily="34" charset="0"/>
              </a:rPr>
              <a:t>TX &amp; RX</a:t>
            </a:r>
          </a:p>
          <a:p>
            <a:r>
              <a:rPr lang="en-IN" sz="1900" dirty="0">
                <a:latin typeface="Franklin Gothic Book" panose="020B0503020102020204" pitchFamily="34" charset="0"/>
              </a:rPr>
              <a:t>BATTERY</a:t>
            </a:r>
          </a:p>
          <a:p>
            <a:r>
              <a:rPr lang="en-IN" sz="1900" dirty="0">
                <a:latin typeface="Franklin Gothic Book" panose="020B0503020102020204" pitchFamily="34" charset="0"/>
              </a:rPr>
              <a:t>FLIGHT CONTROLLER</a:t>
            </a:r>
          </a:p>
          <a:p>
            <a:r>
              <a:rPr lang="en-IN" sz="1900" dirty="0">
                <a:latin typeface="Franklin Gothic Book" panose="020B0503020102020204" pitchFamily="34" charset="0"/>
              </a:rPr>
              <a:t>ESC</a:t>
            </a:r>
          </a:p>
          <a:p>
            <a:r>
              <a:rPr lang="en-IN" sz="1900" dirty="0">
                <a:latin typeface="Franklin Gothic Book" panose="020B0503020102020204" pitchFamily="34" charset="0"/>
              </a:rPr>
              <a:t>FRAME</a:t>
            </a:r>
          </a:p>
          <a:p>
            <a:r>
              <a:rPr lang="en-IN" sz="1900" dirty="0">
                <a:latin typeface="Franklin Gothic Book" panose="020B0503020102020204" pitchFamily="34" charset="0"/>
              </a:rPr>
              <a:t>PMU</a:t>
            </a:r>
          </a:p>
          <a:p>
            <a:r>
              <a:rPr lang="en-IN" sz="1900" dirty="0">
                <a:latin typeface="Franklin Gothic Book" panose="020B0503020102020204" pitchFamily="34" charset="0"/>
              </a:rPr>
              <a:t>PDB</a:t>
            </a:r>
          </a:p>
        </p:txBody>
      </p:sp>
    </p:spTree>
    <p:extLst>
      <p:ext uri="{BB962C8B-B14F-4D97-AF65-F5344CB8AC3E}">
        <p14:creationId xmlns:p14="http://schemas.microsoft.com/office/powerpoint/2010/main" val="2757541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D7A15-38BA-E520-A8FF-D5450F3A85F5}"/>
              </a:ext>
            </a:extLst>
          </p:cNvPr>
          <p:cNvSpPr>
            <a:spLocks noGrp="1"/>
          </p:cNvSpPr>
          <p:nvPr>
            <p:ph type="title"/>
          </p:nvPr>
        </p:nvSpPr>
        <p:spPr/>
        <p:txBody>
          <a:bodyPr>
            <a:normAutofit/>
          </a:bodyPr>
          <a:lstStyle/>
          <a:p>
            <a:pPr marL="457200" indent="-457200">
              <a:buFont typeface="Arial" panose="020B0604020202020204" pitchFamily="34" charset="0"/>
              <a:buChar char="•"/>
            </a:pPr>
            <a:r>
              <a:rPr lang="en-IN" sz="3400" u="sng" dirty="0">
                <a:latin typeface="Franklin Gothic Book" panose="020B0503020102020204" pitchFamily="34" charset="0"/>
              </a:rPr>
              <a:t>MOTORS</a:t>
            </a:r>
          </a:p>
        </p:txBody>
      </p:sp>
      <p:graphicFrame>
        <p:nvGraphicFramePr>
          <p:cNvPr id="4" name="Table 4">
            <a:extLst>
              <a:ext uri="{FF2B5EF4-FFF2-40B4-BE49-F238E27FC236}">
                <a16:creationId xmlns:a16="http://schemas.microsoft.com/office/drawing/2014/main" id="{CED57C92-9D26-2399-5D65-715A8A6EDE6A}"/>
              </a:ext>
            </a:extLst>
          </p:cNvPr>
          <p:cNvGraphicFramePr>
            <a:graphicFrameLocks noGrp="1"/>
          </p:cNvGraphicFramePr>
          <p:nvPr>
            <p:ph idx="1"/>
            <p:extLst>
              <p:ext uri="{D42A27DB-BD31-4B8C-83A1-F6EECF244321}">
                <p14:modId xmlns:p14="http://schemas.microsoft.com/office/powerpoint/2010/main" val="1518469156"/>
              </p:ext>
            </p:extLst>
          </p:nvPr>
        </p:nvGraphicFramePr>
        <p:xfrm>
          <a:off x="499253" y="2037526"/>
          <a:ext cx="6918584" cy="3504856"/>
        </p:xfrm>
        <a:graphic>
          <a:graphicData uri="http://schemas.openxmlformats.org/drawingml/2006/table">
            <a:tbl>
              <a:tblPr firstRow="1" bandRow="1">
                <a:tableStyleId>{5C22544A-7EE6-4342-B048-85BDC9FD1C3A}</a:tableStyleId>
              </a:tblPr>
              <a:tblGrid>
                <a:gridCol w="3459292">
                  <a:extLst>
                    <a:ext uri="{9D8B030D-6E8A-4147-A177-3AD203B41FA5}">
                      <a16:colId xmlns:a16="http://schemas.microsoft.com/office/drawing/2014/main" val="349087669"/>
                    </a:ext>
                  </a:extLst>
                </a:gridCol>
                <a:gridCol w="3459292">
                  <a:extLst>
                    <a:ext uri="{9D8B030D-6E8A-4147-A177-3AD203B41FA5}">
                      <a16:colId xmlns:a16="http://schemas.microsoft.com/office/drawing/2014/main" val="2317437618"/>
                    </a:ext>
                  </a:extLst>
                </a:gridCol>
              </a:tblGrid>
              <a:tr h="438107">
                <a:tc>
                  <a:txBody>
                    <a:bodyPr/>
                    <a:lstStyle/>
                    <a:p>
                      <a:pPr algn="ctr"/>
                      <a:r>
                        <a:rPr lang="en-US" dirty="0"/>
                        <a:t>SPECIFICATION</a:t>
                      </a:r>
                      <a:endParaRPr lang="en-IN" dirty="0"/>
                    </a:p>
                  </a:txBody>
                  <a:tcPr/>
                </a:tc>
                <a:tc>
                  <a:txBody>
                    <a:bodyPr/>
                    <a:lstStyle/>
                    <a:p>
                      <a:pPr algn="ctr"/>
                      <a:r>
                        <a:rPr lang="en-US" dirty="0"/>
                        <a:t>VALUE</a:t>
                      </a:r>
                      <a:endParaRPr lang="en-IN" dirty="0"/>
                    </a:p>
                  </a:txBody>
                  <a:tcPr/>
                </a:tc>
                <a:extLst>
                  <a:ext uri="{0D108BD9-81ED-4DB2-BD59-A6C34878D82A}">
                    <a16:rowId xmlns:a16="http://schemas.microsoft.com/office/drawing/2014/main" val="3089566997"/>
                  </a:ext>
                </a:extLst>
              </a:tr>
              <a:tr h="438107">
                <a:tc>
                  <a:txBody>
                    <a:bodyPr/>
                    <a:lstStyle/>
                    <a:p>
                      <a:pPr algn="ctr"/>
                      <a:r>
                        <a:rPr lang="en-US" sz="2000" dirty="0">
                          <a:latin typeface="Franklin Gothic Book" panose="020B0503020102020204" pitchFamily="34" charset="0"/>
                        </a:rPr>
                        <a:t>KV</a:t>
                      </a:r>
                      <a:endParaRPr lang="en-IN" sz="2000" dirty="0">
                        <a:latin typeface="Franklin Gothic Book" panose="020B0503020102020204" pitchFamily="34" charset="0"/>
                      </a:endParaRPr>
                    </a:p>
                  </a:txBody>
                  <a:tcPr/>
                </a:tc>
                <a:tc>
                  <a:txBody>
                    <a:bodyPr/>
                    <a:lstStyle/>
                    <a:p>
                      <a:pPr algn="ctr"/>
                      <a:r>
                        <a:rPr lang="en-US" sz="2000" dirty="0">
                          <a:latin typeface="Franklin Gothic Book" panose="020B0503020102020204" pitchFamily="34" charset="0"/>
                        </a:rPr>
                        <a:t>935</a:t>
                      </a:r>
                      <a:endParaRPr lang="en-IN" sz="2000" dirty="0">
                        <a:latin typeface="Franklin Gothic Book" panose="020B0503020102020204" pitchFamily="34" charset="0"/>
                      </a:endParaRPr>
                    </a:p>
                  </a:txBody>
                  <a:tcPr/>
                </a:tc>
                <a:extLst>
                  <a:ext uri="{0D108BD9-81ED-4DB2-BD59-A6C34878D82A}">
                    <a16:rowId xmlns:a16="http://schemas.microsoft.com/office/drawing/2014/main" val="3207137638"/>
                  </a:ext>
                </a:extLst>
              </a:tr>
              <a:tr h="438107">
                <a:tc>
                  <a:txBody>
                    <a:bodyPr/>
                    <a:lstStyle/>
                    <a:p>
                      <a:pPr algn="ctr"/>
                      <a:r>
                        <a:rPr lang="en-US" sz="2000" dirty="0">
                          <a:latin typeface="Franklin Gothic Book" panose="020B0503020102020204" pitchFamily="34" charset="0"/>
                        </a:rPr>
                        <a:t>WEIGHT</a:t>
                      </a:r>
                      <a:endParaRPr lang="en-IN" sz="2000" dirty="0">
                        <a:latin typeface="Franklin Gothic Book" panose="020B0503020102020204" pitchFamily="34" charset="0"/>
                      </a:endParaRPr>
                    </a:p>
                  </a:txBody>
                  <a:tcPr/>
                </a:tc>
                <a:tc>
                  <a:txBody>
                    <a:bodyPr/>
                    <a:lstStyle/>
                    <a:p>
                      <a:pPr algn="ctr"/>
                      <a:r>
                        <a:rPr lang="en-US" sz="2000" dirty="0">
                          <a:latin typeface="Franklin Gothic Book" panose="020B0503020102020204" pitchFamily="34" charset="0"/>
                        </a:rPr>
                        <a:t>55grams</a:t>
                      </a:r>
                      <a:endParaRPr lang="en-IN" sz="2000" dirty="0">
                        <a:latin typeface="Franklin Gothic Book" panose="020B0503020102020204" pitchFamily="34" charset="0"/>
                      </a:endParaRPr>
                    </a:p>
                  </a:txBody>
                  <a:tcPr/>
                </a:tc>
                <a:extLst>
                  <a:ext uri="{0D108BD9-81ED-4DB2-BD59-A6C34878D82A}">
                    <a16:rowId xmlns:a16="http://schemas.microsoft.com/office/drawing/2014/main" val="2700962270"/>
                  </a:ext>
                </a:extLst>
              </a:tr>
              <a:tr h="438107">
                <a:tc>
                  <a:txBody>
                    <a:bodyPr/>
                    <a:lstStyle/>
                    <a:p>
                      <a:pPr algn="ctr"/>
                      <a:r>
                        <a:rPr lang="en-US" sz="2000" dirty="0">
                          <a:latin typeface="Franklin Gothic Book" panose="020B0503020102020204" pitchFamily="34" charset="0"/>
                        </a:rPr>
                        <a:t>DIAMETER</a:t>
                      </a:r>
                      <a:endParaRPr lang="en-IN" sz="2000" dirty="0">
                        <a:latin typeface="Franklin Gothic Book" panose="020B0503020102020204" pitchFamily="34" charset="0"/>
                      </a:endParaRPr>
                    </a:p>
                  </a:txBody>
                  <a:tcPr/>
                </a:tc>
                <a:tc>
                  <a:txBody>
                    <a:bodyPr/>
                    <a:lstStyle/>
                    <a:p>
                      <a:pPr algn="ctr"/>
                      <a:r>
                        <a:rPr lang="en-US" sz="2000" dirty="0">
                          <a:latin typeface="Franklin Gothic Book" panose="020B0503020102020204" pitchFamily="34" charset="0"/>
                        </a:rPr>
                        <a:t>27.9mm</a:t>
                      </a:r>
                      <a:endParaRPr lang="en-IN" sz="2000" dirty="0">
                        <a:latin typeface="Franklin Gothic Book" panose="020B0503020102020204" pitchFamily="34" charset="0"/>
                      </a:endParaRPr>
                    </a:p>
                  </a:txBody>
                  <a:tcPr/>
                </a:tc>
                <a:extLst>
                  <a:ext uri="{0D108BD9-81ED-4DB2-BD59-A6C34878D82A}">
                    <a16:rowId xmlns:a16="http://schemas.microsoft.com/office/drawing/2014/main" val="999965382"/>
                  </a:ext>
                </a:extLst>
              </a:tr>
              <a:tr h="438107">
                <a:tc>
                  <a:txBody>
                    <a:bodyPr/>
                    <a:lstStyle/>
                    <a:p>
                      <a:pPr algn="ctr"/>
                      <a:r>
                        <a:rPr lang="en-US" sz="2000" dirty="0">
                          <a:latin typeface="Franklin Gothic Book" panose="020B0503020102020204" pitchFamily="34" charset="0"/>
                        </a:rPr>
                        <a:t>LENGTH</a:t>
                      </a:r>
                      <a:endParaRPr lang="en-IN" sz="2000" dirty="0">
                        <a:latin typeface="Franklin Gothic Book" panose="020B0503020102020204" pitchFamily="34" charset="0"/>
                      </a:endParaRPr>
                    </a:p>
                  </a:txBody>
                  <a:tcPr/>
                </a:tc>
                <a:tc>
                  <a:txBody>
                    <a:bodyPr/>
                    <a:lstStyle/>
                    <a:p>
                      <a:pPr algn="ctr"/>
                      <a:r>
                        <a:rPr lang="en-US" sz="2000" dirty="0">
                          <a:latin typeface="Franklin Gothic Book" panose="020B0503020102020204" pitchFamily="34" charset="0"/>
                        </a:rPr>
                        <a:t>39.7mm</a:t>
                      </a:r>
                      <a:endParaRPr lang="en-IN" sz="2000" dirty="0">
                        <a:latin typeface="Franklin Gothic Book" panose="020B0503020102020204" pitchFamily="34" charset="0"/>
                      </a:endParaRPr>
                    </a:p>
                  </a:txBody>
                  <a:tcPr/>
                </a:tc>
                <a:extLst>
                  <a:ext uri="{0D108BD9-81ED-4DB2-BD59-A6C34878D82A}">
                    <a16:rowId xmlns:a16="http://schemas.microsoft.com/office/drawing/2014/main" val="3252509505"/>
                  </a:ext>
                </a:extLst>
              </a:tr>
              <a:tr h="438107">
                <a:tc>
                  <a:txBody>
                    <a:bodyPr/>
                    <a:lstStyle/>
                    <a:p>
                      <a:pPr algn="ctr"/>
                      <a:r>
                        <a:rPr lang="en-US" sz="2000" dirty="0">
                          <a:latin typeface="Franklin Gothic Book" panose="020B0503020102020204" pitchFamily="34" charset="0"/>
                        </a:rPr>
                        <a:t>3S(Li-Po)</a:t>
                      </a:r>
                      <a:endParaRPr lang="en-IN" sz="2000" dirty="0">
                        <a:latin typeface="Franklin Gothic Book" panose="020B0503020102020204" pitchFamily="34" charset="0"/>
                      </a:endParaRPr>
                    </a:p>
                  </a:txBody>
                  <a:tcPr/>
                </a:tc>
                <a:tc>
                  <a:txBody>
                    <a:bodyPr/>
                    <a:lstStyle/>
                    <a:p>
                      <a:pPr algn="ctr"/>
                      <a:r>
                        <a:rPr lang="en-US" sz="2000" dirty="0">
                          <a:latin typeface="Franklin Gothic Book" panose="020B0503020102020204" pitchFamily="34" charset="0"/>
                        </a:rPr>
                        <a:t>1045(prop)</a:t>
                      </a:r>
                      <a:endParaRPr lang="en-IN" sz="2000" dirty="0">
                        <a:latin typeface="Franklin Gothic Book" panose="020B0503020102020204" pitchFamily="34" charset="0"/>
                      </a:endParaRPr>
                    </a:p>
                  </a:txBody>
                  <a:tcPr/>
                </a:tc>
                <a:extLst>
                  <a:ext uri="{0D108BD9-81ED-4DB2-BD59-A6C34878D82A}">
                    <a16:rowId xmlns:a16="http://schemas.microsoft.com/office/drawing/2014/main" val="1902713533"/>
                  </a:ext>
                </a:extLst>
              </a:tr>
              <a:tr h="438107">
                <a:tc>
                  <a:txBody>
                    <a:bodyPr/>
                    <a:lstStyle/>
                    <a:p>
                      <a:pPr algn="ctr"/>
                      <a:r>
                        <a:rPr lang="en-US" sz="2000" dirty="0">
                          <a:latin typeface="Franklin Gothic Book" panose="020B0503020102020204" pitchFamily="34" charset="0"/>
                        </a:rPr>
                        <a:t>MAXIMUM THRUST</a:t>
                      </a:r>
                      <a:endParaRPr lang="en-IN" sz="2000" dirty="0">
                        <a:latin typeface="Franklin Gothic Book" panose="020B0503020102020204" pitchFamily="34" charset="0"/>
                      </a:endParaRPr>
                    </a:p>
                  </a:txBody>
                  <a:tcPr/>
                </a:tc>
                <a:tc>
                  <a:txBody>
                    <a:bodyPr/>
                    <a:lstStyle/>
                    <a:p>
                      <a:pPr algn="ctr"/>
                      <a:r>
                        <a:rPr lang="en-US" sz="2000" dirty="0">
                          <a:latin typeface="Franklin Gothic Book" panose="020B0503020102020204" pitchFamily="34" charset="0"/>
                        </a:rPr>
                        <a:t>850grams</a:t>
                      </a:r>
                      <a:endParaRPr lang="en-IN" sz="2000" dirty="0">
                        <a:latin typeface="Franklin Gothic Book" panose="020B0503020102020204" pitchFamily="34" charset="0"/>
                      </a:endParaRPr>
                    </a:p>
                  </a:txBody>
                  <a:tcPr/>
                </a:tc>
                <a:extLst>
                  <a:ext uri="{0D108BD9-81ED-4DB2-BD59-A6C34878D82A}">
                    <a16:rowId xmlns:a16="http://schemas.microsoft.com/office/drawing/2014/main" val="50370266"/>
                  </a:ext>
                </a:extLst>
              </a:tr>
              <a:tr h="438107">
                <a:tc>
                  <a:txBody>
                    <a:bodyPr/>
                    <a:lstStyle/>
                    <a:p>
                      <a:pPr algn="ctr"/>
                      <a:r>
                        <a:rPr lang="en-US" sz="2000" dirty="0">
                          <a:latin typeface="Franklin Gothic Book" panose="020B0503020102020204" pitchFamily="34" charset="0"/>
                        </a:rPr>
                        <a:t>ESC RECOMMENDED</a:t>
                      </a:r>
                      <a:endParaRPr lang="en-IN" sz="2000" dirty="0">
                        <a:latin typeface="Franklin Gothic Book" panose="020B0503020102020204" pitchFamily="34" charset="0"/>
                      </a:endParaRPr>
                    </a:p>
                  </a:txBody>
                  <a:tcPr/>
                </a:tc>
                <a:tc>
                  <a:txBody>
                    <a:bodyPr/>
                    <a:lstStyle/>
                    <a:p>
                      <a:pPr algn="ctr"/>
                      <a:r>
                        <a:rPr lang="en-US" sz="2000" dirty="0">
                          <a:latin typeface="Franklin Gothic Book" panose="020B0503020102020204" pitchFamily="34" charset="0"/>
                        </a:rPr>
                        <a:t>18Amps</a:t>
                      </a:r>
                      <a:endParaRPr lang="en-IN" sz="2000" dirty="0">
                        <a:latin typeface="Franklin Gothic Book" panose="020B0503020102020204" pitchFamily="34" charset="0"/>
                      </a:endParaRPr>
                    </a:p>
                  </a:txBody>
                  <a:tcPr/>
                </a:tc>
                <a:extLst>
                  <a:ext uri="{0D108BD9-81ED-4DB2-BD59-A6C34878D82A}">
                    <a16:rowId xmlns:a16="http://schemas.microsoft.com/office/drawing/2014/main" val="3519822089"/>
                  </a:ext>
                </a:extLst>
              </a:tr>
            </a:tbl>
          </a:graphicData>
        </a:graphic>
      </p:graphicFrame>
      <p:pic>
        <p:nvPicPr>
          <p:cNvPr id="5" name="Picture 2" descr="EMAX MT2213 935KV CCW Motor">
            <a:extLst>
              <a:ext uri="{FF2B5EF4-FFF2-40B4-BE49-F238E27FC236}">
                <a16:creationId xmlns:a16="http://schemas.microsoft.com/office/drawing/2014/main" id="{3FB6DCB9-BC63-35DE-A279-8FF498078B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2508" y="2392089"/>
            <a:ext cx="3386236" cy="2966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8217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E7C41-87A4-07D6-5F47-D90151CBC522}"/>
              </a:ext>
            </a:extLst>
          </p:cNvPr>
          <p:cNvSpPr>
            <a:spLocks noGrp="1"/>
          </p:cNvSpPr>
          <p:nvPr>
            <p:ph type="title"/>
          </p:nvPr>
        </p:nvSpPr>
        <p:spPr/>
        <p:txBody>
          <a:bodyPr>
            <a:normAutofit/>
          </a:bodyPr>
          <a:lstStyle/>
          <a:p>
            <a:pPr marL="457200" indent="-457200">
              <a:buFont typeface="Arial" panose="020B0604020202020204" pitchFamily="34" charset="0"/>
              <a:buChar char="•"/>
            </a:pPr>
            <a:r>
              <a:rPr lang="en-US" sz="3400" u="sng">
                <a:latin typeface="Franklin Gothic Book" panose="020B0503020102020204" pitchFamily="34" charset="0"/>
              </a:rPr>
              <a:t>propellers</a:t>
            </a:r>
            <a:endParaRPr lang="en-IN" sz="3400" u="sng" dirty="0">
              <a:latin typeface="Franklin Gothic Book" panose="020B0503020102020204" pitchFamily="34" charset="0"/>
            </a:endParaRPr>
          </a:p>
        </p:txBody>
      </p:sp>
      <p:graphicFrame>
        <p:nvGraphicFramePr>
          <p:cNvPr id="4" name="Table 5">
            <a:extLst>
              <a:ext uri="{FF2B5EF4-FFF2-40B4-BE49-F238E27FC236}">
                <a16:creationId xmlns:a16="http://schemas.microsoft.com/office/drawing/2014/main" id="{CD33ED5B-9FD6-A5AE-7FDF-692D52F64A81}"/>
              </a:ext>
            </a:extLst>
          </p:cNvPr>
          <p:cNvGraphicFramePr>
            <a:graphicFrameLocks noGrp="1"/>
          </p:cNvGraphicFramePr>
          <p:nvPr>
            <p:ph idx="1"/>
            <p:extLst>
              <p:ext uri="{D42A27DB-BD31-4B8C-83A1-F6EECF244321}">
                <p14:modId xmlns:p14="http://schemas.microsoft.com/office/powerpoint/2010/main" val="1888223033"/>
              </p:ext>
            </p:extLst>
          </p:nvPr>
        </p:nvGraphicFramePr>
        <p:xfrm>
          <a:off x="853815" y="2351314"/>
          <a:ext cx="6825278" cy="2637455"/>
        </p:xfrm>
        <a:graphic>
          <a:graphicData uri="http://schemas.openxmlformats.org/drawingml/2006/table">
            <a:tbl>
              <a:tblPr firstRow="1" bandRow="1">
                <a:tableStyleId>{5C22544A-7EE6-4342-B048-85BDC9FD1C3A}</a:tableStyleId>
              </a:tblPr>
              <a:tblGrid>
                <a:gridCol w="3412639">
                  <a:extLst>
                    <a:ext uri="{9D8B030D-6E8A-4147-A177-3AD203B41FA5}">
                      <a16:colId xmlns:a16="http://schemas.microsoft.com/office/drawing/2014/main" val="2938042515"/>
                    </a:ext>
                  </a:extLst>
                </a:gridCol>
                <a:gridCol w="3412639">
                  <a:extLst>
                    <a:ext uri="{9D8B030D-6E8A-4147-A177-3AD203B41FA5}">
                      <a16:colId xmlns:a16="http://schemas.microsoft.com/office/drawing/2014/main" val="498462927"/>
                    </a:ext>
                  </a:extLst>
                </a:gridCol>
              </a:tblGrid>
              <a:tr h="527491">
                <a:tc>
                  <a:txBody>
                    <a:bodyPr/>
                    <a:lstStyle/>
                    <a:p>
                      <a:pPr algn="ctr"/>
                      <a:r>
                        <a:rPr lang="en-US" sz="2000" dirty="0">
                          <a:latin typeface="Franklin Gothic Book" panose="020B0503020102020204" pitchFamily="34" charset="0"/>
                        </a:rPr>
                        <a:t>SPECIFICATION</a:t>
                      </a:r>
                      <a:endParaRPr lang="en-IN" sz="2000" dirty="0">
                        <a:latin typeface="Franklin Gothic Book" panose="020B0503020102020204" pitchFamily="34" charset="0"/>
                      </a:endParaRPr>
                    </a:p>
                  </a:txBody>
                  <a:tcPr/>
                </a:tc>
                <a:tc>
                  <a:txBody>
                    <a:bodyPr/>
                    <a:lstStyle/>
                    <a:p>
                      <a:pPr algn="ctr"/>
                      <a:r>
                        <a:rPr lang="en-US" sz="2000" dirty="0">
                          <a:latin typeface="Franklin Gothic Book" panose="020B0503020102020204" pitchFamily="34" charset="0"/>
                        </a:rPr>
                        <a:t>VALUE</a:t>
                      </a:r>
                      <a:endParaRPr lang="en-IN" sz="2000" dirty="0">
                        <a:latin typeface="Franklin Gothic Book" panose="020B0503020102020204" pitchFamily="34" charset="0"/>
                      </a:endParaRPr>
                    </a:p>
                  </a:txBody>
                  <a:tcPr/>
                </a:tc>
                <a:extLst>
                  <a:ext uri="{0D108BD9-81ED-4DB2-BD59-A6C34878D82A}">
                    <a16:rowId xmlns:a16="http://schemas.microsoft.com/office/drawing/2014/main" val="77192107"/>
                  </a:ext>
                </a:extLst>
              </a:tr>
              <a:tr h="527491">
                <a:tc>
                  <a:txBody>
                    <a:bodyPr/>
                    <a:lstStyle/>
                    <a:p>
                      <a:pPr algn="ctr"/>
                      <a:r>
                        <a:rPr lang="en-US" sz="2000" dirty="0">
                          <a:latin typeface="Franklin Gothic Book" panose="020B0503020102020204" pitchFamily="34" charset="0"/>
                        </a:rPr>
                        <a:t>DIAMETER</a:t>
                      </a:r>
                      <a:endParaRPr lang="en-IN" sz="2000" dirty="0">
                        <a:latin typeface="Franklin Gothic Book" panose="020B0503020102020204" pitchFamily="34" charset="0"/>
                      </a:endParaRPr>
                    </a:p>
                  </a:txBody>
                  <a:tcPr/>
                </a:tc>
                <a:tc>
                  <a:txBody>
                    <a:bodyPr/>
                    <a:lstStyle/>
                    <a:p>
                      <a:pPr algn="ctr"/>
                      <a:r>
                        <a:rPr lang="en-US" sz="2000" dirty="0">
                          <a:latin typeface="Franklin Gothic Book" panose="020B0503020102020204" pitchFamily="34" charset="0"/>
                        </a:rPr>
                        <a:t>10 Inch(25.4 cm)</a:t>
                      </a:r>
                      <a:endParaRPr lang="en-IN" sz="2000" dirty="0">
                        <a:latin typeface="Franklin Gothic Book" panose="020B0503020102020204" pitchFamily="34" charset="0"/>
                      </a:endParaRPr>
                    </a:p>
                  </a:txBody>
                  <a:tcPr/>
                </a:tc>
                <a:extLst>
                  <a:ext uri="{0D108BD9-81ED-4DB2-BD59-A6C34878D82A}">
                    <a16:rowId xmlns:a16="http://schemas.microsoft.com/office/drawing/2014/main" val="1328533775"/>
                  </a:ext>
                </a:extLst>
              </a:tr>
              <a:tr h="527491">
                <a:tc>
                  <a:txBody>
                    <a:bodyPr/>
                    <a:lstStyle/>
                    <a:p>
                      <a:pPr algn="ctr"/>
                      <a:r>
                        <a:rPr lang="en-US" sz="2000" dirty="0">
                          <a:latin typeface="Franklin Gothic Book" panose="020B0503020102020204" pitchFamily="34" charset="0"/>
                        </a:rPr>
                        <a:t>SLOPE</a:t>
                      </a:r>
                      <a:endParaRPr lang="en-IN" sz="2000" dirty="0">
                        <a:latin typeface="Franklin Gothic Book" panose="020B0503020102020204" pitchFamily="34" charset="0"/>
                      </a:endParaRPr>
                    </a:p>
                  </a:txBody>
                  <a:tcPr/>
                </a:tc>
                <a:tc>
                  <a:txBody>
                    <a:bodyPr/>
                    <a:lstStyle/>
                    <a:p>
                      <a:pPr algn="ctr"/>
                      <a:r>
                        <a:rPr lang="en-US" sz="2000" dirty="0">
                          <a:latin typeface="Franklin Gothic Book" panose="020B0503020102020204" pitchFamily="34" charset="0"/>
                        </a:rPr>
                        <a:t>4</a:t>
                      </a:r>
                      <a:r>
                        <a:rPr lang="en-IN" sz="2000" dirty="0">
                          <a:latin typeface="Franklin Gothic Book" panose="020B0503020102020204" pitchFamily="34" charset="0"/>
                        </a:rPr>
                        <a:t>.5 Inch(11.43 cm)</a:t>
                      </a:r>
                      <a:endParaRPr lang="en-US" sz="2000" dirty="0">
                        <a:latin typeface="Franklin Gothic Book" panose="020B0503020102020204" pitchFamily="34" charset="0"/>
                      </a:endParaRPr>
                    </a:p>
                  </a:txBody>
                  <a:tcPr/>
                </a:tc>
                <a:extLst>
                  <a:ext uri="{0D108BD9-81ED-4DB2-BD59-A6C34878D82A}">
                    <a16:rowId xmlns:a16="http://schemas.microsoft.com/office/drawing/2014/main" val="2499560622"/>
                  </a:ext>
                </a:extLst>
              </a:tr>
              <a:tr h="527491">
                <a:tc>
                  <a:txBody>
                    <a:bodyPr/>
                    <a:lstStyle/>
                    <a:p>
                      <a:pPr algn="ctr"/>
                      <a:r>
                        <a:rPr lang="en-US" sz="2000" dirty="0">
                          <a:latin typeface="Franklin Gothic Book" panose="020B0503020102020204" pitchFamily="34" charset="0"/>
                        </a:rPr>
                        <a:t>BORE</a:t>
                      </a:r>
                      <a:endParaRPr lang="en-IN" sz="2000" dirty="0">
                        <a:latin typeface="Franklin Gothic Book" panose="020B0503020102020204" pitchFamily="34" charset="0"/>
                      </a:endParaRPr>
                    </a:p>
                  </a:txBody>
                  <a:tcPr/>
                </a:tc>
                <a:tc>
                  <a:txBody>
                    <a:bodyPr/>
                    <a:lstStyle/>
                    <a:p>
                      <a:pPr algn="ctr"/>
                      <a:r>
                        <a:rPr lang="en-US" sz="2000" dirty="0">
                          <a:latin typeface="Franklin Gothic Book" panose="020B0503020102020204" pitchFamily="34" charset="0"/>
                        </a:rPr>
                        <a:t>3 – 7.8mm(approximately)</a:t>
                      </a:r>
                      <a:endParaRPr lang="en-IN" sz="2000" dirty="0">
                        <a:latin typeface="Franklin Gothic Book" panose="020B0503020102020204" pitchFamily="34" charset="0"/>
                      </a:endParaRPr>
                    </a:p>
                  </a:txBody>
                  <a:tcPr/>
                </a:tc>
                <a:extLst>
                  <a:ext uri="{0D108BD9-81ED-4DB2-BD59-A6C34878D82A}">
                    <a16:rowId xmlns:a16="http://schemas.microsoft.com/office/drawing/2014/main" val="4204526395"/>
                  </a:ext>
                </a:extLst>
              </a:tr>
              <a:tr h="527491">
                <a:tc>
                  <a:txBody>
                    <a:bodyPr/>
                    <a:lstStyle/>
                    <a:p>
                      <a:pPr algn="ctr"/>
                      <a:r>
                        <a:rPr lang="en-US" sz="2000" dirty="0">
                          <a:latin typeface="Franklin Gothic Book" panose="020B0503020102020204" pitchFamily="34" charset="0"/>
                        </a:rPr>
                        <a:t>RECOMMENDED MOTOR</a:t>
                      </a:r>
                      <a:endParaRPr lang="en-IN" sz="2000" dirty="0">
                        <a:latin typeface="Franklin Gothic Book" panose="020B0503020102020204" pitchFamily="34" charset="0"/>
                      </a:endParaRPr>
                    </a:p>
                  </a:txBody>
                  <a:tcPr/>
                </a:tc>
                <a:tc>
                  <a:txBody>
                    <a:bodyPr/>
                    <a:lstStyle/>
                    <a:p>
                      <a:pPr algn="ctr"/>
                      <a:r>
                        <a:rPr lang="en-US" sz="2000" dirty="0">
                          <a:latin typeface="Franklin Gothic Book" panose="020B0503020102020204" pitchFamily="34" charset="0"/>
                        </a:rPr>
                        <a:t>800KV – 2200KV</a:t>
                      </a:r>
                      <a:endParaRPr lang="en-IN" sz="2000" dirty="0">
                        <a:latin typeface="Franklin Gothic Book" panose="020B0503020102020204" pitchFamily="34" charset="0"/>
                      </a:endParaRPr>
                    </a:p>
                  </a:txBody>
                  <a:tcPr/>
                </a:tc>
                <a:extLst>
                  <a:ext uri="{0D108BD9-81ED-4DB2-BD59-A6C34878D82A}">
                    <a16:rowId xmlns:a16="http://schemas.microsoft.com/office/drawing/2014/main" val="1395061062"/>
                  </a:ext>
                </a:extLst>
              </a:tr>
            </a:tbl>
          </a:graphicData>
        </a:graphic>
      </p:graphicFrame>
      <p:pic>
        <p:nvPicPr>
          <p:cNvPr id="2052" name="Picture 4" descr="10 inch 1045 propeller-cw-ccw-propeller-prop-for-rc-multi-quadcopter">
            <a:extLst>
              <a:ext uri="{FF2B5EF4-FFF2-40B4-BE49-F238E27FC236}">
                <a16:creationId xmlns:a16="http://schemas.microsoft.com/office/drawing/2014/main" id="{D41AA313-EC04-8E69-35B0-43B30D16EC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9682" y="2522375"/>
            <a:ext cx="3388503" cy="2295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1357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3257E-F002-F9E1-1F72-5A1D79823B88}"/>
              </a:ext>
            </a:extLst>
          </p:cNvPr>
          <p:cNvSpPr>
            <a:spLocks noGrp="1"/>
          </p:cNvSpPr>
          <p:nvPr>
            <p:ph type="title"/>
          </p:nvPr>
        </p:nvSpPr>
        <p:spPr>
          <a:xfrm>
            <a:off x="1451579" y="804519"/>
            <a:ext cx="9603275" cy="1049235"/>
          </a:xfrm>
        </p:spPr>
        <p:txBody>
          <a:bodyPr>
            <a:normAutofit/>
          </a:bodyPr>
          <a:lstStyle/>
          <a:p>
            <a:pPr marL="457200" indent="-457200">
              <a:buFont typeface="Arial" panose="020B0604020202020204" pitchFamily="34" charset="0"/>
              <a:buChar char="•"/>
            </a:pPr>
            <a:r>
              <a:rPr lang="en-US" u="sng">
                <a:latin typeface="Franklin Gothic Book" panose="020B0503020102020204" pitchFamily="34" charset="0"/>
              </a:rPr>
              <a:t>TX &amp; RX</a:t>
            </a:r>
            <a:endParaRPr lang="en-IN" u="sng">
              <a:latin typeface="Franklin Gothic Book" panose="020B0503020102020204" pitchFamily="34" charset="0"/>
            </a:endParaRPr>
          </a:p>
        </p:txBody>
      </p:sp>
      <p:graphicFrame>
        <p:nvGraphicFramePr>
          <p:cNvPr id="4" name="Table 4">
            <a:extLst>
              <a:ext uri="{FF2B5EF4-FFF2-40B4-BE49-F238E27FC236}">
                <a16:creationId xmlns:a16="http://schemas.microsoft.com/office/drawing/2014/main" id="{C4081078-0DB3-91DA-345D-4732A266324F}"/>
              </a:ext>
            </a:extLst>
          </p:cNvPr>
          <p:cNvGraphicFramePr>
            <a:graphicFrameLocks noGrp="1"/>
          </p:cNvGraphicFramePr>
          <p:nvPr>
            <p:ph idx="1"/>
            <p:extLst>
              <p:ext uri="{D42A27DB-BD31-4B8C-83A1-F6EECF244321}">
                <p14:modId xmlns:p14="http://schemas.microsoft.com/office/powerpoint/2010/main" val="331738779"/>
              </p:ext>
            </p:extLst>
          </p:nvPr>
        </p:nvGraphicFramePr>
        <p:xfrm>
          <a:off x="1450973" y="2016125"/>
          <a:ext cx="6787958" cy="3450612"/>
        </p:xfrm>
        <a:graphic>
          <a:graphicData uri="http://schemas.openxmlformats.org/drawingml/2006/table">
            <a:tbl>
              <a:tblPr firstRow="1" bandRow="1">
                <a:tableStyleId>{5C22544A-7EE6-4342-B048-85BDC9FD1C3A}</a:tableStyleId>
              </a:tblPr>
              <a:tblGrid>
                <a:gridCol w="3393979">
                  <a:extLst>
                    <a:ext uri="{9D8B030D-6E8A-4147-A177-3AD203B41FA5}">
                      <a16:colId xmlns:a16="http://schemas.microsoft.com/office/drawing/2014/main" val="471966326"/>
                    </a:ext>
                  </a:extLst>
                </a:gridCol>
                <a:gridCol w="3393979">
                  <a:extLst>
                    <a:ext uri="{9D8B030D-6E8A-4147-A177-3AD203B41FA5}">
                      <a16:colId xmlns:a16="http://schemas.microsoft.com/office/drawing/2014/main" val="3114994118"/>
                    </a:ext>
                  </a:extLst>
                </a:gridCol>
              </a:tblGrid>
              <a:tr h="575102">
                <a:tc>
                  <a:txBody>
                    <a:bodyPr/>
                    <a:lstStyle/>
                    <a:p>
                      <a:pPr algn="ctr"/>
                      <a:r>
                        <a:rPr lang="en-US" sz="2000" dirty="0">
                          <a:latin typeface="Franklin Gothic Book" panose="020B0503020102020204" pitchFamily="34" charset="0"/>
                        </a:rPr>
                        <a:t>SPECIFICATION</a:t>
                      </a:r>
                      <a:endParaRPr lang="en-IN" sz="2000" dirty="0">
                        <a:latin typeface="Franklin Gothic Book" panose="020B0503020102020204" pitchFamily="34" charset="0"/>
                      </a:endParaRPr>
                    </a:p>
                  </a:txBody>
                  <a:tcPr/>
                </a:tc>
                <a:tc>
                  <a:txBody>
                    <a:bodyPr/>
                    <a:lstStyle/>
                    <a:p>
                      <a:pPr algn="ctr"/>
                      <a:r>
                        <a:rPr lang="en-US" sz="2000" dirty="0">
                          <a:latin typeface="Franklin Gothic Book" panose="020B0503020102020204" pitchFamily="34" charset="0"/>
                        </a:rPr>
                        <a:t>VALUE</a:t>
                      </a:r>
                      <a:endParaRPr lang="en-IN" sz="2000" dirty="0">
                        <a:latin typeface="Franklin Gothic Book" panose="020B0503020102020204" pitchFamily="34" charset="0"/>
                      </a:endParaRPr>
                    </a:p>
                  </a:txBody>
                  <a:tcPr/>
                </a:tc>
                <a:extLst>
                  <a:ext uri="{0D108BD9-81ED-4DB2-BD59-A6C34878D82A}">
                    <a16:rowId xmlns:a16="http://schemas.microsoft.com/office/drawing/2014/main" val="3402531847"/>
                  </a:ext>
                </a:extLst>
              </a:tr>
              <a:tr h="575102">
                <a:tc>
                  <a:txBody>
                    <a:bodyPr/>
                    <a:lstStyle/>
                    <a:p>
                      <a:pPr algn="ctr"/>
                      <a:r>
                        <a:rPr lang="en-IN" sz="2000" dirty="0">
                          <a:latin typeface="Franklin Gothic Book" panose="020B0503020102020204" pitchFamily="34" charset="0"/>
                        </a:rPr>
                        <a:t>WIRELESS PROTOCOL</a:t>
                      </a:r>
                    </a:p>
                  </a:txBody>
                  <a:tcPr/>
                </a:tc>
                <a:tc>
                  <a:txBody>
                    <a:bodyPr/>
                    <a:lstStyle/>
                    <a:p>
                      <a:pPr algn="ctr"/>
                      <a:r>
                        <a:rPr lang="en-IN" sz="2000" dirty="0">
                          <a:latin typeface="Franklin Gothic Book" panose="020B0503020102020204" pitchFamily="34" charset="0"/>
                        </a:rPr>
                        <a:t>AFHDS 2A</a:t>
                      </a:r>
                    </a:p>
                  </a:txBody>
                  <a:tcPr/>
                </a:tc>
                <a:extLst>
                  <a:ext uri="{0D108BD9-81ED-4DB2-BD59-A6C34878D82A}">
                    <a16:rowId xmlns:a16="http://schemas.microsoft.com/office/drawing/2014/main" val="2542151234"/>
                  </a:ext>
                </a:extLst>
              </a:tr>
              <a:tr h="575102">
                <a:tc>
                  <a:txBody>
                    <a:bodyPr/>
                    <a:lstStyle/>
                    <a:p>
                      <a:pPr algn="ctr"/>
                      <a:r>
                        <a:rPr lang="en-IN" sz="2000" dirty="0">
                          <a:latin typeface="Franklin Gothic Book" panose="020B0503020102020204" pitchFamily="34" charset="0"/>
                        </a:rPr>
                        <a:t>REMOTE CONTROL DISTANCE</a:t>
                      </a:r>
                    </a:p>
                  </a:txBody>
                  <a:tcPr/>
                </a:tc>
                <a:tc>
                  <a:txBody>
                    <a:bodyPr/>
                    <a:lstStyle/>
                    <a:p>
                      <a:pPr algn="ctr"/>
                      <a:r>
                        <a:rPr lang="en-IN" sz="2000" dirty="0">
                          <a:latin typeface="Franklin Gothic Book" panose="020B0503020102020204" pitchFamily="34" charset="0"/>
                        </a:rPr>
                        <a:t>500 to 1500m(in the air)</a:t>
                      </a:r>
                    </a:p>
                  </a:txBody>
                  <a:tcPr/>
                </a:tc>
                <a:extLst>
                  <a:ext uri="{0D108BD9-81ED-4DB2-BD59-A6C34878D82A}">
                    <a16:rowId xmlns:a16="http://schemas.microsoft.com/office/drawing/2014/main" val="2487369682"/>
                  </a:ext>
                </a:extLst>
              </a:tr>
              <a:tr h="575102">
                <a:tc>
                  <a:txBody>
                    <a:bodyPr/>
                    <a:lstStyle/>
                    <a:p>
                      <a:pPr algn="ctr"/>
                      <a:r>
                        <a:rPr lang="en-IN" sz="2000" dirty="0">
                          <a:latin typeface="Franklin Gothic Book" panose="020B0503020102020204" pitchFamily="34" charset="0"/>
                        </a:rPr>
                        <a:t>POWER</a:t>
                      </a:r>
                    </a:p>
                  </a:txBody>
                  <a:tcPr/>
                </a:tc>
                <a:tc>
                  <a:txBody>
                    <a:bodyPr/>
                    <a:lstStyle/>
                    <a:p>
                      <a:pPr algn="ctr"/>
                      <a:r>
                        <a:rPr lang="en-IN" sz="2000" dirty="0">
                          <a:latin typeface="Franklin Gothic Book" panose="020B0503020102020204" pitchFamily="34" charset="0"/>
                        </a:rPr>
                        <a:t>4.0 – 6.5 V</a:t>
                      </a:r>
                    </a:p>
                  </a:txBody>
                  <a:tcPr/>
                </a:tc>
                <a:extLst>
                  <a:ext uri="{0D108BD9-81ED-4DB2-BD59-A6C34878D82A}">
                    <a16:rowId xmlns:a16="http://schemas.microsoft.com/office/drawing/2014/main" val="1842804568"/>
                  </a:ext>
                </a:extLst>
              </a:tr>
              <a:tr h="575102">
                <a:tc>
                  <a:txBody>
                    <a:bodyPr/>
                    <a:lstStyle/>
                    <a:p>
                      <a:pPr algn="ctr"/>
                      <a:r>
                        <a:rPr lang="en-IN" sz="2000" dirty="0">
                          <a:latin typeface="Franklin Gothic Book" panose="020B0503020102020204" pitchFamily="34" charset="0"/>
                        </a:rPr>
                        <a:t>DATA INTERFACE</a:t>
                      </a:r>
                    </a:p>
                  </a:txBody>
                  <a:tcPr/>
                </a:tc>
                <a:tc>
                  <a:txBody>
                    <a:bodyPr/>
                    <a:lstStyle/>
                    <a:p>
                      <a:pPr algn="ctr"/>
                      <a:r>
                        <a:rPr lang="en-IN" sz="2000" dirty="0">
                          <a:latin typeface="Franklin Gothic Book" panose="020B0503020102020204" pitchFamily="34" charset="0"/>
                        </a:rPr>
                        <a:t>PWM/PPM</a:t>
                      </a:r>
                    </a:p>
                  </a:txBody>
                  <a:tcPr/>
                </a:tc>
                <a:extLst>
                  <a:ext uri="{0D108BD9-81ED-4DB2-BD59-A6C34878D82A}">
                    <a16:rowId xmlns:a16="http://schemas.microsoft.com/office/drawing/2014/main" val="137918601"/>
                  </a:ext>
                </a:extLst>
              </a:tr>
              <a:tr h="575102">
                <a:tc>
                  <a:txBody>
                    <a:bodyPr/>
                    <a:lstStyle/>
                    <a:p>
                      <a:pPr algn="ctr"/>
                      <a:r>
                        <a:rPr lang="en-IN" sz="2000" dirty="0">
                          <a:latin typeface="Franklin Gothic Book" panose="020B0503020102020204" pitchFamily="34" charset="0"/>
                        </a:rPr>
                        <a:t>HUMIDITY RANGE</a:t>
                      </a:r>
                    </a:p>
                  </a:txBody>
                  <a:tcPr/>
                </a:tc>
                <a:tc>
                  <a:txBody>
                    <a:bodyPr/>
                    <a:lstStyle/>
                    <a:p>
                      <a:pPr algn="ctr"/>
                      <a:r>
                        <a:rPr lang="en-IN" sz="2000" dirty="0">
                          <a:latin typeface="Franklin Gothic Book" panose="020B0503020102020204" pitchFamily="34" charset="0"/>
                        </a:rPr>
                        <a:t>20-95%</a:t>
                      </a:r>
                    </a:p>
                  </a:txBody>
                  <a:tcPr/>
                </a:tc>
                <a:extLst>
                  <a:ext uri="{0D108BD9-81ED-4DB2-BD59-A6C34878D82A}">
                    <a16:rowId xmlns:a16="http://schemas.microsoft.com/office/drawing/2014/main" val="2432471318"/>
                  </a:ext>
                </a:extLst>
              </a:tr>
            </a:tbl>
          </a:graphicData>
        </a:graphic>
      </p:graphicFrame>
      <p:pic>
        <p:nvPicPr>
          <p:cNvPr id="1026" name="Picture 2" descr="FlySky FS-iA10B 10CH 2.4Ghz AFHDS Receiver (Rx)">
            <a:extLst>
              <a:ext uri="{FF2B5EF4-FFF2-40B4-BE49-F238E27FC236}">
                <a16:creationId xmlns:a16="http://schemas.microsoft.com/office/drawing/2014/main" id="{125E2795-9476-D50C-53AB-77A85D374EF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409614" y="2397967"/>
            <a:ext cx="3450613" cy="2817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99115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55EB1-667C-1B65-ACFA-DBE63B97F0F5}"/>
              </a:ext>
            </a:extLst>
          </p:cNvPr>
          <p:cNvSpPr>
            <a:spLocks noGrp="1"/>
          </p:cNvSpPr>
          <p:nvPr>
            <p:ph type="title"/>
          </p:nvPr>
        </p:nvSpPr>
        <p:spPr/>
        <p:txBody>
          <a:bodyPr>
            <a:normAutofit/>
          </a:bodyPr>
          <a:lstStyle/>
          <a:p>
            <a:pPr marL="457200" indent="-457200">
              <a:buFont typeface="Arial" panose="020B0604020202020204" pitchFamily="34" charset="0"/>
              <a:buChar char="•"/>
            </a:pPr>
            <a:r>
              <a:rPr lang="en-US" sz="3400" u="sng" dirty="0">
                <a:latin typeface="Franklin Gothic Book" panose="020B0503020102020204" pitchFamily="34" charset="0"/>
              </a:rPr>
              <a:t>BATTERY</a:t>
            </a:r>
            <a:endParaRPr lang="en-IN" sz="3400" u="sng" dirty="0">
              <a:latin typeface="Franklin Gothic Book" panose="020B0503020102020204" pitchFamily="34" charset="0"/>
            </a:endParaRPr>
          </a:p>
        </p:txBody>
      </p:sp>
      <p:graphicFrame>
        <p:nvGraphicFramePr>
          <p:cNvPr id="4" name="Table 4">
            <a:extLst>
              <a:ext uri="{FF2B5EF4-FFF2-40B4-BE49-F238E27FC236}">
                <a16:creationId xmlns:a16="http://schemas.microsoft.com/office/drawing/2014/main" id="{033F89DD-5CA6-E2E3-B45D-FF5D8A7F87E1}"/>
              </a:ext>
            </a:extLst>
          </p:cNvPr>
          <p:cNvGraphicFramePr>
            <a:graphicFrameLocks noGrp="1"/>
          </p:cNvGraphicFramePr>
          <p:nvPr>
            <p:ph idx="1"/>
            <p:extLst>
              <p:ext uri="{D42A27DB-BD31-4B8C-83A1-F6EECF244321}">
                <p14:modId xmlns:p14="http://schemas.microsoft.com/office/powerpoint/2010/main" val="2732780416"/>
              </p:ext>
            </p:extLst>
          </p:nvPr>
        </p:nvGraphicFramePr>
        <p:xfrm>
          <a:off x="1451578" y="1908591"/>
          <a:ext cx="6003579" cy="1991605"/>
        </p:xfrm>
        <a:graphic>
          <a:graphicData uri="http://schemas.openxmlformats.org/drawingml/2006/table">
            <a:tbl>
              <a:tblPr firstRow="1" bandRow="1">
                <a:tableStyleId>{5C22544A-7EE6-4342-B048-85BDC9FD1C3A}</a:tableStyleId>
              </a:tblPr>
              <a:tblGrid>
                <a:gridCol w="2001193">
                  <a:extLst>
                    <a:ext uri="{9D8B030D-6E8A-4147-A177-3AD203B41FA5}">
                      <a16:colId xmlns:a16="http://schemas.microsoft.com/office/drawing/2014/main" val="4047843420"/>
                    </a:ext>
                  </a:extLst>
                </a:gridCol>
                <a:gridCol w="2001193">
                  <a:extLst>
                    <a:ext uri="{9D8B030D-6E8A-4147-A177-3AD203B41FA5}">
                      <a16:colId xmlns:a16="http://schemas.microsoft.com/office/drawing/2014/main" val="1299764453"/>
                    </a:ext>
                  </a:extLst>
                </a:gridCol>
                <a:gridCol w="2001193">
                  <a:extLst>
                    <a:ext uri="{9D8B030D-6E8A-4147-A177-3AD203B41FA5}">
                      <a16:colId xmlns:a16="http://schemas.microsoft.com/office/drawing/2014/main" val="1580753664"/>
                    </a:ext>
                  </a:extLst>
                </a:gridCol>
              </a:tblGrid>
              <a:tr h="406645">
                <a:tc>
                  <a:txBody>
                    <a:bodyPr/>
                    <a:lstStyle/>
                    <a:p>
                      <a:pPr algn="ctr"/>
                      <a:r>
                        <a:rPr lang="en-IN" sz="2000" dirty="0">
                          <a:latin typeface="Franklin Gothic Book" panose="020B0503020102020204" pitchFamily="34" charset="0"/>
                        </a:rPr>
                        <a:t>BATTERY</a:t>
                      </a:r>
                    </a:p>
                  </a:txBody>
                  <a:tcPr/>
                </a:tc>
                <a:tc>
                  <a:txBody>
                    <a:bodyPr/>
                    <a:lstStyle/>
                    <a:p>
                      <a:pPr algn="ctr"/>
                      <a:r>
                        <a:rPr lang="en-IN" sz="2000" dirty="0">
                          <a:latin typeface="Franklin Gothic Book" panose="020B0503020102020204" pitchFamily="34" charset="0"/>
                        </a:rPr>
                        <a:t>Min. VOLTAGE(V)</a:t>
                      </a:r>
                    </a:p>
                  </a:txBody>
                  <a:tcPr/>
                </a:tc>
                <a:tc>
                  <a:txBody>
                    <a:bodyPr/>
                    <a:lstStyle/>
                    <a:p>
                      <a:pPr algn="ctr"/>
                      <a:r>
                        <a:rPr lang="en-IN" sz="2000" dirty="0">
                          <a:latin typeface="Franklin Gothic Book" panose="020B0503020102020204" pitchFamily="34" charset="0"/>
                        </a:rPr>
                        <a:t>Max. VOLTAGE(V)</a:t>
                      </a:r>
                    </a:p>
                  </a:txBody>
                  <a:tcPr/>
                </a:tc>
                <a:extLst>
                  <a:ext uri="{0D108BD9-81ED-4DB2-BD59-A6C34878D82A}">
                    <a16:rowId xmlns:a16="http://schemas.microsoft.com/office/drawing/2014/main" val="2657996734"/>
                  </a:ext>
                </a:extLst>
              </a:tr>
              <a:tr h="362243">
                <a:tc>
                  <a:txBody>
                    <a:bodyPr/>
                    <a:lstStyle/>
                    <a:p>
                      <a:pPr algn="ctr"/>
                      <a:r>
                        <a:rPr lang="en-IN" sz="2000" dirty="0">
                          <a:latin typeface="Franklin Gothic Book" panose="020B0503020102020204" pitchFamily="34" charset="0"/>
                        </a:rPr>
                        <a:t>1S</a:t>
                      </a:r>
                    </a:p>
                  </a:txBody>
                  <a:tcPr/>
                </a:tc>
                <a:tc>
                  <a:txBody>
                    <a:bodyPr/>
                    <a:lstStyle/>
                    <a:p>
                      <a:pPr algn="ctr"/>
                      <a:r>
                        <a:rPr lang="en-IN" sz="2000" dirty="0">
                          <a:latin typeface="Franklin Gothic Book" panose="020B0503020102020204" pitchFamily="34" charset="0"/>
                        </a:rPr>
                        <a:t>3.7</a:t>
                      </a:r>
                    </a:p>
                  </a:txBody>
                  <a:tcPr/>
                </a:tc>
                <a:tc>
                  <a:txBody>
                    <a:bodyPr/>
                    <a:lstStyle/>
                    <a:p>
                      <a:pPr algn="ctr"/>
                      <a:r>
                        <a:rPr lang="en-IN" sz="2000" dirty="0">
                          <a:latin typeface="Franklin Gothic Book" panose="020B0503020102020204" pitchFamily="34" charset="0"/>
                        </a:rPr>
                        <a:t>4.2</a:t>
                      </a:r>
                    </a:p>
                  </a:txBody>
                  <a:tcPr/>
                </a:tc>
                <a:extLst>
                  <a:ext uri="{0D108BD9-81ED-4DB2-BD59-A6C34878D82A}">
                    <a16:rowId xmlns:a16="http://schemas.microsoft.com/office/drawing/2014/main" val="1509173375"/>
                  </a:ext>
                </a:extLst>
              </a:tr>
              <a:tr h="362243">
                <a:tc>
                  <a:txBody>
                    <a:bodyPr/>
                    <a:lstStyle/>
                    <a:p>
                      <a:pPr algn="ctr"/>
                      <a:r>
                        <a:rPr lang="en-IN" sz="2000" dirty="0">
                          <a:latin typeface="Franklin Gothic Book" panose="020B0503020102020204" pitchFamily="34" charset="0"/>
                        </a:rPr>
                        <a:t>3S</a:t>
                      </a:r>
                    </a:p>
                  </a:txBody>
                  <a:tcPr/>
                </a:tc>
                <a:tc>
                  <a:txBody>
                    <a:bodyPr/>
                    <a:lstStyle/>
                    <a:p>
                      <a:pPr algn="ctr"/>
                      <a:r>
                        <a:rPr lang="en-IN" sz="2000" dirty="0">
                          <a:latin typeface="Franklin Gothic Book" panose="020B0503020102020204" pitchFamily="34" charset="0"/>
                        </a:rPr>
                        <a:t>11.1</a:t>
                      </a:r>
                    </a:p>
                  </a:txBody>
                  <a:tcPr/>
                </a:tc>
                <a:tc>
                  <a:txBody>
                    <a:bodyPr/>
                    <a:lstStyle/>
                    <a:p>
                      <a:pPr algn="ctr"/>
                      <a:r>
                        <a:rPr lang="en-IN" sz="2000" dirty="0">
                          <a:latin typeface="Franklin Gothic Book" panose="020B0503020102020204" pitchFamily="34" charset="0"/>
                        </a:rPr>
                        <a:t>12.6</a:t>
                      </a:r>
                    </a:p>
                  </a:txBody>
                  <a:tcPr/>
                </a:tc>
                <a:extLst>
                  <a:ext uri="{0D108BD9-81ED-4DB2-BD59-A6C34878D82A}">
                    <a16:rowId xmlns:a16="http://schemas.microsoft.com/office/drawing/2014/main" val="179568700"/>
                  </a:ext>
                </a:extLst>
              </a:tr>
              <a:tr h="362243">
                <a:tc>
                  <a:txBody>
                    <a:bodyPr/>
                    <a:lstStyle/>
                    <a:p>
                      <a:pPr algn="ctr"/>
                      <a:r>
                        <a:rPr lang="en-IN" sz="2000" dirty="0">
                          <a:latin typeface="Franklin Gothic Book" panose="020B0503020102020204" pitchFamily="34" charset="0"/>
                        </a:rPr>
                        <a:t>6S</a:t>
                      </a:r>
                    </a:p>
                  </a:txBody>
                  <a:tcPr/>
                </a:tc>
                <a:tc>
                  <a:txBody>
                    <a:bodyPr/>
                    <a:lstStyle/>
                    <a:p>
                      <a:pPr algn="ctr"/>
                      <a:r>
                        <a:rPr lang="en-IN" sz="2000" dirty="0">
                          <a:latin typeface="Franklin Gothic Book" panose="020B0503020102020204" pitchFamily="34" charset="0"/>
                        </a:rPr>
                        <a:t>22.2</a:t>
                      </a:r>
                    </a:p>
                  </a:txBody>
                  <a:tcPr/>
                </a:tc>
                <a:tc>
                  <a:txBody>
                    <a:bodyPr/>
                    <a:lstStyle/>
                    <a:p>
                      <a:pPr algn="ctr"/>
                      <a:r>
                        <a:rPr lang="en-IN" sz="2000" dirty="0">
                          <a:latin typeface="Franklin Gothic Book" panose="020B0503020102020204" pitchFamily="34" charset="0"/>
                        </a:rPr>
                        <a:t>25.2</a:t>
                      </a:r>
                    </a:p>
                  </a:txBody>
                  <a:tcPr/>
                </a:tc>
                <a:extLst>
                  <a:ext uri="{0D108BD9-81ED-4DB2-BD59-A6C34878D82A}">
                    <a16:rowId xmlns:a16="http://schemas.microsoft.com/office/drawing/2014/main" val="2054175957"/>
                  </a:ext>
                </a:extLst>
              </a:tr>
              <a:tr h="362243">
                <a:tc>
                  <a:txBody>
                    <a:bodyPr/>
                    <a:lstStyle/>
                    <a:p>
                      <a:pPr algn="ctr"/>
                      <a:r>
                        <a:rPr lang="en-IN" sz="2000" dirty="0">
                          <a:latin typeface="Franklin Gothic Book" panose="020B0503020102020204" pitchFamily="34" charset="0"/>
                        </a:rPr>
                        <a:t>12S</a:t>
                      </a:r>
                    </a:p>
                  </a:txBody>
                  <a:tcPr/>
                </a:tc>
                <a:tc>
                  <a:txBody>
                    <a:bodyPr/>
                    <a:lstStyle/>
                    <a:p>
                      <a:pPr algn="ctr"/>
                      <a:r>
                        <a:rPr lang="en-IN" sz="2000" dirty="0">
                          <a:latin typeface="Franklin Gothic Book" panose="020B0503020102020204" pitchFamily="34" charset="0"/>
                        </a:rPr>
                        <a:t>44.4</a:t>
                      </a:r>
                    </a:p>
                  </a:txBody>
                  <a:tcPr/>
                </a:tc>
                <a:tc>
                  <a:txBody>
                    <a:bodyPr/>
                    <a:lstStyle/>
                    <a:p>
                      <a:pPr algn="ctr"/>
                      <a:r>
                        <a:rPr lang="en-IN" sz="2000" dirty="0">
                          <a:latin typeface="Franklin Gothic Book" panose="020B0503020102020204" pitchFamily="34" charset="0"/>
                        </a:rPr>
                        <a:t>50.4</a:t>
                      </a:r>
                    </a:p>
                  </a:txBody>
                  <a:tcPr/>
                </a:tc>
                <a:extLst>
                  <a:ext uri="{0D108BD9-81ED-4DB2-BD59-A6C34878D82A}">
                    <a16:rowId xmlns:a16="http://schemas.microsoft.com/office/drawing/2014/main" val="447139631"/>
                  </a:ext>
                </a:extLst>
              </a:tr>
            </a:tbl>
          </a:graphicData>
        </a:graphic>
      </p:graphicFrame>
      <p:sp>
        <p:nvSpPr>
          <p:cNvPr id="5" name="Rectangle: Rounded Corners 4">
            <a:extLst>
              <a:ext uri="{FF2B5EF4-FFF2-40B4-BE49-F238E27FC236}">
                <a16:creationId xmlns:a16="http://schemas.microsoft.com/office/drawing/2014/main" id="{AD3E81CA-72A4-17C3-0945-6D165A52732B}"/>
              </a:ext>
            </a:extLst>
          </p:cNvPr>
          <p:cNvSpPr/>
          <p:nvPr/>
        </p:nvSpPr>
        <p:spPr>
          <a:xfrm>
            <a:off x="1451578" y="1329136"/>
            <a:ext cx="6880659" cy="522514"/>
          </a:xfrm>
          <a:prstGeom prst="roundRect">
            <a:avLst/>
          </a:prstGeom>
          <a:solidFill>
            <a:schemeClr val="accent1">
              <a:lumMod val="40000"/>
              <a:lumOff val="6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Franklin Gothic Book" panose="020B0503020102020204" pitchFamily="34" charset="0"/>
              </a:rPr>
              <a:t>For this project, we use 3S battery and its specifications are:</a:t>
            </a:r>
          </a:p>
        </p:txBody>
      </p:sp>
      <p:graphicFrame>
        <p:nvGraphicFramePr>
          <p:cNvPr id="6" name="Table 6">
            <a:extLst>
              <a:ext uri="{FF2B5EF4-FFF2-40B4-BE49-F238E27FC236}">
                <a16:creationId xmlns:a16="http://schemas.microsoft.com/office/drawing/2014/main" id="{17EAA501-9A48-3EC8-EEBB-58DCF73A6392}"/>
              </a:ext>
            </a:extLst>
          </p:cNvPr>
          <p:cNvGraphicFramePr>
            <a:graphicFrameLocks noGrp="1"/>
          </p:cNvGraphicFramePr>
          <p:nvPr>
            <p:extLst>
              <p:ext uri="{D42A27DB-BD31-4B8C-83A1-F6EECF244321}">
                <p14:modId xmlns:p14="http://schemas.microsoft.com/office/powerpoint/2010/main" val="3176071875"/>
              </p:ext>
            </p:extLst>
          </p:nvPr>
        </p:nvGraphicFramePr>
        <p:xfrm>
          <a:off x="2004080" y="4025586"/>
          <a:ext cx="5074744" cy="1981200"/>
        </p:xfrm>
        <a:graphic>
          <a:graphicData uri="http://schemas.openxmlformats.org/drawingml/2006/table">
            <a:tbl>
              <a:tblPr firstRow="1" bandRow="1">
                <a:tableStyleId>{5C22544A-7EE6-4342-B048-85BDC9FD1C3A}</a:tableStyleId>
              </a:tblPr>
              <a:tblGrid>
                <a:gridCol w="2773191">
                  <a:extLst>
                    <a:ext uri="{9D8B030D-6E8A-4147-A177-3AD203B41FA5}">
                      <a16:colId xmlns:a16="http://schemas.microsoft.com/office/drawing/2014/main" val="4290171084"/>
                    </a:ext>
                  </a:extLst>
                </a:gridCol>
                <a:gridCol w="2301553">
                  <a:extLst>
                    <a:ext uri="{9D8B030D-6E8A-4147-A177-3AD203B41FA5}">
                      <a16:colId xmlns:a16="http://schemas.microsoft.com/office/drawing/2014/main" val="2050453702"/>
                    </a:ext>
                  </a:extLst>
                </a:gridCol>
              </a:tblGrid>
              <a:tr h="370840">
                <a:tc>
                  <a:txBody>
                    <a:bodyPr/>
                    <a:lstStyle/>
                    <a:p>
                      <a:pPr algn="ctr"/>
                      <a:r>
                        <a:rPr lang="en-IN" sz="2000" dirty="0">
                          <a:latin typeface="Franklin Gothic Book" panose="020B0503020102020204" pitchFamily="34" charset="0"/>
                        </a:rPr>
                        <a:t>SPECIFICATION</a:t>
                      </a:r>
                    </a:p>
                  </a:txBody>
                  <a:tcPr/>
                </a:tc>
                <a:tc>
                  <a:txBody>
                    <a:bodyPr/>
                    <a:lstStyle/>
                    <a:p>
                      <a:pPr algn="ctr"/>
                      <a:r>
                        <a:rPr lang="en-IN" sz="2000" dirty="0">
                          <a:latin typeface="Franklin Gothic Book" panose="020B0503020102020204" pitchFamily="34" charset="0"/>
                        </a:rPr>
                        <a:t>VALUE</a:t>
                      </a:r>
                    </a:p>
                  </a:txBody>
                  <a:tcPr/>
                </a:tc>
                <a:extLst>
                  <a:ext uri="{0D108BD9-81ED-4DB2-BD59-A6C34878D82A}">
                    <a16:rowId xmlns:a16="http://schemas.microsoft.com/office/drawing/2014/main" val="2539170753"/>
                  </a:ext>
                </a:extLst>
              </a:tr>
              <a:tr h="370840">
                <a:tc>
                  <a:txBody>
                    <a:bodyPr/>
                    <a:lstStyle/>
                    <a:p>
                      <a:pPr algn="ctr"/>
                      <a:r>
                        <a:rPr lang="en-IN" sz="2000" dirty="0">
                          <a:latin typeface="Franklin Gothic Book" panose="020B0503020102020204" pitchFamily="34" charset="0"/>
                        </a:rPr>
                        <a:t>MODEL NO.</a:t>
                      </a:r>
                    </a:p>
                  </a:txBody>
                  <a:tcPr/>
                </a:tc>
                <a:tc>
                  <a:txBody>
                    <a:bodyPr/>
                    <a:lstStyle/>
                    <a:p>
                      <a:pPr algn="ctr"/>
                      <a:r>
                        <a:rPr lang="en-IN" sz="2000" b="0" i="0" kern="1200" dirty="0">
                          <a:solidFill>
                            <a:schemeClr val="dk1"/>
                          </a:solidFill>
                          <a:effectLst/>
                          <a:latin typeface="Franklin Gothic Book" panose="020B0503020102020204" pitchFamily="34" charset="0"/>
                          <a:ea typeface="+mn-ea"/>
                          <a:cs typeface="+mn-cs"/>
                        </a:rPr>
                        <a:t>Flipo 3300/3S 40C</a:t>
                      </a:r>
                      <a:endParaRPr lang="en-IN" sz="2000" dirty="0">
                        <a:latin typeface="Franklin Gothic Book" panose="020B0503020102020204" pitchFamily="34" charset="0"/>
                      </a:endParaRPr>
                    </a:p>
                  </a:txBody>
                  <a:tcPr/>
                </a:tc>
                <a:extLst>
                  <a:ext uri="{0D108BD9-81ED-4DB2-BD59-A6C34878D82A}">
                    <a16:rowId xmlns:a16="http://schemas.microsoft.com/office/drawing/2014/main" val="1440034099"/>
                  </a:ext>
                </a:extLst>
              </a:tr>
              <a:tr h="370840">
                <a:tc>
                  <a:txBody>
                    <a:bodyPr/>
                    <a:lstStyle/>
                    <a:p>
                      <a:pPr algn="ctr"/>
                      <a:r>
                        <a:rPr lang="en-IN" sz="2000" dirty="0">
                          <a:latin typeface="Franklin Gothic Book" panose="020B0503020102020204" pitchFamily="34" charset="0"/>
                        </a:rPr>
                        <a:t>VOLTAGE</a:t>
                      </a:r>
                    </a:p>
                  </a:txBody>
                  <a:tcPr/>
                </a:tc>
                <a:tc>
                  <a:txBody>
                    <a:bodyPr/>
                    <a:lstStyle/>
                    <a:p>
                      <a:pPr algn="ctr"/>
                      <a:r>
                        <a:rPr lang="en-IN" sz="2000" b="0" i="0" kern="1200" dirty="0">
                          <a:solidFill>
                            <a:schemeClr val="dk1"/>
                          </a:solidFill>
                          <a:effectLst/>
                          <a:latin typeface="Franklin Gothic Book" panose="020B0503020102020204" pitchFamily="34" charset="0"/>
                          <a:ea typeface="+mn-ea"/>
                          <a:cs typeface="+mn-cs"/>
                        </a:rPr>
                        <a:t>11.1V</a:t>
                      </a:r>
                      <a:endParaRPr lang="en-IN" sz="2000" dirty="0">
                        <a:latin typeface="Franklin Gothic Book" panose="020B0503020102020204" pitchFamily="34" charset="0"/>
                      </a:endParaRPr>
                    </a:p>
                  </a:txBody>
                  <a:tcPr/>
                </a:tc>
                <a:extLst>
                  <a:ext uri="{0D108BD9-81ED-4DB2-BD59-A6C34878D82A}">
                    <a16:rowId xmlns:a16="http://schemas.microsoft.com/office/drawing/2014/main" val="983700837"/>
                  </a:ext>
                </a:extLst>
              </a:tr>
              <a:tr h="370840">
                <a:tc>
                  <a:txBody>
                    <a:bodyPr/>
                    <a:lstStyle/>
                    <a:p>
                      <a:pPr algn="ctr"/>
                      <a:r>
                        <a:rPr lang="en-IN" sz="2000" dirty="0">
                          <a:latin typeface="Franklin Gothic Book" panose="020B0503020102020204" pitchFamily="34" charset="0"/>
                        </a:rPr>
                        <a:t>Max. CHARGE CURRENT</a:t>
                      </a:r>
                    </a:p>
                  </a:txBody>
                  <a:tcPr/>
                </a:tc>
                <a:tc>
                  <a:txBody>
                    <a:bodyPr/>
                    <a:lstStyle/>
                    <a:p>
                      <a:pPr algn="ctr"/>
                      <a:r>
                        <a:rPr lang="en-IN" sz="2000" b="0" i="0" kern="1200" dirty="0">
                          <a:solidFill>
                            <a:schemeClr val="dk1"/>
                          </a:solidFill>
                          <a:effectLst/>
                          <a:latin typeface="Franklin Gothic Book" panose="020B0503020102020204" pitchFamily="34" charset="0"/>
                          <a:ea typeface="+mn-ea"/>
                          <a:cs typeface="+mn-cs"/>
                        </a:rPr>
                        <a:t>13.2 A(4C)</a:t>
                      </a:r>
                      <a:endParaRPr lang="en-IN" sz="2000" dirty="0">
                        <a:latin typeface="Franklin Gothic Book" panose="020B0503020102020204" pitchFamily="34" charset="0"/>
                      </a:endParaRPr>
                    </a:p>
                  </a:txBody>
                  <a:tcPr/>
                </a:tc>
                <a:extLst>
                  <a:ext uri="{0D108BD9-81ED-4DB2-BD59-A6C34878D82A}">
                    <a16:rowId xmlns:a16="http://schemas.microsoft.com/office/drawing/2014/main" val="2422528264"/>
                  </a:ext>
                </a:extLst>
              </a:tr>
              <a:tr h="370840">
                <a:tc>
                  <a:txBody>
                    <a:bodyPr/>
                    <a:lstStyle/>
                    <a:p>
                      <a:pPr algn="ctr"/>
                      <a:r>
                        <a:rPr lang="en-IN" sz="2000" dirty="0">
                          <a:latin typeface="Franklin Gothic Book" panose="020B0503020102020204" pitchFamily="34" charset="0"/>
                        </a:rPr>
                        <a:t>CAPACITY</a:t>
                      </a:r>
                    </a:p>
                  </a:txBody>
                  <a:tcPr/>
                </a:tc>
                <a:tc>
                  <a:txBody>
                    <a:bodyPr/>
                    <a:lstStyle/>
                    <a:p>
                      <a:pPr algn="ctr"/>
                      <a:r>
                        <a:rPr lang="en-IN" sz="2000" b="0" i="0" kern="1200" dirty="0">
                          <a:solidFill>
                            <a:schemeClr val="dk1"/>
                          </a:solidFill>
                          <a:effectLst/>
                          <a:latin typeface="Franklin Gothic Book" panose="020B0503020102020204" pitchFamily="34" charset="0"/>
                          <a:ea typeface="+mn-ea"/>
                          <a:cs typeface="+mn-cs"/>
                        </a:rPr>
                        <a:t>3300(</a:t>
                      </a:r>
                      <a:r>
                        <a:rPr lang="en-IN" sz="2000" b="0" i="0" kern="1200" dirty="0" err="1">
                          <a:solidFill>
                            <a:schemeClr val="dk1"/>
                          </a:solidFill>
                          <a:effectLst/>
                          <a:latin typeface="Franklin Gothic Book" panose="020B0503020102020204" pitchFamily="34" charset="0"/>
                          <a:ea typeface="+mn-ea"/>
                          <a:cs typeface="+mn-cs"/>
                        </a:rPr>
                        <a:t>mAh</a:t>
                      </a:r>
                      <a:r>
                        <a:rPr lang="en-IN" sz="2000" b="0" i="0" kern="1200" dirty="0">
                          <a:solidFill>
                            <a:schemeClr val="dk1"/>
                          </a:solidFill>
                          <a:effectLst/>
                          <a:latin typeface="Franklin Gothic Book" panose="020B0503020102020204" pitchFamily="34" charset="0"/>
                          <a:ea typeface="+mn-ea"/>
                          <a:cs typeface="+mn-cs"/>
                        </a:rPr>
                        <a:t>)</a:t>
                      </a:r>
                      <a:endParaRPr lang="en-IN" sz="2000" dirty="0">
                        <a:latin typeface="Franklin Gothic Book" panose="020B0503020102020204" pitchFamily="34" charset="0"/>
                      </a:endParaRPr>
                    </a:p>
                  </a:txBody>
                  <a:tcPr/>
                </a:tc>
                <a:extLst>
                  <a:ext uri="{0D108BD9-81ED-4DB2-BD59-A6C34878D82A}">
                    <a16:rowId xmlns:a16="http://schemas.microsoft.com/office/drawing/2014/main" val="1123416333"/>
                  </a:ext>
                </a:extLst>
              </a:tr>
            </a:tbl>
          </a:graphicData>
        </a:graphic>
      </p:graphicFrame>
      <p:pic>
        <p:nvPicPr>
          <p:cNvPr id="2050" name="Picture 2" descr="Flipo 1500mAh 3S 30C/60C (11.1V) Lithium Polymer Battery Pack LIPO at ...">
            <a:extLst>
              <a:ext uri="{FF2B5EF4-FFF2-40B4-BE49-F238E27FC236}">
                <a16:creationId xmlns:a16="http://schemas.microsoft.com/office/drawing/2014/main" id="{2305C649-A190-1FC6-06CD-E8716622B1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3486" y="2099333"/>
            <a:ext cx="3665764" cy="3601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96142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A98D3-49C7-55E0-A7E0-B556C46CB359}"/>
              </a:ext>
            </a:extLst>
          </p:cNvPr>
          <p:cNvSpPr>
            <a:spLocks noGrp="1"/>
          </p:cNvSpPr>
          <p:nvPr>
            <p:ph type="title"/>
          </p:nvPr>
        </p:nvSpPr>
        <p:spPr>
          <a:xfrm>
            <a:off x="1451579" y="804519"/>
            <a:ext cx="9603275" cy="1049235"/>
          </a:xfrm>
        </p:spPr>
        <p:txBody>
          <a:bodyPr>
            <a:normAutofit/>
          </a:bodyPr>
          <a:lstStyle/>
          <a:p>
            <a:pPr marL="457200" indent="-457200">
              <a:buFont typeface="Arial" panose="020B0604020202020204" pitchFamily="34" charset="0"/>
              <a:buChar char="•"/>
            </a:pPr>
            <a:r>
              <a:rPr lang="en-US" u="sng">
                <a:latin typeface="Franklin Gothic Book" panose="020B0503020102020204" pitchFamily="34" charset="0"/>
              </a:rPr>
              <a:t>FLIGHT CONTROLLER</a:t>
            </a:r>
            <a:endParaRPr lang="en-IN" u="sng">
              <a:latin typeface="Franklin Gothic Book" panose="020B0503020102020204" pitchFamily="34" charset="0"/>
            </a:endParaRPr>
          </a:p>
        </p:txBody>
      </p:sp>
      <p:sp>
        <p:nvSpPr>
          <p:cNvPr id="3" name="Content Placeholder 2">
            <a:extLst>
              <a:ext uri="{FF2B5EF4-FFF2-40B4-BE49-F238E27FC236}">
                <a16:creationId xmlns:a16="http://schemas.microsoft.com/office/drawing/2014/main" id="{C19CC4D7-FED8-1453-B20B-20C5C52ABA6A}"/>
              </a:ext>
            </a:extLst>
          </p:cNvPr>
          <p:cNvSpPr>
            <a:spLocks noGrp="1"/>
          </p:cNvSpPr>
          <p:nvPr>
            <p:ph idx="1"/>
          </p:nvPr>
        </p:nvSpPr>
        <p:spPr>
          <a:xfrm>
            <a:off x="1451579" y="2015734"/>
            <a:ext cx="4162555" cy="3450613"/>
          </a:xfrm>
        </p:spPr>
        <p:txBody>
          <a:bodyPr>
            <a:normAutofit/>
          </a:bodyPr>
          <a:lstStyle/>
          <a:p>
            <a:pPr algn="just"/>
            <a:r>
              <a:rPr lang="en-US" b="0" i="0" dirty="0">
                <a:solidFill>
                  <a:schemeClr val="tx2">
                    <a:lumMod val="75000"/>
                  </a:schemeClr>
                </a:solidFill>
                <a:effectLst/>
                <a:latin typeface="Franklin Gothic Book" panose="020B0503020102020204" pitchFamily="34" charset="0"/>
              </a:rPr>
              <a:t>NAZA-M V2 Multirotor Autopilot Controller set With GPS acts as the brains of the aircraft,</a:t>
            </a:r>
            <a:r>
              <a:rPr lang="en-US" b="1" i="0" dirty="0">
                <a:solidFill>
                  <a:schemeClr val="tx2">
                    <a:lumMod val="75000"/>
                  </a:schemeClr>
                </a:solidFill>
                <a:effectLst/>
                <a:latin typeface="Franklin Gothic Book" panose="020B0503020102020204" pitchFamily="34" charset="0"/>
              </a:rPr>
              <a:t> </a:t>
            </a:r>
            <a:r>
              <a:rPr lang="en-US" i="0" dirty="0">
                <a:solidFill>
                  <a:schemeClr val="tx2">
                    <a:lumMod val="75000"/>
                  </a:schemeClr>
                </a:solidFill>
                <a:effectLst/>
                <a:latin typeface="Franklin Gothic Book" panose="020B0503020102020204" pitchFamily="34" charset="0"/>
              </a:rPr>
              <a:t>managing pilot input and interpreting data from the various sensors, helping maintain a stable flying condition</a:t>
            </a:r>
            <a:r>
              <a:rPr lang="en-US" b="0" i="0" dirty="0">
                <a:solidFill>
                  <a:schemeClr val="tx2">
                    <a:lumMod val="75000"/>
                  </a:schemeClr>
                </a:solidFill>
                <a:effectLst/>
                <a:latin typeface="Franklin Gothic Book" panose="020B0503020102020204" pitchFamily="34" charset="0"/>
              </a:rPr>
              <a:t>.</a:t>
            </a:r>
            <a:endParaRPr lang="en-IN" dirty="0">
              <a:solidFill>
                <a:schemeClr val="tx2">
                  <a:lumMod val="75000"/>
                </a:schemeClr>
              </a:solidFill>
              <a:latin typeface="Franklin Gothic Book" panose="020B0503020102020204" pitchFamily="34" charset="0"/>
            </a:endParaRPr>
          </a:p>
        </p:txBody>
      </p:sp>
      <p:pic>
        <p:nvPicPr>
          <p:cNvPr id="3074" name="Picture 2" descr="DJI NAZA M V2 Flight Controller latest version for Multi rotor copter ...">
            <a:extLst>
              <a:ext uri="{FF2B5EF4-FFF2-40B4-BE49-F238E27FC236}">
                <a16:creationId xmlns:a16="http://schemas.microsoft.com/office/drawing/2014/main" id="{0F7EF275-A949-139E-7B1D-E0F96216FF0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4411" y="2091693"/>
            <a:ext cx="4960443" cy="3298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868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F5081-34F2-E352-9555-B4240824C02B}"/>
              </a:ext>
            </a:extLst>
          </p:cNvPr>
          <p:cNvSpPr>
            <a:spLocks noGrp="1"/>
          </p:cNvSpPr>
          <p:nvPr>
            <p:ph type="title"/>
          </p:nvPr>
        </p:nvSpPr>
        <p:spPr/>
        <p:txBody>
          <a:bodyPr>
            <a:normAutofit/>
          </a:bodyPr>
          <a:lstStyle/>
          <a:p>
            <a:pPr marL="457200" indent="-457200">
              <a:buFont typeface="Arial" panose="020B0604020202020204" pitchFamily="34" charset="0"/>
              <a:buChar char="•"/>
            </a:pPr>
            <a:r>
              <a:rPr lang="en-US" sz="3400" u="sng" dirty="0">
                <a:latin typeface="Franklin Gothic Book" panose="020B0503020102020204" pitchFamily="34" charset="0"/>
              </a:rPr>
              <a:t>Esc</a:t>
            </a:r>
            <a:r>
              <a:rPr lang="en-US" sz="3400" dirty="0">
                <a:latin typeface="Franklin Gothic Book" panose="020B0503020102020204" pitchFamily="34" charset="0"/>
              </a:rPr>
              <a:t> </a:t>
            </a:r>
            <a:r>
              <a:rPr lang="en-US" sz="2400" dirty="0">
                <a:latin typeface="Franklin Gothic Book" panose="020B0503020102020204" pitchFamily="34" charset="0"/>
              </a:rPr>
              <a:t>(Electronic Speed controller)</a:t>
            </a:r>
            <a:endParaRPr lang="en-IN" sz="2400" dirty="0">
              <a:latin typeface="Franklin Gothic Book" panose="020B0503020102020204" pitchFamily="34" charset="0"/>
            </a:endParaRPr>
          </a:p>
        </p:txBody>
      </p:sp>
      <p:graphicFrame>
        <p:nvGraphicFramePr>
          <p:cNvPr id="4" name="Table 4">
            <a:extLst>
              <a:ext uri="{FF2B5EF4-FFF2-40B4-BE49-F238E27FC236}">
                <a16:creationId xmlns:a16="http://schemas.microsoft.com/office/drawing/2014/main" id="{B937C306-B4E2-2379-57B9-F221847623DB}"/>
              </a:ext>
            </a:extLst>
          </p:cNvPr>
          <p:cNvGraphicFramePr>
            <a:graphicFrameLocks noGrp="1"/>
          </p:cNvGraphicFramePr>
          <p:nvPr>
            <p:ph idx="1"/>
            <p:extLst>
              <p:ext uri="{D42A27DB-BD31-4B8C-83A1-F6EECF244321}">
                <p14:modId xmlns:p14="http://schemas.microsoft.com/office/powerpoint/2010/main" val="275829909"/>
              </p:ext>
            </p:extLst>
          </p:nvPr>
        </p:nvGraphicFramePr>
        <p:xfrm>
          <a:off x="1460306" y="2324032"/>
          <a:ext cx="6731972" cy="2761146"/>
        </p:xfrm>
        <a:graphic>
          <a:graphicData uri="http://schemas.openxmlformats.org/drawingml/2006/table">
            <a:tbl>
              <a:tblPr firstRow="1" bandRow="1">
                <a:tableStyleId>{5C22544A-7EE6-4342-B048-85BDC9FD1C3A}</a:tableStyleId>
              </a:tblPr>
              <a:tblGrid>
                <a:gridCol w="3365986">
                  <a:extLst>
                    <a:ext uri="{9D8B030D-6E8A-4147-A177-3AD203B41FA5}">
                      <a16:colId xmlns:a16="http://schemas.microsoft.com/office/drawing/2014/main" val="409321358"/>
                    </a:ext>
                  </a:extLst>
                </a:gridCol>
                <a:gridCol w="3365986">
                  <a:extLst>
                    <a:ext uri="{9D8B030D-6E8A-4147-A177-3AD203B41FA5}">
                      <a16:colId xmlns:a16="http://schemas.microsoft.com/office/drawing/2014/main" val="2683754400"/>
                    </a:ext>
                  </a:extLst>
                </a:gridCol>
              </a:tblGrid>
              <a:tr h="460191">
                <a:tc>
                  <a:txBody>
                    <a:bodyPr/>
                    <a:lstStyle/>
                    <a:p>
                      <a:pPr algn="ctr"/>
                      <a:r>
                        <a:rPr lang="en-IN" sz="2000" dirty="0">
                          <a:latin typeface="Franklin Gothic Book" panose="020B0503020102020204" pitchFamily="34" charset="0"/>
                        </a:rPr>
                        <a:t>SPECIFICATION</a:t>
                      </a:r>
                    </a:p>
                  </a:txBody>
                  <a:tcPr/>
                </a:tc>
                <a:tc>
                  <a:txBody>
                    <a:bodyPr/>
                    <a:lstStyle/>
                    <a:p>
                      <a:pPr algn="ctr"/>
                      <a:r>
                        <a:rPr lang="en-IN" sz="2000" dirty="0">
                          <a:latin typeface="Franklin Gothic Book" panose="020B0503020102020204" pitchFamily="34" charset="0"/>
                        </a:rPr>
                        <a:t>VALUE</a:t>
                      </a:r>
                    </a:p>
                  </a:txBody>
                  <a:tcPr/>
                </a:tc>
                <a:extLst>
                  <a:ext uri="{0D108BD9-81ED-4DB2-BD59-A6C34878D82A}">
                    <a16:rowId xmlns:a16="http://schemas.microsoft.com/office/drawing/2014/main" val="126587945"/>
                  </a:ext>
                </a:extLst>
              </a:tr>
              <a:tr h="460191">
                <a:tc>
                  <a:txBody>
                    <a:bodyPr/>
                    <a:lstStyle/>
                    <a:p>
                      <a:pPr algn="ctr"/>
                      <a:r>
                        <a:rPr lang="en-IN" sz="2000" dirty="0">
                          <a:effectLst/>
                          <a:latin typeface="Franklin Gothic Book" panose="020B0503020102020204" pitchFamily="34" charset="0"/>
                        </a:rPr>
                        <a:t>Burst Current</a:t>
                      </a:r>
                    </a:p>
                  </a:txBody>
                  <a:tcPr anchor="ctr"/>
                </a:tc>
                <a:tc>
                  <a:txBody>
                    <a:bodyPr/>
                    <a:lstStyle/>
                    <a:p>
                      <a:pPr algn="ctr"/>
                      <a:r>
                        <a:rPr lang="en-IN" sz="2000" dirty="0">
                          <a:effectLst/>
                          <a:latin typeface="Franklin Gothic Book" panose="020B0503020102020204" pitchFamily="34" charset="0"/>
                        </a:rPr>
                        <a:t>40 Amps</a:t>
                      </a:r>
                    </a:p>
                  </a:txBody>
                  <a:tcPr anchor="ctr"/>
                </a:tc>
                <a:extLst>
                  <a:ext uri="{0D108BD9-81ED-4DB2-BD59-A6C34878D82A}">
                    <a16:rowId xmlns:a16="http://schemas.microsoft.com/office/drawing/2014/main" val="386084399"/>
                  </a:ext>
                </a:extLst>
              </a:tr>
              <a:tr h="460191">
                <a:tc>
                  <a:txBody>
                    <a:bodyPr/>
                    <a:lstStyle/>
                    <a:p>
                      <a:pPr algn="ctr"/>
                      <a:r>
                        <a:rPr lang="en-IN" sz="2000" dirty="0">
                          <a:effectLst/>
                          <a:latin typeface="Franklin Gothic Book" panose="020B0503020102020204" pitchFamily="34" charset="0"/>
                        </a:rPr>
                        <a:t>Constant Current</a:t>
                      </a:r>
                    </a:p>
                  </a:txBody>
                  <a:tcPr anchor="ctr"/>
                </a:tc>
                <a:tc>
                  <a:txBody>
                    <a:bodyPr/>
                    <a:lstStyle/>
                    <a:p>
                      <a:pPr algn="ctr"/>
                      <a:r>
                        <a:rPr lang="en-IN" sz="2000" dirty="0">
                          <a:effectLst/>
                          <a:latin typeface="Franklin Gothic Book" panose="020B0503020102020204" pitchFamily="34" charset="0"/>
                        </a:rPr>
                        <a:t>30 Amps</a:t>
                      </a:r>
                    </a:p>
                  </a:txBody>
                  <a:tcPr anchor="ctr"/>
                </a:tc>
                <a:extLst>
                  <a:ext uri="{0D108BD9-81ED-4DB2-BD59-A6C34878D82A}">
                    <a16:rowId xmlns:a16="http://schemas.microsoft.com/office/drawing/2014/main" val="3663119473"/>
                  </a:ext>
                </a:extLst>
              </a:tr>
              <a:tr h="460191">
                <a:tc>
                  <a:txBody>
                    <a:bodyPr/>
                    <a:lstStyle/>
                    <a:p>
                      <a:pPr algn="ctr"/>
                      <a:r>
                        <a:rPr lang="en-IN" sz="2000" dirty="0">
                          <a:effectLst/>
                          <a:latin typeface="Franklin Gothic Book" panose="020B0503020102020204" pitchFamily="34" charset="0"/>
                        </a:rPr>
                        <a:t>BEC</a:t>
                      </a:r>
                    </a:p>
                  </a:txBody>
                  <a:tcPr anchor="ctr"/>
                </a:tc>
                <a:tc>
                  <a:txBody>
                    <a:bodyPr/>
                    <a:lstStyle/>
                    <a:p>
                      <a:pPr algn="ctr"/>
                      <a:r>
                        <a:rPr lang="en-IN" sz="2000" dirty="0">
                          <a:effectLst/>
                          <a:latin typeface="Franklin Gothic Book" panose="020B0503020102020204" pitchFamily="34" charset="0"/>
                        </a:rPr>
                        <a:t>5V/2Amp</a:t>
                      </a:r>
                    </a:p>
                  </a:txBody>
                  <a:tcPr anchor="ctr"/>
                </a:tc>
                <a:extLst>
                  <a:ext uri="{0D108BD9-81ED-4DB2-BD59-A6C34878D82A}">
                    <a16:rowId xmlns:a16="http://schemas.microsoft.com/office/drawing/2014/main" val="2585703624"/>
                  </a:ext>
                </a:extLst>
              </a:tr>
              <a:tr h="460191">
                <a:tc>
                  <a:txBody>
                    <a:bodyPr/>
                    <a:lstStyle/>
                    <a:p>
                      <a:pPr algn="ctr"/>
                      <a:r>
                        <a:rPr lang="en-IN" sz="2000" dirty="0">
                          <a:effectLst/>
                          <a:latin typeface="Franklin Gothic Book" panose="020B0503020102020204" pitchFamily="34" charset="0"/>
                        </a:rPr>
                        <a:t>Suitable </a:t>
                      </a:r>
                      <a:r>
                        <a:rPr lang="en-IN" sz="2000" dirty="0" err="1">
                          <a:effectLst/>
                          <a:latin typeface="Franklin Gothic Book" panose="020B0503020102020204" pitchFamily="34" charset="0"/>
                        </a:rPr>
                        <a:t>Lipo</a:t>
                      </a:r>
                      <a:r>
                        <a:rPr lang="en-IN" sz="2000" dirty="0">
                          <a:effectLst/>
                          <a:latin typeface="Franklin Gothic Book" panose="020B0503020102020204" pitchFamily="34" charset="0"/>
                        </a:rPr>
                        <a:t> Batteries</a:t>
                      </a:r>
                    </a:p>
                  </a:txBody>
                  <a:tcPr anchor="ctr"/>
                </a:tc>
                <a:tc>
                  <a:txBody>
                    <a:bodyPr/>
                    <a:lstStyle/>
                    <a:p>
                      <a:pPr algn="ctr"/>
                      <a:r>
                        <a:rPr lang="en-IN" sz="2000" dirty="0">
                          <a:effectLst/>
                          <a:latin typeface="Franklin Gothic Book" panose="020B0503020102020204" pitchFamily="34" charset="0"/>
                        </a:rPr>
                        <a:t>2 - 4S</a:t>
                      </a:r>
                    </a:p>
                  </a:txBody>
                  <a:tcPr anchor="ctr"/>
                </a:tc>
                <a:extLst>
                  <a:ext uri="{0D108BD9-81ED-4DB2-BD59-A6C34878D82A}">
                    <a16:rowId xmlns:a16="http://schemas.microsoft.com/office/drawing/2014/main" val="1949825213"/>
                  </a:ext>
                </a:extLst>
              </a:tr>
              <a:tr h="460191">
                <a:tc>
                  <a:txBody>
                    <a:bodyPr/>
                    <a:lstStyle/>
                    <a:p>
                      <a:pPr algn="ctr"/>
                      <a:r>
                        <a:rPr lang="en-IN" sz="2000" dirty="0">
                          <a:latin typeface="Franklin Gothic Book" panose="020B0503020102020204" pitchFamily="34" charset="0"/>
                        </a:rPr>
                        <a:t>Weight</a:t>
                      </a:r>
                    </a:p>
                  </a:txBody>
                  <a:tcPr/>
                </a:tc>
                <a:tc>
                  <a:txBody>
                    <a:bodyPr/>
                    <a:lstStyle/>
                    <a:p>
                      <a:pPr algn="ctr"/>
                      <a:r>
                        <a:rPr lang="en-IN" sz="2000" dirty="0">
                          <a:latin typeface="Franklin Gothic Book" panose="020B0503020102020204" pitchFamily="34" charset="0"/>
                        </a:rPr>
                        <a:t>28 </a:t>
                      </a:r>
                      <a:r>
                        <a:rPr lang="en-IN" sz="2000" dirty="0" err="1">
                          <a:latin typeface="Franklin Gothic Book" panose="020B0503020102020204" pitchFamily="34" charset="0"/>
                        </a:rPr>
                        <a:t>gms</a:t>
                      </a:r>
                      <a:endParaRPr lang="en-IN" sz="2000" dirty="0">
                        <a:latin typeface="Franklin Gothic Book" panose="020B0503020102020204" pitchFamily="34" charset="0"/>
                      </a:endParaRPr>
                    </a:p>
                  </a:txBody>
                  <a:tcPr/>
                </a:tc>
                <a:extLst>
                  <a:ext uri="{0D108BD9-81ED-4DB2-BD59-A6C34878D82A}">
                    <a16:rowId xmlns:a16="http://schemas.microsoft.com/office/drawing/2014/main" val="2725088134"/>
                  </a:ext>
                </a:extLst>
              </a:tr>
            </a:tbl>
          </a:graphicData>
        </a:graphic>
      </p:graphicFrame>
      <p:pic>
        <p:nvPicPr>
          <p:cNvPr id="4098" name="Picture 2" descr="EMAX BLHeli Series 30A 6S OPTO ESC - FREE Delivery Available">
            <a:extLst>
              <a:ext uri="{FF2B5EF4-FFF2-40B4-BE49-F238E27FC236}">
                <a16:creationId xmlns:a16="http://schemas.microsoft.com/office/drawing/2014/main" id="{AC39CBF5-6963-81C1-4EE0-741B2015FC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6677" y="2016124"/>
            <a:ext cx="3237011" cy="3237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69157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549D5-34B6-3AC6-AE88-72350020BA9F}"/>
              </a:ext>
            </a:extLst>
          </p:cNvPr>
          <p:cNvSpPr>
            <a:spLocks noGrp="1"/>
          </p:cNvSpPr>
          <p:nvPr>
            <p:ph type="title"/>
          </p:nvPr>
        </p:nvSpPr>
        <p:spPr/>
        <p:txBody>
          <a:bodyPr>
            <a:normAutofit/>
          </a:bodyPr>
          <a:lstStyle/>
          <a:p>
            <a:pPr marL="457200" indent="-457200">
              <a:buFont typeface="Arial" panose="020B0604020202020204" pitchFamily="34" charset="0"/>
              <a:buChar char="•"/>
            </a:pPr>
            <a:r>
              <a:rPr lang="en-US" sz="3400" u="sng" dirty="0">
                <a:latin typeface="Franklin Gothic Book" panose="020B0503020102020204" pitchFamily="34" charset="0"/>
              </a:rPr>
              <a:t>frame</a:t>
            </a:r>
            <a:endParaRPr lang="en-IN" sz="3400" u="sng" dirty="0">
              <a:latin typeface="Franklin Gothic Book" panose="020B0503020102020204" pitchFamily="34" charset="0"/>
            </a:endParaRPr>
          </a:p>
        </p:txBody>
      </p:sp>
      <p:sp>
        <p:nvSpPr>
          <p:cNvPr id="3" name="Content Placeholder 2">
            <a:extLst>
              <a:ext uri="{FF2B5EF4-FFF2-40B4-BE49-F238E27FC236}">
                <a16:creationId xmlns:a16="http://schemas.microsoft.com/office/drawing/2014/main" id="{9D23CAFE-0212-8F9D-A3D6-A4925816AD97}"/>
              </a:ext>
            </a:extLst>
          </p:cNvPr>
          <p:cNvSpPr>
            <a:spLocks noGrp="1"/>
          </p:cNvSpPr>
          <p:nvPr>
            <p:ph idx="1"/>
          </p:nvPr>
        </p:nvSpPr>
        <p:spPr/>
        <p:txBody>
          <a:bodyPr/>
          <a:lstStyle/>
          <a:p>
            <a:r>
              <a:rPr lang="en-IN" dirty="0"/>
              <a:t>For this project, we are using Aluminium ¾” squared pipe.</a:t>
            </a:r>
          </a:p>
          <a:p>
            <a:endParaRPr lang="en-IN" dirty="0"/>
          </a:p>
        </p:txBody>
      </p:sp>
      <p:pic>
        <p:nvPicPr>
          <p:cNvPr id="5122" name="Picture 2" descr="Everbilt 36 in. x 3/4 in. x 1/16 in. Aluminum Square Tube-801287 - The ...">
            <a:extLst>
              <a:ext uri="{FF2B5EF4-FFF2-40B4-BE49-F238E27FC236}">
                <a16:creationId xmlns:a16="http://schemas.microsoft.com/office/drawing/2014/main" id="{A1FF8020-D87C-179E-A6ED-85D5B9E9C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7665" y="2602468"/>
            <a:ext cx="2687216" cy="2687216"/>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Connector 15">
            <a:extLst>
              <a:ext uri="{FF2B5EF4-FFF2-40B4-BE49-F238E27FC236}">
                <a16:creationId xmlns:a16="http://schemas.microsoft.com/office/drawing/2014/main" id="{D109A1EF-C9E4-3876-CC43-EDEADBC18A44}"/>
              </a:ext>
            </a:extLst>
          </p:cNvPr>
          <p:cNvCxnSpPr/>
          <p:nvPr/>
        </p:nvCxnSpPr>
        <p:spPr>
          <a:xfrm>
            <a:off x="4147451" y="2799183"/>
            <a:ext cx="0" cy="2080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D5D8595-77B5-1ECD-6B33-47E5D8A608A1}"/>
              </a:ext>
            </a:extLst>
          </p:cNvPr>
          <p:cNvCxnSpPr/>
          <p:nvPr/>
        </p:nvCxnSpPr>
        <p:spPr>
          <a:xfrm>
            <a:off x="5211141" y="2789852"/>
            <a:ext cx="0" cy="2080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2C8810B-A585-A276-7E12-CBDF84931FD2}"/>
              </a:ext>
            </a:extLst>
          </p:cNvPr>
          <p:cNvCxnSpPr>
            <a:cxnSpLocks/>
          </p:cNvCxnSpPr>
          <p:nvPr/>
        </p:nvCxnSpPr>
        <p:spPr>
          <a:xfrm rot="5400000">
            <a:off x="4716618" y="2388637"/>
            <a:ext cx="0" cy="2080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DE579AC-A834-3D5A-AA7C-DC275F56C61D}"/>
              </a:ext>
            </a:extLst>
          </p:cNvPr>
          <p:cNvCxnSpPr>
            <a:cxnSpLocks/>
          </p:cNvCxnSpPr>
          <p:nvPr/>
        </p:nvCxnSpPr>
        <p:spPr>
          <a:xfrm rot="5400000">
            <a:off x="4688626" y="3303038"/>
            <a:ext cx="0" cy="2080727"/>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F0393C0-49E7-5DEB-0632-C94BB431B9C4}"/>
              </a:ext>
            </a:extLst>
          </p:cNvPr>
          <p:cNvSpPr txBox="1"/>
          <p:nvPr/>
        </p:nvSpPr>
        <p:spPr>
          <a:xfrm>
            <a:off x="5605379" y="4158735"/>
            <a:ext cx="469636" cy="369332"/>
          </a:xfrm>
          <a:prstGeom prst="rect">
            <a:avLst/>
          </a:prstGeom>
          <a:noFill/>
        </p:spPr>
        <p:txBody>
          <a:bodyPr wrap="square" rtlCol="0">
            <a:spAutoFit/>
          </a:bodyPr>
          <a:lstStyle/>
          <a:p>
            <a:r>
              <a:rPr lang="en-IN" dirty="0"/>
              <a:t>X</a:t>
            </a:r>
          </a:p>
        </p:txBody>
      </p:sp>
      <p:sp>
        <p:nvSpPr>
          <p:cNvPr id="21" name="TextBox 20">
            <a:extLst>
              <a:ext uri="{FF2B5EF4-FFF2-40B4-BE49-F238E27FC236}">
                <a16:creationId xmlns:a16="http://schemas.microsoft.com/office/drawing/2014/main" id="{E8ADED08-08B3-7C2C-6958-7A9CDB7815E0}"/>
              </a:ext>
            </a:extLst>
          </p:cNvPr>
          <p:cNvSpPr txBox="1"/>
          <p:nvPr/>
        </p:nvSpPr>
        <p:spPr>
          <a:xfrm>
            <a:off x="5626364" y="3234814"/>
            <a:ext cx="469636" cy="369332"/>
          </a:xfrm>
          <a:prstGeom prst="rect">
            <a:avLst/>
          </a:prstGeom>
          <a:noFill/>
        </p:spPr>
        <p:txBody>
          <a:bodyPr wrap="square" rtlCol="0">
            <a:spAutoFit/>
          </a:bodyPr>
          <a:lstStyle/>
          <a:p>
            <a:r>
              <a:rPr lang="en-IN" dirty="0"/>
              <a:t>X</a:t>
            </a:r>
          </a:p>
        </p:txBody>
      </p:sp>
      <p:sp>
        <p:nvSpPr>
          <p:cNvPr id="22" name="TextBox 21">
            <a:extLst>
              <a:ext uri="{FF2B5EF4-FFF2-40B4-BE49-F238E27FC236}">
                <a16:creationId xmlns:a16="http://schemas.microsoft.com/office/drawing/2014/main" id="{64CC09CA-2674-E60F-8A35-5A175D2ACDA3}"/>
              </a:ext>
            </a:extLst>
          </p:cNvPr>
          <p:cNvSpPr txBox="1"/>
          <p:nvPr/>
        </p:nvSpPr>
        <p:spPr>
          <a:xfrm>
            <a:off x="3974843" y="2628941"/>
            <a:ext cx="469636" cy="369332"/>
          </a:xfrm>
          <a:prstGeom prst="rect">
            <a:avLst/>
          </a:prstGeom>
          <a:noFill/>
        </p:spPr>
        <p:txBody>
          <a:bodyPr wrap="square" rtlCol="0">
            <a:spAutoFit/>
          </a:bodyPr>
          <a:lstStyle/>
          <a:p>
            <a:r>
              <a:rPr lang="en-IN" dirty="0"/>
              <a:t>X</a:t>
            </a:r>
          </a:p>
        </p:txBody>
      </p:sp>
      <p:sp>
        <p:nvSpPr>
          <p:cNvPr id="23" name="TextBox 22">
            <a:extLst>
              <a:ext uri="{FF2B5EF4-FFF2-40B4-BE49-F238E27FC236}">
                <a16:creationId xmlns:a16="http://schemas.microsoft.com/office/drawing/2014/main" id="{259BB5F7-7141-5DDA-239A-49F4B02FC523}"/>
              </a:ext>
            </a:extLst>
          </p:cNvPr>
          <p:cNvSpPr txBox="1"/>
          <p:nvPr/>
        </p:nvSpPr>
        <p:spPr>
          <a:xfrm>
            <a:off x="5044765" y="2602468"/>
            <a:ext cx="469636" cy="369332"/>
          </a:xfrm>
          <a:prstGeom prst="rect">
            <a:avLst/>
          </a:prstGeom>
          <a:noFill/>
        </p:spPr>
        <p:txBody>
          <a:bodyPr wrap="square" rtlCol="0">
            <a:spAutoFit/>
          </a:bodyPr>
          <a:lstStyle/>
          <a:p>
            <a:r>
              <a:rPr lang="en-IN" dirty="0"/>
              <a:t>X</a:t>
            </a:r>
          </a:p>
        </p:txBody>
      </p:sp>
      <p:sp>
        <p:nvSpPr>
          <p:cNvPr id="24" name="TextBox 23">
            <a:extLst>
              <a:ext uri="{FF2B5EF4-FFF2-40B4-BE49-F238E27FC236}">
                <a16:creationId xmlns:a16="http://schemas.microsoft.com/office/drawing/2014/main" id="{8FED184C-E24D-2412-4F2A-40A89562C60A}"/>
              </a:ext>
            </a:extLst>
          </p:cNvPr>
          <p:cNvSpPr txBox="1"/>
          <p:nvPr/>
        </p:nvSpPr>
        <p:spPr>
          <a:xfrm>
            <a:off x="3470204" y="3244334"/>
            <a:ext cx="469636" cy="369332"/>
          </a:xfrm>
          <a:prstGeom prst="rect">
            <a:avLst/>
          </a:prstGeom>
          <a:noFill/>
        </p:spPr>
        <p:txBody>
          <a:bodyPr wrap="square" rtlCol="0">
            <a:spAutoFit/>
          </a:bodyPr>
          <a:lstStyle/>
          <a:p>
            <a:r>
              <a:rPr lang="en-IN" dirty="0"/>
              <a:t>X</a:t>
            </a:r>
          </a:p>
        </p:txBody>
      </p:sp>
      <p:sp>
        <p:nvSpPr>
          <p:cNvPr id="25" name="TextBox 24">
            <a:extLst>
              <a:ext uri="{FF2B5EF4-FFF2-40B4-BE49-F238E27FC236}">
                <a16:creationId xmlns:a16="http://schemas.microsoft.com/office/drawing/2014/main" id="{9E43BFB9-583E-4F50-0F7A-D314D0D9AD91}"/>
              </a:ext>
            </a:extLst>
          </p:cNvPr>
          <p:cNvSpPr txBox="1"/>
          <p:nvPr/>
        </p:nvSpPr>
        <p:spPr>
          <a:xfrm>
            <a:off x="3441436" y="4163212"/>
            <a:ext cx="469636" cy="369332"/>
          </a:xfrm>
          <a:prstGeom prst="rect">
            <a:avLst/>
          </a:prstGeom>
          <a:noFill/>
        </p:spPr>
        <p:txBody>
          <a:bodyPr wrap="square" rtlCol="0">
            <a:spAutoFit/>
          </a:bodyPr>
          <a:lstStyle/>
          <a:p>
            <a:r>
              <a:rPr lang="en-IN" dirty="0"/>
              <a:t>X</a:t>
            </a:r>
          </a:p>
        </p:txBody>
      </p:sp>
      <p:sp>
        <p:nvSpPr>
          <p:cNvPr id="26" name="TextBox 25">
            <a:extLst>
              <a:ext uri="{FF2B5EF4-FFF2-40B4-BE49-F238E27FC236}">
                <a16:creationId xmlns:a16="http://schemas.microsoft.com/office/drawing/2014/main" id="{C1262FFF-E5E6-F295-E825-65749A6A7D0B}"/>
              </a:ext>
            </a:extLst>
          </p:cNvPr>
          <p:cNvSpPr txBox="1"/>
          <p:nvPr/>
        </p:nvSpPr>
        <p:spPr>
          <a:xfrm>
            <a:off x="3974843" y="4706528"/>
            <a:ext cx="469636" cy="369332"/>
          </a:xfrm>
          <a:prstGeom prst="rect">
            <a:avLst/>
          </a:prstGeom>
          <a:noFill/>
        </p:spPr>
        <p:txBody>
          <a:bodyPr wrap="square" rtlCol="0">
            <a:spAutoFit/>
          </a:bodyPr>
          <a:lstStyle/>
          <a:p>
            <a:r>
              <a:rPr lang="en-IN" dirty="0"/>
              <a:t>X</a:t>
            </a:r>
          </a:p>
        </p:txBody>
      </p:sp>
      <p:sp>
        <p:nvSpPr>
          <p:cNvPr id="27" name="TextBox 26">
            <a:extLst>
              <a:ext uri="{FF2B5EF4-FFF2-40B4-BE49-F238E27FC236}">
                <a16:creationId xmlns:a16="http://schemas.microsoft.com/office/drawing/2014/main" id="{49A1EDCD-0764-DE81-1230-B5BE7EF7CDA0}"/>
              </a:ext>
            </a:extLst>
          </p:cNvPr>
          <p:cNvSpPr txBox="1"/>
          <p:nvPr/>
        </p:nvSpPr>
        <p:spPr>
          <a:xfrm>
            <a:off x="5044765" y="4699912"/>
            <a:ext cx="469636" cy="369332"/>
          </a:xfrm>
          <a:prstGeom prst="rect">
            <a:avLst/>
          </a:prstGeom>
          <a:noFill/>
        </p:spPr>
        <p:txBody>
          <a:bodyPr wrap="square" rtlCol="0">
            <a:spAutoFit/>
          </a:bodyPr>
          <a:lstStyle/>
          <a:p>
            <a:r>
              <a:rPr lang="en-IN" dirty="0"/>
              <a:t>X</a:t>
            </a:r>
          </a:p>
        </p:txBody>
      </p:sp>
      <p:sp>
        <p:nvSpPr>
          <p:cNvPr id="28" name="Rectangle: Rounded Corners 27">
            <a:extLst>
              <a:ext uri="{FF2B5EF4-FFF2-40B4-BE49-F238E27FC236}">
                <a16:creationId xmlns:a16="http://schemas.microsoft.com/office/drawing/2014/main" id="{E33E9702-EB4E-0ABA-9109-1DD6C40A9231}"/>
              </a:ext>
            </a:extLst>
          </p:cNvPr>
          <p:cNvSpPr/>
          <p:nvPr/>
        </p:nvSpPr>
        <p:spPr>
          <a:xfrm>
            <a:off x="1885950" y="5289684"/>
            <a:ext cx="6029325" cy="607386"/>
          </a:xfrm>
          <a:prstGeom prst="roundRect">
            <a:avLst/>
          </a:prstGeom>
          <a:solidFill>
            <a:schemeClr val="bg1">
              <a:lumMod val="65000"/>
            </a:schemeClr>
          </a:solidFill>
          <a:ln>
            <a:solidFill>
              <a:schemeClr val="bg1">
                <a:lumMod val="75000"/>
              </a:schemeClr>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lumMod val="75000"/>
                  </a:schemeClr>
                </a:solidFill>
              </a:rPr>
              <a:t>‘X’ - indicates the position of Motors</a:t>
            </a:r>
          </a:p>
        </p:txBody>
      </p:sp>
    </p:spTree>
    <p:extLst>
      <p:ext uri="{BB962C8B-B14F-4D97-AF65-F5344CB8AC3E}">
        <p14:creationId xmlns:p14="http://schemas.microsoft.com/office/powerpoint/2010/main" val="21914215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2D83F-B634-DC43-D466-2B8F9740ED39}"/>
              </a:ext>
            </a:extLst>
          </p:cNvPr>
          <p:cNvSpPr>
            <a:spLocks noGrp="1"/>
          </p:cNvSpPr>
          <p:nvPr>
            <p:ph type="title"/>
          </p:nvPr>
        </p:nvSpPr>
        <p:spPr/>
        <p:txBody>
          <a:bodyPr>
            <a:normAutofit/>
          </a:bodyPr>
          <a:lstStyle/>
          <a:p>
            <a:pPr marL="457200" indent="-457200">
              <a:buFont typeface="Arial" panose="020B0604020202020204" pitchFamily="34" charset="0"/>
              <a:buChar char="•"/>
            </a:pPr>
            <a:r>
              <a:rPr lang="en-US" sz="3400" u="sng" dirty="0">
                <a:latin typeface="Franklin Gothic Book" panose="020B0503020102020204" pitchFamily="34" charset="0"/>
              </a:rPr>
              <a:t>PMU</a:t>
            </a:r>
            <a:r>
              <a:rPr lang="en-US" sz="2400" dirty="0">
                <a:latin typeface="Franklin Gothic Book" panose="020B0503020102020204" pitchFamily="34" charset="0"/>
              </a:rPr>
              <a:t>(POWER MANAGEMENT UNIT)</a:t>
            </a:r>
            <a:endParaRPr lang="en-IN" sz="2400" dirty="0">
              <a:latin typeface="Franklin Gothic Book" panose="020B0503020102020204" pitchFamily="34" charset="0"/>
            </a:endParaRPr>
          </a:p>
        </p:txBody>
      </p:sp>
      <p:sp>
        <p:nvSpPr>
          <p:cNvPr id="3" name="Content Placeholder 2">
            <a:extLst>
              <a:ext uri="{FF2B5EF4-FFF2-40B4-BE49-F238E27FC236}">
                <a16:creationId xmlns:a16="http://schemas.microsoft.com/office/drawing/2014/main" id="{A1FAAB4F-F232-55FB-880E-32103BA4EB8B}"/>
              </a:ext>
            </a:extLst>
          </p:cNvPr>
          <p:cNvSpPr>
            <a:spLocks noGrp="1"/>
          </p:cNvSpPr>
          <p:nvPr>
            <p:ph idx="1"/>
          </p:nvPr>
        </p:nvSpPr>
        <p:spPr>
          <a:xfrm>
            <a:off x="1451579" y="2034393"/>
            <a:ext cx="6442119" cy="3450613"/>
          </a:xfrm>
        </p:spPr>
        <p:txBody>
          <a:bodyPr/>
          <a:lstStyle/>
          <a:p>
            <a:pPr algn="just"/>
            <a:r>
              <a:rPr lang="en-US" b="0" i="0" dirty="0">
                <a:effectLst/>
                <a:latin typeface="Franklin Gothic Book" panose="020B0503020102020204" pitchFamily="34" charset="0"/>
              </a:rPr>
              <a:t>The DJI NAZA M PMU V2 is a compact power management unit (PMU) that features enhanced BEC functionality and extendable CAN BUS ports. It can be used as an independent PMU for the DJI </a:t>
            </a:r>
            <a:r>
              <a:rPr lang="en-US" b="0" i="0" dirty="0" err="1">
                <a:effectLst/>
                <a:latin typeface="Franklin Gothic Book" panose="020B0503020102020204" pitchFamily="34" charset="0"/>
              </a:rPr>
              <a:t>Zenmuse</a:t>
            </a:r>
            <a:r>
              <a:rPr lang="en-US" b="0" i="0" dirty="0">
                <a:effectLst/>
                <a:latin typeface="Franklin Gothic Book" panose="020B0503020102020204" pitchFamily="34" charset="0"/>
              </a:rPr>
              <a:t> H3-2D brushless gimbal when used with your DJI Phantom quadcopter</a:t>
            </a:r>
            <a:endParaRPr lang="en-IN" dirty="0">
              <a:latin typeface="Franklin Gothic Book" panose="020B0503020102020204" pitchFamily="34" charset="0"/>
            </a:endParaRPr>
          </a:p>
        </p:txBody>
      </p:sp>
      <p:pic>
        <p:nvPicPr>
          <p:cNvPr id="6146" name="Picture 2" descr="Image result for NAZA PMU V2">
            <a:extLst>
              <a:ext uri="{FF2B5EF4-FFF2-40B4-BE49-F238E27FC236}">
                <a16:creationId xmlns:a16="http://schemas.microsoft.com/office/drawing/2014/main" id="{E49D0655-60A2-2B2C-99E5-3DC5131C27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2485" y="2193277"/>
            <a:ext cx="3019425"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954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70BE6-2C62-8627-4B2B-547356FAB0FC}"/>
              </a:ext>
            </a:extLst>
          </p:cNvPr>
          <p:cNvSpPr>
            <a:spLocks noGrp="1"/>
          </p:cNvSpPr>
          <p:nvPr>
            <p:ph type="title"/>
          </p:nvPr>
        </p:nvSpPr>
        <p:spPr/>
        <p:txBody>
          <a:bodyPr>
            <a:normAutofit/>
          </a:bodyPr>
          <a:lstStyle/>
          <a:p>
            <a:pPr algn="ctr"/>
            <a:r>
              <a:rPr lang="en-US" sz="3600" u="sng" dirty="0">
                <a:latin typeface="Franklin Gothic Book" panose="020B0503020102020204" pitchFamily="34" charset="0"/>
              </a:rPr>
              <a:t>INTRODUCTION</a:t>
            </a:r>
            <a:endParaRPr lang="en-IN" sz="3600" u="sng" dirty="0">
              <a:latin typeface="Franklin Gothic Book" panose="020B0503020102020204" pitchFamily="34" charset="0"/>
            </a:endParaRPr>
          </a:p>
        </p:txBody>
      </p:sp>
      <p:sp>
        <p:nvSpPr>
          <p:cNvPr id="3" name="Content Placeholder 2">
            <a:extLst>
              <a:ext uri="{FF2B5EF4-FFF2-40B4-BE49-F238E27FC236}">
                <a16:creationId xmlns:a16="http://schemas.microsoft.com/office/drawing/2014/main" id="{4DFF9AE0-4C5F-A9F4-8B1C-8ADD27036BDC}"/>
              </a:ext>
            </a:extLst>
          </p:cNvPr>
          <p:cNvSpPr>
            <a:spLocks noGrp="1"/>
          </p:cNvSpPr>
          <p:nvPr>
            <p:ph idx="1"/>
          </p:nvPr>
        </p:nvSpPr>
        <p:spPr>
          <a:xfrm>
            <a:off x="1451579" y="2015732"/>
            <a:ext cx="9717164" cy="4133141"/>
          </a:xfrm>
        </p:spPr>
        <p:txBody>
          <a:bodyPr>
            <a:noAutofit/>
          </a:bodyPr>
          <a:lstStyle/>
          <a:p>
            <a:pPr algn="just"/>
            <a:r>
              <a:rPr lang="en-US" dirty="0">
                <a:latin typeface="Franklin Gothic Book" panose="020B0503020102020204" pitchFamily="34" charset="0"/>
              </a:rPr>
              <a:t>A DRONE(Dynamic Remotely Operated Navigation Equipment) is an aircraft that flies without a crew on board</a:t>
            </a:r>
          </a:p>
          <a:p>
            <a:pPr algn="just"/>
            <a:r>
              <a:rPr lang="en-US" dirty="0">
                <a:latin typeface="Franklin Gothic Book" panose="020B0503020102020204" pitchFamily="34" charset="0"/>
              </a:rPr>
              <a:t>In simply, a Drone is a flying robot that can be remotely controlled or fly autonomously using software-controlled flight plans in its embedded systems, that work in conjunction with onboard sensors and a global positioning system (GPS). </a:t>
            </a:r>
          </a:p>
          <a:p>
            <a:pPr algn="just"/>
            <a:r>
              <a:rPr lang="en-US" dirty="0">
                <a:latin typeface="Franklin Gothic Book" panose="020B0503020102020204" pitchFamily="34" charset="0"/>
              </a:rPr>
              <a:t>The term drone usually refers to any unpiloted aircraft. Sometimes referred to as unmanned aerial vehicles (UAVs), these crafts can carry out an impressive range of tasks, ranging from military operations to package delivery.</a:t>
            </a:r>
          </a:p>
          <a:p>
            <a:pPr algn="just"/>
            <a:r>
              <a:rPr lang="en-US" dirty="0">
                <a:latin typeface="Franklin Gothic Book" panose="020B0503020102020204" pitchFamily="34" charset="0"/>
              </a:rPr>
              <a:t>A UAV(unmanned aerial vehicle) is capable of controlled, sustained level flight and is powered by jet</a:t>
            </a:r>
          </a:p>
        </p:txBody>
      </p:sp>
    </p:spTree>
    <p:extLst>
      <p:ext uri="{BB962C8B-B14F-4D97-AF65-F5344CB8AC3E}">
        <p14:creationId xmlns:p14="http://schemas.microsoft.com/office/powerpoint/2010/main" val="37558980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B5D15-9FAD-E1E5-1AF1-E6696DE07D05}"/>
              </a:ext>
            </a:extLst>
          </p:cNvPr>
          <p:cNvSpPr>
            <a:spLocks noGrp="1"/>
          </p:cNvSpPr>
          <p:nvPr>
            <p:ph type="title"/>
          </p:nvPr>
        </p:nvSpPr>
        <p:spPr/>
        <p:txBody>
          <a:bodyPr>
            <a:normAutofit/>
          </a:bodyPr>
          <a:lstStyle/>
          <a:p>
            <a:r>
              <a:rPr lang="en-IN" sz="3400" u="sng" dirty="0">
                <a:latin typeface="Franklin Gothic Book" panose="020B0503020102020204" pitchFamily="34" charset="0"/>
              </a:rPr>
              <a:t>PDB</a:t>
            </a:r>
            <a:r>
              <a:rPr lang="en-IN" sz="2400" dirty="0">
                <a:latin typeface="Franklin Gothic Book" panose="020B0503020102020204" pitchFamily="34" charset="0"/>
              </a:rPr>
              <a:t>(POWER DISTRIBUTION BOARD)</a:t>
            </a:r>
          </a:p>
        </p:txBody>
      </p:sp>
      <p:sp>
        <p:nvSpPr>
          <p:cNvPr id="3" name="Content Placeholder 2">
            <a:extLst>
              <a:ext uri="{FF2B5EF4-FFF2-40B4-BE49-F238E27FC236}">
                <a16:creationId xmlns:a16="http://schemas.microsoft.com/office/drawing/2014/main" id="{AF570CCC-FB60-FF6F-D9AB-EE684DBE5B33}"/>
              </a:ext>
            </a:extLst>
          </p:cNvPr>
          <p:cNvSpPr>
            <a:spLocks noGrp="1"/>
          </p:cNvSpPr>
          <p:nvPr>
            <p:ph idx="1"/>
          </p:nvPr>
        </p:nvSpPr>
        <p:spPr/>
        <p:txBody>
          <a:bodyPr/>
          <a:lstStyle/>
          <a:p>
            <a:r>
              <a:rPr lang="en-IN" dirty="0">
                <a:latin typeface="Franklin Gothic Book" panose="020B0503020102020204" pitchFamily="34" charset="0"/>
              </a:rPr>
              <a:t>For this project, we are using </a:t>
            </a:r>
            <a:r>
              <a:rPr lang="en-IN" dirty="0" err="1">
                <a:latin typeface="Franklin Gothic Book" panose="020B0503020102020204" pitchFamily="34" charset="0"/>
              </a:rPr>
              <a:t>octacopter</a:t>
            </a:r>
            <a:r>
              <a:rPr lang="en-IN" dirty="0">
                <a:latin typeface="Franklin Gothic Book" panose="020B0503020102020204" pitchFamily="34" charset="0"/>
              </a:rPr>
              <a:t> PDB board</a:t>
            </a:r>
          </a:p>
          <a:p>
            <a:r>
              <a:rPr lang="en-US" b="0" i="0" dirty="0">
                <a:effectLst/>
                <a:latin typeface="Franklin Gothic Book" panose="020B0503020102020204" pitchFamily="34" charset="0"/>
              </a:rPr>
              <a:t>Its job is to</a:t>
            </a:r>
            <a:r>
              <a:rPr lang="en-US" b="1" i="0" dirty="0">
                <a:effectLst/>
                <a:latin typeface="Franklin Gothic Book" panose="020B0503020102020204" pitchFamily="34" charset="0"/>
              </a:rPr>
              <a:t> </a:t>
            </a:r>
            <a:r>
              <a:rPr lang="en-US" i="0" dirty="0">
                <a:effectLst/>
                <a:latin typeface="Franklin Gothic Book" panose="020B0503020102020204" pitchFamily="34" charset="0"/>
              </a:rPr>
              <a:t>split an incoming electrical power feed into multiple secondary or subsidiary circuits.</a:t>
            </a:r>
            <a:r>
              <a:rPr lang="en-IN" dirty="0">
                <a:latin typeface="Franklin Gothic Book" panose="020B0503020102020204" pitchFamily="34" charset="0"/>
              </a:rPr>
              <a:t> </a:t>
            </a:r>
          </a:p>
        </p:txBody>
      </p:sp>
    </p:spTree>
    <p:extLst>
      <p:ext uri="{BB962C8B-B14F-4D97-AF65-F5344CB8AC3E}">
        <p14:creationId xmlns:p14="http://schemas.microsoft.com/office/powerpoint/2010/main" val="3753499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CAD29-1FB8-92DC-A7BE-DADE4EABC4B8}"/>
              </a:ext>
            </a:extLst>
          </p:cNvPr>
          <p:cNvSpPr>
            <a:spLocks noGrp="1"/>
          </p:cNvSpPr>
          <p:nvPr>
            <p:ph type="title"/>
          </p:nvPr>
        </p:nvSpPr>
        <p:spPr>
          <a:xfrm>
            <a:off x="1451578" y="179369"/>
            <a:ext cx="9603275" cy="921644"/>
          </a:xfrm>
        </p:spPr>
        <p:txBody>
          <a:bodyPr>
            <a:normAutofit fontScale="90000"/>
          </a:bodyPr>
          <a:lstStyle/>
          <a:p>
            <a:pPr algn="ctr"/>
            <a:r>
              <a:rPr lang="en-IN" sz="3800" dirty="0">
                <a:solidFill>
                  <a:schemeClr val="accent2">
                    <a:lumMod val="75000"/>
                  </a:schemeClr>
                </a:solidFill>
                <a:latin typeface="Franklin Gothic Book" panose="020B0503020102020204" pitchFamily="34" charset="0"/>
              </a:rPr>
              <a:t>DRONE DESIGN </a:t>
            </a:r>
            <a:br>
              <a:rPr lang="en-IN" sz="3400" u="sng" dirty="0">
                <a:latin typeface="Franklin Gothic Book" panose="020B0503020102020204" pitchFamily="34" charset="0"/>
              </a:rPr>
            </a:br>
            <a:endParaRPr lang="en-IN" sz="3400" u="sng" dirty="0">
              <a:latin typeface="Franklin Gothic Book" panose="020B0503020102020204" pitchFamily="34" charset="0"/>
            </a:endParaRPr>
          </a:p>
        </p:txBody>
      </p:sp>
      <p:sp>
        <p:nvSpPr>
          <p:cNvPr id="3" name="Content Placeholder 2">
            <a:extLst>
              <a:ext uri="{FF2B5EF4-FFF2-40B4-BE49-F238E27FC236}">
                <a16:creationId xmlns:a16="http://schemas.microsoft.com/office/drawing/2014/main" id="{36CB33A4-DB01-9DDE-BFF0-C16985AB2410}"/>
              </a:ext>
            </a:extLst>
          </p:cNvPr>
          <p:cNvSpPr>
            <a:spLocks noGrp="1"/>
          </p:cNvSpPr>
          <p:nvPr>
            <p:ph idx="1"/>
          </p:nvPr>
        </p:nvSpPr>
        <p:spPr>
          <a:xfrm>
            <a:off x="1451579" y="2015732"/>
            <a:ext cx="9603275" cy="4105150"/>
          </a:xfrm>
        </p:spPr>
        <p:txBody>
          <a:bodyPr>
            <a:normAutofit fontScale="92500" lnSpcReduction="10000"/>
          </a:bodyPr>
          <a:lstStyle/>
          <a:p>
            <a:r>
              <a:rPr lang="en-IN" dirty="0">
                <a:latin typeface="Franklin Gothic Book" panose="020B0503020102020204" pitchFamily="34" charset="0"/>
              </a:rPr>
              <a:t>MAKING FRAME</a:t>
            </a:r>
          </a:p>
          <a:p>
            <a:r>
              <a:rPr lang="en-IN" dirty="0">
                <a:latin typeface="Franklin Gothic Book" panose="020B0503020102020204" pitchFamily="34" charset="0"/>
              </a:rPr>
              <a:t>SOLDERING ECS’s, POWER CABLE, PMU to PDB</a:t>
            </a:r>
          </a:p>
          <a:p>
            <a:r>
              <a:rPr lang="en-IN" dirty="0">
                <a:latin typeface="Franklin Gothic Book" panose="020B0503020102020204" pitchFamily="34" charset="0"/>
              </a:rPr>
              <a:t>FIXING THE MOTORS TO ARMS</a:t>
            </a:r>
          </a:p>
          <a:p>
            <a:r>
              <a:rPr lang="en-IN" dirty="0">
                <a:latin typeface="Franklin Gothic Book" panose="020B0503020102020204" pitchFamily="34" charset="0"/>
              </a:rPr>
              <a:t>FIXING FC, RECIEVER AND CONNECT THE ESC,s TO EACH MOTOR</a:t>
            </a:r>
          </a:p>
          <a:p>
            <a:r>
              <a:rPr lang="en-IN" dirty="0">
                <a:latin typeface="Franklin Gothic Book" panose="020B0503020102020204" pitchFamily="34" charset="0"/>
              </a:rPr>
              <a:t>THROTTLE CALIBRATION</a:t>
            </a:r>
          </a:p>
          <a:p>
            <a:r>
              <a:rPr lang="en-IN" dirty="0">
                <a:latin typeface="Franklin Gothic Book" panose="020B0503020102020204" pitchFamily="34" charset="0"/>
              </a:rPr>
              <a:t>ARMING AND FLIGHT MODE</a:t>
            </a:r>
          </a:p>
          <a:p>
            <a:r>
              <a:rPr lang="en-IN" dirty="0">
                <a:latin typeface="Franklin Gothic Book" panose="020B0503020102020204" pitchFamily="34" charset="0"/>
              </a:rPr>
              <a:t>BASIC TAKE-OFF  WITHOUT PAY LOAD</a:t>
            </a:r>
          </a:p>
          <a:p>
            <a:r>
              <a:rPr lang="en-IN" dirty="0">
                <a:latin typeface="Franklin Gothic Book" panose="020B0503020102020204" pitchFamily="34" charset="0"/>
              </a:rPr>
              <a:t>TAKE-OFF WITH PAYLOAD</a:t>
            </a:r>
          </a:p>
          <a:p>
            <a:r>
              <a:rPr lang="en-IN" dirty="0">
                <a:latin typeface="Franklin Gothic Book" panose="020B0503020102020204" pitchFamily="34" charset="0"/>
              </a:rPr>
              <a:t>FIELD TRAIL </a:t>
            </a:r>
          </a:p>
        </p:txBody>
      </p:sp>
      <p:sp>
        <p:nvSpPr>
          <p:cNvPr id="4" name="Rectangle: Rounded Corners 3">
            <a:extLst>
              <a:ext uri="{FF2B5EF4-FFF2-40B4-BE49-F238E27FC236}">
                <a16:creationId xmlns:a16="http://schemas.microsoft.com/office/drawing/2014/main" id="{74095331-D270-C4AD-50E5-77B348E88721}"/>
              </a:ext>
            </a:extLst>
          </p:cNvPr>
          <p:cNvSpPr/>
          <p:nvPr/>
        </p:nvSpPr>
        <p:spPr>
          <a:xfrm>
            <a:off x="1586204" y="1101013"/>
            <a:ext cx="5710335" cy="61582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b="1" u="sng" dirty="0">
                <a:solidFill>
                  <a:schemeClr val="tx1">
                    <a:lumMod val="95000"/>
                    <a:lumOff val="5000"/>
                  </a:schemeClr>
                </a:solidFill>
                <a:latin typeface="Franklin Gothic Book" panose="020B0503020102020204" pitchFamily="34" charset="0"/>
              </a:rPr>
              <a:t>STEPS FOR MAKING DRONE</a:t>
            </a:r>
            <a:r>
              <a:rPr lang="en-IN" sz="2400" dirty="0">
                <a:solidFill>
                  <a:schemeClr val="tx1">
                    <a:lumMod val="95000"/>
                    <a:lumOff val="5000"/>
                  </a:schemeClr>
                </a:solidFill>
                <a:latin typeface="Franklin Gothic Book" panose="020B0503020102020204" pitchFamily="34" charset="0"/>
              </a:rPr>
              <a:t>:</a:t>
            </a:r>
          </a:p>
        </p:txBody>
      </p:sp>
    </p:spTree>
    <p:extLst>
      <p:ext uri="{BB962C8B-B14F-4D97-AF65-F5344CB8AC3E}">
        <p14:creationId xmlns:p14="http://schemas.microsoft.com/office/powerpoint/2010/main" val="1875424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10D62-6C3C-03CC-D32C-508665DBCDBD}"/>
              </a:ext>
            </a:extLst>
          </p:cNvPr>
          <p:cNvSpPr>
            <a:spLocks noGrp="1"/>
          </p:cNvSpPr>
          <p:nvPr>
            <p:ph type="title"/>
          </p:nvPr>
        </p:nvSpPr>
        <p:spPr/>
        <p:txBody>
          <a:bodyPr/>
          <a:lstStyle/>
          <a:p>
            <a:pPr algn="ctr"/>
            <a:r>
              <a:rPr lang="en-US" u="sng" dirty="0">
                <a:latin typeface="Franklin Gothic Book" panose="020B0503020102020204" pitchFamily="34" charset="0"/>
              </a:rPr>
              <a:t>EVOLUTION</a:t>
            </a:r>
            <a:endParaRPr lang="en-IN" dirty="0"/>
          </a:p>
        </p:txBody>
      </p:sp>
      <p:sp>
        <p:nvSpPr>
          <p:cNvPr id="3" name="Content Placeholder 2">
            <a:extLst>
              <a:ext uri="{FF2B5EF4-FFF2-40B4-BE49-F238E27FC236}">
                <a16:creationId xmlns:a16="http://schemas.microsoft.com/office/drawing/2014/main" id="{A6DB4025-AF37-6127-9A3A-8C8F671DC6EF}"/>
              </a:ext>
            </a:extLst>
          </p:cNvPr>
          <p:cNvSpPr>
            <a:spLocks noGrp="1"/>
          </p:cNvSpPr>
          <p:nvPr>
            <p:ph idx="1"/>
          </p:nvPr>
        </p:nvSpPr>
        <p:spPr>
          <a:xfrm>
            <a:off x="1451579" y="2015732"/>
            <a:ext cx="10043735" cy="4105150"/>
          </a:xfrm>
        </p:spPr>
        <p:txBody>
          <a:bodyPr>
            <a:noAutofit/>
          </a:bodyPr>
          <a:lstStyle/>
          <a:p>
            <a:pPr algn="just"/>
            <a:r>
              <a:rPr lang="en-US" dirty="0">
                <a:latin typeface="Franklin Gothic Book" panose="020B0503020102020204" pitchFamily="34" charset="0"/>
              </a:rPr>
              <a:t>In 1915, NIKOLA TESLA wrote about UNMANNED AERIAL VEHICLE(UAV). </a:t>
            </a:r>
          </a:p>
          <a:p>
            <a:pPr algn="just"/>
            <a:r>
              <a:rPr lang="en-US" dirty="0">
                <a:latin typeface="Franklin Gothic Book" panose="020B0503020102020204" pitchFamily="34" charset="0"/>
              </a:rPr>
              <a:t>The first attempt at a self-propelled drone as an aerial target was completed in 1916.</a:t>
            </a:r>
          </a:p>
          <a:p>
            <a:pPr algn="just"/>
            <a:r>
              <a:rPr lang="en-US" dirty="0">
                <a:latin typeface="Franklin Gothic Book" panose="020B0503020102020204" pitchFamily="34" charset="0"/>
              </a:rPr>
              <a:t>The rise of modern drone technology can be traced back to World War II and the Cold War. These two events paved the way for the rapid development and adaptation of drones for </a:t>
            </a:r>
            <a:r>
              <a:rPr lang="en-US" dirty="0" err="1">
                <a:latin typeface="Franklin Gothic Book" panose="020B0503020102020204" pitchFamily="34" charset="0"/>
              </a:rPr>
              <a:t>survillience</a:t>
            </a:r>
            <a:r>
              <a:rPr lang="en-US" dirty="0">
                <a:latin typeface="Franklin Gothic Book" panose="020B0503020102020204" pitchFamily="34" charset="0"/>
              </a:rPr>
              <a:t> at boarders</a:t>
            </a:r>
          </a:p>
          <a:p>
            <a:pPr algn="just"/>
            <a:r>
              <a:rPr lang="en-US" dirty="0">
                <a:latin typeface="Franklin Gothic Book" panose="020B0503020102020204" pitchFamily="34" charset="0"/>
              </a:rPr>
              <a:t>Today, these flying machines are excessively used across multiple sectors, including Military, Agriculture, photography, image segmentation and intelligence, construction, livestock mapping, terrain mapping, and many more. Also, we are witnessing the rise of AI drones, which is pushing drone technology into a new era. </a:t>
            </a:r>
            <a:endParaRPr lang="en-IN" dirty="0">
              <a:latin typeface="Franklin Gothic Book" panose="020B0503020102020204" pitchFamily="34" charset="0"/>
            </a:endParaRPr>
          </a:p>
        </p:txBody>
      </p:sp>
    </p:spTree>
    <p:extLst>
      <p:ext uri="{BB962C8B-B14F-4D97-AF65-F5344CB8AC3E}">
        <p14:creationId xmlns:p14="http://schemas.microsoft.com/office/powerpoint/2010/main" val="2565271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FE84-ACD3-F210-F971-F3EB98FAC973}"/>
              </a:ext>
            </a:extLst>
          </p:cNvPr>
          <p:cNvSpPr>
            <a:spLocks noGrp="1"/>
          </p:cNvSpPr>
          <p:nvPr>
            <p:ph type="title"/>
          </p:nvPr>
        </p:nvSpPr>
        <p:spPr/>
        <p:txBody>
          <a:bodyPr>
            <a:normAutofit/>
          </a:bodyPr>
          <a:lstStyle/>
          <a:p>
            <a:pPr algn="ctr"/>
            <a:r>
              <a:rPr lang="en-US" sz="3400" u="sng" dirty="0">
                <a:latin typeface="Franklin Gothic Book" panose="020B0503020102020204" pitchFamily="34" charset="0"/>
              </a:rPr>
              <a:t>CLASSIFICATION OF DRONE</a:t>
            </a:r>
            <a:endParaRPr lang="en-IN" sz="3400" u="sng" dirty="0">
              <a:latin typeface="Franklin Gothic Book" panose="020B0503020102020204" pitchFamily="34" charset="0"/>
            </a:endParaRPr>
          </a:p>
        </p:txBody>
      </p:sp>
      <p:sp>
        <p:nvSpPr>
          <p:cNvPr id="3" name="Content Placeholder 2">
            <a:extLst>
              <a:ext uri="{FF2B5EF4-FFF2-40B4-BE49-F238E27FC236}">
                <a16:creationId xmlns:a16="http://schemas.microsoft.com/office/drawing/2014/main" id="{66DBE055-B450-6219-CEDE-A84CB4EAFDD0}"/>
              </a:ext>
            </a:extLst>
          </p:cNvPr>
          <p:cNvSpPr>
            <a:spLocks noGrp="1"/>
          </p:cNvSpPr>
          <p:nvPr>
            <p:ph idx="1"/>
          </p:nvPr>
        </p:nvSpPr>
        <p:spPr>
          <a:xfrm>
            <a:off x="1451579" y="2015732"/>
            <a:ext cx="9603275" cy="4037749"/>
          </a:xfrm>
        </p:spPr>
        <p:txBody>
          <a:bodyPr>
            <a:normAutofit/>
          </a:bodyPr>
          <a:lstStyle/>
          <a:p>
            <a:r>
              <a:rPr lang="en-US" dirty="0">
                <a:latin typeface="Franklin Gothic Book" panose="020B0503020102020204" pitchFamily="34" charset="0"/>
              </a:rPr>
              <a:t>There are mainly Two types of DRONEs:</a:t>
            </a:r>
          </a:p>
          <a:p>
            <a:pPr lvl="1">
              <a:buFont typeface="Wingdings" panose="05000000000000000000" pitchFamily="2" charset="2"/>
              <a:buChar char="Ø"/>
            </a:pPr>
            <a:r>
              <a:rPr lang="en-IN" sz="2000" dirty="0">
                <a:latin typeface="Franklin Gothic Book" panose="020B0503020102020204" pitchFamily="34" charset="0"/>
              </a:rPr>
              <a:t>MULTIROTOR</a:t>
            </a:r>
          </a:p>
          <a:p>
            <a:pPr lvl="2">
              <a:buFont typeface="Wingdings" panose="05000000000000000000" pitchFamily="2" charset="2"/>
              <a:buChar char="q"/>
            </a:pPr>
            <a:r>
              <a:rPr lang="en-IN" sz="2000" dirty="0">
                <a:latin typeface="Franklin Gothic Book" panose="020B0503020102020204" pitchFamily="34" charset="0"/>
              </a:rPr>
              <a:t>MONOCOPTER</a:t>
            </a:r>
          </a:p>
          <a:p>
            <a:pPr lvl="2">
              <a:buFont typeface="Wingdings" panose="05000000000000000000" pitchFamily="2" charset="2"/>
              <a:buChar char="q"/>
            </a:pPr>
            <a:r>
              <a:rPr lang="en-IN" sz="2000" dirty="0">
                <a:latin typeface="Franklin Gothic Book" panose="020B0503020102020204" pitchFamily="34" charset="0"/>
              </a:rPr>
              <a:t>DUALCOPTER</a:t>
            </a:r>
          </a:p>
          <a:p>
            <a:pPr lvl="2">
              <a:buFont typeface="Wingdings" panose="05000000000000000000" pitchFamily="2" charset="2"/>
              <a:buChar char="q"/>
            </a:pPr>
            <a:r>
              <a:rPr lang="en-IN" sz="2000" dirty="0">
                <a:latin typeface="Franklin Gothic Book" panose="020B0503020102020204" pitchFamily="34" charset="0"/>
              </a:rPr>
              <a:t>TRICOPTER</a:t>
            </a:r>
          </a:p>
          <a:p>
            <a:pPr lvl="2">
              <a:buFont typeface="Wingdings" panose="05000000000000000000" pitchFamily="2" charset="2"/>
              <a:buChar char="q"/>
            </a:pPr>
            <a:r>
              <a:rPr lang="en-IN" sz="2000" dirty="0">
                <a:latin typeface="Franklin Gothic Book" panose="020B0503020102020204" pitchFamily="34" charset="0"/>
              </a:rPr>
              <a:t>QUADCOPTER</a:t>
            </a:r>
          </a:p>
          <a:p>
            <a:pPr lvl="2">
              <a:buFont typeface="Wingdings" panose="05000000000000000000" pitchFamily="2" charset="2"/>
              <a:buChar char="q"/>
            </a:pPr>
            <a:r>
              <a:rPr lang="en-IN" sz="2000" dirty="0">
                <a:latin typeface="Franklin Gothic Book" panose="020B0503020102020204" pitchFamily="34" charset="0"/>
              </a:rPr>
              <a:t>HERACOPTER</a:t>
            </a:r>
          </a:p>
          <a:p>
            <a:pPr lvl="2">
              <a:buFont typeface="Wingdings" panose="05000000000000000000" pitchFamily="2" charset="2"/>
              <a:buChar char="q"/>
            </a:pPr>
            <a:r>
              <a:rPr lang="en-IN" sz="2000" dirty="0">
                <a:latin typeface="Franklin Gothic Book" panose="020B0503020102020204" pitchFamily="34" charset="0"/>
              </a:rPr>
              <a:t>OCTACOPTER</a:t>
            </a:r>
          </a:p>
          <a:p>
            <a:pPr>
              <a:buFont typeface="Wingdings" panose="05000000000000000000" pitchFamily="2" charset="2"/>
              <a:buChar char="Ø"/>
            </a:pPr>
            <a:r>
              <a:rPr lang="en-IN" dirty="0">
                <a:latin typeface="Franklin Gothic Book" panose="020B0503020102020204" pitchFamily="34" charset="0"/>
              </a:rPr>
              <a:t>FIXED WING</a:t>
            </a:r>
          </a:p>
        </p:txBody>
      </p:sp>
    </p:spTree>
    <p:extLst>
      <p:ext uri="{BB962C8B-B14F-4D97-AF65-F5344CB8AC3E}">
        <p14:creationId xmlns:p14="http://schemas.microsoft.com/office/powerpoint/2010/main" val="3398612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76457-489D-2A9D-B169-690907952721}"/>
              </a:ext>
            </a:extLst>
          </p:cNvPr>
          <p:cNvSpPr>
            <a:spLocks noGrp="1"/>
          </p:cNvSpPr>
          <p:nvPr>
            <p:ph type="title"/>
          </p:nvPr>
        </p:nvSpPr>
        <p:spPr>
          <a:xfrm>
            <a:off x="1451579" y="804519"/>
            <a:ext cx="9603275" cy="1049235"/>
          </a:xfrm>
        </p:spPr>
        <p:txBody>
          <a:bodyPr>
            <a:normAutofit/>
          </a:bodyPr>
          <a:lstStyle/>
          <a:p>
            <a:r>
              <a:rPr lang="en-US" u="sng">
                <a:latin typeface="Franklin Gothic Book" panose="020B0503020102020204" pitchFamily="34" charset="0"/>
              </a:rPr>
              <a:t>MULTIROTOR</a:t>
            </a:r>
            <a:endParaRPr lang="en-IN" u="sng">
              <a:latin typeface="Franklin Gothic Book" panose="020B0503020102020204" pitchFamily="34" charset="0"/>
            </a:endParaRPr>
          </a:p>
        </p:txBody>
      </p:sp>
      <p:sp>
        <p:nvSpPr>
          <p:cNvPr id="3" name="Content Placeholder 2">
            <a:extLst>
              <a:ext uri="{FF2B5EF4-FFF2-40B4-BE49-F238E27FC236}">
                <a16:creationId xmlns:a16="http://schemas.microsoft.com/office/drawing/2014/main" id="{3831985A-10D1-435E-53B1-A1EB674A9368}"/>
              </a:ext>
            </a:extLst>
          </p:cNvPr>
          <p:cNvSpPr>
            <a:spLocks noGrp="1"/>
          </p:cNvSpPr>
          <p:nvPr>
            <p:ph idx="1"/>
          </p:nvPr>
        </p:nvSpPr>
        <p:spPr>
          <a:xfrm>
            <a:off x="1451579" y="2015734"/>
            <a:ext cx="4162555" cy="3450613"/>
          </a:xfrm>
        </p:spPr>
        <p:txBody>
          <a:bodyPr>
            <a:normAutofit/>
          </a:bodyPr>
          <a:lstStyle/>
          <a:p>
            <a:r>
              <a:rPr lang="en-US" dirty="0">
                <a:latin typeface="Franklin Gothic Book" panose="020B0503020102020204" pitchFamily="34" charset="0"/>
              </a:rPr>
              <a:t>Vertical takeoff and landing</a:t>
            </a:r>
          </a:p>
          <a:p>
            <a:r>
              <a:rPr lang="en-US" dirty="0">
                <a:latin typeface="Franklin Gothic Book" panose="020B0503020102020204" pitchFamily="34" charset="0"/>
              </a:rPr>
              <a:t>Short distance and less pay load</a:t>
            </a:r>
            <a:endParaRPr lang="en-IN" dirty="0">
              <a:latin typeface="Franklin Gothic Book" panose="020B0503020102020204" pitchFamily="34" charset="0"/>
            </a:endParaRPr>
          </a:p>
        </p:txBody>
      </p:sp>
      <p:pic>
        <p:nvPicPr>
          <p:cNvPr id="1026" name="Picture 2" descr="Multi-rotor UAV industrial drone - Long Flight time heavy load drone">
            <a:extLst>
              <a:ext uri="{FF2B5EF4-FFF2-40B4-BE49-F238E27FC236}">
                <a16:creationId xmlns:a16="http://schemas.microsoft.com/office/drawing/2014/main" id="{EEB69C32-C993-2790-473F-CBD9AC5F3AA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75552" y="2015734"/>
            <a:ext cx="4598160" cy="3450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2246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B709B-5B34-E334-3A34-6C7EB6008C8B}"/>
              </a:ext>
            </a:extLst>
          </p:cNvPr>
          <p:cNvSpPr>
            <a:spLocks noGrp="1"/>
          </p:cNvSpPr>
          <p:nvPr>
            <p:ph type="title"/>
          </p:nvPr>
        </p:nvSpPr>
        <p:spPr>
          <a:xfrm>
            <a:off x="1451579" y="804519"/>
            <a:ext cx="9603275" cy="1049235"/>
          </a:xfrm>
        </p:spPr>
        <p:txBody>
          <a:bodyPr>
            <a:normAutofit/>
          </a:bodyPr>
          <a:lstStyle/>
          <a:p>
            <a:r>
              <a:rPr lang="en-US" u="sng" dirty="0">
                <a:latin typeface="Franklin Gothic Book" panose="020B0503020102020204" pitchFamily="34" charset="0"/>
              </a:rPr>
              <a:t>TYPES OF MULTIROTOR</a:t>
            </a:r>
            <a:endParaRPr lang="en-IN" u="sng" dirty="0">
              <a:latin typeface="Franklin Gothic Book" panose="020B0503020102020204" pitchFamily="34" charset="0"/>
            </a:endParaRPr>
          </a:p>
        </p:txBody>
      </p:sp>
      <p:sp>
        <p:nvSpPr>
          <p:cNvPr id="3" name="Content Placeholder 2">
            <a:extLst>
              <a:ext uri="{FF2B5EF4-FFF2-40B4-BE49-F238E27FC236}">
                <a16:creationId xmlns:a16="http://schemas.microsoft.com/office/drawing/2014/main" id="{B3411B14-1498-2CCD-1E55-731143D93AB2}"/>
              </a:ext>
            </a:extLst>
          </p:cNvPr>
          <p:cNvSpPr>
            <a:spLocks noGrp="1"/>
          </p:cNvSpPr>
          <p:nvPr>
            <p:ph idx="1"/>
          </p:nvPr>
        </p:nvSpPr>
        <p:spPr>
          <a:xfrm>
            <a:off x="1451579" y="2015734"/>
            <a:ext cx="4162555" cy="3450613"/>
          </a:xfrm>
        </p:spPr>
        <p:txBody>
          <a:bodyPr>
            <a:normAutofit/>
          </a:bodyPr>
          <a:lstStyle/>
          <a:p>
            <a:r>
              <a:rPr lang="en-US" sz="2200" dirty="0">
                <a:latin typeface="Franklin Gothic Book" panose="020B0503020102020204" pitchFamily="34" charset="0"/>
              </a:rPr>
              <a:t>MONOCOPTER</a:t>
            </a:r>
            <a:endParaRPr lang="en-IN" sz="2200" dirty="0">
              <a:latin typeface="Franklin Gothic Book" panose="020B0503020102020204" pitchFamily="34" charset="0"/>
            </a:endParaRPr>
          </a:p>
        </p:txBody>
      </p:sp>
      <p:pic>
        <p:nvPicPr>
          <p:cNvPr id="2050" name="Picture 2" descr="Pin on Monocopter">
            <a:extLst>
              <a:ext uri="{FF2B5EF4-FFF2-40B4-BE49-F238E27FC236}">
                <a16:creationId xmlns:a16="http://schemas.microsoft.com/office/drawing/2014/main" id="{A7516230-1E0B-8B98-D8C3-1F9CB6C6EC3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62474" y="2015734"/>
            <a:ext cx="4824316" cy="3450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28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0D983-30E4-CB64-B0DA-EE704E8EF3E5}"/>
              </a:ext>
            </a:extLst>
          </p:cNvPr>
          <p:cNvSpPr>
            <a:spLocks noGrp="1"/>
          </p:cNvSpPr>
          <p:nvPr>
            <p:ph type="title"/>
          </p:nvPr>
        </p:nvSpPr>
        <p:spPr>
          <a:xfrm>
            <a:off x="1451579" y="804519"/>
            <a:ext cx="9603275" cy="1049235"/>
          </a:xfrm>
        </p:spPr>
        <p:txBody>
          <a:bodyPr>
            <a:normAutofit/>
          </a:bodyPr>
          <a:lstStyle/>
          <a:p>
            <a:r>
              <a:rPr lang="en-US" u="sng" dirty="0">
                <a:latin typeface="Franklin Gothic Book" panose="020B0503020102020204" pitchFamily="34" charset="0"/>
              </a:rPr>
              <a:t>TYPES OF MULTIROTOR</a:t>
            </a:r>
            <a:endParaRPr lang="en-IN" u="sng" dirty="0">
              <a:latin typeface="Franklin Gothic Book" panose="020B0503020102020204" pitchFamily="34" charset="0"/>
            </a:endParaRPr>
          </a:p>
        </p:txBody>
      </p:sp>
      <p:sp>
        <p:nvSpPr>
          <p:cNvPr id="3" name="Content Placeholder 2">
            <a:extLst>
              <a:ext uri="{FF2B5EF4-FFF2-40B4-BE49-F238E27FC236}">
                <a16:creationId xmlns:a16="http://schemas.microsoft.com/office/drawing/2014/main" id="{C36ED8F6-7A15-6A26-8B36-5CF3F65EC577}"/>
              </a:ext>
            </a:extLst>
          </p:cNvPr>
          <p:cNvSpPr>
            <a:spLocks noGrp="1"/>
          </p:cNvSpPr>
          <p:nvPr>
            <p:ph idx="1"/>
          </p:nvPr>
        </p:nvSpPr>
        <p:spPr>
          <a:xfrm>
            <a:off x="1451579" y="2015734"/>
            <a:ext cx="4158849" cy="3450613"/>
          </a:xfrm>
        </p:spPr>
        <p:txBody>
          <a:bodyPr>
            <a:normAutofit/>
          </a:bodyPr>
          <a:lstStyle/>
          <a:p>
            <a:r>
              <a:rPr lang="en-US">
                <a:latin typeface="Franklin Gothic Book" panose="020B0503020102020204" pitchFamily="34" charset="0"/>
              </a:rPr>
              <a:t>DUALCOPTER</a:t>
            </a:r>
            <a:endParaRPr lang="en-IN">
              <a:latin typeface="Franklin Gothic Book" panose="020B0503020102020204" pitchFamily="34" charset="0"/>
            </a:endParaRPr>
          </a:p>
        </p:txBody>
      </p:sp>
      <p:grpSp>
        <p:nvGrpSpPr>
          <p:cNvPr id="3079" name="Group 3078">
            <a:extLst>
              <a:ext uri="{FF2B5EF4-FFF2-40B4-BE49-F238E27FC236}">
                <a16:creationId xmlns:a16="http://schemas.microsoft.com/office/drawing/2014/main" id="{93401815-9C3D-43EE-B4E4-2504090CEF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9823" y="2012810"/>
            <a:ext cx="4948659" cy="3453535"/>
            <a:chOff x="7807230" y="2012810"/>
            <a:chExt cx="3251252" cy="3459865"/>
          </a:xfrm>
        </p:grpSpPr>
        <p:sp>
          <p:nvSpPr>
            <p:cNvPr id="3080" name="Rectangle 3079">
              <a:extLst>
                <a:ext uri="{FF2B5EF4-FFF2-40B4-BE49-F238E27FC236}">
                  <a16:creationId xmlns:a16="http://schemas.microsoft.com/office/drawing/2014/main" id="{CDC52205-72B7-41BE-99DF-6B24F25ED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id="{298BFFC9-C8B3-41FE-B9CC-C492B0794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3074" name="Picture 2" descr="Dual Copter Bi Rotor New Concept Helicopter 2nd Test flight - YouTube">
            <a:extLst>
              <a:ext uri="{FF2B5EF4-FFF2-40B4-BE49-F238E27FC236}">
                <a16:creationId xmlns:a16="http://schemas.microsoft.com/office/drawing/2014/main" id="{35B792D3-F149-3480-08D0-60BE13E8B63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919" r="9014"/>
          <a:stretch/>
        </p:blipFill>
        <p:spPr bwMode="auto">
          <a:xfrm>
            <a:off x="6277257" y="2174242"/>
            <a:ext cx="4613872" cy="3124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6420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0BA2C-3584-D592-FFC9-D02BC90BADA2}"/>
              </a:ext>
            </a:extLst>
          </p:cNvPr>
          <p:cNvSpPr>
            <a:spLocks noGrp="1"/>
          </p:cNvSpPr>
          <p:nvPr>
            <p:ph type="title"/>
          </p:nvPr>
        </p:nvSpPr>
        <p:spPr>
          <a:xfrm>
            <a:off x="1451579" y="804519"/>
            <a:ext cx="9603275" cy="1049235"/>
          </a:xfrm>
        </p:spPr>
        <p:txBody>
          <a:bodyPr>
            <a:normAutofit/>
          </a:bodyPr>
          <a:lstStyle/>
          <a:p>
            <a:r>
              <a:rPr lang="en-US" u="sng" dirty="0">
                <a:latin typeface="Franklin Gothic Book" panose="020B0503020102020204" pitchFamily="34" charset="0"/>
              </a:rPr>
              <a:t>TYPES OF MULTIROTOR</a:t>
            </a:r>
            <a:endParaRPr lang="en-IN" dirty="0"/>
          </a:p>
        </p:txBody>
      </p:sp>
      <p:sp>
        <p:nvSpPr>
          <p:cNvPr id="3" name="Content Placeholder 2">
            <a:extLst>
              <a:ext uri="{FF2B5EF4-FFF2-40B4-BE49-F238E27FC236}">
                <a16:creationId xmlns:a16="http://schemas.microsoft.com/office/drawing/2014/main" id="{91141641-97B0-BF61-4A49-A46798AFD59A}"/>
              </a:ext>
            </a:extLst>
          </p:cNvPr>
          <p:cNvSpPr>
            <a:spLocks noGrp="1"/>
          </p:cNvSpPr>
          <p:nvPr>
            <p:ph idx="1"/>
          </p:nvPr>
        </p:nvSpPr>
        <p:spPr>
          <a:xfrm>
            <a:off x="1451579" y="2015734"/>
            <a:ext cx="4158849" cy="3450613"/>
          </a:xfrm>
        </p:spPr>
        <p:txBody>
          <a:bodyPr>
            <a:normAutofit/>
          </a:bodyPr>
          <a:lstStyle/>
          <a:p>
            <a:r>
              <a:rPr lang="en-US">
                <a:latin typeface="Franklin Gothic Book" panose="020B0503020102020204" pitchFamily="34" charset="0"/>
              </a:rPr>
              <a:t>TRICOPTER</a:t>
            </a:r>
            <a:endParaRPr lang="en-IN">
              <a:latin typeface="Franklin Gothic Book" panose="020B0503020102020204" pitchFamily="34" charset="0"/>
            </a:endParaRPr>
          </a:p>
        </p:txBody>
      </p:sp>
      <p:grpSp>
        <p:nvGrpSpPr>
          <p:cNvPr id="4103" name="Group 4102">
            <a:extLst>
              <a:ext uri="{FF2B5EF4-FFF2-40B4-BE49-F238E27FC236}">
                <a16:creationId xmlns:a16="http://schemas.microsoft.com/office/drawing/2014/main" id="{F7C65FA4-631C-444F-89AA-F891363CC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9823" y="2012810"/>
            <a:ext cx="4948659" cy="3453535"/>
            <a:chOff x="7807230" y="2012810"/>
            <a:chExt cx="3251252" cy="3459865"/>
          </a:xfrm>
        </p:grpSpPr>
        <p:sp>
          <p:nvSpPr>
            <p:cNvPr id="4104" name="Rectangle 4103">
              <a:extLst>
                <a:ext uri="{FF2B5EF4-FFF2-40B4-BE49-F238E27FC236}">
                  <a16:creationId xmlns:a16="http://schemas.microsoft.com/office/drawing/2014/main" id="{353C58CC-6818-48FD-9CE0-B43BF88B7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05" name="Rectangle 4104">
              <a:extLst>
                <a:ext uri="{FF2B5EF4-FFF2-40B4-BE49-F238E27FC236}">
                  <a16:creationId xmlns:a16="http://schemas.microsoft.com/office/drawing/2014/main" id="{1B2694E9-2175-4647-803A-3AD63554C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chemeClr val="bg1"/>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098" name="Picture 2" descr="What Is A Tricopter, Quadcopter, Hexacopter &amp; Octocopter | Droners Guides">
            <a:extLst>
              <a:ext uri="{FF2B5EF4-FFF2-40B4-BE49-F238E27FC236}">
                <a16:creationId xmlns:a16="http://schemas.microsoft.com/office/drawing/2014/main" id="{22EEC1A5-278B-F9B5-D62A-E02BF303F1C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94326" y="2174242"/>
            <a:ext cx="4179733" cy="3124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29818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729</TotalTime>
  <Words>899</Words>
  <Application>Microsoft Office PowerPoint</Application>
  <PresentationFormat>Widescreen</PresentationFormat>
  <Paragraphs>239</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Franklin Gothic Book</vt:lpstr>
      <vt:lpstr>Gill Sans MT</vt:lpstr>
      <vt:lpstr>Wingdings</vt:lpstr>
      <vt:lpstr>Gallery</vt:lpstr>
      <vt:lpstr>DRONE making  </vt:lpstr>
      <vt:lpstr>CONTENTS:</vt:lpstr>
      <vt:lpstr>INTRODUCTION</vt:lpstr>
      <vt:lpstr>EVOLUTION</vt:lpstr>
      <vt:lpstr>CLASSIFICATION OF DRONE</vt:lpstr>
      <vt:lpstr>MULTIROTOR</vt:lpstr>
      <vt:lpstr>TYPES OF MULTIROTOR</vt:lpstr>
      <vt:lpstr>TYPES OF MULTIROTOR</vt:lpstr>
      <vt:lpstr>TYPES OF MULTIROTOR</vt:lpstr>
      <vt:lpstr>TYPES OF MULTIROTOR</vt:lpstr>
      <vt:lpstr>TYPES OF MULTIROTOR</vt:lpstr>
      <vt:lpstr>TYPES OF MULTIROTOR</vt:lpstr>
      <vt:lpstr>FIXED-WING</vt:lpstr>
      <vt:lpstr>Other hybrid drones</vt:lpstr>
      <vt:lpstr>Other hybrid drones</vt:lpstr>
      <vt:lpstr>Other hybrid drones</vt:lpstr>
      <vt:lpstr>DRONE CALCULATIONS</vt:lpstr>
      <vt:lpstr>FLYING CONTROLS</vt:lpstr>
      <vt:lpstr>Flying channels</vt:lpstr>
      <vt:lpstr>MODEL:</vt:lpstr>
      <vt:lpstr>DRONE COMPONENTS:</vt:lpstr>
      <vt:lpstr>MOTORS</vt:lpstr>
      <vt:lpstr>propellers</vt:lpstr>
      <vt:lpstr>TX &amp; RX</vt:lpstr>
      <vt:lpstr>BATTERY</vt:lpstr>
      <vt:lpstr>FLIGHT CONTROLLER</vt:lpstr>
      <vt:lpstr>Esc (Electronic Speed controller)</vt:lpstr>
      <vt:lpstr>frame</vt:lpstr>
      <vt:lpstr>PMU(POWER MANAGEMENT UNIT)</vt:lpstr>
      <vt:lpstr>PDB(POWER DISTRIBUTION BOARD)</vt:lpstr>
      <vt:lpstr>DRONE DESIGN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DRONE </dc:title>
  <dc:creator>Ekta Priya P</dc:creator>
  <cp:lastModifiedBy>Ekta Priya P</cp:lastModifiedBy>
  <cp:revision>19</cp:revision>
  <dcterms:created xsi:type="dcterms:W3CDTF">2023-01-25T01:49:39Z</dcterms:created>
  <dcterms:modified xsi:type="dcterms:W3CDTF">2023-01-28T14:41:27Z</dcterms:modified>
</cp:coreProperties>
</file>