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819" r:id="rId2"/>
    <p:sldMasterId id="2147483843" r:id="rId3"/>
  </p:sldMasterIdLst>
  <p:notesMasterIdLst>
    <p:notesMasterId r:id="rId16"/>
  </p:notesMasterIdLst>
  <p:sldIdLst>
    <p:sldId id="256" r:id="rId4"/>
    <p:sldId id="258" r:id="rId5"/>
    <p:sldId id="271" r:id="rId6"/>
    <p:sldId id="270" r:id="rId7"/>
    <p:sldId id="260" r:id="rId8"/>
    <p:sldId id="273" r:id="rId9"/>
    <p:sldId id="272" r:id="rId10"/>
    <p:sldId id="274" r:id="rId11"/>
    <p:sldId id="276" r:id="rId12"/>
    <p:sldId id="261" r:id="rId13"/>
    <p:sldId id="275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4312E-3A61-440A-8FBD-5D1DAFF49D12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92682-D6F2-40B5-908C-3313849387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65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78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95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495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769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383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358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30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25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3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908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18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047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263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264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9595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463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0540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877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6809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850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7994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08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8585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2501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633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3650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9929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75886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7487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50900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954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525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03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16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2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54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37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29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71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33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5F75365-4211-4A36-8A77-F3FE211358D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A2E7E4D-9045-4BB0-AA1C-86A8BE5E1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557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37B009-A226-4078-AA65-033A062D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927780" cy="2971801"/>
          </a:xfrm>
        </p:spPr>
        <p:txBody>
          <a:bodyPr>
            <a:normAutofit/>
          </a:bodyPr>
          <a:lstStyle/>
          <a:p>
            <a:r>
              <a:rPr lang="de-DE" dirty="0">
                <a:ln w="9525" cmpd="sng">
                  <a:noFill/>
                </a:ln>
              </a:rPr>
              <a:t>Effizienter Netzzugang mit MPTCP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A40A64-1956-4993-AA5E-736959993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765100" cy="1947333"/>
          </a:xfrm>
        </p:spPr>
        <p:txBody>
          <a:bodyPr>
            <a:norm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Ergebnispräsentation der Projektarbeit </a:t>
            </a:r>
          </a:p>
        </p:txBody>
      </p:sp>
    </p:spTree>
    <p:extLst>
      <p:ext uri="{BB962C8B-B14F-4D97-AF65-F5344CB8AC3E}">
        <p14:creationId xmlns:p14="http://schemas.microsoft.com/office/powerpoint/2010/main" val="2072185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37B009-A226-4078-AA65-033A062D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752" y="89202"/>
            <a:ext cx="8737600" cy="1138277"/>
          </a:xfrm>
        </p:spPr>
        <p:txBody>
          <a:bodyPr anchor="b">
            <a:normAutofit/>
          </a:bodyPr>
          <a:lstStyle/>
          <a:p>
            <a:pPr algn="ctr"/>
            <a:r>
              <a:rPr lang="de-DE" sz="5400" dirty="0">
                <a:solidFill>
                  <a:schemeClr val="tx2"/>
                </a:solidFill>
              </a:rPr>
              <a:t>Auswahl des Proxys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20D8D8C-8BF3-40AA-B15A-743ABE23D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75" y="2292124"/>
            <a:ext cx="2024109" cy="317831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600" dirty="0">
                <a:solidFill>
                  <a:schemeClr val="tx1"/>
                </a:solidFill>
              </a:rPr>
              <a:t>MPTCP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600" dirty="0">
                <a:solidFill>
                  <a:schemeClr val="tx1"/>
                </a:solidFill>
              </a:rPr>
              <a:t>Beschreibung der Aufgabe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b="1" dirty="0">
                <a:solidFill>
                  <a:schemeClr val="tx1"/>
                </a:solidFill>
              </a:rPr>
              <a:t>Umsetzung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Demo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97EA0FD-6D3B-40FD-82BB-DC9FAB93C606}"/>
              </a:ext>
            </a:extLst>
          </p:cNvPr>
          <p:cNvCxnSpPr/>
          <p:nvPr/>
        </p:nvCxnSpPr>
        <p:spPr>
          <a:xfrm>
            <a:off x="2154029" y="33291"/>
            <a:ext cx="0" cy="679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">
            <a:extLst>
              <a:ext uri="{FF2B5EF4-FFF2-40B4-BE49-F238E27FC236}">
                <a16:creationId xmlns:a16="http://schemas.microsoft.com/office/drawing/2014/main" id="{7842172B-BBFE-4791-8EBF-2FBE434C5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82" y="2474890"/>
            <a:ext cx="7794594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altLang="de-DE" sz="2800" dirty="0">
                <a:ln w="3175">
                  <a:solidFill>
                    <a:schemeClr val="tx1"/>
                  </a:solidFill>
                </a:ln>
              </a:rPr>
              <a:t>Kriterien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de-DE" altLang="de-DE" sz="2400" dirty="0">
              <a:ln w="3175">
                <a:solidFill>
                  <a:schemeClr val="tx1"/>
                </a:solidFill>
              </a:ln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Hohe Effizienz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de-DE" altLang="de-DE" sz="2400" dirty="0">
              <a:ln w="3175">
                <a:solidFill>
                  <a:schemeClr val="tx1"/>
                </a:solidFill>
              </a:ln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Anpassbarkeit der Socket-Einstellungen</a:t>
            </a:r>
          </a:p>
        </p:txBody>
      </p:sp>
    </p:spTree>
    <p:extLst>
      <p:ext uri="{BB962C8B-B14F-4D97-AF65-F5344CB8AC3E}">
        <p14:creationId xmlns:p14="http://schemas.microsoft.com/office/powerpoint/2010/main" val="173265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37B009-A226-4078-AA65-033A062D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752" y="89202"/>
            <a:ext cx="8737600" cy="1138277"/>
          </a:xfrm>
        </p:spPr>
        <p:txBody>
          <a:bodyPr anchor="b">
            <a:normAutofit/>
          </a:bodyPr>
          <a:lstStyle/>
          <a:p>
            <a:pPr algn="ctr"/>
            <a:r>
              <a:rPr lang="de-DE" sz="5400" dirty="0" err="1">
                <a:solidFill>
                  <a:schemeClr val="tx2"/>
                </a:solidFill>
              </a:rPr>
              <a:t>Microsocks</a:t>
            </a:r>
            <a:endParaRPr lang="de-DE" sz="5400" dirty="0">
              <a:solidFill>
                <a:schemeClr val="tx2"/>
              </a:solidFill>
            </a:endParaRP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20D8D8C-8BF3-40AA-B15A-743ABE23D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75" y="2292124"/>
            <a:ext cx="2024109" cy="317831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600" dirty="0">
                <a:solidFill>
                  <a:schemeClr val="tx1"/>
                </a:solidFill>
              </a:rPr>
              <a:t>MPTCP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600" dirty="0">
                <a:solidFill>
                  <a:schemeClr val="tx1"/>
                </a:solidFill>
              </a:rPr>
              <a:t>Beschreibung der Aufgabe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b="1" dirty="0">
                <a:solidFill>
                  <a:schemeClr val="tx1"/>
                </a:solidFill>
              </a:rPr>
              <a:t>Umsetzung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Demo</a:t>
            </a:r>
          </a:p>
          <a:p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800" dirty="0">
              <a:solidFill>
                <a:schemeClr val="tx1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97EA0FD-6D3B-40FD-82BB-DC9FAB93C606}"/>
              </a:ext>
            </a:extLst>
          </p:cNvPr>
          <p:cNvCxnSpPr/>
          <p:nvPr/>
        </p:nvCxnSpPr>
        <p:spPr>
          <a:xfrm>
            <a:off x="2154029" y="33291"/>
            <a:ext cx="0" cy="679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FFF553F1-B6CA-4534-A30A-3C8436EC0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89" y="2171457"/>
            <a:ext cx="3800495" cy="421135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5F6EBA-A746-41D6-8986-6736DF96C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488" y="2171457"/>
            <a:ext cx="3923727" cy="4211359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F0CED24-FCB1-4CC7-9477-5FB506C10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2309" y="1745579"/>
            <a:ext cx="18940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Ohne Proxy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DF1914C-2D77-45C4-AF17-8A3BB2FC4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168" y="1745579"/>
            <a:ext cx="15459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Mit Proxy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014F799-8ACF-442E-809B-A149237E9703}"/>
              </a:ext>
            </a:extLst>
          </p:cNvPr>
          <p:cNvSpPr txBox="1"/>
          <p:nvPr/>
        </p:nvSpPr>
        <p:spPr>
          <a:xfrm>
            <a:off x="5783547" y="6355954"/>
            <a:ext cx="2778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75000"/>
                  </a:schemeClr>
                </a:solidFill>
              </a:rPr>
              <a:t>Quellen: eigene Abbildungen</a:t>
            </a:r>
          </a:p>
        </p:txBody>
      </p:sp>
    </p:spTree>
    <p:extLst>
      <p:ext uri="{BB962C8B-B14F-4D97-AF65-F5344CB8AC3E}">
        <p14:creationId xmlns:p14="http://schemas.microsoft.com/office/powerpoint/2010/main" val="3985159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37B009-A226-4078-AA65-033A062D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2006" y="2859859"/>
            <a:ext cx="8737600" cy="1138277"/>
          </a:xfrm>
        </p:spPr>
        <p:txBody>
          <a:bodyPr anchor="b">
            <a:normAutofit/>
          </a:bodyPr>
          <a:lstStyle/>
          <a:p>
            <a:pPr algn="ctr"/>
            <a:r>
              <a:rPr lang="de-DE" sz="5400" dirty="0">
                <a:solidFill>
                  <a:schemeClr val="tx2"/>
                </a:solidFill>
              </a:rPr>
              <a:t>Live-Demo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20D8D8C-8BF3-40AA-B15A-743ABE23D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75" y="2292124"/>
            <a:ext cx="2024109" cy="317831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600" dirty="0">
                <a:solidFill>
                  <a:schemeClr val="tx1"/>
                </a:solidFill>
              </a:rPr>
              <a:t>MPTCP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600" dirty="0">
                <a:solidFill>
                  <a:schemeClr val="tx1"/>
                </a:solidFill>
              </a:rPr>
              <a:t>Beschreibung der Aufgabe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600" dirty="0">
                <a:solidFill>
                  <a:schemeClr val="tx1"/>
                </a:solidFill>
              </a:rPr>
              <a:t>Umsetzung</a:t>
            </a:r>
            <a:endParaRPr lang="de-DE" sz="18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b="1" dirty="0">
                <a:solidFill>
                  <a:schemeClr val="tx1"/>
                </a:solidFill>
              </a:rPr>
              <a:t>Demo</a:t>
            </a:r>
          </a:p>
          <a:p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800" dirty="0">
              <a:solidFill>
                <a:schemeClr val="tx1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97EA0FD-6D3B-40FD-82BB-DC9FAB93C606}"/>
              </a:ext>
            </a:extLst>
          </p:cNvPr>
          <p:cNvCxnSpPr/>
          <p:nvPr/>
        </p:nvCxnSpPr>
        <p:spPr>
          <a:xfrm>
            <a:off x="2154029" y="33291"/>
            <a:ext cx="0" cy="679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988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37B009-A226-4078-AA65-033A062D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752" y="114557"/>
            <a:ext cx="8737600" cy="1138277"/>
          </a:xfrm>
        </p:spPr>
        <p:txBody>
          <a:bodyPr anchor="b">
            <a:normAutofit/>
          </a:bodyPr>
          <a:lstStyle/>
          <a:p>
            <a:pPr algn="ctr"/>
            <a:r>
              <a:rPr lang="de-DE" sz="5400" dirty="0">
                <a:solidFill>
                  <a:schemeClr val="tx2"/>
                </a:solidFill>
              </a:rPr>
              <a:t>MPTCP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20D8D8C-8BF3-40AA-B15A-743ABE23D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75" y="2292124"/>
            <a:ext cx="2024109" cy="317831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b="1" dirty="0">
                <a:solidFill>
                  <a:schemeClr val="tx1"/>
                </a:solidFill>
              </a:rPr>
              <a:t>MPTCP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Beschreibung der Aufgabe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Umsetzung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Demo</a:t>
            </a:r>
          </a:p>
          <a:p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3DB2E23-B154-4A9A-84F4-A9A398740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82" y="2505668"/>
            <a:ext cx="7794594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TCP/IP </a:t>
            </a:r>
            <a:r>
              <a:rPr lang="de-DE" altLang="de-DE" sz="2400" dirty="0" err="1">
                <a:ln w="3175">
                  <a:solidFill>
                    <a:schemeClr val="tx1"/>
                  </a:solidFill>
                </a:ln>
              </a:rPr>
              <a:t>communication</a:t>
            </a: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 </a:t>
            </a:r>
            <a:r>
              <a:rPr lang="de-DE" altLang="de-DE" sz="2400" dirty="0" err="1">
                <a:ln w="3175">
                  <a:solidFill>
                    <a:schemeClr val="tx1"/>
                  </a:solidFill>
                </a:ln>
              </a:rPr>
              <a:t>is</a:t>
            </a: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 </a:t>
            </a:r>
            <a:r>
              <a:rPr lang="de-DE" altLang="de-DE" sz="2400" dirty="0" err="1">
                <a:ln w="3175">
                  <a:solidFill>
                    <a:schemeClr val="tx1"/>
                  </a:solidFill>
                </a:ln>
              </a:rPr>
              <a:t>currently</a:t>
            </a: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 </a:t>
            </a:r>
            <a:r>
              <a:rPr lang="de-DE" altLang="de-DE" sz="2400" dirty="0" err="1">
                <a:ln w="3175">
                  <a:solidFill>
                    <a:schemeClr val="tx1"/>
                  </a:solidFill>
                </a:ln>
              </a:rPr>
              <a:t>restricted</a:t>
            </a: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 </a:t>
            </a:r>
            <a:r>
              <a:rPr lang="de-DE" altLang="de-DE" sz="2400" dirty="0" err="1">
                <a:ln w="3175">
                  <a:solidFill>
                    <a:schemeClr val="tx1"/>
                  </a:solidFill>
                </a:ln>
              </a:rPr>
              <a:t>to</a:t>
            </a: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 a </a:t>
            </a:r>
            <a:r>
              <a:rPr lang="de-DE" altLang="de-DE" sz="2400" dirty="0" err="1">
                <a:ln w="3175">
                  <a:solidFill>
                    <a:schemeClr val="tx1"/>
                  </a:solidFill>
                </a:ln>
              </a:rPr>
              <a:t>single</a:t>
            </a: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 </a:t>
            </a:r>
            <a:r>
              <a:rPr lang="de-DE" altLang="de-DE" sz="2400" dirty="0" err="1">
                <a:ln w="3175">
                  <a:solidFill>
                    <a:schemeClr val="tx1"/>
                  </a:solidFill>
                </a:ln>
              </a:rPr>
              <a:t>path</a:t>
            </a: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 per </a:t>
            </a:r>
            <a:r>
              <a:rPr lang="de-DE" altLang="de-DE" sz="2400" dirty="0" err="1">
                <a:ln w="3175">
                  <a:solidFill>
                    <a:schemeClr val="tx1"/>
                  </a:solidFill>
                </a:ln>
              </a:rPr>
              <a:t>connection</a:t>
            </a: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, </a:t>
            </a:r>
            <a:r>
              <a:rPr lang="de-DE" altLang="de-DE" sz="2400" dirty="0" err="1">
                <a:ln w="3175">
                  <a:solidFill>
                    <a:schemeClr val="tx1"/>
                  </a:solidFill>
                </a:ln>
              </a:rPr>
              <a:t>yet</a:t>
            </a: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 multiple </a:t>
            </a:r>
            <a:r>
              <a:rPr lang="de-DE" altLang="de-DE" sz="2400" dirty="0" err="1">
                <a:ln w="3175">
                  <a:solidFill>
                    <a:schemeClr val="tx1"/>
                  </a:solidFill>
                </a:ln>
              </a:rPr>
              <a:t>paths</a:t>
            </a: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 </a:t>
            </a:r>
            <a:r>
              <a:rPr lang="de-DE" altLang="de-DE" sz="2400" dirty="0" err="1">
                <a:ln w="3175">
                  <a:solidFill>
                    <a:schemeClr val="tx1"/>
                  </a:solidFill>
                </a:ln>
              </a:rPr>
              <a:t>often</a:t>
            </a: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 </a:t>
            </a:r>
            <a:r>
              <a:rPr lang="de-DE" altLang="de-DE" sz="2400" dirty="0" err="1">
                <a:ln w="3175">
                  <a:solidFill>
                    <a:schemeClr val="tx1"/>
                  </a:solidFill>
                </a:ln>
              </a:rPr>
              <a:t>exist</a:t>
            </a: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 </a:t>
            </a:r>
            <a:r>
              <a:rPr lang="de-DE" altLang="de-DE" sz="2400" dirty="0" err="1">
                <a:ln w="3175">
                  <a:solidFill>
                    <a:schemeClr val="tx1"/>
                  </a:solidFill>
                </a:ln>
              </a:rPr>
              <a:t>between</a:t>
            </a: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 </a:t>
            </a:r>
            <a:r>
              <a:rPr lang="de-DE" altLang="de-DE" sz="2400" dirty="0" err="1">
                <a:ln w="3175">
                  <a:solidFill>
                    <a:schemeClr val="tx1"/>
                  </a:solidFill>
                </a:ln>
              </a:rPr>
              <a:t>peers</a:t>
            </a: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. […]</a:t>
            </a:r>
            <a:r>
              <a:rPr lang="en-US" altLang="de-DE" sz="2400" dirty="0">
                <a:ln w="3175">
                  <a:solidFill>
                    <a:schemeClr val="tx1"/>
                  </a:solidFill>
                </a:ln>
              </a:rPr>
              <a:t> Multipath TCP provides the ability to simultaneously use multiple paths between peers. [RFC 8684]</a:t>
            </a:r>
            <a:endParaRPr lang="de-DE" altLang="de-DE" sz="2400" dirty="0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A0E1A2BD-B1FD-4122-B5A2-F4E74C3AA6DC}"/>
              </a:ext>
            </a:extLst>
          </p:cNvPr>
          <p:cNvCxnSpPr/>
          <p:nvPr/>
        </p:nvCxnSpPr>
        <p:spPr>
          <a:xfrm>
            <a:off x="2154029" y="33291"/>
            <a:ext cx="0" cy="679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555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37B009-A226-4078-AA65-033A062D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752" y="162333"/>
            <a:ext cx="8737600" cy="1138277"/>
          </a:xfrm>
        </p:spPr>
        <p:txBody>
          <a:bodyPr anchor="b">
            <a:normAutofit/>
          </a:bodyPr>
          <a:lstStyle/>
          <a:p>
            <a:pPr algn="ctr"/>
            <a:r>
              <a:rPr lang="de-DE" sz="5400" dirty="0">
                <a:solidFill>
                  <a:schemeClr val="tx2"/>
                </a:solidFill>
              </a:rPr>
              <a:t>Einordnung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20D8D8C-8BF3-40AA-B15A-743ABE23D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75" y="2292124"/>
            <a:ext cx="2024109" cy="317831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b="1" dirty="0">
                <a:solidFill>
                  <a:schemeClr val="tx1"/>
                </a:solidFill>
              </a:rPr>
              <a:t>MPTCP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Beschreibung der Aufgabe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Umsetzung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Demo</a:t>
            </a:r>
          </a:p>
          <a:p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AC82F8B-D9B6-40F2-B181-DBA918E49018}"/>
              </a:ext>
            </a:extLst>
          </p:cNvPr>
          <p:cNvSpPr txBox="1"/>
          <p:nvPr/>
        </p:nvSpPr>
        <p:spPr>
          <a:xfrm>
            <a:off x="3365548" y="5829990"/>
            <a:ext cx="4855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75000"/>
                  </a:schemeClr>
                </a:solidFill>
              </a:rPr>
              <a:t>Quelle: eigene Abbildung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7B66506-36CC-448A-AF93-1A530B8025FE}"/>
              </a:ext>
            </a:extLst>
          </p:cNvPr>
          <p:cNvCxnSpPr/>
          <p:nvPr/>
        </p:nvCxnSpPr>
        <p:spPr>
          <a:xfrm>
            <a:off x="2154029" y="33291"/>
            <a:ext cx="0" cy="679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88CE7607-63ED-4AE1-8BCD-4CBF8345C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47" y="2141590"/>
            <a:ext cx="7856901" cy="368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92663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37B009-A226-4078-AA65-033A062D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752" y="183367"/>
            <a:ext cx="8737600" cy="1138277"/>
          </a:xfrm>
        </p:spPr>
        <p:txBody>
          <a:bodyPr anchor="b">
            <a:normAutofit/>
          </a:bodyPr>
          <a:lstStyle/>
          <a:p>
            <a:pPr algn="ctr"/>
            <a:r>
              <a:rPr lang="de-DE" sz="5400" dirty="0">
                <a:solidFill>
                  <a:schemeClr val="tx2"/>
                </a:solidFill>
              </a:rPr>
              <a:t>Beispiel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20D8D8C-8BF3-40AA-B15A-743ABE23D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75" y="2292124"/>
            <a:ext cx="2024109" cy="317831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b="1" dirty="0">
                <a:solidFill>
                  <a:schemeClr val="tx1"/>
                </a:solidFill>
              </a:rPr>
              <a:t>MPTCP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Beschreibung der Aufgabe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Umsetzung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Demo</a:t>
            </a:r>
          </a:p>
          <a:p>
            <a:endParaRPr lang="de-DE" sz="1800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65C983-C4F1-4C04-AEF8-5D71B9232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96" y="2044743"/>
            <a:ext cx="9134912" cy="3673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559BD8C-C5CD-4CF3-9FC4-02AD1AEF6EF1}"/>
              </a:ext>
            </a:extLst>
          </p:cNvPr>
          <p:cNvSpPr txBox="1"/>
          <p:nvPr/>
        </p:nvSpPr>
        <p:spPr>
          <a:xfrm>
            <a:off x="2605096" y="5764697"/>
            <a:ext cx="250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75000"/>
                  </a:schemeClr>
                </a:solidFill>
              </a:rPr>
              <a:t>Quelle: eigene Abbildung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06B55DA3-F681-44ED-A9EA-4AC67ADC1330}"/>
              </a:ext>
            </a:extLst>
          </p:cNvPr>
          <p:cNvCxnSpPr/>
          <p:nvPr/>
        </p:nvCxnSpPr>
        <p:spPr>
          <a:xfrm>
            <a:off x="2154029" y="33291"/>
            <a:ext cx="0" cy="679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642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37B009-A226-4078-AA65-033A062D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752" y="202260"/>
            <a:ext cx="8737600" cy="1138277"/>
          </a:xfrm>
        </p:spPr>
        <p:txBody>
          <a:bodyPr anchor="b">
            <a:normAutofit/>
          </a:bodyPr>
          <a:lstStyle/>
          <a:p>
            <a:pPr algn="ctr"/>
            <a:r>
              <a:rPr lang="de-DE" sz="5400" dirty="0">
                <a:solidFill>
                  <a:schemeClr val="tx2"/>
                </a:solidFill>
              </a:rPr>
              <a:t>Ziel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20D8D8C-8BF3-40AA-B15A-743ABE23D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75" y="2292124"/>
            <a:ext cx="2024109" cy="317831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600" dirty="0">
                <a:solidFill>
                  <a:schemeClr val="tx1"/>
                </a:solidFill>
              </a:rPr>
              <a:t>MPTCP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b="1" dirty="0">
                <a:solidFill>
                  <a:schemeClr val="tx1"/>
                </a:solidFill>
              </a:rPr>
              <a:t>Beschreibung der Aufgabe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Umsetzung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Demo</a:t>
            </a:r>
          </a:p>
          <a:p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63CEF06-95A8-4557-A264-A065F62E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255" y="3142617"/>
            <a:ext cx="779459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Verwendung von MPTCP auf beliebigem Endgerät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de-DE" altLang="de-DE" sz="2400" dirty="0">
              <a:ln w="3175">
                <a:solidFill>
                  <a:schemeClr val="tx1"/>
                </a:solidFill>
              </a:ln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Keine zusätzlichen Installationen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AEB9EB6-05F7-431E-92FA-CBE18266A9E3}"/>
              </a:ext>
            </a:extLst>
          </p:cNvPr>
          <p:cNvCxnSpPr/>
          <p:nvPr/>
        </p:nvCxnSpPr>
        <p:spPr>
          <a:xfrm>
            <a:off x="2154029" y="33291"/>
            <a:ext cx="0" cy="679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83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37B009-A226-4078-AA65-033A062D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752" y="109156"/>
            <a:ext cx="8737600" cy="1138277"/>
          </a:xfrm>
        </p:spPr>
        <p:txBody>
          <a:bodyPr anchor="b">
            <a:normAutofit/>
          </a:bodyPr>
          <a:lstStyle/>
          <a:p>
            <a:pPr algn="ctr"/>
            <a:r>
              <a:rPr lang="de-DE" sz="5400" dirty="0">
                <a:solidFill>
                  <a:schemeClr val="tx2"/>
                </a:solidFill>
              </a:rPr>
              <a:t>Problematik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20D8D8C-8BF3-40AA-B15A-743ABE23D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75" y="2292124"/>
            <a:ext cx="2024109" cy="317831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600" dirty="0">
                <a:solidFill>
                  <a:schemeClr val="tx1"/>
                </a:solidFill>
              </a:rPr>
              <a:t>MPTCP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b="1" dirty="0">
                <a:solidFill>
                  <a:schemeClr val="tx1"/>
                </a:solidFill>
              </a:rPr>
              <a:t>Beschreibung der Aufgabe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Umsetzung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Demo</a:t>
            </a:r>
          </a:p>
          <a:p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7BD8655-F46F-4444-AA0C-785F2953F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82" y="2321002"/>
            <a:ext cx="779459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Änderungen am Kernel notwendig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de-DE" altLang="de-DE" sz="2400" dirty="0">
              <a:ln w="3175">
                <a:solidFill>
                  <a:schemeClr val="tx1"/>
                </a:solidFill>
              </a:ln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Keine Implementierung für Windows oder Android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de-DE" altLang="de-DE" sz="2400" dirty="0">
              <a:ln w="3175">
                <a:solidFill>
                  <a:schemeClr val="tx1"/>
                </a:solidFill>
              </a:ln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Installationsaufwand auf Endgerät hoch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F0F37949-D3B9-4C67-8144-94D42CF6B09B}"/>
              </a:ext>
            </a:extLst>
          </p:cNvPr>
          <p:cNvSpPr/>
          <p:nvPr/>
        </p:nvSpPr>
        <p:spPr>
          <a:xfrm>
            <a:off x="3288457" y="5178180"/>
            <a:ext cx="64435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7E92D8D-F84C-4D99-BAAA-475075AB59CC}"/>
              </a:ext>
            </a:extLst>
          </p:cNvPr>
          <p:cNvSpPr txBox="1"/>
          <p:nvPr/>
        </p:nvSpPr>
        <p:spPr>
          <a:xfrm>
            <a:off x="4152563" y="5178180"/>
            <a:ext cx="779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n w="3175">
                  <a:solidFill>
                    <a:schemeClr val="tx1"/>
                  </a:solidFill>
                </a:ln>
              </a:rPr>
              <a:t>Verwendung eines MPTCP-fähigen Proxys auf Linux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AFE4C90-B1AF-41CF-AEA2-5EE48F41AFF4}"/>
              </a:ext>
            </a:extLst>
          </p:cNvPr>
          <p:cNvCxnSpPr/>
          <p:nvPr/>
        </p:nvCxnSpPr>
        <p:spPr>
          <a:xfrm>
            <a:off x="2154029" y="33291"/>
            <a:ext cx="0" cy="679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354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37B009-A226-4078-AA65-033A062D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752" y="89202"/>
            <a:ext cx="8737600" cy="1138277"/>
          </a:xfrm>
        </p:spPr>
        <p:txBody>
          <a:bodyPr anchor="b">
            <a:normAutofit/>
          </a:bodyPr>
          <a:lstStyle/>
          <a:p>
            <a:pPr algn="ctr"/>
            <a:r>
              <a:rPr lang="de-DE" sz="5400" dirty="0">
                <a:solidFill>
                  <a:schemeClr val="tx2"/>
                </a:solidFill>
              </a:rPr>
              <a:t>Aufgabenstellung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20D8D8C-8BF3-40AA-B15A-743ABE23D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75" y="2292124"/>
            <a:ext cx="2024109" cy="317831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600" dirty="0">
                <a:solidFill>
                  <a:schemeClr val="tx1"/>
                </a:solidFill>
              </a:rPr>
              <a:t>MPTCP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b="1" dirty="0">
                <a:solidFill>
                  <a:schemeClr val="tx1"/>
                </a:solidFill>
              </a:rPr>
              <a:t>Beschreibung der Aufgabe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Umsetzung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Demo</a:t>
            </a:r>
          </a:p>
          <a:p>
            <a:endParaRPr lang="de-DE" sz="1800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55B19BE-DE89-4CE7-BE28-A66C1A8CA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91" y="1739494"/>
            <a:ext cx="8151577" cy="42835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913E9F5-B992-4E02-BE0E-68010F02AB8F}"/>
              </a:ext>
            </a:extLst>
          </p:cNvPr>
          <p:cNvCxnSpPr/>
          <p:nvPr/>
        </p:nvCxnSpPr>
        <p:spPr>
          <a:xfrm>
            <a:off x="2154029" y="33291"/>
            <a:ext cx="0" cy="679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1F4FB39E-DA26-4C49-BBA8-9A4FBF078E83}"/>
              </a:ext>
            </a:extLst>
          </p:cNvPr>
          <p:cNvSpPr txBox="1"/>
          <p:nvPr/>
        </p:nvSpPr>
        <p:spPr>
          <a:xfrm>
            <a:off x="3109966" y="6023067"/>
            <a:ext cx="250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75000"/>
                  </a:schemeClr>
                </a:solidFill>
              </a:rPr>
              <a:t>Quelle: eigene Abbildung</a:t>
            </a:r>
          </a:p>
        </p:txBody>
      </p:sp>
    </p:spTree>
    <p:extLst>
      <p:ext uri="{BB962C8B-B14F-4D97-AF65-F5344CB8AC3E}">
        <p14:creationId xmlns:p14="http://schemas.microsoft.com/office/powerpoint/2010/main" val="80923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37B009-A226-4078-AA65-033A062D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752" y="89202"/>
            <a:ext cx="8737600" cy="1138277"/>
          </a:xfrm>
        </p:spPr>
        <p:txBody>
          <a:bodyPr anchor="b">
            <a:normAutofit/>
          </a:bodyPr>
          <a:lstStyle/>
          <a:p>
            <a:pPr algn="ctr"/>
            <a:r>
              <a:rPr lang="de-DE" sz="5400" dirty="0">
                <a:solidFill>
                  <a:schemeClr val="tx2"/>
                </a:solidFill>
              </a:rPr>
              <a:t>Aufgabenstellung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20D8D8C-8BF3-40AA-B15A-743ABE23D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75" y="2292124"/>
            <a:ext cx="2024109" cy="317831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600" dirty="0">
                <a:solidFill>
                  <a:schemeClr val="tx1"/>
                </a:solidFill>
              </a:rPr>
              <a:t>MPTCP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b="1" dirty="0">
                <a:solidFill>
                  <a:schemeClr val="tx1"/>
                </a:solidFill>
              </a:rPr>
              <a:t>Beschreibung der Aufgabe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Umsetzung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Demo</a:t>
            </a:r>
          </a:p>
          <a:p>
            <a:endParaRPr lang="de-DE" sz="1800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CAFA1EE-00E8-41EF-A7FC-249A89E1D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791" y="1693971"/>
            <a:ext cx="8909777" cy="43746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7AB387C-C2A4-433C-9A11-702E1344F11A}"/>
              </a:ext>
            </a:extLst>
          </p:cNvPr>
          <p:cNvCxnSpPr/>
          <p:nvPr/>
        </p:nvCxnSpPr>
        <p:spPr>
          <a:xfrm>
            <a:off x="2154029" y="33291"/>
            <a:ext cx="0" cy="679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D248978-B77A-4E5E-8B89-4160C026B447}"/>
              </a:ext>
            </a:extLst>
          </p:cNvPr>
          <p:cNvSpPr txBox="1"/>
          <p:nvPr/>
        </p:nvSpPr>
        <p:spPr>
          <a:xfrm>
            <a:off x="2730866" y="6068591"/>
            <a:ext cx="250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75000"/>
                  </a:schemeClr>
                </a:solidFill>
              </a:rPr>
              <a:t>Quelle: eigene Abbildung</a:t>
            </a:r>
          </a:p>
        </p:txBody>
      </p:sp>
    </p:spTree>
    <p:extLst>
      <p:ext uri="{BB962C8B-B14F-4D97-AF65-F5344CB8AC3E}">
        <p14:creationId xmlns:p14="http://schemas.microsoft.com/office/powerpoint/2010/main" val="1496432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37B009-A226-4078-AA65-033A062D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752" y="89202"/>
            <a:ext cx="8737600" cy="1138277"/>
          </a:xfrm>
        </p:spPr>
        <p:txBody>
          <a:bodyPr anchor="b">
            <a:normAutofit/>
          </a:bodyPr>
          <a:lstStyle/>
          <a:p>
            <a:pPr algn="ctr"/>
            <a:r>
              <a:rPr lang="de-DE" sz="5400" dirty="0">
                <a:solidFill>
                  <a:schemeClr val="tx2"/>
                </a:solidFill>
              </a:rPr>
              <a:t>Umsetzungsschritte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20D8D8C-8BF3-40AA-B15A-743ABE23D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75" y="2292124"/>
            <a:ext cx="2024109" cy="317831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600" dirty="0">
                <a:solidFill>
                  <a:schemeClr val="tx1"/>
                </a:solidFill>
              </a:rPr>
              <a:t>MPTCP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600" dirty="0">
                <a:solidFill>
                  <a:schemeClr val="tx1"/>
                </a:solidFill>
              </a:rPr>
              <a:t>Beschreibung der Aufgabe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b="1" dirty="0">
                <a:solidFill>
                  <a:schemeClr val="tx1"/>
                </a:solidFill>
              </a:rPr>
              <a:t>Umsetzung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</a:rPr>
              <a:t>Demo</a:t>
            </a:r>
          </a:p>
          <a:p>
            <a:endParaRPr lang="de-DE" sz="1800" dirty="0">
              <a:solidFill>
                <a:schemeClr val="tx1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97EA0FD-6D3B-40FD-82BB-DC9FAB93C606}"/>
              </a:ext>
            </a:extLst>
          </p:cNvPr>
          <p:cNvCxnSpPr/>
          <p:nvPr/>
        </p:nvCxnSpPr>
        <p:spPr>
          <a:xfrm>
            <a:off x="2154029" y="33291"/>
            <a:ext cx="0" cy="679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B7CC5B79-875F-4E84-920F-708CD83C3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82" y="2588619"/>
            <a:ext cx="779459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Finden eines Proxys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de-DE" altLang="de-DE" sz="2400" dirty="0">
              <a:ln w="3175">
                <a:solidFill>
                  <a:schemeClr val="tx1"/>
                </a:solidFill>
              </a:ln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Anpassung des Proxys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de-DE" altLang="de-DE" sz="2400" dirty="0">
              <a:ln w="3175">
                <a:solidFill>
                  <a:schemeClr val="tx1"/>
                </a:solidFill>
              </a:ln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Installieren des MPTCP-Kernels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de-DE" altLang="de-DE" sz="2400" dirty="0">
              <a:ln w="3175">
                <a:solidFill>
                  <a:schemeClr val="tx1"/>
                </a:solidFill>
              </a:ln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>
                <a:ln w="3175">
                  <a:solidFill>
                    <a:schemeClr val="tx1"/>
                  </a:solidFill>
                </a:ln>
              </a:rPr>
              <a:t>Implementieren einer REST-Schnittstelle</a:t>
            </a:r>
          </a:p>
        </p:txBody>
      </p:sp>
    </p:spTree>
    <p:extLst>
      <p:ext uri="{BB962C8B-B14F-4D97-AF65-F5344CB8AC3E}">
        <p14:creationId xmlns:p14="http://schemas.microsoft.com/office/powerpoint/2010/main" val="1688066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Breitbild</PresentationFormat>
  <Paragraphs>86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Wingdings</vt:lpstr>
      <vt:lpstr>Wingdings 2</vt:lpstr>
      <vt:lpstr>Wingdings 3</vt:lpstr>
      <vt:lpstr>HDOfficeLightV0</vt:lpstr>
      <vt:lpstr>1_HDOfficeLightV0</vt:lpstr>
      <vt:lpstr>Segment</vt:lpstr>
      <vt:lpstr>Effizienter Netzzugang mit MPTCP</vt:lpstr>
      <vt:lpstr>MPTCP</vt:lpstr>
      <vt:lpstr>Einordnung</vt:lpstr>
      <vt:lpstr>Beispiel</vt:lpstr>
      <vt:lpstr>Ziel</vt:lpstr>
      <vt:lpstr>Problematik</vt:lpstr>
      <vt:lpstr>Aufgabenstellung</vt:lpstr>
      <vt:lpstr>Aufgabenstellung</vt:lpstr>
      <vt:lpstr>Umsetzungsschritte</vt:lpstr>
      <vt:lpstr>Auswahl des Proxys</vt:lpstr>
      <vt:lpstr>Microsocks</vt:lpstr>
      <vt:lpstr>Live-Demo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driving</dc:title>
  <dc:creator>Lukas Baer</dc:creator>
  <cp:lastModifiedBy>Lukas Bär</cp:lastModifiedBy>
  <cp:revision>47</cp:revision>
  <dcterms:created xsi:type="dcterms:W3CDTF">2019-01-22T13:58:57Z</dcterms:created>
  <dcterms:modified xsi:type="dcterms:W3CDTF">2021-03-16T11:34:52Z</dcterms:modified>
</cp:coreProperties>
</file>