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1" r:id="rId3"/>
    <p:sldId id="262" r:id="rId4"/>
    <p:sldId id="263" r:id="rId5"/>
    <p:sldId id="264" r:id="rId6"/>
    <p:sldId id="265" r:id="rId7"/>
    <p:sldId id="266" r:id="rId8"/>
    <p:sldId id="274" r:id="rId9"/>
    <p:sldId id="273" r:id="rId10"/>
    <p:sldId id="268" r:id="rId11"/>
    <p:sldId id="272" r:id="rId12"/>
    <p:sldId id="267"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D19FF4-7780-48E2-A0B0-A688B9576912}" type="datetimeFigureOut">
              <a:rPr lang="en-IN" smtClean="0"/>
              <a:t>16-07-2023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277416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19FF4-7780-48E2-A0B0-A688B9576912}"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425484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D19FF4-7780-48E2-A0B0-A688B9576912}"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749740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D19FF4-7780-48E2-A0B0-A688B9576912}"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1099402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19FF4-7780-48E2-A0B0-A688B9576912}"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604515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D19FF4-7780-48E2-A0B0-A688B9576912}"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3730646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D19FF4-7780-48E2-A0B0-A688B9576912}" type="datetimeFigureOut">
              <a:rPr lang="en-IN" smtClean="0"/>
              <a:t>16-07-2023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1474556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D19FF4-7780-48E2-A0B0-A688B9576912}"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2984661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D19FF4-7780-48E2-A0B0-A688B9576912}"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2995345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19FF4-7780-48E2-A0B0-A688B9576912}"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67363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19FF4-7780-48E2-A0B0-A688B9576912}"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351370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19FF4-7780-48E2-A0B0-A688B9576912}"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111471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19FF4-7780-48E2-A0B0-A688B9576912}"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2353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19FF4-7780-48E2-A0B0-A688B9576912}" type="datetimeFigureOut">
              <a:rPr lang="en-IN" smtClean="0"/>
              <a:t>16-07-2023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49555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19FF4-7780-48E2-A0B0-A688B9576912}" type="datetimeFigureOut">
              <a:rPr lang="en-IN" smtClean="0"/>
              <a:t>16-07-2023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348318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19FF4-7780-48E2-A0B0-A688B9576912}"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181172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19FF4-7780-48E2-A0B0-A688B9576912}"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83ED8-57BA-42C4-918E-98FBD3A50A1B}" type="slidenum">
              <a:rPr lang="en-IN" smtClean="0"/>
              <a:t>‹#›</a:t>
            </a:fld>
            <a:endParaRPr lang="en-IN"/>
          </a:p>
        </p:txBody>
      </p:sp>
    </p:spTree>
    <p:extLst>
      <p:ext uri="{BB962C8B-B14F-4D97-AF65-F5344CB8AC3E}">
        <p14:creationId xmlns:p14="http://schemas.microsoft.com/office/powerpoint/2010/main" val="73368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D19FF4-7780-48E2-A0B0-A688B9576912}" type="datetimeFigureOut">
              <a:rPr lang="en-IN" smtClean="0"/>
              <a:t>16-07-2023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4183ED8-57BA-42C4-918E-98FBD3A50A1B}" type="slidenum">
              <a:rPr lang="en-IN" smtClean="0"/>
              <a:t>‹#›</a:t>
            </a:fld>
            <a:endParaRPr lang="en-IN"/>
          </a:p>
        </p:txBody>
      </p:sp>
    </p:spTree>
    <p:extLst>
      <p:ext uri="{BB962C8B-B14F-4D97-AF65-F5344CB8AC3E}">
        <p14:creationId xmlns:p14="http://schemas.microsoft.com/office/powerpoint/2010/main" val="294728938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Jenkins_(softwar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kg.jenkins.io/redhat-stable/jenkins.io.key"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23099F-813E-67E2-9508-5EEFC205DCCE}"/>
              </a:ext>
            </a:extLst>
          </p:cNvPr>
          <p:cNvSpPr txBox="1"/>
          <p:nvPr/>
        </p:nvSpPr>
        <p:spPr>
          <a:xfrm>
            <a:off x="6345382" y="4128655"/>
            <a:ext cx="4225636" cy="954107"/>
          </a:xfrm>
          <a:prstGeom prst="rect">
            <a:avLst/>
          </a:prstGeom>
          <a:noFill/>
        </p:spPr>
        <p:txBody>
          <a:bodyPr wrap="square" rtlCol="0">
            <a:spAutoFit/>
          </a:bodyPr>
          <a:lstStyle/>
          <a:p>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Presentation By</a:t>
            </a:r>
          </a:p>
          <a:p>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Balasubramanyam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B</a:t>
            </a:r>
            <a:endPar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3F7B6CC3-50FE-6C1E-A00B-5144EEB7C7C9}"/>
              </a:ext>
            </a:extLst>
          </p:cNvPr>
          <p:cNvSpPr/>
          <p:nvPr/>
        </p:nvSpPr>
        <p:spPr>
          <a:xfrm>
            <a:off x="886164" y="398756"/>
            <a:ext cx="8812542" cy="1754326"/>
          </a:xfrm>
          <a:prstGeom prst="rect">
            <a:avLst/>
          </a:prstGeom>
          <a:noFill/>
        </p:spPr>
        <p:txBody>
          <a:bodyPr wrap="none" lIns="91440" tIns="45720" rIns="91440" bIns="45720">
            <a:spAutoFit/>
          </a:bodyPr>
          <a:lstStyle/>
          <a:p>
            <a:pPr algn="ctr"/>
            <a:r>
              <a:rPr lang="en-US" sz="54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Calibri" panose="020F0502020204030204" pitchFamily="34" charset="0"/>
                <a:cs typeface="Calibri" panose="020F0502020204030204" pitchFamily="34" charset="0"/>
              </a:rPr>
              <a:t>TERRAFORM</a:t>
            </a:r>
            <a:b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Calibri" panose="020F0502020204030204" pitchFamily="34" charset="0"/>
                <a:cs typeface="Calibri" panose="020F0502020204030204" pitchFamily="34" charset="0"/>
              </a:rPr>
            </a:br>
            <a:r>
              <a:rPr lang="en-US"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Calibri" panose="020F0502020204030204" pitchFamily="34" charset="0"/>
                <a:cs typeface="Calibri" panose="020F0502020204030204" pitchFamily="34" charset="0"/>
              </a:rPr>
              <a:t>Infrastrcture</a:t>
            </a: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Calibri" panose="020F0502020204030204" pitchFamily="34" charset="0"/>
                <a:cs typeface="Calibri" panose="020F0502020204030204" pitchFamily="34" charset="0"/>
              </a:rPr>
              <a:t> As A Code(IAAC)</a:t>
            </a:r>
            <a:endPar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473" y="0"/>
            <a:ext cx="1274617" cy="1163782"/>
          </a:xfrm>
          <a:prstGeom prst="rect">
            <a:avLst/>
          </a:prstGeom>
        </p:spPr>
      </p:pic>
    </p:spTree>
    <p:extLst>
      <p:ext uri="{BB962C8B-B14F-4D97-AF65-F5344CB8AC3E}">
        <p14:creationId xmlns:p14="http://schemas.microsoft.com/office/powerpoint/2010/main" val="329198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r>
              <a:rPr lang="en-US" dirty="0"/>
              <a:t>Jenkins </a:t>
            </a:r>
            <a:endParaRPr lang="en-IN" dirty="0"/>
          </a:p>
        </p:txBody>
      </p:sp>
      <p:sp>
        <p:nvSpPr>
          <p:cNvPr id="6" name="Content Placeholder 5">
            <a:extLst>
              <a:ext uri="{FF2B5EF4-FFF2-40B4-BE49-F238E27FC236}">
                <a16:creationId xmlns:a16="http://schemas.microsoft.com/office/drawing/2014/main" id="{F82FD1B2-3148-E28F-2C72-461E98C0283E}"/>
              </a:ext>
            </a:extLst>
          </p:cNvPr>
          <p:cNvSpPr>
            <a:spLocks noGrp="1"/>
          </p:cNvSpPr>
          <p:nvPr>
            <p:ph idx="1"/>
          </p:nvPr>
        </p:nvSpPr>
        <p:spPr/>
        <p:txBody>
          <a:bodyPr/>
          <a:lstStyle/>
          <a:p>
            <a:r>
              <a:rPr lang="en-IN" sz="1800"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Kohsuke</a:t>
            </a:r>
            <a:r>
              <a:rPr lang="en-IN"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Kawaguchi first developed </a:t>
            </a:r>
            <a:r>
              <a:rPr lang="en-IN" sz="1800" u="none" strike="noStrike"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tooltip="Hudson">
                  <a:extLst>
                    <a:ext uri="{A12FA001-AC4F-418D-AE19-62706E023703}">
                      <ahyp:hlinkClr xmlns:ahyp="http://schemas.microsoft.com/office/drawing/2018/hyperlinkcolor" val="tx"/>
                    </a:ext>
                  </a:extLst>
                </a:hlinkClick>
              </a:rPr>
              <a:t>Hudson</a:t>
            </a:r>
            <a:r>
              <a:rPr lang="en-IN"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 2004</a:t>
            </a:r>
          </a:p>
          <a:p>
            <a:endParaRPr lang="en-IN"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Oracle acquired Sun Microsystems in 2010</a:t>
            </a:r>
          </a:p>
          <a:p>
            <a:endParaRPr lang="en-IN"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On January 2011, First Jenkins project created.</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Free Jenkins Logo Icon - Download in Flat Style">
            <a:extLst>
              <a:ext uri="{FF2B5EF4-FFF2-40B4-BE49-F238E27FC236}">
                <a16:creationId xmlns:a16="http://schemas.microsoft.com/office/drawing/2014/main" id="{BC340582-6722-EDAD-5888-ECDB04268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8648" y="5863145"/>
            <a:ext cx="1323352" cy="11420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584A2AC-D590-9564-0A33-6002FD408AC2}"/>
              </a:ext>
            </a:extLst>
          </p:cNvPr>
          <p:cNvPicPr>
            <a:picLocks noChangeAspect="1"/>
          </p:cNvPicPr>
          <p:nvPr/>
        </p:nvPicPr>
        <p:blipFill>
          <a:blip r:embed="rId5"/>
          <a:stretch>
            <a:fillRect/>
          </a:stretch>
        </p:blipFill>
        <p:spPr>
          <a:xfrm>
            <a:off x="6928971" y="2473068"/>
            <a:ext cx="5039428" cy="3677163"/>
          </a:xfrm>
          <a:prstGeom prst="rect">
            <a:avLst/>
          </a:prstGeom>
        </p:spPr>
      </p:pic>
    </p:spTree>
    <p:extLst>
      <p:ext uri="{BB962C8B-B14F-4D97-AF65-F5344CB8AC3E}">
        <p14:creationId xmlns:p14="http://schemas.microsoft.com/office/powerpoint/2010/main" val="114942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br>
              <a:rPr lang="en-IN" sz="32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32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Features of Jenkins</a:t>
            </a:r>
            <a:br>
              <a:rPr lang="en-IN" b="0" i="0" dirty="0">
                <a:solidFill>
                  <a:srgbClr val="000000"/>
                </a:solidFill>
                <a:effectLst/>
                <a:latin typeface="Inter"/>
              </a:rPr>
            </a:br>
            <a:r>
              <a:rPr lang="en-US" dirty="0"/>
              <a:t> </a:t>
            </a:r>
            <a:endParaRPr lang="en-IN" dirty="0"/>
          </a:p>
        </p:txBody>
      </p:sp>
      <p:sp>
        <p:nvSpPr>
          <p:cNvPr id="5" name="Content Placeholder 4">
            <a:extLst>
              <a:ext uri="{FF2B5EF4-FFF2-40B4-BE49-F238E27FC236}">
                <a16:creationId xmlns:a16="http://schemas.microsoft.com/office/drawing/2014/main" id="{FD8A2CD9-54BB-C0F2-1DDD-40A4361A2563}"/>
              </a:ext>
            </a:extLst>
          </p:cNvPr>
          <p:cNvSpPr>
            <a:spLocks noGrp="1"/>
          </p:cNvSpPr>
          <p:nvPr>
            <p:ph idx="1"/>
          </p:nvPr>
        </p:nvSpPr>
        <p:spPr/>
        <p:txBody>
          <a:bodyPr/>
          <a:lstStyle/>
          <a:p>
            <a:pPr algn="l"/>
            <a:r>
              <a:rPr lang="en-US" b="0" i="0" dirty="0">
                <a:solidFill>
                  <a:srgbClr val="000000"/>
                </a:solidFill>
                <a:effectLst/>
                <a:latin typeface="Inter"/>
              </a:rPr>
              <a:t>Jenkins has some features that really sell it as a CI/CD tool. These are some of them:</a:t>
            </a:r>
          </a:p>
          <a:p>
            <a:pPr algn="l"/>
            <a:endParaRPr lang="en-US" b="0" i="0" dirty="0">
              <a:solidFill>
                <a:srgbClr val="000000"/>
              </a:solidFill>
              <a:effectLst/>
              <a:latin typeface="Inter"/>
            </a:endParaRPr>
          </a:p>
          <a:p>
            <a:pPr>
              <a:buFont typeface="Arial" panose="020B0604020202020204" pitchFamily="34" charset="0"/>
              <a:buChar char="•"/>
            </a:pPr>
            <a:r>
              <a:rPr lang="en-US" b="0" i="0" dirty="0">
                <a:solidFill>
                  <a:srgbClr val="000000"/>
                </a:solidFill>
                <a:effectLst/>
                <a:latin typeface="Inter"/>
              </a:rPr>
              <a:t>Plugins</a:t>
            </a:r>
          </a:p>
          <a:p>
            <a:pPr algn="l">
              <a:buFont typeface="Arial" panose="020B0604020202020204" pitchFamily="34" charset="0"/>
              <a:buChar char="•"/>
            </a:pPr>
            <a:r>
              <a:rPr lang="en-US" b="0" i="0" dirty="0">
                <a:solidFill>
                  <a:srgbClr val="000000"/>
                </a:solidFill>
                <a:effectLst/>
                <a:latin typeface="Inter"/>
              </a:rPr>
              <a:t>Easy to set up</a:t>
            </a:r>
          </a:p>
          <a:p>
            <a:pPr algn="l">
              <a:buFont typeface="Arial" panose="020B0604020202020204" pitchFamily="34" charset="0"/>
              <a:buChar char="•"/>
            </a:pPr>
            <a:r>
              <a:rPr lang="en-US" b="0" i="0" dirty="0">
                <a:solidFill>
                  <a:srgbClr val="000000"/>
                </a:solidFill>
                <a:effectLst/>
                <a:latin typeface="Inter"/>
              </a:rPr>
              <a:t>Supports most environments</a:t>
            </a:r>
          </a:p>
          <a:p>
            <a:pPr algn="l">
              <a:buFont typeface="Arial" panose="020B0604020202020204" pitchFamily="34" charset="0"/>
              <a:buChar char="•"/>
            </a:pPr>
            <a:r>
              <a:rPr lang="en-US" b="0" i="0" dirty="0">
                <a:solidFill>
                  <a:srgbClr val="000000"/>
                </a:solidFill>
                <a:effectLst/>
                <a:latin typeface="Inter"/>
              </a:rPr>
              <a:t>Open-source</a:t>
            </a:r>
          </a:p>
          <a:p>
            <a:pPr algn="l">
              <a:buFont typeface="Arial" panose="020B0604020202020204" pitchFamily="34" charset="0"/>
              <a:buChar char="•"/>
            </a:pPr>
            <a:r>
              <a:rPr lang="en-US" b="0" i="0" dirty="0">
                <a:solidFill>
                  <a:srgbClr val="000000"/>
                </a:solidFill>
                <a:effectLst/>
                <a:latin typeface="Inter"/>
              </a:rPr>
              <a:t>Easy distribution</a:t>
            </a:r>
          </a:p>
          <a:p>
            <a:endParaRPr lang="en-IN" dirty="0"/>
          </a:p>
        </p:txBody>
      </p:sp>
    </p:spTree>
    <p:extLst>
      <p:ext uri="{BB962C8B-B14F-4D97-AF65-F5344CB8AC3E}">
        <p14:creationId xmlns:p14="http://schemas.microsoft.com/office/powerpoint/2010/main" val="391050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a:xfrm>
            <a:off x="396756" y="1087812"/>
            <a:ext cx="9519611" cy="495951"/>
          </a:xfrm>
        </p:spPr>
        <p:txBody>
          <a:bodyPr/>
          <a:lstStyle/>
          <a:p>
            <a:r>
              <a:rPr lang="en-US" dirty="0"/>
              <a:t>Jenkins Installation Procedure</a:t>
            </a:r>
            <a:endParaRPr lang="en-IN" dirty="0"/>
          </a:p>
        </p:txBody>
      </p:sp>
      <p:sp>
        <p:nvSpPr>
          <p:cNvPr id="6" name="Content Placeholder 5">
            <a:extLst>
              <a:ext uri="{FF2B5EF4-FFF2-40B4-BE49-F238E27FC236}">
                <a16:creationId xmlns:a16="http://schemas.microsoft.com/office/drawing/2014/main" id="{F82FD1B2-3148-E28F-2C72-461E98C0283E}"/>
              </a:ext>
            </a:extLst>
          </p:cNvPr>
          <p:cNvSpPr>
            <a:spLocks noGrp="1"/>
          </p:cNvSpPr>
          <p:nvPr>
            <p:ph idx="1"/>
          </p:nvPr>
        </p:nvSpPr>
        <p:spPr/>
        <p:txBody>
          <a:bodyPr>
            <a:normAutofit fontScale="85000" lnSpcReduction="20000"/>
          </a:bodyPr>
          <a:lstStyle/>
          <a:p>
            <a:r>
              <a:rPr lang="en-US"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Launch an Amazon Linux Instance</a:t>
            </a:r>
          </a:p>
          <a:p>
            <a:r>
              <a:rPr lang="en-US"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Connect to the EC2 Instance</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Execute below commands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sudo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yum update –y</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sudo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yum install java-1.8.0-openjdk-devel -y</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sudo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wget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-O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etc</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yum.repos.d</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jenkins.repo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https://pkg.jenkins.io/redhat-stable/jenkins.repo</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sudo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rpm --import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https://pkg.jenkins.io/redhat-stable/jenkins.io.key</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s-ES" dirty="0">
                <a:solidFill>
                  <a:schemeClr val="tx1"/>
                </a:solidFill>
                <a:latin typeface="Calibri" panose="020F0502020204030204" pitchFamily="34" charset="0"/>
                <a:ea typeface="Calibri" panose="020F0502020204030204" pitchFamily="34" charset="0"/>
                <a:cs typeface="Calibri" panose="020F0502020204030204" pitchFamily="34" charset="0"/>
              </a:rPr>
              <a:t>sudo </a:t>
            </a:r>
            <a:r>
              <a:rPr lang="es-ES" dirty="0" err="1">
                <a:solidFill>
                  <a:schemeClr val="tx1"/>
                </a:solidFill>
                <a:latin typeface="Calibri" panose="020F0502020204030204" pitchFamily="34" charset="0"/>
                <a:ea typeface="Calibri" panose="020F0502020204030204" pitchFamily="34" charset="0"/>
                <a:cs typeface="Calibri" panose="020F0502020204030204" pitchFamily="34" charset="0"/>
              </a:rPr>
              <a:t>yum</a:t>
            </a:r>
            <a:r>
              <a:rPr lang="es-E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s-ES" dirty="0" err="1">
                <a:solidFill>
                  <a:schemeClr val="tx1"/>
                </a:solidFill>
                <a:latin typeface="Calibri" panose="020F0502020204030204" pitchFamily="34" charset="0"/>
                <a:ea typeface="Calibri" panose="020F0502020204030204" pitchFamily="34" charset="0"/>
                <a:cs typeface="Calibri" panose="020F0502020204030204" pitchFamily="34" charset="0"/>
              </a:rPr>
              <a:t>install</a:t>
            </a:r>
            <a:r>
              <a:rPr lang="es-E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s-ES" dirty="0" err="1">
                <a:solidFill>
                  <a:schemeClr val="tx1"/>
                </a:solidFill>
                <a:latin typeface="Calibri" panose="020F0502020204030204" pitchFamily="34" charset="0"/>
                <a:ea typeface="Calibri" panose="020F0502020204030204" pitchFamily="34" charset="0"/>
                <a:cs typeface="Calibri" panose="020F0502020204030204" pitchFamily="34" charset="0"/>
              </a:rPr>
              <a:t>jenkins</a:t>
            </a:r>
            <a:r>
              <a:rPr lang="es-ES" dirty="0">
                <a:solidFill>
                  <a:schemeClr val="tx1"/>
                </a:solidFill>
                <a:latin typeface="Calibri" panose="020F0502020204030204" pitchFamily="34" charset="0"/>
                <a:ea typeface="Calibri" panose="020F0502020204030204" pitchFamily="34" charset="0"/>
                <a:cs typeface="Calibri" panose="020F0502020204030204" pitchFamily="34" charset="0"/>
              </a:rPr>
              <a:t> -y</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sudo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service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jenkins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start</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sudo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cat /var/lib/</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jenkins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/secrets/</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initialAdminPassword</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Paste the admin password and create user and login into Jenkins page</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Free Jenkins Logo Icon - Download in Flat Style">
            <a:extLst>
              <a:ext uri="{FF2B5EF4-FFF2-40B4-BE49-F238E27FC236}">
                <a16:creationId xmlns:a16="http://schemas.microsoft.com/office/drawing/2014/main" id="{E8B8EAFF-8EBC-047B-BBE4-18782A05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999" y="5850788"/>
            <a:ext cx="1323352" cy="114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60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r>
              <a:rPr lang="en-US" dirty="0"/>
              <a:t>Jenkins config for Terraform deployment</a:t>
            </a:r>
            <a:endParaRPr lang="en-IN" dirty="0"/>
          </a:p>
        </p:txBody>
      </p:sp>
      <p:pic>
        <p:nvPicPr>
          <p:cNvPr id="4" name="Content Placeholder 3">
            <a:extLst>
              <a:ext uri="{FF2B5EF4-FFF2-40B4-BE49-F238E27FC236}">
                <a16:creationId xmlns:a16="http://schemas.microsoft.com/office/drawing/2014/main" id="{2AB10FA3-5A18-9E7F-8FFC-0951B4E13B3A}"/>
              </a:ext>
            </a:extLst>
          </p:cNvPr>
          <p:cNvPicPr>
            <a:picLocks noGrp="1" noChangeAspect="1"/>
          </p:cNvPicPr>
          <p:nvPr>
            <p:ph idx="1"/>
          </p:nvPr>
        </p:nvPicPr>
        <p:blipFill>
          <a:blip r:embed="rId3"/>
          <a:stretch>
            <a:fillRect/>
          </a:stretch>
        </p:blipFill>
        <p:spPr>
          <a:xfrm>
            <a:off x="405663" y="2418147"/>
            <a:ext cx="5451439" cy="3220401"/>
          </a:xfrm>
        </p:spPr>
      </p:pic>
      <p:pic>
        <p:nvPicPr>
          <p:cNvPr id="7" name="Picture 6">
            <a:extLst>
              <a:ext uri="{FF2B5EF4-FFF2-40B4-BE49-F238E27FC236}">
                <a16:creationId xmlns:a16="http://schemas.microsoft.com/office/drawing/2014/main" id="{2D6716CB-792A-24AB-CCCD-7964E6D8D017}"/>
              </a:ext>
            </a:extLst>
          </p:cNvPr>
          <p:cNvPicPr>
            <a:picLocks noChangeAspect="1"/>
          </p:cNvPicPr>
          <p:nvPr/>
        </p:nvPicPr>
        <p:blipFill>
          <a:blip r:embed="rId4"/>
          <a:stretch>
            <a:fillRect/>
          </a:stretch>
        </p:blipFill>
        <p:spPr>
          <a:xfrm>
            <a:off x="5857102" y="2418147"/>
            <a:ext cx="6166215" cy="2709907"/>
          </a:xfrm>
          <a:prstGeom prst="rect">
            <a:avLst/>
          </a:prstGeom>
        </p:spPr>
      </p:pic>
    </p:spTree>
    <p:extLst>
      <p:ext uri="{BB962C8B-B14F-4D97-AF65-F5344CB8AC3E}">
        <p14:creationId xmlns:p14="http://schemas.microsoft.com/office/powerpoint/2010/main" val="189036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r>
              <a:rPr lang="en-US" dirty="0"/>
              <a:t>Output </a:t>
            </a:r>
            <a:endParaRPr lang="en-IN" dirty="0"/>
          </a:p>
        </p:txBody>
      </p:sp>
      <p:pic>
        <p:nvPicPr>
          <p:cNvPr id="4" name="Content Placeholder 3">
            <a:extLst>
              <a:ext uri="{FF2B5EF4-FFF2-40B4-BE49-F238E27FC236}">
                <a16:creationId xmlns:a16="http://schemas.microsoft.com/office/drawing/2014/main" id="{3C4C423F-91F4-009E-E3F3-91EA97A83E04}"/>
              </a:ext>
            </a:extLst>
          </p:cNvPr>
          <p:cNvPicPr>
            <a:picLocks noGrp="1" noChangeAspect="1"/>
          </p:cNvPicPr>
          <p:nvPr>
            <p:ph idx="1"/>
          </p:nvPr>
        </p:nvPicPr>
        <p:blipFill>
          <a:blip r:embed="rId3"/>
          <a:stretch>
            <a:fillRect/>
          </a:stretch>
        </p:blipFill>
        <p:spPr>
          <a:xfrm>
            <a:off x="322647" y="2420601"/>
            <a:ext cx="5443112" cy="2509746"/>
          </a:xfrm>
        </p:spPr>
      </p:pic>
      <p:pic>
        <p:nvPicPr>
          <p:cNvPr id="7" name="Picture 6">
            <a:extLst>
              <a:ext uri="{FF2B5EF4-FFF2-40B4-BE49-F238E27FC236}">
                <a16:creationId xmlns:a16="http://schemas.microsoft.com/office/drawing/2014/main" id="{59AAE530-0E58-AE05-BD6C-E957007447D9}"/>
              </a:ext>
            </a:extLst>
          </p:cNvPr>
          <p:cNvPicPr>
            <a:picLocks noChangeAspect="1"/>
          </p:cNvPicPr>
          <p:nvPr/>
        </p:nvPicPr>
        <p:blipFill>
          <a:blip r:embed="rId4"/>
          <a:stretch>
            <a:fillRect/>
          </a:stretch>
        </p:blipFill>
        <p:spPr>
          <a:xfrm>
            <a:off x="6023837" y="2643023"/>
            <a:ext cx="5697107" cy="2746954"/>
          </a:xfrm>
          <a:prstGeom prst="rect">
            <a:avLst/>
          </a:prstGeom>
        </p:spPr>
      </p:pic>
    </p:spTree>
    <p:extLst>
      <p:ext uri="{BB962C8B-B14F-4D97-AF65-F5344CB8AC3E}">
        <p14:creationId xmlns:p14="http://schemas.microsoft.com/office/powerpoint/2010/main" val="956516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pic>
        <p:nvPicPr>
          <p:cNvPr id="1026" name="Picture 2" descr="Thank You Lettering Images - Free Download on Freepik">
            <a:extLst>
              <a:ext uri="{FF2B5EF4-FFF2-40B4-BE49-F238E27FC236}">
                <a16:creationId xmlns:a16="http://schemas.microsoft.com/office/drawing/2014/main" id="{DAA499C4-A7FF-13CA-2416-1C036CA54DE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54382" y="2603500"/>
            <a:ext cx="4827548"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09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3" name="Content Placeholder 2">
            <a:extLst>
              <a:ext uri="{FF2B5EF4-FFF2-40B4-BE49-F238E27FC236}">
                <a16:creationId xmlns:a16="http://schemas.microsoft.com/office/drawing/2014/main" id="{5274B465-087C-6A9C-D2BD-96A5C2ED1A0C}"/>
              </a:ext>
            </a:extLst>
          </p:cNvPr>
          <p:cNvSpPr>
            <a:spLocks noGrp="1"/>
          </p:cNvSpPr>
          <p:nvPr>
            <p:ph idx="1"/>
          </p:nvPr>
        </p:nvSpPr>
        <p:spPr/>
        <p:txBody>
          <a:bodyPr>
            <a:normAutofit fontScale="92500" lnSpcReduction="10000"/>
          </a:bodyPr>
          <a:lstStyle/>
          <a:p>
            <a:r>
              <a:rPr lang="en-US"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Terraform</a:t>
            </a: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one of the most popular </a:t>
            </a:r>
            <a:r>
              <a:rPr lang="en-US"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Infrastructure-as-code (</a:t>
            </a:r>
            <a:r>
              <a:rPr lang="en-US" sz="28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IaC</a:t>
            </a:r>
            <a:r>
              <a:rPr lang="en-US"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tool</a:t>
            </a: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used by DevOps teams to automate infrastructure tasks. </a:t>
            </a:r>
          </a:p>
          <a:p>
            <a:pPr marL="0" indent="0">
              <a:buNone/>
            </a:pPr>
            <a:endPar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is used to automate the provisioning of your cloud resources. Terraform is an open-source, cloud-agnostic provisioning tool developed by </a:t>
            </a:r>
            <a:r>
              <a:rPr lang="en-US" sz="28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HashiCorp</a:t>
            </a: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written in GO language.</a:t>
            </a:r>
            <a:endParaRPr lang="en-US" sz="2800" dirty="0">
              <a:solidFill>
                <a:srgbClr val="3B3D45"/>
              </a:solidFill>
              <a:latin typeface="Calibri" panose="020F0502020204030204" pitchFamily="34" charset="0"/>
              <a:ea typeface="Calibri" panose="020F0502020204030204" pitchFamily="34" charset="0"/>
              <a:cs typeface="Calibri" panose="020F0502020204030204" pitchFamily="34" charset="0"/>
            </a:endParaRPr>
          </a:p>
          <a:p>
            <a:endParaRPr lang="en-US" sz="2800" b="0" i="0" dirty="0">
              <a:solidFill>
                <a:srgbClr val="3B3D45"/>
              </a:solidFill>
              <a:effectLst/>
              <a:latin typeface="Calibri" panose="020F0502020204030204" pitchFamily="34" charset="0"/>
              <a:ea typeface="Calibri" panose="020F0502020204030204" pitchFamily="34" charset="0"/>
              <a:cs typeface="Calibri" panose="020F0502020204030204" pitchFamily="34" charset="0"/>
            </a:endParaRPr>
          </a:p>
          <a:p>
            <a:endParaRPr lang="en-IN" sz="2800" dirty="0"/>
          </a:p>
        </p:txBody>
      </p:sp>
      <p:sp>
        <p:nvSpPr>
          <p:cNvPr id="4" name="Title 1">
            <a:extLst>
              <a:ext uri="{FF2B5EF4-FFF2-40B4-BE49-F238E27FC236}">
                <a16:creationId xmlns:a16="http://schemas.microsoft.com/office/drawing/2014/main" id="{50F53C06-30AF-C9DE-ADD4-77D9877905A0}"/>
              </a:ext>
            </a:extLst>
          </p:cNvPr>
          <p:cNvSpPr>
            <a:spLocks noGrp="1"/>
          </p:cNvSpPr>
          <p:nvPr>
            <p:ph type="title"/>
          </p:nvPr>
        </p:nvSpPr>
        <p:spPr>
          <a:xfrm>
            <a:off x="1155700" y="973138"/>
            <a:ext cx="8761413" cy="708025"/>
          </a:xfrm>
        </p:spPr>
        <p:txBody>
          <a:bodyPr/>
          <a:lstStyle/>
          <a:p>
            <a:r>
              <a:rPr lang="en-IN" b="0" i="0" dirty="0">
                <a:solidFill>
                  <a:schemeClr val="bg1"/>
                </a:solidFill>
                <a:effectLst/>
                <a:latin typeface="geekflare-primary"/>
              </a:rPr>
              <a:t>what is Terraform?</a:t>
            </a:r>
            <a:endParaRPr lang="en-IN" dirty="0">
              <a:solidFill>
                <a:schemeClr val="bg1"/>
              </a:solidFill>
            </a:endParaRPr>
          </a:p>
        </p:txBody>
      </p:sp>
    </p:spTree>
    <p:extLst>
      <p:ext uri="{BB962C8B-B14F-4D97-AF65-F5344CB8AC3E}">
        <p14:creationId xmlns:p14="http://schemas.microsoft.com/office/powerpoint/2010/main" val="363310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r>
              <a:rPr lang="en-US"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Terraform can improve your DevOps process</a:t>
            </a:r>
            <a:endParaRPr lang="en-IN" dirty="0"/>
          </a:p>
        </p:txBody>
      </p:sp>
      <p:pic>
        <p:nvPicPr>
          <p:cNvPr id="8" name="Content Placeholder 7">
            <a:extLst>
              <a:ext uri="{FF2B5EF4-FFF2-40B4-BE49-F238E27FC236}">
                <a16:creationId xmlns:a16="http://schemas.microsoft.com/office/drawing/2014/main" id="{FF91A0B2-E4AA-AE70-8602-C04FB676BB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88922" y="2253077"/>
            <a:ext cx="4103077" cy="2735385"/>
          </a:xfrm>
        </p:spPr>
      </p:pic>
      <p:sp>
        <p:nvSpPr>
          <p:cNvPr id="9" name="TextBox 8">
            <a:extLst>
              <a:ext uri="{FF2B5EF4-FFF2-40B4-BE49-F238E27FC236}">
                <a16:creationId xmlns:a16="http://schemas.microsoft.com/office/drawing/2014/main" id="{9D4F636B-068C-BBF9-67DA-E0513E04C14D}"/>
              </a:ext>
            </a:extLst>
          </p:cNvPr>
          <p:cNvSpPr txBox="1"/>
          <p:nvPr/>
        </p:nvSpPr>
        <p:spPr>
          <a:xfrm>
            <a:off x="422031" y="2299749"/>
            <a:ext cx="7197969" cy="1569660"/>
          </a:xfrm>
          <a:prstGeom prst="rect">
            <a:avLst/>
          </a:prstGeom>
          <a:noFill/>
        </p:spPr>
        <p:txBody>
          <a:bodyPr wrap="square" rtlCol="0">
            <a:spAutoFit/>
          </a:bodyPr>
          <a:lstStyle/>
          <a:p>
            <a:r>
              <a:rPr lang="en-US" sz="2400" b="0" i="0" dirty="0">
                <a:solidFill>
                  <a:srgbClr val="373F49"/>
                </a:solidFill>
                <a:effectLst/>
                <a:latin typeface="Calibri" panose="020F0502020204030204" pitchFamily="34" charset="0"/>
                <a:ea typeface="Calibri" panose="020F0502020204030204" pitchFamily="34" charset="0"/>
                <a:cs typeface="Calibri" panose="020F0502020204030204" pitchFamily="34" charset="0"/>
              </a:rPr>
              <a:t>Terraform allows DevOps Engineers to automate and manage the Data Center Infrastructure, the platforms, and the services that run on those platforms, all from one location, that you can reuse and share.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5270FC3-0B80-1A62-8D5E-A5178F63C732}"/>
              </a:ext>
            </a:extLst>
          </p:cNvPr>
          <p:cNvSpPr txBox="1"/>
          <p:nvPr/>
        </p:nvSpPr>
        <p:spPr>
          <a:xfrm>
            <a:off x="3409848" y="5099502"/>
            <a:ext cx="6506519" cy="1569660"/>
          </a:xfrm>
          <a:prstGeom prst="rect">
            <a:avLst/>
          </a:prstGeom>
          <a:noFill/>
        </p:spPr>
        <p:txBody>
          <a:bodyPr wrap="square" rtlCol="0">
            <a:spAutoFit/>
          </a:bodyPr>
          <a:lstStyle/>
          <a:p>
            <a:r>
              <a:rPr lang="en-US" sz="2400" b="0" i="0" dirty="0">
                <a:solidFill>
                  <a:srgbClr val="373F49"/>
                </a:solidFill>
                <a:effectLst/>
                <a:latin typeface="Calibri" panose="020F0502020204030204" pitchFamily="34" charset="0"/>
                <a:ea typeface="Calibri" panose="020F0502020204030204" pitchFamily="34" charset="0"/>
                <a:cs typeface="Calibri" panose="020F0502020204030204" pitchFamily="34" charset="0"/>
              </a:rPr>
              <a:t>Instead of handling the infrastructure manually by logging into the AWS Web Console to create each component of your infrastructure, you just do it in code.  AUTOMATION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865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5274B465-087C-6A9C-D2BD-96A5C2ED1A0C}"/>
              </a:ext>
            </a:extLst>
          </p:cNvPr>
          <p:cNvSpPr>
            <a:spLocks noGrp="1"/>
          </p:cNvSpPr>
          <p:nvPr>
            <p:ph idx="1"/>
          </p:nvPr>
        </p:nvSpPr>
        <p:spPr>
          <a:xfrm>
            <a:off x="789194" y="2279942"/>
            <a:ext cx="11402806" cy="4416279"/>
          </a:xfrm>
        </p:spPr>
        <p:txBody>
          <a:bodyPr>
            <a:normAutofit/>
          </a:bodyPr>
          <a:lstStyle/>
          <a:p>
            <a:endParaRPr lang="en-US" b="0" i="0" dirty="0">
              <a:solidFill>
                <a:srgbClr val="000000"/>
              </a:solidFill>
              <a:effectLst/>
              <a:latin typeface="Poppins" panose="00000500000000000000" pitchFamily="2" charset="0"/>
            </a:endParaRPr>
          </a:p>
          <a:p>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Infrastructure as Code</a:t>
            </a:r>
          </a:p>
          <a:p>
            <a:pPr marL="0" indent="0">
              <a:buNone/>
            </a:pPr>
            <a:endParaRPr lang="en-US" b="0" i="0" dirty="0">
              <a:solidFill>
                <a:srgbClr val="666666"/>
              </a:solidFill>
              <a:effectLst/>
              <a:latin typeface="Poppins" panose="00000500000000000000" pitchFamily="2" charset="0"/>
            </a:endParaRPr>
          </a:p>
          <a:p>
            <a:r>
              <a:rPr lang="en-US" b="0" i="0" dirty="0">
                <a:solidFill>
                  <a:srgbClr val="000000"/>
                </a:solidFill>
                <a:effectLst/>
                <a:latin typeface="Poppins" panose="00000500000000000000" pitchFamily="2" charset="0"/>
              </a:rPr>
              <a:t>Multi-Cloud Support</a:t>
            </a:r>
          </a:p>
          <a:p>
            <a:endParaRPr lang="en-US" b="0" i="0" dirty="0">
              <a:solidFill>
                <a:srgbClr val="666666"/>
              </a:solidFill>
              <a:effectLst/>
              <a:latin typeface="Poppins" panose="00000500000000000000" pitchFamily="2" charset="0"/>
            </a:endParaRPr>
          </a:p>
          <a:p>
            <a:r>
              <a:rPr lang="en-US" b="0" i="0" dirty="0">
                <a:solidFill>
                  <a:srgbClr val="000000"/>
                </a:solidFill>
                <a:effectLst/>
                <a:latin typeface="Poppins" panose="00000500000000000000" pitchFamily="2" charset="0"/>
              </a:rPr>
              <a:t>Flexibility</a:t>
            </a:r>
          </a:p>
          <a:p>
            <a:endParaRPr lang="en-US" b="0" i="0" dirty="0">
              <a:solidFill>
                <a:srgbClr val="666666"/>
              </a:solidFill>
              <a:effectLst/>
              <a:latin typeface="Poppins" panose="00000500000000000000" pitchFamily="2" charset="0"/>
            </a:endParaRPr>
          </a:p>
          <a:p>
            <a:r>
              <a:rPr lang="en-US" dirty="0">
                <a:solidFill>
                  <a:schemeClr val="tx1"/>
                </a:solidFill>
                <a:latin typeface="Poppins" panose="020B0502040204020203" pitchFamily="2" charset="0"/>
              </a:rPr>
              <a:t>Code reusability</a:t>
            </a:r>
            <a:endParaRPr lang="en-IN" dirty="0"/>
          </a:p>
        </p:txBody>
      </p:sp>
    </p:spTree>
    <p:extLst>
      <p:ext uri="{BB962C8B-B14F-4D97-AF65-F5344CB8AC3E}">
        <p14:creationId xmlns:p14="http://schemas.microsoft.com/office/powerpoint/2010/main" val="7444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r>
              <a:rPr lang="en-US" dirty="0"/>
              <a:t>Terraform Lifecycle</a:t>
            </a:r>
            <a:endParaRPr lang="en-IN" dirty="0"/>
          </a:p>
        </p:txBody>
      </p:sp>
      <p:pic>
        <p:nvPicPr>
          <p:cNvPr id="9" name="Content Placeholder 8">
            <a:extLst>
              <a:ext uri="{FF2B5EF4-FFF2-40B4-BE49-F238E27FC236}">
                <a16:creationId xmlns:a16="http://schemas.microsoft.com/office/drawing/2014/main" id="{4E5B42C9-A45E-1952-F557-390E63F6C309}"/>
              </a:ext>
            </a:extLst>
          </p:cNvPr>
          <p:cNvPicPr>
            <a:picLocks noGrp="1" noChangeAspect="1"/>
          </p:cNvPicPr>
          <p:nvPr>
            <p:ph idx="1"/>
          </p:nvPr>
        </p:nvPicPr>
        <p:blipFill>
          <a:blip r:embed="rId3"/>
          <a:stretch>
            <a:fillRect/>
          </a:stretch>
        </p:blipFill>
        <p:spPr>
          <a:xfrm>
            <a:off x="3658814" y="2202635"/>
            <a:ext cx="4874372" cy="1038801"/>
          </a:xfrm>
        </p:spPr>
      </p:pic>
      <p:sp>
        <p:nvSpPr>
          <p:cNvPr id="10" name="TextBox 9">
            <a:extLst>
              <a:ext uri="{FF2B5EF4-FFF2-40B4-BE49-F238E27FC236}">
                <a16:creationId xmlns:a16="http://schemas.microsoft.com/office/drawing/2014/main" id="{6C294810-3A44-A88A-984C-8B2164103752}"/>
              </a:ext>
            </a:extLst>
          </p:cNvPr>
          <p:cNvSpPr txBox="1"/>
          <p:nvPr/>
        </p:nvSpPr>
        <p:spPr>
          <a:xfrm>
            <a:off x="293076" y="3189755"/>
            <a:ext cx="11605846" cy="3785652"/>
          </a:xfrm>
          <a:prstGeom prst="rect">
            <a:avLst/>
          </a:prstGeom>
          <a:noFill/>
        </p:spPr>
        <p:txBody>
          <a:bodyPr wrap="square" rtlCol="0">
            <a:spAutoFit/>
          </a:bodyPr>
          <a:lstStyle/>
          <a:p>
            <a:r>
              <a:rPr lang="en-US" sz="2000" b="1"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Terraform </a:t>
            </a:r>
            <a:r>
              <a:rPr lang="en-US" sz="2000" b="1" i="0" dirty="0" err="1">
                <a:solidFill>
                  <a:srgbClr val="171717"/>
                </a:solidFill>
                <a:effectLst/>
                <a:latin typeface="Calibri" panose="020F0502020204030204" pitchFamily="34" charset="0"/>
                <a:ea typeface="Calibri" panose="020F0502020204030204" pitchFamily="34" charset="0"/>
                <a:cs typeface="Calibri" panose="020F0502020204030204" pitchFamily="34" charset="0"/>
              </a:rPr>
              <a:t>init</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runs a number of initialization tasks to enable Terraform for use in the current working directory.</a:t>
            </a:r>
          </a:p>
          <a:p>
            <a:endPar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endParaRPr>
          </a:p>
          <a:p>
            <a:r>
              <a:rPr lang="en-US" sz="2000" b="1"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Terraform plan</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It is </a:t>
            </a:r>
            <a:r>
              <a:rPr lang="en-US" sz="2000" dirty="0">
                <a:solidFill>
                  <a:srgbClr val="171717"/>
                </a:solidFill>
                <a:latin typeface="Calibri" panose="020F0502020204030204" pitchFamily="34" charset="0"/>
                <a:ea typeface="Calibri" panose="020F0502020204030204" pitchFamily="34" charset="0"/>
                <a:cs typeface="Calibri" panose="020F0502020204030204" pitchFamily="34" charset="0"/>
              </a:rPr>
              <a:t>preview of resources what we going to create. It also </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compares the desired Terraform state with the current state in the cloud and builds and displays an execution plan for infrastructure creation or destruction.</a:t>
            </a:r>
          </a:p>
          <a:p>
            <a:endPar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endParaRPr>
          </a:p>
          <a:p>
            <a:r>
              <a:rPr lang="en-IN" sz="2000" b="1"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Terraform apply</a:t>
            </a:r>
            <a:r>
              <a:rPr lang="en-US" sz="2000" dirty="0">
                <a:solidFill>
                  <a:srgbClr val="171717"/>
                </a:solidFill>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414141"/>
                </a:solidFill>
                <a:effectLst/>
                <a:latin typeface="Calibri" panose="020F0502020204030204" pitchFamily="34" charset="0"/>
                <a:ea typeface="Calibri" panose="020F0502020204030204" pitchFamily="34" charset="0"/>
                <a:cs typeface="Calibri" panose="020F0502020204030204" pitchFamily="34" charset="0"/>
              </a:rPr>
              <a:t>Apply the plan from the plan phase.</a:t>
            </a:r>
            <a:r>
              <a:rPr lang="en-US" sz="2000" dirty="0">
                <a:solidFill>
                  <a:srgbClr val="171717"/>
                </a:solidFill>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This will create your resources, which means it potentially changes the deployment by </a:t>
            </a:r>
            <a:r>
              <a:rPr lang="en-US" sz="2000" b="0" i="0">
                <a:solidFill>
                  <a:srgbClr val="171717"/>
                </a:solidFill>
                <a:effectLst/>
                <a:latin typeface="Calibri" panose="020F0502020204030204" pitchFamily="34" charset="0"/>
                <a:ea typeface="Calibri" panose="020F0502020204030204" pitchFamily="34" charset="0"/>
                <a:cs typeface="Calibri" panose="020F0502020204030204" pitchFamily="34" charset="0"/>
              </a:rPr>
              <a:t>adding resources </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based on changes in the plan. </a:t>
            </a:r>
          </a:p>
          <a:p>
            <a:endParaRPr lang="en-US" sz="2000" dirty="0">
              <a:solidFill>
                <a:srgbClr val="171717"/>
              </a:solidFill>
              <a:latin typeface="Calibri" panose="020F0502020204030204" pitchFamily="34" charset="0"/>
              <a:ea typeface="Calibri" panose="020F0502020204030204" pitchFamily="34" charset="0"/>
              <a:cs typeface="Calibri" panose="020F0502020204030204" pitchFamily="34" charset="0"/>
            </a:endParaRPr>
          </a:p>
          <a:p>
            <a:r>
              <a:rPr lang="en-US" sz="2000" b="1"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Terraform destroy</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will delete all resources that are created/managed by the Terraform environment you are working in.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062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r>
              <a:rPr lang="en-IN"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Terraform in action</a:t>
            </a:r>
            <a:br>
              <a:rPr lang="en-IN"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274B465-087C-6A9C-D2BD-96A5C2ED1A0C}"/>
              </a:ext>
            </a:extLst>
          </p:cNvPr>
          <p:cNvSpPr>
            <a:spLocks noGrp="1"/>
          </p:cNvSpPr>
          <p:nvPr>
            <p:ph idx="1"/>
          </p:nvPr>
        </p:nvSpPr>
        <p:spPr>
          <a:xfrm>
            <a:off x="367163" y="2265875"/>
            <a:ext cx="3642129" cy="1673078"/>
          </a:xfrm>
        </p:spPr>
        <p:txBody>
          <a:bodyPr>
            <a:normAutofit fontScale="92500" lnSpcReduction="20000"/>
          </a:bodyPr>
          <a:lstStyle/>
          <a:p>
            <a:r>
              <a:rPr lang="en-US" b="0" i="0" dirty="0">
                <a:solidFill>
                  <a:srgbClr val="414141"/>
                </a:solidFill>
                <a:effectLst/>
                <a:latin typeface="Courier New" panose="02070309020205020404" pitchFamily="49" charset="0"/>
              </a:rPr>
              <a:t>provider "</a:t>
            </a:r>
            <a:r>
              <a:rPr lang="en-US" b="0" i="0" dirty="0" err="1">
                <a:solidFill>
                  <a:srgbClr val="414141"/>
                </a:solidFill>
                <a:effectLst/>
                <a:latin typeface="Courier New" panose="02070309020205020404" pitchFamily="49" charset="0"/>
              </a:rPr>
              <a:t>aws</a:t>
            </a:r>
            <a:r>
              <a:rPr lang="en-US" b="0" i="0" dirty="0">
                <a:solidFill>
                  <a:srgbClr val="414141"/>
                </a:solidFill>
                <a:effectLst/>
                <a:latin typeface="Courier New" panose="02070309020205020404" pitchFamily="49" charset="0"/>
              </a:rPr>
              <a:t>" { </a:t>
            </a:r>
          </a:p>
          <a:p>
            <a:pPr marL="0" indent="0">
              <a:buNone/>
            </a:pPr>
            <a:r>
              <a:rPr lang="en-US" dirty="0">
                <a:solidFill>
                  <a:srgbClr val="414141"/>
                </a:solidFill>
                <a:latin typeface="Courier New" panose="02070309020205020404" pitchFamily="49" charset="0"/>
              </a:rPr>
              <a:t>    </a:t>
            </a:r>
            <a:r>
              <a:rPr lang="en-US" b="0" i="0" dirty="0">
                <a:solidFill>
                  <a:srgbClr val="414141"/>
                </a:solidFill>
                <a:effectLst/>
                <a:latin typeface="Courier New" panose="02070309020205020404" pitchFamily="49" charset="0"/>
              </a:rPr>
              <a:t>region = "us-east-1" </a:t>
            </a:r>
          </a:p>
          <a:p>
            <a:pPr marL="0" indent="0">
              <a:buNone/>
            </a:pPr>
            <a:r>
              <a:rPr lang="en-US" dirty="0">
                <a:solidFill>
                  <a:srgbClr val="414141"/>
                </a:solidFill>
                <a:latin typeface="Courier New" panose="02070309020205020404" pitchFamily="49" charset="0"/>
              </a:rPr>
              <a:t>    </a:t>
            </a:r>
            <a:r>
              <a:rPr lang="en-US" b="0" i="0" dirty="0" err="1">
                <a:solidFill>
                  <a:srgbClr val="414141"/>
                </a:solidFill>
                <a:effectLst/>
                <a:latin typeface="Courier New" panose="02070309020205020404" pitchFamily="49" charset="0"/>
              </a:rPr>
              <a:t>access_key</a:t>
            </a:r>
            <a:r>
              <a:rPr lang="en-US" b="0" i="0" dirty="0">
                <a:solidFill>
                  <a:srgbClr val="414141"/>
                </a:solidFill>
                <a:effectLst/>
                <a:latin typeface="Courier New" panose="02070309020205020404" pitchFamily="49" charset="0"/>
              </a:rPr>
              <a:t> = "" </a:t>
            </a:r>
          </a:p>
          <a:p>
            <a:pPr marL="0" indent="0">
              <a:buNone/>
            </a:pPr>
            <a:r>
              <a:rPr lang="en-US" dirty="0">
                <a:solidFill>
                  <a:srgbClr val="414141"/>
                </a:solidFill>
                <a:latin typeface="Courier New" panose="02070309020205020404" pitchFamily="49" charset="0"/>
              </a:rPr>
              <a:t>    </a:t>
            </a:r>
            <a:r>
              <a:rPr lang="en-US" b="0" i="0" dirty="0" err="1">
                <a:solidFill>
                  <a:srgbClr val="414141"/>
                </a:solidFill>
                <a:effectLst/>
                <a:latin typeface="Courier New" panose="02070309020205020404" pitchFamily="49" charset="0"/>
              </a:rPr>
              <a:t>secret_key</a:t>
            </a:r>
            <a:r>
              <a:rPr lang="en-US" b="0" i="0" dirty="0">
                <a:solidFill>
                  <a:srgbClr val="414141"/>
                </a:solidFill>
                <a:effectLst/>
                <a:latin typeface="Courier New" panose="02070309020205020404" pitchFamily="49" charset="0"/>
              </a:rPr>
              <a:t> = "" </a:t>
            </a:r>
          </a:p>
          <a:p>
            <a:pPr marL="0" indent="0">
              <a:buNone/>
            </a:pPr>
            <a:r>
              <a:rPr lang="en-US" b="0" i="0" dirty="0">
                <a:solidFill>
                  <a:srgbClr val="414141"/>
                </a:solidFill>
                <a:effectLst/>
                <a:latin typeface="Courier New" panose="02070309020205020404" pitchFamily="49" charset="0"/>
              </a:rPr>
              <a:t>}</a:t>
            </a:r>
            <a:endParaRPr lang="en-IN" dirty="0"/>
          </a:p>
        </p:txBody>
      </p:sp>
      <p:sp>
        <p:nvSpPr>
          <p:cNvPr id="4" name="TextBox 3">
            <a:extLst>
              <a:ext uri="{FF2B5EF4-FFF2-40B4-BE49-F238E27FC236}">
                <a16:creationId xmlns:a16="http://schemas.microsoft.com/office/drawing/2014/main" id="{DA7BA0A8-7487-A0A0-5F6D-28BBEB81D345}"/>
              </a:ext>
            </a:extLst>
          </p:cNvPr>
          <p:cNvSpPr txBox="1"/>
          <p:nvPr/>
        </p:nvSpPr>
        <p:spPr>
          <a:xfrm>
            <a:off x="4262511" y="2419643"/>
            <a:ext cx="7723163" cy="3416320"/>
          </a:xfrm>
          <a:prstGeom prst="rect">
            <a:avLst/>
          </a:prstGeom>
          <a:noFill/>
        </p:spPr>
        <p:txBody>
          <a:bodyPr wrap="square" rtlCol="0">
            <a:spAutoFit/>
          </a:bodyPr>
          <a:lstStyle/>
          <a:p>
            <a:r>
              <a:rPr lang="en-US" sz="2400" b="0" i="0" dirty="0">
                <a:effectLst/>
                <a:latin typeface="Calibri" panose="020F0502020204030204" pitchFamily="34" charset="0"/>
                <a:ea typeface="Calibri" panose="020F0502020204030204" pitchFamily="34" charset="0"/>
                <a:cs typeface="Calibri" panose="020F0502020204030204" pitchFamily="34" charset="0"/>
              </a:rPr>
              <a:t>In Terraform, a provider is a plugin that serves as an interface between Terraform and an external system, such as a cloud provider or an API. </a:t>
            </a:r>
          </a:p>
          <a:p>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r>
              <a:rPr lang="en-US" sz="2400" b="0" i="0" dirty="0">
                <a:effectLst/>
                <a:latin typeface="Calibri" panose="020F0502020204030204" pitchFamily="34" charset="0"/>
                <a:ea typeface="Calibri" panose="020F0502020204030204" pitchFamily="34" charset="0"/>
                <a:cs typeface="Calibri" panose="020F0502020204030204" pitchFamily="34" charset="0"/>
              </a:rPr>
              <a:t>Providers enable Terraform to support a wide range of infrastructure platforms and services. Some popular providers include AWS (Amazon Web Services), Azure (Microsoft Azure), GCP (Google Cloud Platform), and many others.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177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r>
              <a:rPr lang="en-US" dirty="0"/>
              <a:t>Blocks</a:t>
            </a:r>
            <a:endParaRPr lang="en-IN" dirty="0"/>
          </a:p>
        </p:txBody>
      </p:sp>
      <p:sp>
        <p:nvSpPr>
          <p:cNvPr id="3" name="Content Placeholder 2">
            <a:extLst>
              <a:ext uri="{FF2B5EF4-FFF2-40B4-BE49-F238E27FC236}">
                <a16:creationId xmlns:a16="http://schemas.microsoft.com/office/drawing/2014/main" id="{5274B465-087C-6A9C-D2BD-96A5C2ED1A0C}"/>
              </a:ext>
            </a:extLst>
          </p:cNvPr>
          <p:cNvSpPr>
            <a:spLocks noGrp="1"/>
          </p:cNvSpPr>
          <p:nvPr>
            <p:ph idx="1"/>
          </p:nvPr>
        </p:nvSpPr>
        <p:spPr>
          <a:xfrm>
            <a:off x="6391421" y="2294010"/>
            <a:ext cx="5439507" cy="3719927"/>
          </a:xfrm>
        </p:spPr>
        <p:txBody>
          <a:bodyPr>
            <a:normAutofit fontScale="70000" lnSpcReduction="20000"/>
          </a:bodyPr>
          <a:lstStyle/>
          <a:p>
            <a:pPr marL="0" indent="0">
              <a:buNone/>
            </a:pPr>
            <a:r>
              <a:rPr lang="en-IN" dirty="0"/>
              <a:t>resource "</a:t>
            </a:r>
            <a:r>
              <a:rPr lang="en-IN" dirty="0" err="1"/>
              <a:t>aws_instance</a:t>
            </a:r>
            <a:r>
              <a:rPr lang="en-IN" dirty="0"/>
              <a:t>" "pub_ec2-1" {</a:t>
            </a:r>
          </a:p>
          <a:p>
            <a:pPr marL="0" indent="0">
              <a:buNone/>
            </a:pPr>
            <a:r>
              <a:rPr lang="en-IN" dirty="0"/>
              <a:t>  </a:t>
            </a:r>
            <a:r>
              <a:rPr lang="en-IN" dirty="0" err="1"/>
              <a:t>ami</a:t>
            </a:r>
            <a:r>
              <a:rPr lang="en-IN" dirty="0"/>
              <a:t> = "ami-090e0fc566929d98b"</a:t>
            </a:r>
          </a:p>
          <a:p>
            <a:pPr marL="0" indent="0">
              <a:buNone/>
            </a:pPr>
            <a:r>
              <a:rPr lang="en-IN" dirty="0"/>
              <a:t>  </a:t>
            </a:r>
            <a:r>
              <a:rPr lang="en-IN" dirty="0" err="1"/>
              <a:t>instance_type</a:t>
            </a:r>
            <a:r>
              <a:rPr lang="en-IN" dirty="0"/>
              <a:t> = "t2.micro"</a:t>
            </a:r>
          </a:p>
          <a:p>
            <a:pPr marL="0" indent="0">
              <a:buNone/>
            </a:pPr>
            <a:r>
              <a:rPr lang="en-IN" dirty="0"/>
              <a:t>  count = 1 </a:t>
            </a:r>
          </a:p>
          <a:p>
            <a:pPr marL="0" indent="0">
              <a:buNone/>
            </a:pPr>
            <a:r>
              <a:rPr lang="en-IN" dirty="0"/>
              <a:t>  </a:t>
            </a:r>
            <a:r>
              <a:rPr lang="en-IN" dirty="0" err="1"/>
              <a:t>key_name</a:t>
            </a:r>
            <a:r>
              <a:rPr lang="en-IN" dirty="0"/>
              <a:t> = "</a:t>
            </a:r>
            <a:r>
              <a:rPr lang="en-IN" dirty="0" err="1"/>
              <a:t>testkey</a:t>
            </a:r>
            <a:r>
              <a:rPr lang="en-IN" dirty="0"/>
              <a:t>"</a:t>
            </a:r>
          </a:p>
          <a:p>
            <a:pPr marL="0" indent="0">
              <a:buNone/>
            </a:pPr>
            <a:r>
              <a:rPr lang="en-IN" dirty="0"/>
              <a:t>  </a:t>
            </a:r>
            <a:r>
              <a:rPr lang="en-IN" dirty="0" err="1"/>
              <a:t>vpc_security_group_ids</a:t>
            </a:r>
            <a:r>
              <a:rPr lang="en-IN" dirty="0"/>
              <a:t> =["${aws_security_group.web_sg.id}"]</a:t>
            </a:r>
          </a:p>
          <a:p>
            <a:pPr marL="0" indent="0">
              <a:buNone/>
            </a:pPr>
            <a:r>
              <a:rPr lang="en-IN" dirty="0"/>
              <a:t>  </a:t>
            </a:r>
            <a:r>
              <a:rPr lang="en-IN" dirty="0" err="1"/>
              <a:t>subnet_id</a:t>
            </a:r>
            <a:r>
              <a:rPr lang="en-IN" dirty="0"/>
              <a:t> = "${aws_subnet.MyPubSn-1.id}"</a:t>
            </a:r>
          </a:p>
          <a:p>
            <a:pPr marL="0" indent="0">
              <a:buNone/>
            </a:pPr>
            <a:r>
              <a:rPr lang="en-IN" dirty="0"/>
              <a:t>  </a:t>
            </a:r>
            <a:r>
              <a:rPr lang="en-IN" dirty="0" err="1"/>
              <a:t>associate_public_ip_address</a:t>
            </a:r>
            <a:r>
              <a:rPr lang="en-IN" dirty="0"/>
              <a:t> = true</a:t>
            </a:r>
          </a:p>
          <a:p>
            <a:pPr marL="0" indent="0">
              <a:buNone/>
            </a:pPr>
            <a:r>
              <a:rPr lang="en-IN" dirty="0"/>
              <a:t>  </a:t>
            </a:r>
            <a:r>
              <a:rPr lang="en-IN" dirty="0" err="1"/>
              <a:t>user_data</a:t>
            </a:r>
            <a:r>
              <a:rPr lang="en-IN" dirty="0"/>
              <a:t> = "${file("data.sh")}"</a:t>
            </a:r>
          </a:p>
          <a:p>
            <a:pPr marL="0" indent="0">
              <a:buNone/>
            </a:pPr>
            <a:r>
              <a:rPr lang="en-IN" dirty="0"/>
              <a:t>  tags = {</a:t>
            </a:r>
          </a:p>
          <a:p>
            <a:pPr marL="0" indent="0">
              <a:buNone/>
            </a:pPr>
            <a:r>
              <a:rPr lang="en-IN" dirty="0"/>
              <a:t>    Name = "publicec2-1"</a:t>
            </a:r>
          </a:p>
          <a:p>
            <a:pPr marL="0" indent="0">
              <a:buNone/>
            </a:pPr>
            <a:r>
              <a:rPr lang="en-IN" dirty="0"/>
              <a:t>  }</a:t>
            </a:r>
          </a:p>
          <a:p>
            <a:pPr marL="0" indent="0">
              <a:buNone/>
            </a:pPr>
            <a:r>
              <a:rPr lang="en-IN" dirty="0"/>
              <a:t>}</a:t>
            </a:r>
          </a:p>
        </p:txBody>
      </p:sp>
      <p:sp>
        <p:nvSpPr>
          <p:cNvPr id="4" name="TextBox 3">
            <a:extLst>
              <a:ext uri="{FF2B5EF4-FFF2-40B4-BE49-F238E27FC236}">
                <a16:creationId xmlns:a16="http://schemas.microsoft.com/office/drawing/2014/main" id="{5432C729-6187-CB9A-B52C-EFE70ADA17CF}"/>
              </a:ext>
            </a:extLst>
          </p:cNvPr>
          <p:cNvSpPr txBox="1"/>
          <p:nvPr/>
        </p:nvSpPr>
        <p:spPr>
          <a:xfrm>
            <a:off x="656493" y="2496620"/>
            <a:ext cx="5439507" cy="3011081"/>
          </a:xfrm>
          <a:prstGeom prst="rect">
            <a:avLst/>
          </a:prstGeom>
          <a:noFill/>
        </p:spPr>
        <p:txBody>
          <a:bodyPr wrap="square" rtlCol="0">
            <a:spAutoFit/>
          </a:bodyPr>
          <a:lstStyle/>
          <a:p>
            <a:pPr>
              <a:lnSpc>
                <a:spcPts val="1575"/>
              </a:lnSpc>
              <a:spcBef>
                <a:spcPts val="60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&lt;BLOCK TYPE&gt; "&lt;BLOCK </a:t>
            </a:r>
            <a:r>
              <a:rPr lang="en-IN" kern="0" dirty="0">
                <a:latin typeface="IBM Plex Mono" panose="020B0509050203000203" pitchFamily="49" charset="0"/>
                <a:ea typeface="Times New Roman" panose="02020603050405020304" pitchFamily="18" charset="0"/>
                <a:cs typeface="Courier New" panose="02070309020205020404" pitchFamily="49" charset="0"/>
              </a:rPr>
              <a:t>LABEL1</a:t>
            </a: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&gt;" "&lt;BLOCK LABEL2&gt;"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  # Block body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  &lt;IDENTIFIER&gt; = &lt;EXPRESSION&gt; # Argument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cxnSp>
        <p:nvCxnSpPr>
          <p:cNvPr id="6" name="Straight Arrow Connector 5">
            <a:extLst>
              <a:ext uri="{FF2B5EF4-FFF2-40B4-BE49-F238E27FC236}">
                <a16:creationId xmlns:a16="http://schemas.microsoft.com/office/drawing/2014/main" id="{1E644615-952A-2D72-E1F7-E98579F49657}"/>
              </a:ext>
            </a:extLst>
          </p:cNvPr>
          <p:cNvCxnSpPr/>
          <p:nvPr/>
        </p:nvCxnSpPr>
        <p:spPr>
          <a:xfrm flipH="1">
            <a:off x="5580185" y="2496620"/>
            <a:ext cx="811236" cy="129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C8E613-1C62-E7F1-68F4-DC5F2AE51EF0}"/>
              </a:ext>
            </a:extLst>
          </p:cNvPr>
          <p:cNvCxnSpPr/>
          <p:nvPr/>
        </p:nvCxnSpPr>
        <p:spPr>
          <a:xfrm flipH="1" flipV="1">
            <a:off x="5064369" y="3974123"/>
            <a:ext cx="1453662"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24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br>
              <a:rPr lang="en-IN" sz="32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TextBox 2">
            <a:extLst>
              <a:ext uri="{FF2B5EF4-FFF2-40B4-BE49-F238E27FC236}">
                <a16:creationId xmlns:a16="http://schemas.microsoft.com/office/drawing/2014/main" id="{211D6DDD-17C2-729C-314C-20A94E437DBF}"/>
              </a:ext>
            </a:extLst>
          </p:cNvPr>
          <p:cNvSpPr txBox="1"/>
          <p:nvPr/>
        </p:nvSpPr>
        <p:spPr>
          <a:xfrm>
            <a:off x="939114" y="973668"/>
            <a:ext cx="4374291" cy="646331"/>
          </a:xfrm>
          <a:prstGeom prst="rect">
            <a:avLst/>
          </a:prstGeom>
          <a:noFill/>
        </p:spPr>
        <p:txBody>
          <a:bodyPr wrap="square" rtlCol="0">
            <a:spAutoFit/>
          </a:bodyPr>
          <a:lstStyle/>
          <a:p>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rPr>
              <a:t>Task -1</a:t>
            </a:r>
            <a:endParaRPr lang="en-IN" sz="3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DF6D50E9-C322-EE75-5D53-711731BFC254}"/>
              </a:ext>
            </a:extLst>
          </p:cNvPr>
          <p:cNvSpPr>
            <a:spLocks noGrp="1"/>
          </p:cNvSpPr>
          <p:nvPr>
            <p:ph idx="1"/>
          </p:nvPr>
        </p:nvSpPr>
        <p:spPr/>
        <p:txBody>
          <a:bodyPr/>
          <a:lstStyle/>
          <a:p>
            <a:r>
              <a:rPr lang="en-US" dirty="0"/>
              <a:t>Create a </a:t>
            </a:r>
            <a:r>
              <a:rPr lang="en-US" dirty="0" err="1"/>
              <a:t>vpc</a:t>
            </a:r>
            <a:endParaRPr lang="en-US" dirty="0"/>
          </a:p>
          <a:p>
            <a:r>
              <a:rPr lang="en-US" dirty="0"/>
              <a:t>Create Subnets</a:t>
            </a:r>
          </a:p>
          <a:p>
            <a:r>
              <a:rPr lang="en-US" dirty="0"/>
              <a:t>Create an Internet Gateway and NAT gateway</a:t>
            </a:r>
          </a:p>
          <a:p>
            <a:r>
              <a:rPr lang="en-US" dirty="0"/>
              <a:t>Create Route table</a:t>
            </a:r>
          </a:p>
          <a:p>
            <a:r>
              <a:rPr lang="en-US" dirty="0"/>
              <a:t>Configure Security Group</a:t>
            </a:r>
          </a:p>
          <a:p>
            <a:r>
              <a:rPr lang="en-US" dirty="0"/>
              <a:t>Create EC2 instances</a:t>
            </a:r>
          </a:p>
          <a:p>
            <a:r>
              <a:rPr lang="en-US" dirty="0"/>
              <a:t>Create Load Balance and RDS</a:t>
            </a:r>
            <a:endParaRPr lang="en-IN" dirty="0"/>
          </a:p>
        </p:txBody>
      </p:sp>
    </p:spTree>
    <p:extLst>
      <p:ext uri="{BB962C8B-B14F-4D97-AF65-F5344CB8AC3E}">
        <p14:creationId xmlns:p14="http://schemas.microsoft.com/office/powerpoint/2010/main" val="92130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192485-484D-D300-36BC-B4377648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09" y="-1"/>
            <a:ext cx="1304635" cy="1149927"/>
          </a:xfrm>
          <a:prstGeom prst="rect">
            <a:avLst/>
          </a:prstGeom>
        </p:spPr>
      </p:pic>
      <p:sp>
        <p:nvSpPr>
          <p:cNvPr id="2" name="Title 1">
            <a:extLst>
              <a:ext uri="{FF2B5EF4-FFF2-40B4-BE49-F238E27FC236}">
                <a16:creationId xmlns:a16="http://schemas.microsoft.com/office/drawing/2014/main" id="{45D64739-BB7D-0D0D-B753-37C8A25F44BB}"/>
              </a:ext>
            </a:extLst>
          </p:cNvPr>
          <p:cNvSpPr>
            <a:spLocks noGrp="1"/>
          </p:cNvSpPr>
          <p:nvPr>
            <p:ph type="title"/>
          </p:nvPr>
        </p:nvSpPr>
        <p:spPr/>
        <p:txBody>
          <a:bodyPr/>
          <a:lstStyle/>
          <a:p>
            <a:br>
              <a:rPr lang="en-IN" sz="32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EC2 – Instance Creation</a:t>
            </a:r>
            <a:br>
              <a:rPr lang="en-IN" b="0" i="0" dirty="0">
                <a:solidFill>
                  <a:srgbClr val="000000"/>
                </a:solidFill>
                <a:effectLst/>
                <a:latin typeface="Inter"/>
              </a:rPr>
            </a:br>
            <a:r>
              <a:rPr lang="en-US" dirty="0"/>
              <a:t> </a:t>
            </a:r>
            <a:endParaRPr lang="en-IN" dirty="0"/>
          </a:p>
        </p:txBody>
      </p:sp>
      <p:sp>
        <p:nvSpPr>
          <p:cNvPr id="5" name="Content Placeholder 4">
            <a:extLst>
              <a:ext uri="{FF2B5EF4-FFF2-40B4-BE49-F238E27FC236}">
                <a16:creationId xmlns:a16="http://schemas.microsoft.com/office/drawing/2014/main" id="{FD8A2CD9-54BB-C0F2-1DDD-40A4361A2563}"/>
              </a:ext>
            </a:extLst>
          </p:cNvPr>
          <p:cNvSpPr>
            <a:spLocks noGrp="1"/>
          </p:cNvSpPr>
          <p:nvPr>
            <p:ph idx="1"/>
          </p:nvPr>
        </p:nvSpPr>
        <p:spPr>
          <a:xfrm>
            <a:off x="508815" y="1907287"/>
            <a:ext cx="8112613" cy="888235"/>
          </a:xfrm>
        </p:spPr>
        <p:txBody>
          <a:bodyPr/>
          <a:lstStyle/>
          <a:p>
            <a:pPr algn="l">
              <a:buFont typeface="Wingdings" panose="05000000000000000000" pitchFamily="2" charset="2"/>
              <a:buChar char="Ø"/>
            </a:pP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Wingdings" panose="05000000000000000000" pitchFamily="2" charset="2"/>
              <a:buChar char="Ø"/>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example, the EC2 instance is created in one file named </a:t>
            </a:r>
            <a:r>
              <a:rPr lang="en-US"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ec2_create.tf</a:t>
            </a:r>
          </a:p>
          <a:p>
            <a:pPr algn="l">
              <a:buFont typeface="Wingdings" panose="05000000000000000000" pitchFamily="2" charset="2"/>
              <a:buChar char="Ø"/>
            </a:pPr>
            <a:endParaRPr lang="en-US" b="0" i="0" dirty="0">
              <a:solidFill>
                <a:srgbClr val="000000"/>
              </a:solidFill>
              <a:effectLst/>
              <a:latin typeface="Inter"/>
            </a:endParaRPr>
          </a:p>
          <a:p>
            <a:endParaRPr lang="en-IN" dirty="0"/>
          </a:p>
        </p:txBody>
      </p:sp>
      <p:sp>
        <p:nvSpPr>
          <p:cNvPr id="4" name="TextBox 3">
            <a:extLst>
              <a:ext uri="{FF2B5EF4-FFF2-40B4-BE49-F238E27FC236}">
                <a16:creationId xmlns:a16="http://schemas.microsoft.com/office/drawing/2014/main" id="{32A19C5B-A446-1D03-4C19-260E2DB05339}"/>
              </a:ext>
            </a:extLst>
          </p:cNvPr>
          <p:cNvSpPr txBox="1"/>
          <p:nvPr/>
        </p:nvSpPr>
        <p:spPr>
          <a:xfrm>
            <a:off x="839822" y="3022178"/>
            <a:ext cx="9576487" cy="3693319"/>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resource "</a:t>
            </a:r>
            <a:r>
              <a:rPr lang="en-IN" dirty="0" err="1">
                <a:latin typeface="Calibri" panose="020F0502020204030204" pitchFamily="34" charset="0"/>
                <a:ea typeface="Calibri" panose="020F0502020204030204" pitchFamily="34" charset="0"/>
                <a:cs typeface="Calibri" panose="020F0502020204030204" pitchFamily="34" charset="0"/>
              </a:rPr>
              <a:t>aws_instance</a:t>
            </a:r>
            <a:r>
              <a:rPr lang="en-IN" dirty="0">
                <a:latin typeface="Calibri" panose="020F0502020204030204" pitchFamily="34" charset="0"/>
                <a:ea typeface="Calibri" panose="020F0502020204030204" pitchFamily="34" charset="0"/>
                <a:cs typeface="Calibri" panose="020F0502020204030204" pitchFamily="34" charset="0"/>
              </a:rPr>
              <a:t>" "pub_ec2-1" {</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ami</a:t>
            </a:r>
            <a:r>
              <a:rPr lang="en-IN" dirty="0">
                <a:latin typeface="Calibri" panose="020F0502020204030204" pitchFamily="34" charset="0"/>
                <a:ea typeface="Calibri" panose="020F0502020204030204" pitchFamily="34" charset="0"/>
                <a:cs typeface="Calibri" panose="020F0502020204030204" pitchFamily="34" charset="0"/>
              </a:rPr>
              <a:t> = "ami-090e0fc566929d98b"</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instance_type</a:t>
            </a:r>
            <a:r>
              <a:rPr lang="en-IN" dirty="0">
                <a:latin typeface="Calibri" panose="020F0502020204030204" pitchFamily="34" charset="0"/>
                <a:ea typeface="Calibri" panose="020F0502020204030204" pitchFamily="34" charset="0"/>
                <a:cs typeface="Calibri" panose="020F0502020204030204" pitchFamily="34" charset="0"/>
              </a:rPr>
              <a:t> = "t2.micro"</a:t>
            </a:r>
          </a:p>
          <a:p>
            <a:r>
              <a:rPr lang="en-IN" dirty="0">
                <a:latin typeface="Calibri" panose="020F0502020204030204" pitchFamily="34" charset="0"/>
                <a:ea typeface="Calibri" panose="020F0502020204030204" pitchFamily="34" charset="0"/>
                <a:cs typeface="Calibri" panose="020F0502020204030204" pitchFamily="34" charset="0"/>
              </a:rPr>
              <a:t>  count = 1 </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key_name</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testkey</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vpc_security_group_ids</a:t>
            </a:r>
            <a:r>
              <a:rPr lang="en-IN" dirty="0">
                <a:latin typeface="Calibri" panose="020F0502020204030204" pitchFamily="34" charset="0"/>
                <a:ea typeface="Calibri" panose="020F0502020204030204" pitchFamily="34" charset="0"/>
                <a:cs typeface="Calibri" panose="020F0502020204030204" pitchFamily="34" charset="0"/>
              </a:rPr>
              <a:t> =["${aws_security_group.web_sg.id}"]</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subnet_id</a:t>
            </a:r>
            <a:r>
              <a:rPr lang="en-IN" dirty="0">
                <a:latin typeface="Calibri" panose="020F0502020204030204" pitchFamily="34" charset="0"/>
                <a:ea typeface="Calibri" panose="020F0502020204030204" pitchFamily="34" charset="0"/>
                <a:cs typeface="Calibri" panose="020F0502020204030204" pitchFamily="34" charset="0"/>
              </a:rPr>
              <a:t> = "${aws_subnet.MyPubSn-1.id}"</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associate_public_ip_address</a:t>
            </a:r>
            <a:r>
              <a:rPr lang="en-IN" dirty="0">
                <a:latin typeface="Calibri" panose="020F0502020204030204" pitchFamily="34" charset="0"/>
                <a:ea typeface="Calibri" panose="020F0502020204030204" pitchFamily="34" charset="0"/>
                <a:cs typeface="Calibri" panose="020F0502020204030204" pitchFamily="34" charset="0"/>
              </a:rPr>
              <a:t> = true</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user_data</a:t>
            </a:r>
            <a:r>
              <a:rPr lang="en-IN" dirty="0">
                <a:latin typeface="Calibri" panose="020F0502020204030204" pitchFamily="34" charset="0"/>
                <a:ea typeface="Calibri" panose="020F0502020204030204" pitchFamily="34" charset="0"/>
                <a:cs typeface="Calibri" panose="020F0502020204030204" pitchFamily="34" charset="0"/>
              </a:rPr>
              <a:t> = "file("data.sh")</a:t>
            </a:r>
          </a:p>
          <a:p>
            <a:r>
              <a:rPr lang="en-IN" dirty="0">
                <a:latin typeface="Calibri" panose="020F0502020204030204" pitchFamily="34" charset="0"/>
                <a:ea typeface="Calibri" panose="020F0502020204030204" pitchFamily="34" charset="0"/>
                <a:cs typeface="Calibri" panose="020F0502020204030204" pitchFamily="34" charset="0"/>
              </a:rPr>
              <a:t>  tags = {</a:t>
            </a:r>
          </a:p>
          <a:p>
            <a:r>
              <a:rPr lang="en-IN" dirty="0">
                <a:latin typeface="Calibri" panose="020F0502020204030204" pitchFamily="34" charset="0"/>
                <a:ea typeface="Calibri" panose="020F0502020204030204" pitchFamily="34" charset="0"/>
                <a:cs typeface="Calibri" panose="020F0502020204030204" pitchFamily="34" charset="0"/>
              </a:rPr>
              <a:t>    Name = "publicec2-1"</a:t>
            </a:r>
          </a:p>
          <a:p>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00524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582</TotalTime>
  <Words>841</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Century Gothic</vt:lpstr>
      <vt:lpstr>Courier New</vt:lpstr>
      <vt:lpstr>geekflare-primary</vt:lpstr>
      <vt:lpstr>IBM Plex Mono</vt:lpstr>
      <vt:lpstr>Inter</vt:lpstr>
      <vt:lpstr>Poppins</vt:lpstr>
      <vt:lpstr>Wingdings</vt:lpstr>
      <vt:lpstr>Wingdings 3</vt:lpstr>
      <vt:lpstr>Ion Boardroom</vt:lpstr>
      <vt:lpstr>PowerPoint Presentation</vt:lpstr>
      <vt:lpstr>what is Terraform?</vt:lpstr>
      <vt:lpstr>How Terraform can improve your DevOps process</vt:lpstr>
      <vt:lpstr>Advantages</vt:lpstr>
      <vt:lpstr>Terraform Lifecycle</vt:lpstr>
      <vt:lpstr>Terraform in action </vt:lpstr>
      <vt:lpstr>Blocks</vt:lpstr>
      <vt:lpstr> </vt:lpstr>
      <vt:lpstr> EC2 – Instance Creation  </vt:lpstr>
      <vt:lpstr>Jenkins </vt:lpstr>
      <vt:lpstr> Features of Jenkins  </vt:lpstr>
      <vt:lpstr>Jenkins Installation Procedure</vt:lpstr>
      <vt:lpstr>Jenkins config for Terraform deployment</vt:lpstr>
      <vt:lpstr>Output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Balu B</cp:lastModifiedBy>
  <cp:revision>17</cp:revision>
  <dcterms:created xsi:type="dcterms:W3CDTF">2023-06-20T11:09:38Z</dcterms:created>
  <dcterms:modified xsi:type="dcterms:W3CDTF">2023-07-16T06:21:58Z</dcterms:modified>
</cp:coreProperties>
</file>