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17" r:id="rId5"/>
    <p:sldId id="307" r:id="rId6"/>
    <p:sldId id="308" r:id="rId7"/>
    <p:sldId id="309" r:id="rId8"/>
    <p:sldId id="263" r:id="rId9"/>
    <p:sldId id="310" r:id="rId10"/>
    <p:sldId id="311" r:id="rId11"/>
    <p:sldId id="312" r:id="rId12"/>
    <p:sldId id="316" r:id="rId13"/>
    <p:sldId id="314" r:id="rId14"/>
    <p:sldId id="318" r:id="rId15"/>
    <p:sldId id="315" r:id="rId16"/>
    <p:sldId id="319"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p:scale>
          <a:sx n="66" d="100"/>
          <a:sy n="66" d="100"/>
        </p:scale>
        <p:origin x="1330" y="32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10/17/2024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10/17/2024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4.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Fruit Quality Detection</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US" dirty="0"/>
              <a:t>Prerequisites</a:t>
            </a:r>
            <a:br>
              <a:rPr lang="en-US" dirty="0"/>
            </a:br>
            <a:endParaRPr lang="en-US" dirty="0"/>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400" y="2103120"/>
            <a:ext cx="6729984" cy="3840480"/>
          </a:xfrm>
        </p:spPr>
        <p:txBody>
          <a:bodyPr>
            <a:normAutofit/>
          </a:bodyPr>
          <a:lstStyle/>
          <a:p>
            <a:r>
              <a:rPr lang="en-US" dirty="0"/>
              <a:t>By now We have:</a:t>
            </a:r>
          </a:p>
          <a:p>
            <a:pPr>
              <a:buFont typeface="Arial" panose="020B0604020202020204" pitchFamily="34" charset="0"/>
              <a:buChar char="•"/>
            </a:pPr>
            <a:r>
              <a:rPr lang="en-US" dirty="0"/>
              <a:t>A </a:t>
            </a:r>
            <a:r>
              <a:rPr lang="en-US" dirty="0" err="1"/>
              <a:t>splited</a:t>
            </a:r>
            <a:r>
              <a:rPr lang="en-US" dirty="0"/>
              <a:t> dataset</a:t>
            </a:r>
          </a:p>
          <a:p>
            <a:pPr>
              <a:buFont typeface="Arial" panose="020B0604020202020204" pitchFamily="34" charset="0"/>
              <a:buChar char="•"/>
            </a:pPr>
            <a:r>
              <a:rPr lang="en-US" dirty="0"/>
              <a:t>Two data generators initialized</a:t>
            </a:r>
          </a:p>
          <a:p>
            <a:pPr>
              <a:buFont typeface="Arial" panose="020B0604020202020204" pitchFamily="34" charset="0"/>
              <a:buChar char="•"/>
            </a:pPr>
            <a:r>
              <a:rPr lang="en-US" dirty="0"/>
              <a:t>A txt file with the classes.</a:t>
            </a:r>
          </a:p>
        </p:txBody>
      </p:sp>
      <p:pic>
        <p:nvPicPr>
          <p:cNvPr id="6" name="Content Placeholder 5">
            <a:extLst>
              <a:ext uri="{FF2B5EF4-FFF2-40B4-BE49-F238E27FC236}">
                <a16:creationId xmlns:a16="http://schemas.microsoft.com/office/drawing/2014/main" id="{B8F1325F-45B5-81CC-2CD9-3D9D04272FF7}"/>
              </a:ext>
            </a:extLst>
          </p:cNvPr>
          <p:cNvPicPr>
            <a:picLocks noGrp="1" noChangeAspect="1"/>
          </p:cNvPicPr>
          <p:nvPr>
            <p:ph sz="quarter" idx="12"/>
          </p:nvPr>
        </p:nvPicPr>
        <p:blipFill>
          <a:blip r:embed="rId3"/>
          <a:stretch>
            <a:fillRect/>
          </a:stretch>
        </p:blipFill>
        <p:spPr>
          <a:xfrm>
            <a:off x="6566604" y="1250066"/>
            <a:ext cx="5158549" cy="5158549"/>
          </a:xfrm>
        </p:spPr>
      </p:pic>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FB4BDC-DCCD-A07C-E515-DFB6706696DA}"/>
              </a:ext>
            </a:extLst>
          </p:cNvPr>
          <p:cNvSpPr>
            <a:spLocks noGrp="1"/>
          </p:cNvSpPr>
          <p:nvPr>
            <p:ph type="title"/>
          </p:nvPr>
        </p:nvSpPr>
        <p:spPr/>
        <p:txBody>
          <a:bodyPr/>
          <a:lstStyle/>
          <a:p>
            <a:r>
              <a:rPr lang="en-US" sz="5400" dirty="0"/>
              <a:t>Model training</a:t>
            </a:r>
            <a:endParaRPr lang="en-IN" sz="5400" dirty="0"/>
          </a:p>
        </p:txBody>
      </p:sp>
      <p:sp>
        <p:nvSpPr>
          <p:cNvPr id="6" name="Content Placeholder 5">
            <a:extLst>
              <a:ext uri="{FF2B5EF4-FFF2-40B4-BE49-F238E27FC236}">
                <a16:creationId xmlns:a16="http://schemas.microsoft.com/office/drawing/2014/main" id="{35BCECEC-1965-FF91-3A8C-3CBF6DAB0072}"/>
              </a:ext>
            </a:extLst>
          </p:cNvPr>
          <p:cNvSpPr>
            <a:spLocks noGrp="1"/>
          </p:cNvSpPr>
          <p:nvPr>
            <p:ph idx="1"/>
          </p:nvPr>
        </p:nvSpPr>
        <p:spPr>
          <a:xfrm>
            <a:off x="6550152" y="1250066"/>
            <a:ext cx="5641848" cy="3669175"/>
          </a:xfrm>
        </p:spPr>
        <p:txBody>
          <a:bodyPr>
            <a:normAutofit/>
          </a:bodyPr>
          <a:lstStyle/>
          <a:p>
            <a:pPr marL="342900" indent="-342900" algn="l">
              <a:buFont typeface="Arial" panose="020B0604020202020204" pitchFamily="34" charset="0"/>
              <a:buChar char="•"/>
            </a:pPr>
            <a:r>
              <a:rPr lang="en-US" dirty="0"/>
              <a:t>I used the Yolo11 model to object detection.</a:t>
            </a:r>
          </a:p>
          <a:p>
            <a:pPr marL="342900" indent="-342900" algn="l">
              <a:buFont typeface="Arial" panose="020B0604020202020204" pitchFamily="34" charset="0"/>
              <a:buChar char="•"/>
            </a:pPr>
            <a:r>
              <a:rPr lang="en-IN" dirty="0"/>
              <a:t>First I trained the model using training dataset</a:t>
            </a:r>
          </a:p>
          <a:p>
            <a:pPr marL="342900" indent="-342900" algn="l">
              <a:buFont typeface="Arial" panose="020B0604020202020204" pitchFamily="34" charset="0"/>
              <a:buChar char="•"/>
            </a:pPr>
            <a:r>
              <a:rPr lang="en-IN" dirty="0"/>
              <a:t>After that I validated the model using validation dataset</a:t>
            </a:r>
          </a:p>
          <a:p>
            <a:pPr marL="342900" indent="-342900" algn="l">
              <a:buFont typeface="Arial" panose="020B0604020202020204" pitchFamily="34" charset="0"/>
              <a:buChar char="•"/>
            </a:pPr>
            <a:r>
              <a:rPr lang="en-IN" dirty="0"/>
              <a:t>After checking the results I tested the model using test dataset</a:t>
            </a:r>
          </a:p>
        </p:txBody>
      </p:sp>
      <p:sp>
        <p:nvSpPr>
          <p:cNvPr id="2" name="Slide Number Placeholder 1">
            <a:extLst>
              <a:ext uri="{FF2B5EF4-FFF2-40B4-BE49-F238E27FC236}">
                <a16:creationId xmlns:a16="http://schemas.microsoft.com/office/drawing/2014/main" id="{153526C7-8B29-3685-AA3C-A7E3157EBCC6}"/>
              </a:ext>
            </a:extLst>
          </p:cNvPr>
          <p:cNvSpPr>
            <a:spLocks noGrp="1"/>
          </p:cNvSpPr>
          <p:nvPr>
            <p:ph type="sldNum" sz="quarter" idx="4294967295"/>
          </p:nvPr>
        </p:nvSpPr>
        <p:spPr>
          <a:xfrm>
            <a:off x="11530013" y="5880100"/>
            <a:ext cx="661987" cy="895350"/>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378994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
        <p:nvSpPr>
          <p:cNvPr id="10" name="Title 9">
            <a:extLst>
              <a:ext uri="{FF2B5EF4-FFF2-40B4-BE49-F238E27FC236}">
                <a16:creationId xmlns:a16="http://schemas.microsoft.com/office/drawing/2014/main" id="{4E4F88F8-17E5-45E3-77B1-77FACD99FF63}"/>
              </a:ext>
            </a:extLst>
          </p:cNvPr>
          <p:cNvSpPr>
            <a:spLocks noGrp="1"/>
          </p:cNvSpPr>
          <p:nvPr>
            <p:ph type="title" idx="4294967295"/>
          </p:nvPr>
        </p:nvSpPr>
        <p:spPr>
          <a:xfrm>
            <a:off x="636608" y="474562"/>
            <a:ext cx="11100121" cy="1307939"/>
          </a:xfrm>
        </p:spPr>
        <p:txBody>
          <a:bodyPr/>
          <a:lstStyle/>
          <a:p>
            <a:endParaRPr lang="en-US" dirty="0"/>
          </a:p>
        </p:txBody>
      </p:sp>
      <p:pic>
        <p:nvPicPr>
          <p:cNvPr id="6" name="Picture 5">
            <a:extLst>
              <a:ext uri="{FF2B5EF4-FFF2-40B4-BE49-F238E27FC236}">
                <a16:creationId xmlns:a16="http://schemas.microsoft.com/office/drawing/2014/main" id="{D35BD9FA-6D23-B0C9-EAAF-04BE90601615}"/>
              </a:ext>
            </a:extLst>
          </p:cNvPr>
          <p:cNvPicPr>
            <a:picLocks noChangeAspect="1"/>
          </p:cNvPicPr>
          <p:nvPr/>
        </p:nvPicPr>
        <p:blipFill>
          <a:blip r:embed="rId3"/>
          <a:stretch>
            <a:fillRect/>
          </a:stretch>
        </p:blipFill>
        <p:spPr>
          <a:xfrm>
            <a:off x="598972" y="342632"/>
            <a:ext cx="10774336" cy="6301236"/>
          </a:xfrm>
          <a:prstGeom prst="rect">
            <a:avLst/>
          </a:prstGeom>
        </p:spPr>
      </p:pic>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C224F7-2A09-491B-94F1-A16D77A4DB7E}"/>
              </a:ext>
            </a:extLst>
          </p:cNvPr>
          <p:cNvSpPr>
            <a:spLocks noGrp="1"/>
          </p:cNvSpPr>
          <p:nvPr>
            <p:ph type="sldNum" sz="quarter" idx="4"/>
          </p:nvPr>
        </p:nvSpPr>
        <p:spPr/>
        <p:txBody>
          <a:bodyPr/>
          <a:lstStyle/>
          <a:p>
            <a:fld id="{58FB4751-880F-D840-AAA9-3A15815CC996}" type="slidenum">
              <a:rPr lang="en-US" smtClean="0"/>
              <a:pPr/>
              <a:t>13</a:t>
            </a:fld>
            <a:endParaRPr lang="en-US" dirty="0"/>
          </a:p>
        </p:txBody>
      </p:sp>
      <p:pic>
        <p:nvPicPr>
          <p:cNvPr id="1026" name="Picture 2">
            <a:extLst>
              <a:ext uri="{FF2B5EF4-FFF2-40B4-BE49-F238E27FC236}">
                <a16:creationId xmlns:a16="http://schemas.microsoft.com/office/drawing/2014/main" id="{C18CC271-7EE0-77DD-37D2-2D53DDE65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80" y="2106592"/>
            <a:ext cx="3686538" cy="36865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E2EF0D4-A9A3-BBB2-FDDA-DF2504AF6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748" y="2193267"/>
            <a:ext cx="3686537" cy="36865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2B5AED0-986D-2BD8-F577-4A40C5F29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1277" y="2193266"/>
            <a:ext cx="3686537" cy="36865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F6A971-16D0-D162-9A3D-EB2967C96310}"/>
              </a:ext>
            </a:extLst>
          </p:cNvPr>
          <p:cNvSpPr txBox="1"/>
          <p:nvPr/>
        </p:nvSpPr>
        <p:spPr>
          <a:xfrm>
            <a:off x="1084162" y="516531"/>
            <a:ext cx="10219481" cy="923330"/>
          </a:xfrm>
          <a:prstGeom prst="rect">
            <a:avLst/>
          </a:prstGeom>
          <a:noFill/>
        </p:spPr>
        <p:txBody>
          <a:bodyPr wrap="square" rtlCol="0">
            <a:spAutoFit/>
          </a:bodyPr>
          <a:lstStyle/>
          <a:p>
            <a:pPr algn="ctr"/>
            <a:r>
              <a:rPr lang="en-US" sz="5400" dirty="0"/>
              <a:t>Predicted images</a:t>
            </a:r>
            <a:endParaRPr lang="en-IN" sz="5400" dirty="0"/>
          </a:p>
        </p:txBody>
      </p:sp>
    </p:spTree>
    <p:extLst>
      <p:ext uri="{BB962C8B-B14F-4D97-AF65-F5344CB8AC3E}">
        <p14:creationId xmlns:p14="http://schemas.microsoft.com/office/powerpoint/2010/main" val="396120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BALAKRISHNA</a:t>
            </a:r>
          </a:p>
          <a:p>
            <a:r>
              <a:rPr lang="en-US" dirty="0"/>
              <a:t>9885036899</a:t>
            </a:r>
          </a:p>
          <a:p>
            <a:pPr lvl="1"/>
            <a:r>
              <a:rPr lang="en-US" dirty="0"/>
              <a:t>bk1583829@gmail.com</a:t>
            </a:r>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8000" dirty="0">
                <a:solidFill>
                  <a:schemeClr val="tx1"/>
                </a:solidFill>
              </a:rPr>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450758621"/>
              </p:ext>
            </p:extLst>
          </p:nvPr>
        </p:nvGraphicFramePr>
        <p:xfrm>
          <a:off x="6499121" y="806245"/>
          <a:ext cx="4896465" cy="4619012"/>
        </p:xfrm>
        <a:graphic>
          <a:graphicData uri="http://schemas.openxmlformats.org/drawingml/2006/table">
            <a:tbl>
              <a:tblPr firstRow="1" bandRow="1"/>
              <a:tblGrid>
                <a:gridCol w="4896465">
                  <a:extLst>
                    <a:ext uri="{9D8B030D-6E8A-4147-A177-3AD203B41FA5}">
                      <a16:colId xmlns:a16="http://schemas.microsoft.com/office/drawing/2014/main" val="1563570424"/>
                    </a:ext>
                  </a:extLst>
                </a:gridCol>
              </a:tblGrid>
              <a:tr h="44471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solidFill>
                            <a:schemeClr val="tx1">
                              <a:lumMod val="75000"/>
                            </a:schemeClr>
                          </a:solidFill>
                          <a:latin typeface="+mn-lt"/>
                          <a:cs typeface="Gill Sans Light" panose="020B0302020104020203" pitchFamily="34" charset="-79"/>
                        </a:rPr>
                        <a:t>Objective</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44471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Installation &amp; setup required for model training</a:t>
                      </a:r>
                    </a:p>
                  </a:txBody>
                  <a:tcP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0291262"/>
                  </a:ext>
                </a:extLst>
              </a:tr>
              <a:tr h="927352">
                <a:tc>
                  <a:txBody>
                    <a:bodyPr/>
                    <a:lstStyle/>
                    <a:p>
                      <a:pPr algn="r"/>
                      <a:r>
                        <a:rPr lang="en-US" sz="2400" b="0" kern="1200" dirty="0">
                          <a:solidFill>
                            <a:schemeClr val="tx1"/>
                          </a:solidFill>
                          <a:latin typeface="+mn-lt"/>
                          <a:ea typeface="+mn-ea"/>
                          <a:cs typeface="+mn-cs"/>
                        </a:rPr>
                        <a:t>How to run pre-trained YOLO out-of-the-box and get results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46276">
                <a:tc>
                  <a:txBody>
                    <a:bodyPr/>
                    <a:lstStyle/>
                    <a:p>
                      <a:pPr algn="r"/>
                      <a:r>
                        <a:rPr lang="en-US" sz="2400" b="0" dirty="0"/>
                        <a:t>How to train your custom YOLO object detection model</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64226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Dataset &amp; annotations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779537">
                <a:tc>
                  <a:txBody>
                    <a:bodyPr/>
                    <a:lstStyle/>
                    <a:p>
                      <a:pPr marL="0" algn="r" defTabSz="914400" rtl="0" eaLnBrk="1" latinLnBrk="0" hangingPunct="1"/>
                      <a:r>
                        <a:rPr lang="en-US" sz="2400" b="0" kern="1200" dirty="0">
                          <a:solidFill>
                            <a:schemeClr val="tx1"/>
                          </a:solidFill>
                          <a:latin typeface="+mn-lt"/>
                          <a:ea typeface="+mn-ea"/>
                          <a:cs typeface="+mn-cs"/>
                        </a:rPr>
                        <a:t>Conclusions</a:t>
                      </a:r>
                    </a:p>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40339917"/>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412954" y="1887794"/>
            <a:ext cx="6607277" cy="4483510"/>
          </a:xfrm>
        </p:spPr>
        <p:txBody>
          <a:bodyPr/>
          <a:lstStyle/>
          <a:p>
            <a:r>
              <a:rPr lang="en-US" sz="2800" dirty="0"/>
              <a:t>Detecting objects is a task that needs a complex solution. For a computer to “detect objects” means to process an input image (or a single frame from a video) and respond with information about objects on the image and their position. In computer vision terms, we call these two tasks classification and localization. We want the computer to say what kind of objects are presented on a given image and where exactly they’re located.</a:t>
            </a:r>
          </a:p>
        </p:txBody>
      </p:sp>
      <p:pic>
        <p:nvPicPr>
          <p:cNvPr id="7" name="Picture 2">
            <a:extLst>
              <a:ext uri="{FF2B5EF4-FFF2-40B4-BE49-F238E27FC236}">
                <a16:creationId xmlns:a16="http://schemas.microsoft.com/office/drawing/2014/main" id="{41C03F5B-9D75-800C-1CEF-951632C15708}"/>
              </a:ext>
            </a:extLst>
          </p:cNvPr>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25900" r="13642" b="12523"/>
          <a:stretch/>
        </p:blipFill>
        <p:spPr bwMode="auto">
          <a:xfrm>
            <a:off x="8209935" y="0"/>
            <a:ext cx="3982065" cy="57617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204B795-0B19-D3E3-B029-873AF8022B2A}"/>
              </a:ext>
            </a:extLst>
          </p:cNvPr>
          <p:cNvSpPr txBox="1"/>
          <p:nvPr/>
        </p:nvSpPr>
        <p:spPr>
          <a:xfrm>
            <a:off x="422787" y="678426"/>
            <a:ext cx="6233652" cy="1015663"/>
          </a:xfrm>
          <a:prstGeom prst="rect">
            <a:avLst/>
          </a:prstGeom>
          <a:noFill/>
        </p:spPr>
        <p:txBody>
          <a:bodyPr wrap="square" rtlCol="0">
            <a:spAutoFit/>
          </a:bodyPr>
          <a:lstStyle/>
          <a:p>
            <a:r>
              <a:rPr lang="en-US" sz="6000" dirty="0"/>
              <a:t>Objective</a:t>
            </a:r>
            <a:endParaRPr lang="en-IN" sz="6000"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835742" y="602766"/>
            <a:ext cx="9438968" cy="1124712"/>
          </a:xfrm>
        </p:spPr>
        <p:txBody>
          <a:bodyPr/>
          <a:lstStyle/>
          <a:p>
            <a:r>
              <a:rPr lang="en-US" dirty="0"/>
              <a:t>Installation &amp; setup required for model training</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6912077" cy="3653766"/>
          </a:xfrm>
        </p:spPr>
        <p:txBody>
          <a:bodyPr>
            <a:normAutofit/>
          </a:bodyPr>
          <a:lstStyle/>
          <a:p>
            <a:pPr marL="0" indent="0">
              <a:buNone/>
            </a:pPr>
            <a:r>
              <a:rPr lang="en-US" dirty="0"/>
              <a:t>Let’s talk about the prerequisites that are essential to create our own object detector:</a:t>
            </a:r>
          </a:p>
          <a:p>
            <a:r>
              <a:rPr lang="en-US" dirty="0"/>
              <a:t>Python already installed on our computer. </a:t>
            </a:r>
          </a:p>
          <a:p>
            <a:r>
              <a:rPr lang="en-US" dirty="0"/>
              <a:t>Setup the GPU In our Environment.</a:t>
            </a:r>
          </a:p>
          <a:p>
            <a:r>
              <a:rPr lang="en-US" dirty="0"/>
              <a:t>This requires TensorFlow and relevant libraries.</a:t>
            </a:r>
          </a:p>
          <a:p>
            <a:r>
              <a:rPr lang="en-US" dirty="0"/>
              <a:t>As for me, I was building and training my YOLOv11 model in a Google </a:t>
            </a:r>
            <a:r>
              <a:rPr lang="en-US" dirty="0" err="1"/>
              <a:t>Colab</a:t>
            </a:r>
            <a:r>
              <a:rPr lang="en-US" dirty="0"/>
              <a:t> development environment. </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894734" y="387350"/>
            <a:ext cx="10854813" cy="1504335"/>
          </a:xfrm>
        </p:spPr>
        <p:txBody>
          <a:bodyPr anchor="b"/>
          <a:lstStyle/>
          <a:p>
            <a:r>
              <a:rPr lang="en-US" dirty="0"/>
              <a:t>How to run pre-trained YOLO out-of-the-box and get results</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894734" y="2005781"/>
            <a:ext cx="10697498" cy="4464869"/>
          </a:xfrm>
        </p:spPr>
        <p:txBody>
          <a:bodyPr>
            <a:normAutofit lnSpcReduction="10000"/>
          </a:bodyPr>
          <a:lstStyle/>
          <a:p>
            <a:pPr marL="342900" indent="-342900" algn="l">
              <a:buFont typeface="Arial" panose="020B0604020202020204" pitchFamily="34" charset="0"/>
              <a:buChar char="•"/>
            </a:pPr>
            <a:r>
              <a:rPr lang="en-US" dirty="0"/>
              <a:t>we just have to import YOLO as a class object and load in the model weights.</a:t>
            </a:r>
          </a:p>
          <a:p>
            <a:pPr marL="342900" indent="-342900" algn="l">
              <a:buFont typeface="Arial" panose="020B0604020202020204" pitchFamily="34" charset="0"/>
              <a:buChar char="•"/>
            </a:pPr>
            <a:r>
              <a:rPr lang="en-US" dirty="0"/>
              <a:t>Note that we need to manually download model weights in advance. The model weights file that comes with YOLO comes from the COCO dataset.</a:t>
            </a:r>
          </a:p>
          <a:p>
            <a:pPr marL="342900" indent="-342900" algn="l">
              <a:buFont typeface="Arial" panose="020B0604020202020204" pitchFamily="34" charset="0"/>
              <a:buChar char="•"/>
            </a:pPr>
            <a:r>
              <a:rPr lang="en-US" dirty="0"/>
              <a:t>Right after, the model is fully ready to work with images in inference mode. Just use the predict() method for an image of your choice. The method is standard for TensorFlow and </a:t>
            </a:r>
            <a:r>
              <a:rPr lang="en-US" dirty="0" err="1"/>
              <a:t>Keras</a:t>
            </a:r>
            <a:r>
              <a:rPr lang="en-US" dirty="0"/>
              <a:t> frameworks.</a:t>
            </a:r>
          </a:p>
          <a:p>
            <a:pPr marL="342900" indent="-342900" algn="l">
              <a:buFont typeface="Arial" panose="020B0604020202020204" pitchFamily="34" charset="0"/>
              <a:buChar char="•"/>
            </a:pPr>
            <a:r>
              <a:rPr lang="en-US" dirty="0"/>
              <a:t>There are multiple parameters within the predict() method that let us specify whether we want to plot the image with the predicted bounding boxes, textual names for each object, etc.</a:t>
            </a:r>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200" dirty="0"/>
              <a:t>effective delivery techniques</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r>
              <a:rPr lang="en-US"/>
              <a:t>Effective body language enhances your message, making it more impactful and memorable:</a:t>
            </a:r>
          </a:p>
          <a:p>
            <a:pPr lvl="1"/>
            <a:r>
              <a:rPr lang="en-US"/>
              <a:t>Meaningful eye contact</a:t>
            </a:r>
          </a:p>
          <a:p>
            <a:pPr lvl="1"/>
            <a:r>
              <a:rPr lang="en-US"/>
              <a:t>Purposeful gestures</a:t>
            </a:r>
          </a:p>
          <a:p>
            <a:pPr lvl="1"/>
            <a:r>
              <a:rPr lang="en-US"/>
              <a:t>Maintain good posture</a:t>
            </a:r>
          </a:p>
          <a:p>
            <a:pPr lvl="1"/>
            <a:r>
              <a:rPr lang="en-US"/>
              <a:t>Control your expressions</a:t>
            </a:r>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r>
              <a:rPr lang="en-US" dirty="0"/>
              <a:t>This is a powerful tool in public speaking. It involves varying pitch, tone, and volume to convey emotion, emphasize points, and maintain interest:</a:t>
            </a:r>
          </a:p>
          <a:p>
            <a:pPr lvl="1"/>
            <a:r>
              <a:rPr lang="en-US" dirty="0"/>
              <a:t>Pitch variation</a:t>
            </a:r>
          </a:p>
          <a:p>
            <a:pPr lvl="1"/>
            <a:r>
              <a:rPr lang="en-US" dirty="0"/>
              <a:t>Tone inflection</a:t>
            </a:r>
          </a:p>
          <a:p>
            <a:pPr lvl="1"/>
            <a:r>
              <a:rPr lang="en-US" dirty="0"/>
              <a:t>Volume control</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p:txBody>
          <a:bodyPr/>
          <a:lstStyle/>
          <a:p>
            <a:fld id="{58FB4751-880F-D840-AAA9-3A15815CC996}" type="slidenum">
              <a:rPr lang="en-US" smtClean="0"/>
              <a:pPr/>
              <a:t>7</a:t>
            </a:fld>
            <a:endParaRPr lang="en-US" dirty="0"/>
          </a:p>
        </p:txBody>
      </p:sp>
      <p:sp>
        <p:nvSpPr>
          <p:cNvPr id="11" name="Title 10">
            <a:extLst>
              <a:ext uri="{FF2B5EF4-FFF2-40B4-BE49-F238E27FC236}">
                <a16:creationId xmlns:a16="http://schemas.microsoft.com/office/drawing/2014/main" id="{7A49C0DA-C8AE-5ECC-149A-D60ECFF8C1EB}"/>
              </a:ext>
            </a:extLst>
          </p:cNvPr>
          <p:cNvSpPr>
            <a:spLocks noGrp="1"/>
          </p:cNvSpPr>
          <p:nvPr>
            <p:ph type="title" idx="4294967295"/>
          </p:nvPr>
        </p:nvSpPr>
        <p:spPr>
          <a:xfrm>
            <a:off x="915987" y="275048"/>
            <a:ext cx="10360025" cy="914400"/>
          </a:xfrm>
        </p:spPr>
        <p:txBody>
          <a:bodyPr/>
          <a:lstStyle/>
          <a:p>
            <a:r>
              <a:rPr lang="en-US" sz="3200" dirty="0"/>
              <a:t>How to train custom YOLO object detection model</a:t>
            </a:r>
          </a:p>
        </p:txBody>
      </p:sp>
      <p:sp>
        <p:nvSpPr>
          <p:cNvPr id="2" name="TextBox 1">
            <a:extLst>
              <a:ext uri="{FF2B5EF4-FFF2-40B4-BE49-F238E27FC236}">
                <a16:creationId xmlns:a16="http://schemas.microsoft.com/office/drawing/2014/main" id="{F263BCB6-F5BC-71E0-24D0-17B7099DA750}"/>
              </a:ext>
            </a:extLst>
          </p:cNvPr>
          <p:cNvSpPr txBox="1"/>
          <p:nvPr/>
        </p:nvSpPr>
        <p:spPr>
          <a:xfrm>
            <a:off x="875071" y="1691148"/>
            <a:ext cx="10478729" cy="3539430"/>
          </a:xfrm>
          <a:prstGeom prst="rect">
            <a:avLst/>
          </a:prstGeom>
          <a:noFill/>
        </p:spPr>
        <p:txBody>
          <a:bodyPr wrap="square" rtlCol="0">
            <a:spAutoFit/>
          </a:bodyPr>
          <a:lstStyle/>
          <a:p>
            <a:pPr marL="514350" indent="-514350" algn="l">
              <a:buFont typeface="+mj-lt"/>
              <a:buAutoNum type="arabicPeriod"/>
            </a:pPr>
            <a:r>
              <a:rPr lang="en-US" sz="2800" b="0" i="0" dirty="0">
                <a:effectLst/>
                <a:latin typeface="IBM Plex Sans" panose="020B0503050203000203" pitchFamily="34" charset="0"/>
              </a:rPr>
              <a:t>To design an object detection model, we need to know what classes we want to detect. This should be a limited number of classes that we want to create your detector for. It’s good to have a list of classes prepared as we move to the actual model development.</a:t>
            </a:r>
          </a:p>
          <a:p>
            <a:pPr marL="514350" indent="-514350" algn="l">
              <a:buFont typeface="+mj-lt"/>
              <a:buAutoNum type="arabicPeriod"/>
            </a:pPr>
            <a:r>
              <a:rPr lang="en-US" sz="2800" b="0" i="0" dirty="0">
                <a:effectLst/>
                <a:latin typeface="IBM Plex Sans" panose="020B0503050203000203" pitchFamily="34" charset="0"/>
              </a:rPr>
              <a:t>Ideally, we should also have an annotated dataset that has objects of your interest. This dataset will be used to train a detector and validate it.</a:t>
            </a:r>
          </a:p>
        </p:txBody>
      </p:sp>
    </p:spTree>
    <p:extLst>
      <p:ext uri="{BB962C8B-B14F-4D97-AF65-F5344CB8AC3E}">
        <p14:creationId xmlns:p14="http://schemas.microsoft.com/office/powerpoint/2010/main" val="374834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sz="5400" dirty="0"/>
              <a:t>Dataset &amp; annotations</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8" y="2039111"/>
            <a:ext cx="6539697" cy="4338540"/>
          </a:xfrm>
        </p:spPr>
        <p:txBody>
          <a:bodyPr>
            <a:normAutofit/>
          </a:bodyPr>
          <a:lstStyle/>
          <a:p>
            <a:pPr marL="342900" indent="-342900">
              <a:buFont typeface="Arial" panose="020B0604020202020204" pitchFamily="34" charset="0"/>
              <a:buChar char="•"/>
            </a:pPr>
            <a:r>
              <a:rPr lang="en-US" sz="3200" dirty="0"/>
              <a:t>I downloaded the dataset from </a:t>
            </a:r>
            <a:r>
              <a:rPr lang="en-US" sz="3200" dirty="0" err="1"/>
              <a:t>roboflow</a:t>
            </a:r>
            <a:r>
              <a:rPr lang="en-US" sz="3200" dirty="0"/>
              <a:t>, in that there are so many types of datasets.</a:t>
            </a:r>
          </a:p>
          <a:p>
            <a:pPr marL="342900" indent="-342900">
              <a:buFont typeface="Arial" panose="020B0604020202020204" pitchFamily="34" charset="0"/>
              <a:buChar char="•"/>
            </a:pPr>
            <a:r>
              <a:rPr lang="en-US" sz="3200" dirty="0"/>
              <a:t>My dataset contains Apple, Banana, Orange as Classes.</a:t>
            </a:r>
          </a:p>
          <a:p>
            <a:pPr marL="342900" indent="-342900">
              <a:buFont typeface="Arial" panose="020B0604020202020204" pitchFamily="34" charset="0"/>
              <a:buChar char="•"/>
            </a:pPr>
            <a:r>
              <a:rPr lang="en-US" sz="3200" dirty="0"/>
              <a:t>The dataset related to YOLOv11. I directly downloaded the dataset from code.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pic>
        <p:nvPicPr>
          <p:cNvPr id="7" name="Picture Placeholder 6">
            <a:extLst>
              <a:ext uri="{FF2B5EF4-FFF2-40B4-BE49-F238E27FC236}">
                <a16:creationId xmlns:a16="http://schemas.microsoft.com/office/drawing/2014/main" id="{4F9F0B1E-DB2B-A0DD-DBBD-F375EAD38CD8}"/>
              </a:ext>
            </a:extLst>
          </p:cNvPr>
          <p:cNvPicPr>
            <a:picLocks noGrp="1" noChangeAspect="1"/>
          </p:cNvPicPr>
          <p:nvPr>
            <p:ph type="pic" sz="quarter" idx="10"/>
          </p:nvPr>
        </p:nvPicPr>
        <p:blipFill>
          <a:blip r:embed="rId3"/>
          <a:srcRect l="1394" r="17390"/>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p:txBody>
          <a:bodyPr/>
          <a:lstStyle/>
          <a:p>
            <a:fld id="{58FB4751-880F-D840-AAA9-3A15815CC996}" type="slidenum">
              <a:rPr lang="en-US" smtClean="0"/>
              <a:pPr/>
              <a:t>9</a:t>
            </a:fld>
            <a:endParaRPr lang="en-US" dirty="0"/>
          </a:p>
        </p:txBody>
      </p:sp>
      <p:sp>
        <p:nvSpPr>
          <p:cNvPr id="17" name="Title 16">
            <a:extLst>
              <a:ext uri="{FF2B5EF4-FFF2-40B4-BE49-F238E27FC236}">
                <a16:creationId xmlns:a16="http://schemas.microsoft.com/office/drawing/2014/main" id="{96E3FD31-D19A-BFEB-821F-C00103830DC9}"/>
              </a:ext>
            </a:extLst>
          </p:cNvPr>
          <p:cNvSpPr>
            <a:spLocks noGrp="1"/>
          </p:cNvSpPr>
          <p:nvPr>
            <p:ph type="title" idx="4294967295"/>
          </p:nvPr>
        </p:nvSpPr>
        <p:spPr>
          <a:xfrm>
            <a:off x="915987" y="228347"/>
            <a:ext cx="10360025" cy="914400"/>
          </a:xfrm>
        </p:spPr>
        <p:txBody>
          <a:bodyPr/>
          <a:lstStyle/>
          <a:p>
            <a:r>
              <a:rPr lang="en-US" sz="4400" dirty="0"/>
              <a:t>How to annotate data for YOLO </a:t>
            </a:r>
          </a:p>
        </p:txBody>
      </p:sp>
      <p:sp>
        <p:nvSpPr>
          <p:cNvPr id="4" name="Content Placeholder 3">
            <a:extLst>
              <a:ext uri="{FF2B5EF4-FFF2-40B4-BE49-F238E27FC236}">
                <a16:creationId xmlns:a16="http://schemas.microsoft.com/office/drawing/2014/main" id="{B033062B-5474-93AF-F26D-DF9260BA7DF7}"/>
              </a:ext>
            </a:extLst>
          </p:cNvPr>
          <p:cNvSpPr>
            <a:spLocks noGrp="1"/>
          </p:cNvSpPr>
          <p:nvPr>
            <p:ph sz="quarter" idx="4294967295"/>
          </p:nvPr>
        </p:nvSpPr>
        <p:spPr>
          <a:xfrm>
            <a:off x="915987" y="2038350"/>
            <a:ext cx="10360025" cy="3841750"/>
          </a:xfrm>
        </p:spPr>
        <p:txBody>
          <a:bodyPr/>
          <a:lstStyle/>
          <a:p>
            <a:pPr>
              <a:buFont typeface="Arial" panose="020B0604020202020204" pitchFamily="34" charset="0"/>
              <a:buChar char="•"/>
            </a:pPr>
            <a:r>
              <a:rPr lang="en-US" sz="3600" dirty="0"/>
              <a:t>If dataset of images comes without annotations, we must do the annotation job. This manual operation is quite time-consuming, so make sure you have enough time to do it.</a:t>
            </a:r>
          </a:p>
          <a:p>
            <a:pPr>
              <a:buFont typeface="Arial" panose="020B0604020202020204" pitchFamily="34" charset="0"/>
              <a:buChar char="•"/>
            </a:pPr>
            <a:r>
              <a:rPr lang="en-US" sz="3600" dirty="0"/>
              <a:t>I use the </a:t>
            </a:r>
            <a:r>
              <a:rPr lang="en-US" sz="3600" dirty="0" err="1"/>
              <a:t>LabelImg</a:t>
            </a:r>
            <a:r>
              <a:rPr lang="en-US" sz="3600" dirty="0"/>
              <a:t> for labeling the dataset.</a:t>
            </a:r>
          </a:p>
          <a:p>
            <a:pPr>
              <a:buFont typeface="Arial" panose="020B0604020202020204" pitchFamily="34" charset="0"/>
              <a:buChar char="•"/>
            </a:pPr>
            <a:r>
              <a:rPr lang="en-US" sz="3600" dirty="0"/>
              <a:t>After Labeling I created requirements and classes which is in </a:t>
            </a:r>
            <a:r>
              <a:rPr lang="en-US" sz="3600" dirty="0" err="1"/>
              <a:t>yaml</a:t>
            </a:r>
            <a:r>
              <a:rPr lang="en-US" sz="3600" dirty="0"/>
              <a:t> format.</a:t>
            </a:r>
          </a:p>
          <a:p>
            <a:pPr>
              <a:buFont typeface="Arial" panose="020B0604020202020204" pitchFamily="34" charset="0"/>
              <a:buChar char="•"/>
            </a:pPr>
            <a:endParaRPr lang="en-US" sz="2400"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53780952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{197DB977-B1FD-47DA-A5FC-45D875DF93C0}tf11964407_win32</Template>
  <TotalTime>128</TotalTime>
  <Words>654</Words>
  <Application>Microsoft Office PowerPoint</Application>
  <PresentationFormat>Widescreen</PresentationFormat>
  <Paragraphs>76</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Gill Sans Nova Light</vt:lpstr>
      <vt:lpstr>IBM Plex Sans</vt:lpstr>
      <vt:lpstr>Sagona Book</vt:lpstr>
      <vt:lpstr>Custom</vt:lpstr>
      <vt:lpstr>Fruit Quality Detection</vt:lpstr>
      <vt:lpstr>agenda</vt:lpstr>
      <vt:lpstr>Detecting objects is a task that needs a complex solution. For a computer to “detect objects” means to process an input image (or a single frame from a video) and respond with information about objects on the image and their position. In computer vision terms, we call these two tasks classification and localization. We want the computer to say what kind of objects are presented on a given image and where exactly they’re located.</vt:lpstr>
      <vt:lpstr>Installation &amp; setup required for model training</vt:lpstr>
      <vt:lpstr>How to run pre-trained YOLO out-of-the-box and get results</vt:lpstr>
      <vt:lpstr>effective delivery techniques</vt:lpstr>
      <vt:lpstr>How to train custom YOLO object detection model</vt:lpstr>
      <vt:lpstr>Dataset &amp; annotations</vt:lpstr>
      <vt:lpstr>How to annotate data for YOLO </vt:lpstr>
      <vt:lpstr>Prerequisites </vt:lpstr>
      <vt:lpstr>Model training</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BODE BALAKRISHNA</dc:creator>
  <cp:lastModifiedBy>BODE BALAKRISHNA</cp:lastModifiedBy>
  <cp:revision>2</cp:revision>
  <dcterms:created xsi:type="dcterms:W3CDTF">2024-10-16T16:01:50Z</dcterms:created>
  <dcterms:modified xsi:type="dcterms:W3CDTF">2024-10-17T13:54:23Z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