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26C4-6C79-4583-9247-E3D943DFF5A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A37E-C256-41ED-9CE9-15A16D37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lgerian" pitchFamily="82" charset="0"/>
              </a:rPr>
              <a:t>CREATE A CHATBOT IN PYTHON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8763000" cy="2590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Phase </a:t>
            </a:r>
            <a:r>
              <a:rPr lang="en-US" sz="3600" b="1" dirty="0" smtClean="0">
                <a:solidFill>
                  <a:srgbClr val="FF0000"/>
                </a:solidFill>
              </a:rPr>
              <a:t>3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en-US" sz="3600" b="1" dirty="0">
                <a:solidFill>
                  <a:schemeClr val="tx1"/>
                </a:solidFill>
              </a:rPr>
              <a:t>Development Part </a:t>
            </a:r>
            <a:r>
              <a:rPr lang="en-US" sz="3600" b="1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3600" dirty="0" smtClean="0"/>
              <a:t>.</a:t>
            </a:r>
            <a:r>
              <a:rPr lang="en-US" sz="3600" dirty="0"/>
              <a:t> 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72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Topic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Bahnschrift SemiBold" pitchFamily="34" charset="0"/>
              </a:rPr>
              <a:t>Start  building the  </a:t>
            </a:r>
            <a:r>
              <a:rPr lang="en-US" sz="1800" dirty="0" err="1" smtClean="0">
                <a:solidFill>
                  <a:schemeClr val="tx1"/>
                </a:solidFill>
                <a:latin typeface="Bahnschrift SemiBold" pitchFamily="34" charset="0"/>
              </a:rPr>
              <a:t>chatbot</a:t>
            </a:r>
            <a:r>
              <a:rPr lang="en-US" sz="1800" dirty="0" smtClean="0">
                <a:solidFill>
                  <a:schemeClr val="tx1"/>
                </a:solidFill>
                <a:latin typeface="Bahnschrift SemiBold" pitchFamily="34" charset="0"/>
              </a:rPr>
              <a:t>  by preparing the environment and implementing  basic  user  interactions. Install   required  libraries, like transformers  for  GPT-3  integration  and  flask  for  web app development</a:t>
            </a:r>
            <a:endParaRPr lang="en-US" sz="1800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Create a </a:t>
            </a:r>
            <a:r>
              <a:rPr lang="en-US" sz="2800" b="1" dirty="0" err="1" smtClean="0">
                <a:solidFill>
                  <a:srgbClr val="00B050"/>
                </a:solidFill>
              </a:rPr>
              <a:t>Chatbot</a:t>
            </a:r>
            <a:r>
              <a:rPr lang="en-US" sz="2800" b="1" dirty="0" smtClean="0">
                <a:solidFill>
                  <a:srgbClr val="00B050"/>
                </a:solidFill>
              </a:rPr>
              <a:t> in Python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Introduction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800" b="1" dirty="0"/>
              <a:t> </a:t>
            </a:r>
            <a:r>
              <a:rPr lang="en-US" sz="2000" dirty="0" smtClean="0">
                <a:latin typeface="Bahnschrift" pitchFamily="34" charset="0"/>
              </a:rPr>
              <a:t>A  </a:t>
            </a:r>
            <a:r>
              <a:rPr lang="en-US" sz="2000" dirty="0" err="1" smtClean="0">
                <a:latin typeface="Bahnschrift" pitchFamily="34" charset="0"/>
              </a:rPr>
              <a:t>chatbot</a:t>
            </a:r>
            <a:r>
              <a:rPr lang="en-US" sz="2000" dirty="0" smtClean="0">
                <a:latin typeface="Bahnschrift" pitchFamily="34" charset="0"/>
              </a:rPr>
              <a:t>  </a:t>
            </a:r>
            <a:r>
              <a:rPr lang="en-US" sz="2000" dirty="0">
                <a:latin typeface="Bahnschrift" pitchFamily="34" charset="0"/>
              </a:rPr>
              <a:t>is </a:t>
            </a:r>
            <a:r>
              <a:rPr lang="en-US" sz="2000" dirty="0" smtClean="0">
                <a:latin typeface="Bahnschrift" pitchFamily="34" charset="0"/>
              </a:rPr>
              <a:t> a  computer  </a:t>
            </a:r>
            <a:r>
              <a:rPr lang="en-US" sz="2000" dirty="0">
                <a:latin typeface="Bahnschrift" pitchFamily="34" charset="0"/>
              </a:rPr>
              <a:t>program </a:t>
            </a:r>
            <a:r>
              <a:rPr lang="en-US" sz="2000" dirty="0" smtClean="0">
                <a:latin typeface="Bahnschrift" pitchFamily="34" charset="0"/>
              </a:rPr>
              <a:t> designed  </a:t>
            </a:r>
            <a:r>
              <a:rPr lang="en-US" sz="2000" dirty="0">
                <a:latin typeface="Bahnschrift" pitchFamily="34" charset="0"/>
              </a:rPr>
              <a:t>to </a:t>
            </a:r>
            <a:r>
              <a:rPr lang="en-US" sz="2000" dirty="0" smtClean="0">
                <a:latin typeface="Bahnschrift" pitchFamily="34" charset="0"/>
              </a:rPr>
              <a:t> simulate  human </a:t>
            </a:r>
            <a:r>
              <a:rPr lang="en-US" sz="2000" dirty="0">
                <a:latin typeface="Bahnschrift" pitchFamily="34" charset="0"/>
              </a:rPr>
              <a:t>conversation. </a:t>
            </a:r>
            <a:r>
              <a:rPr lang="en-US" sz="2000" dirty="0" smtClean="0">
                <a:latin typeface="Bahnschrift" pitchFamily="34" charset="0"/>
              </a:rPr>
              <a:t>It  can  </a:t>
            </a:r>
            <a:r>
              <a:rPr lang="en-US" sz="2000" dirty="0">
                <a:latin typeface="Bahnschrift" pitchFamily="34" charset="0"/>
              </a:rPr>
              <a:t>interact </a:t>
            </a:r>
            <a:r>
              <a:rPr lang="en-US" sz="2000" dirty="0" smtClean="0">
                <a:latin typeface="Bahnschrift" pitchFamily="34" charset="0"/>
              </a:rPr>
              <a:t> with  users  through  </a:t>
            </a:r>
            <a:r>
              <a:rPr lang="en-US" sz="2000" dirty="0">
                <a:latin typeface="Bahnschrift" pitchFamily="34" charset="0"/>
              </a:rPr>
              <a:t>text or </a:t>
            </a:r>
            <a:r>
              <a:rPr lang="en-US" sz="2000" dirty="0" smtClean="0">
                <a:latin typeface="Bahnschrift" pitchFamily="34" charset="0"/>
              </a:rPr>
              <a:t>speech  </a:t>
            </a:r>
            <a:r>
              <a:rPr lang="en-US" sz="2000" dirty="0">
                <a:latin typeface="Bahnschrift" pitchFamily="34" charset="0"/>
              </a:rPr>
              <a:t>and respond </a:t>
            </a:r>
            <a:r>
              <a:rPr lang="en-US" sz="2000" dirty="0" smtClean="0">
                <a:latin typeface="Bahnschrift" pitchFamily="34" charset="0"/>
              </a:rPr>
              <a:t> to  their  </a:t>
            </a:r>
            <a:r>
              <a:rPr lang="en-US" sz="2000" dirty="0">
                <a:latin typeface="Bahnschrift" pitchFamily="34" charset="0"/>
              </a:rPr>
              <a:t>queries </a:t>
            </a:r>
            <a:r>
              <a:rPr lang="en-US" sz="2000" dirty="0" smtClean="0">
                <a:latin typeface="Bahnschrift" pitchFamily="34" charset="0"/>
              </a:rPr>
              <a:t> or  requests</a:t>
            </a:r>
            <a:r>
              <a:rPr lang="en-US" sz="2000" dirty="0">
                <a:latin typeface="Bahnschrift" pitchFamily="34" charset="0"/>
              </a:rPr>
              <a:t>.</a:t>
            </a:r>
            <a:r>
              <a:rPr lang="en-US" sz="2000" b="1" dirty="0" smtClean="0">
                <a:latin typeface="Bahnschrift" pitchFamily="34" charset="0"/>
              </a:rPr>
              <a:t>  </a:t>
            </a:r>
          </a:p>
          <a:p>
            <a:r>
              <a:rPr lang="en-US" sz="2000" dirty="0" err="1">
                <a:latin typeface="Bahnschrift" pitchFamily="34" charset="0"/>
              </a:rPr>
              <a:t>Chatbots</a:t>
            </a:r>
            <a:r>
              <a:rPr lang="en-US" sz="2000" dirty="0">
                <a:latin typeface="Bahnschrift" pitchFamily="34" charset="0"/>
              </a:rPr>
              <a:t> </a:t>
            </a:r>
            <a:r>
              <a:rPr lang="en-US" sz="2000" dirty="0" smtClean="0">
                <a:latin typeface="Bahnschrift" pitchFamily="34" charset="0"/>
              </a:rPr>
              <a:t> are  </a:t>
            </a:r>
            <a:r>
              <a:rPr lang="en-US" sz="2000" dirty="0">
                <a:latin typeface="Bahnschrift" pitchFamily="34" charset="0"/>
              </a:rPr>
              <a:t>used </a:t>
            </a:r>
            <a:r>
              <a:rPr lang="en-US" sz="2000" dirty="0" smtClean="0">
                <a:latin typeface="Bahnschrift" pitchFamily="34" charset="0"/>
              </a:rPr>
              <a:t> for </a:t>
            </a:r>
            <a:r>
              <a:rPr lang="en-US" sz="2000" dirty="0">
                <a:latin typeface="Bahnschrift" pitchFamily="34" charset="0"/>
              </a:rPr>
              <a:t>a </a:t>
            </a:r>
            <a:r>
              <a:rPr lang="en-US" sz="2000" dirty="0" smtClean="0">
                <a:latin typeface="Bahnschrift" pitchFamily="34" charset="0"/>
              </a:rPr>
              <a:t> wide  </a:t>
            </a:r>
            <a:r>
              <a:rPr lang="en-US" sz="2000" dirty="0">
                <a:latin typeface="Bahnschrift" pitchFamily="34" charset="0"/>
              </a:rPr>
              <a:t>range </a:t>
            </a:r>
            <a:r>
              <a:rPr lang="en-US" sz="2000" dirty="0" smtClean="0">
                <a:latin typeface="Bahnschrift" pitchFamily="34" charset="0"/>
              </a:rPr>
              <a:t> of  applications</a:t>
            </a:r>
            <a:r>
              <a:rPr lang="en-US" sz="2000" dirty="0">
                <a:latin typeface="Bahnschrift" pitchFamily="34" charset="0"/>
              </a:rPr>
              <a:t>, </a:t>
            </a:r>
            <a:r>
              <a:rPr lang="en-US" sz="2000" dirty="0" smtClean="0">
                <a:latin typeface="Bahnschrift" pitchFamily="34" charset="0"/>
              </a:rPr>
              <a:t> from  </a:t>
            </a:r>
            <a:r>
              <a:rPr lang="en-US" sz="2000" dirty="0">
                <a:latin typeface="Bahnschrift" pitchFamily="34" charset="0"/>
              </a:rPr>
              <a:t>customer support </a:t>
            </a:r>
            <a:r>
              <a:rPr lang="en-US" sz="2000" dirty="0" smtClean="0">
                <a:latin typeface="Bahnschrift" pitchFamily="34" charset="0"/>
              </a:rPr>
              <a:t> and  virtual  assistants  to  </a:t>
            </a:r>
            <a:r>
              <a:rPr lang="en-US" sz="2000" dirty="0">
                <a:latin typeface="Bahnschrift" pitchFamily="34" charset="0"/>
              </a:rPr>
              <a:t>entertainment </a:t>
            </a:r>
            <a:r>
              <a:rPr lang="en-US" sz="2000" dirty="0" smtClean="0">
                <a:latin typeface="Bahnschrift" pitchFamily="34" charset="0"/>
              </a:rPr>
              <a:t> and  </a:t>
            </a:r>
            <a:r>
              <a:rPr lang="en-US" sz="2000" dirty="0">
                <a:latin typeface="Bahnschrift" pitchFamily="34" charset="0"/>
              </a:rPr>
              <a:t>information retrieval</a:t>
            </a:r>
            <a:r>
              <a:rPr lang="en-US" sz="2000" dirty="0"/>
              <a:t>.</a:t>
            </a:r>
            <a:r>
              <a:rPr lang="en-US" sz="2000" b="1" dirty="0" smtClean="0">
                <a:latin typeface="Bahnschrift" pitchFamily="34" charset="0"/>
              </a:rPr>
              <a:t>  </a:t>
            </a:r>
          </a:p>
          <a:p>
            <a:r>
              <a:rPr lang="en-US" sz="2000" dirty="0" smtClean="0">
                <a:latin typeface="Bahnschrift" pitchFamily="34" charset="0"/>
              </a:rPr>
              <a:t>Creating  </a:t>
            </a:r>
            <a:r>
              <a:rPr lang="en-US" sz="2000" dirty="0">
                <a:latin typeface="Bahnschrift" pitchFamily="34" charset="0"/>
              </a:rPr>
              <a:t>a </a:t>
            </a:r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dirty="0" err="1" smtClean="0">
                <a:latin typeface="Bahnschrift" pitchFamily="34" charset="0"/>
              </a:rPr>
              <a:t>chatbot</a:t>
            </a:r>
            <a:r>
              <a:rPr lang="en-US" sz="2000" dirty="0" smtClean="0">
                <a:latin typeface="Bahnschrift" pitchFamily="34" charset="0"/>
              </a:rPr>
              <a:t>  </a:t>
            </a:r>
            <a:r>
              <a:rPr lang="en-US" sz="2000" dirty="0">
                <a:latin typeface="Bahnschrift" pitchFamily="34" charset="0"/>
              </a:rPr>
              <a:t>is </a:t>
            </a:r>
            <a:r>
              <a:rPr lang="en-US" sz="2000" dirty="0" smtClean="0">
                <a:latin typeface="Bahnschrift" pitchFamily="34" charset="0"/>
              </a:rPr>
              <a:t> a  challenging  but  rewarding  endeavor  </a:t>
            </a:r>
            <a:r>
              <a:rPr lang="en-US" sz="2000" dirty="0">
                <a:latin typeface="Bahnschrift" pitchFamily="34" charset="0"/>
              </a:rPr>
              <a:t>that combines </a:t>
            </a:r>
            <a:r>
              <a:rPr lang="en-US" sz="2000" dirty="0" smtClean="0">
                <a:latin typeface="Bahnschrift" pitchFamily="34" charset="0"/>
              </a:rPr>
              <a:t> various  </a:t>
            </a:r>
            <a:r>
              <a:rPr lang="en-US" sz="2000" dirty="0">
                <a:latin typeface="Bahnschrift" pitchFamily="34" charset="0"/>
              </a:rPr>
              <a:t>technologies </a:t>
            </a:r>
            <a:r>
              <a:rPr lang="en-US" sz="2000" dirty="0" smtClean="0">
                <a:latin typeface="Bahnschrift" pitchFamily="34" charset="0"/>
              </a:rPr>
              <a:t> and  skills,  </a:t>
            </a:r>
            <a:r>
              <a:rPr lang="en-US" sz="2000" dirty="0">
                <a:latin typeface="Bahnschrift" pitchFamily="34" charset="0"/>
              </a:rPr>
              <a:t>from </a:t>
            </a:r>
            <a:r>
              <a:rPr lang="en-US" sz="2000" dirty="0" smtClean="0">
                <a:latin typeface="Bahnschrift" pitchFamily="34" charset="0"/>
              </a:rPr>
              <a:t> programming  and </a:t>
            </a:r>
            <a:r>
              <a:rPr lang="en-US" sz="2000" dirty="0">
                <a:latin typeface="Bahnschrift" pitchFamily="34" charset="0"/>
              </a:rPr>
              <a:t>NLP </a:t>
            </a:r>
            <a:r>
              <a:rPr lang="en-US" sz="2000" dirty="0" smtClean="0">
                <a:latin typeface="Bahnschrift" pitchFamily="34" charset="0"/>
              </a:rPr>
              <a:t> to  machine  </a:t>
            </a:r>
            <a:r>
              <a:rPr lang="en-US" sz="2000" dirty="0">
                <a:latin typeface="Bahnschrift" pitchFamily="34" charset="0"/>
              </a:rPr>
              <a:t>learning</a:t>
            </a:r>
            <a:r>
              <a:rPr lang="en-US" sz="2000" dirty="0"/>
              <a:t>.</a:t>
            </a:r>
            <a:r>
              <a:rPr lang="en-US" sz="2000" b="1" dirty="0" smtClean="0">
                <a:latin typeface="Bahnschrift" pitchFamily="34" charset="0"/>
              </a:rPr>
              <a:t>     </a:t>
            </a:r>
            <a:endParaRPr lang="en-US" sz="2000" b="1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89679"/>
            <a:ext cx="8458200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Necessary steps to follow:</a:t>
            </a:r>
          </a:p>
          <a:p>
            <a:r>
              <a:rPr lang="en-US" dirty="0">
                <a:latin typeface="Bahnschrift" pitchFamily="34" charset="0"/>
              </a:rPr>
              <a:t> </a:t>
            </a:r>
            <a:r>
              <a:rPr lang="en-US" dirty="0" smtClean="0">
                <a:latin typeface="Bahnschrift" pitchFamily="34" charset="0"/>
              </a:rPr>
              <a:t>                  we'll </a:t>
            </a:r>
            <a:r>
              <a:rPr lang="en-US" dirty="0">
                <a:latin typeface="Bahnschrift" pitchFamily="34" charset="0"/>
              </a:rPr>
              <a:t>start building a </a:t>
            </a:r>
            <a:r>
              <a:rPr lang="en-US" dirty="0" err="1">
                <a:latin typeface="Bahnschrift" pitchFamily="34" charset="0"/>
              </a:rPr>
              <a:t>chatbot</a:t>
            </a:r>
            <a:r>
              <a:rPr lang="en-US" dirty="0">
                <a:latin typeface="Bahnschrift" pitchFamily="34" charset="0"/>
              </a:rPr>
              <a:t> by preparing the environment, loading and preprocessing a dataset, and implementing basic user interactions. We'll also install the required libraries, such as "transformers" for GPT-3 integration and "Flask" for web app development. Please note that the "transformers" library is useful for using pre-trained language models, and you can integrate GPT-3 or other models based on your preferences</a:t>
            </a:r>
            <a:r>
              <a:rPr lang="en-US" dirty="0" smtClean="0">
                <a:latin typeface="Bahnschrift" pitchFamily="34" charset="0"/>
              </a:rPr>
              <a:t>.</a:t>
            </a:r>
          </a:p>
          <a:p>
            <a:endParaRPr lang="en-US" dirty="0" smtClean="0">
              <a:latin typeface="Bahnschrift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</a:rPr>
              <a:t>Environment Setup.</a:t>
            </a:r>
          </a:p>
          <a:p>
            <a:r>
              <a:rPr lang="en-US" sz="2000" dirty="0" smtClean="0"/>
              <a:t>            </a:t>
            </a:r>
            <a:r>
              <a:rPr lang="en-US" sz="2000" dirty="0" smtClean="0">
                <a:latin typeface="Bahnschrift" pitchFamily="34" charset="0"/>
              </a:rPr>
              <a:t>We </a:t>
            </a:r>
            <a:r>
              <a:rPr lang="en-US" sz="2000" dirty="0">
                <a:latin typeface="Bahnschrift" pitchFamily="34" charset="0"/>
              </a:rPr>
              <a:t>can create a virtual environment to manage project dependencies and versions. Open your terminal and run</a:t>
            </a:r>
            <a:r>
              <a:rPr lang="en-US" sz="2000" dirty="0" smtClean="0">
                <a:latin typeface="Bahnschrift" pitchFamily="34" charset="0"/>
              </a:rPr>
              <a:t>:</a:t>
            </a:r>
          </a:p>
          <a:p>
            <a:r>
              <a:rPr lang="en-US" sz="2000" b="1" dirty="0">
                <a:solidFill>
                  <a:srgbClr val="00B050"/>
                </a:solidFill>
                <a:latin typeface="Bahnschrift" pitchFamily="34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Bahnschrift" pitchFamily="34" charset="0"/>
              </a:rPr>
              <a:t>                     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# Create a virtual environment (optional but recommended)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                       python -m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venv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chatbot-env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Bahnschrift Light" pitchFamily="34" charset="0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                      # Activate the virtual environment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                       # On Windows: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                   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chatbot-env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\Scripts\activate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                     # On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macOS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and Linux: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                      source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chatbot-env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ahnschrift Light" pitchFamily="34" charset="0"/>
              </a:rPr>
              <a:t>/bin/activate.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2. Install Required </a:t>
            </a:r>
            <a:r>
              <a:rPr lang="en-US" sz="2000" b="1" dirty="0" smtClean="0">
                <a:solidFill>
                  <a:srgbClr val="00B050"/>
                </a:solidFill>
              </a:rPr>
              <a:t>Libraries.</a:t>
            </a:r>
          </a:p>
          <a:p>
            <a:r>
              <a:rPr lang="en-US" sz="2000" dirty="0" smtClean="0"/>
              <a:t>              </a:t>
            </a:r>
            <a:r>
              <a:rPr lang="en-US" sz="2000" dirty="0" smtClean="0">
                <a:latin typeface="Bahnschrift" pitchFamily="34" charset="0"/>
              </a:rPr>
              <a:t>flask </a:t>
            </a:r>
            <a:r>
              <a:rPr lang="en-US" sz="2000" dirty="0">
                <a:latin typeface="Bahnschrift" pitchFamily="34" charset="0"/>
              </a:rPr>
              <a:t>is a lightweight web framework that we'll use for creating a simple web-based </a:t>
            </a:r>
            <a:r>
              <a:rPr lang="en-US" sz="2000" dirty="0" err="1">
                <a:latin typeface="Bahnschrift" pitchFamily="34" charset="0"/>
              </a:rPr>
              <a:t>chatbot</a:t>
            </a:r>
            <a:r>
              <a:rPr lang="en-US" sz="2000" dirty="0">
                <a:latin typeface="Bahnschrift" pitchFamily="34" charset="0"/>
              </a:rPr>
              <a:t> interface.</a:t>
            </a:r>
            <a:endParaRPr lang="en-US" sz="2000" b="1" dirty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Bahnschrift Light" pitchFamily="34" charset="0"/>
            </a:endParaRPr>
          </a:p>
          <a:p>
            <a:endParaRPr lang="en-US" sz="2000" b="1" dirty="0" smtClean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380164"/>
            <a:ext cx="868679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3. </a:t>
            </a:r>
            <a:r>
              <a:rPr lang="en-US" sz="2400" b="1" dirty="0">
                <a:solidFill>
                  <a:srgbClr val="00B050"/>
                </a:solidFill>
              </a:rPr>
              <a:t>Basic User </a:t>
            </a:r>
            <a:r>
              <a:rPr lang="en-US" sz="2400" b="1" dirty="0" smtClean="0">
                <a:solidFill>
                  <a:srgbClr val="00B050"/>
                </a:solidFill>
              </a:rPr>
              <a:t>Interaction.</a:t>
            </a:r>
          </a:p>
          <a:p>
            <a:r>
              <a:rPr lang="en-US" sz="2000" dirty="0" smtClean="0">
                <a:latin typeface="Bahnschrift" pitchFamily="34" charset="0"/>
              </a:rPr>
              <a:t>           Create </a:t>
            </a:r>
            <a:r>
              <a:rPr lang="en-US" sz="2000" dirty="0">
                <a:latin typeface="Bahnschrift" pitchFamily="34" charset="0"/>
              </a:rPr>
              <a:t>a Python script (e.g., </a:t>
            </a:r>
            <a:r>
              <a:rPr lang="en-US" sz="2000" dirty="0" smtClean="0">
                <a:latin typeface="Bahnschrift" pitchFamily="34" charset="0"/>
              </a:rPr>
              <a:t>chatbot.py</a:t>
            </a:r>
            <a:r>
              <a:rPr lang="en-US" sz="2000" dirty="0">
                <a:latin typeface="Bahnschrift" pitchFamily="34" charset="0"/>
              </a:rPr>
              <a:t>) to handle basic user interactions. You can use a simple rule-based system to provide responses based on user input, or you can integrate a pre-trained model (e.g., GPT-3) to generate responses</a:t>
            </a:r>
            <a:r>
              <a:rPr lang="en-US" sz="2400" dirty="0" smtClean="0"/>
              <a:t>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4. </a:t>
            </a:r>
            <a:r>
              <a:rPr lang="en-US" sz="2400" b="1" dirty="0">
                <a:solidFill>
                  <a:srgbClr val="00B050"/>
                </a:solidFill>
              </a:rPr>
              <a:t>Web App </a:t>
            </a:r>
            <a:r>
              <a:rPr lang="en-US" sz="2400" b="1" dirty="0" smtClean="0">
                <a:solidFill>
                  <a:srgbClr val="00B050"/>
                </a:solidFill>
              </a:rPr>
              <a:t>Development.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</a:t>
            </a:r>
            <a:r>
              <a:rPr lang="en-US" sz="2000" dirty="0">
                <a:latin typeface="Bahnschrift" pitchFamily="34" charset="0"/>
              </a:rPr>
              <a:t>If you want to create a web-based </a:t>
            </a:r>
            <a:r>
              <a:rPr lang="en-US" sz="2000" dirty="0" err="1">
                <a:latin typeface="Bahnschrift" pitchFamily="34" charset="0"/>
              </a:rPr>
              <a:t>chatbot</a:t>
            </a:r>
            <a:r>
              <a:rPr lang="en-US" sz="2000" dirty="0">
                <a:latin typeface="Bahnschrift" pitchFamily="34" charset="0"/>
              </a:rPr>
              <a:t> interface, you can use Flask. Create a Flask app in a separate Python file (e.g., </a:t>
            </a:r>
            <a:r>
              <a:rPr lang="en-US" sz="2000" dirty="0" smtClean="0">
                <a:latin typeface="Bahnschrift" pitchFamily="34" charset="0"/>
              </a:rPr>
              <a:t>app.py</a:t>
            </a:r>
            <a:r>
              <a:rPr lang="en-US" sz="2000" dirty="0">
                <a:latin typeface="Bahnschrift" pitchFamily="34" charset="0"/>
              </a:rPr>
              <a:t>). </a:t>
            </a:r>
            <a:endParaRPr lang="en-US" sz="2000" b="1" dirty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5.Data Preprocessing.</a:t>
            </a:r>
          </a:p>
          <a:p>
            <a:r>
              <a:rPr lang="en-US" sz="2000" b="1" dirty="0">
                <a:solidFill>
                  <a:srgbClr val="00B050"/>
                </a:solidFill>
                <a:latin typeface="Bahnschrift" pitchFamily="34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Bahnschrift" pitchFamily="34" charset="0"/>
              </a:rPr>
              <a:t>           </a:t>
            </a:r>
            <a:r>
              <a:rPr lang="en-US" sz="2000" dirty="0">
                <a:latin typeface="Bahnschrift" pitchFamily="34" charset="0"/>
              </a:rPr>
              <a:t>Tokenize the text data, remove stop words, and perform any necessary data cleaning. This step is crucial for natural language processing</a:t>
            </a:r>
            <a:endParaRPr lang="en-US" sz="2000" b="1" dirty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6.</a:t>
            </a:r>
            <a:r>
              <a:rPr lang="en-US" sz="2400" b="1" dirty="0">
                <a:solidFill>
                  <a:srgbClr val="00B050"/>
                </a:solidFill>
              </a:rPr>
              <a:t> Implement the </a:t>
            </a:r>
            <a:r>
              <a:rPr lang="en-US" sz="2400" b="1" dirty="0" err="1">
                <a:solidFill>
                  <a:srgbClr val="00B050"/>
                </a:solidFill>
              </a:rPr>
              <a:t>Chatbot</a:t>
            </a:r>
            <a:r>
              <a:rPr lang="en-US" sz="2400" dirty="0"/>
              <a:t>: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latin typeface="Bahnschrift" pitchFamily="34" charset="0"/>
              </a:rPr>
              <a:t>              *</a:t>
            </a:r>
            <a:r>
              <a:rPr lang="en-US" sz="2000" dirty="0" smtClean="0">
                <a:latin typeface="Bahnschrift" pitchFamily="34" charset="0"/>
              </a:rPr>
              <a:t> </a:t>
            </a:r>
            <a:r>
              <a:rPr lang="en-US" sz="2000" dirty="0">
                <a:latin typeface="Bahnschrift" pitchFamily="34" charset="0"/>
              </a:rPr>
              <a:t>Write the code to implement the </a:t>
            </a:r>
            <a:r>
              <a:rPr lang="en-US" sz="2000" dirty="0" err="1">
                <a:latin typeface="Bahnschrift" pitchFamily="34" charset="0"/>
              </a:rPr>
              <a:t>chatbot</a:t>
            </a:r>
            <a:r>
              <a:rPr lang="en-US" sz="2000" dirty="0">
                <a:latin typeface="Bahnschrift" pitchFamily="34" charset="0"/>
              </a:rPr>
              <a:t> using your chosen approach (rule-based, retrieval-based, generative</a:t>
            </a:r>
            <a:r>
              <a:rPr lang="en-US" sz="2000" dirty="0"/>
              <a:t>).</a:t>
            </a:r>
            <a:endParaRPr lang="en-US" sz="2000" dirty="0">
              <a:latin typeface="Bahnschrift" pitchFamily="34" charset="0"/>
            </a:endParaRPr>
          </a:p>
          <a:p>
            <a:r>
              <a:rPr lang="en-US" sz="2400" dirty="0" smtClean="0"/>
              <a:t>           </a:t>
            </a:r>
            <a:r>
              <a:rPr lang="en-US" sz="2000" dirty="0" smtClean="0">
                <a:latin typeface="Bahnschrift" pitchFamily="34" charset="0"/>
              </a:rPr>
              <a:t>*</a:t>
            </a:r>
            <a:r>
              <a:rPr lang="en-US" sz="2000" dirty="0">
                <a:latin typeface="Bahnschrift" pitchFamily="34" charset="0"/>
              </a:rPr>
              <a:t>For machine learning-based </a:t>
            </a:r>
            <a:r>
              <a:rPr lang="en-US" sz="2000" dirty="0" err="1">
                <a:latin typeface="Bahnschrift" pitchFamily="34" charset="0"/>
              </a:rPr>
              <a:t>chatbots</a:t>
            </a:r>
            <a:r>
              <a:rPr lang="en-US" sz="2000" dirty="0">
                <a:latin typeface="Bahnschrift" pitchFamily="34" charset="0"/>
              </a:rPr>
              <a:t>, design and train the models.</a:t>
            </a:r>
            <a:endParaRPr lang="en-US" sz="2000" b="1" dirty="0">
              <a:solidFill>
                <a:srgbClr val="00B050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4800"/>
            <a:ext cx="838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7.Design </a:t>
            </a:r>
            <a:r>
              <a:rPr lang="en-US" sz="2400" b="1" dirty="0">
                <a:solidFill>
                  <a:srgbClr val="00B050"/>
                </a:solidFill>
              </a:rPr>
              <a:t>Conversation Flow</a:t>
            </a:r>
            <a:r>
              <a:rPr lang="en-US" sz="2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           </a:t>
            </a:r>
            <a:r>
              <a:rPr lang="en-US" sz="2400" dirty="0" smtClean="0"/>
              <a:t>*</a:t>
            </a:r>
            <a:r>
              <a:rPr lang="en-US" sz="2000" dirty="0" smtClean="0">
                <a:latin typeface="Bahnschrift" pitchFamily="34" charset="0"/>
              </a:rPr>
              <a:t>Define the conversation flow and the types of questions or inputs the </a:t>
            </a:r>
            <a:r>
              <a:rPr lang="en-US" sz="2000" dirty="0" err="1" smtClean="0">
                <a:latin typeface="Bahnschrift" pitchFamily="34" charset="0"/>
              </a:rPr>
              <a:t>chatbot</a:t>
            </a:r>
            <a:r>
              <a:rPr lang="en-US" sz="2000" dirty="0" smtClean="0">
                <a:latin typeface="Bahnschrift" pitchFamily="34" charset="0"/>
              </a:rPr>
              <a:t> should handle.</a:t>
            </a:r>
          </a:p>
          <a:p>
            <a:r>
              <a:rPr lang="en-US" sz="2000" dirty="0">
                <a:latin typeface="Bahnschrift" pitchFamily="34" charset="0"/>
              </a:rPr>
              <a:t> </a:t>
            </a:r>
            <a:r>
              <a:rPr lang="en-US" sz="2000" dirty="0" smtClean="0">
                <a:latin typeface="Bahnschrift" pitchFamily="34" charset="0"/>
              </a:rPr>
              <a:t>                  *Create a decision tree or dialogue management system to guide the conversation</a:t>
            </a:r>
            <a:r>
              <a:rPr lang="en-US" sz="2400" dirty="0" smtClean="0"/>
              <a:t>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8</a:t>
            </a:r>
            <a:r>
              <a:rPr lang="en-US" sz="2400" b="1" dirty="0" smtClean="0">
                <a:solidFill>
                  <a:srgbClr val="00B050"/>
                </a:solidFill>
              </a:rPr>
              <a:t>.Test and Evaluate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     </a:t>
            </a:r>
            <a:r>
              <a:rPr lang="en-US" sz="2800" b="1" dirty="0" smtClean="0"/>
              <a:t> </a:t>
            </a:r>
            <a:r>
              <a:rPr lang="en-US" sz="2400" b="1" dirty="0" smtClean="0"/>
              <a:t>* </a:t>
            </a:r>
            <a:r>
              <a:rPr lang="en-US" sz="2000" dirty="0" smtClean="0">
                <a:latin typeface="Bahnschrift" pitchFamily="34" charset="0"/>
              </a:rPr>
              <a:t>Test your </a:t>
            </a:r>
            <a:r>
              <a:rPr lang="en-US" sz="2000" dirty="0" err="1" smtClean="0">
                <a:latin typeface="Bahnschrift" pitchFamily="34" charset="0"/>
              </a:rPr>
              <a:t>chatbot</a:t>
            </a:r>
            <a:r>
              <a:rPr lang="en-US" sz="2000" dirty="0" smtClean="0">
                <a:latin typeface="Bahnschrift" pitchFamily="34" charset="0"/>
              </a:rPr>
              <a:t> with a variety of user inputs and evaluate its responses</a:t>
            </a:r>
            <a:r>
              <a:rPr lang="en-US" sz="2400" dirty="0" smtClean="0">
                <a:latin typeface="Bahnschrift" pitchFamily="34" charset="0"/>
              </a:rPr>
              <a:t>.</a:t>
            </a:r>
          </a:p>
          <a:p>
            <a:r>
              <a:rPr lang="en-US" sz="2400" dirty="0">
                <a:latin typeface="Bahnschrift" pitchFamily="34" charset="0"/>
              </a:rPr>
              <a:t> </a:t>
            </a:r>
            <a:r>
              <a:rPr lang="en-US" sz="2400" dirty="0" smtClean="0">
                <a:latin typeface="Bahnschrift" pitchFamily="34" charset="0"/>
              </a:rPr>
              <a:t>                </a:t>
            </a:r>
            <a:r>
              <a:rPr lang="en-US" sz="2800" dirty="0" smtClean="0"/>
              <a:t> </a:t>
            </a:r>
            <a:r>
              <a:rPr lang="en-US" sz="2400" dirty="0" smtClean="0"/>
              <a:t>*</a:t>
            </a:r>
            <a:r>
              <a:rPr lang="en-US" sz="2000" dirty="0" smtClean="0">
                <a:latin typeface="Bahnschrift" pitchFamily="34" charset="0"/>
              </a:rPr>
              <a:t>Use metrics like accuracy, F1-score</a:t>
            </a:r>
          </a:p>
          <a:p>
            <a:r>
              <a:rPr lang="en-US" sz="2000" dirty="0">
                <a:latin typeface="Bahnschrift" pitchFamily="34" charset="0"/>
              </a:rPr>
              <a:t> </a:t>
            </a:r>
            <a:r>
              <a:rPr lang="en-US" sz="2000" dirty="0" smtClean="0">
                <a:latin typeface="Bahnschrift" pitchFamily="34" charset="0"/>
              </a:rPr>
              <a:t>                                 </a:t>
            </a:r>
          </a:p>
          <a:p>
            <a:endParaRPr lang="en-US" sz="2000" dirty="0">
              <a:latin typeface="Bahnschrift" pitchFamily="34" charset="0"/>
            </a:endParaRPr>
          </a:p>
          <a:p>
            <a:endParaRPr lang="en-US" sz="2000" dirty="0" smtClean="0">
              <a:latin typeface="Bahnschrift" pitchFamily="34" charset="0"/>
            </a:endParaRPr>
          </a:p>
          <a:p>
            <a:endParaRPr lang="en-US" sz="2000" dirty="0">
              <a:latin typeface="Bahnschrift" pitchFamily="34" charset="0"/>
            </a:endParaRPr>
          </a:p>
          <a:p>
            <a:endParaRPr lang="en-US" sz="2000" dirty="0" smtClean="0">
              <a:latin typeface="Bahnschrift" pitchFamily="34" charset="0"/>
            </a:endParaRPr>
          </a:p>
          <a:p>
            <a:endParaRPr lang="en-US" sz="2000" dirty="0" smtClean="0">
              <a:latin typeface="Bahnschrift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Bahnschrift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Bahnschrift" pitchFamily="34" charset="0"/>
              </a:rPr>
              <a:t>                         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                  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800"/>
            <a:ext cx="7696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7696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</a:rPr>
              <a:t>Program: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import random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  responses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= {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"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hello": "Hello! How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can  I  help  you?",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  "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how are you": "I'm just a computer program, but thanks for asking!",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   "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bye": "Goodbye! Have a great day!",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 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def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chatbot_response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user_input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):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  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user_input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user_input.lower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()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   for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keyword, response 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responses.items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():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    if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keyword 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user_input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: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      return response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# If no match is found,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return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"I'm sorry, I don't understand. Please ask another question."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print("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Chatbot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: Hello! Type 'bye' to exit.")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while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True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: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user_input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= input("You: ")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if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user_input.lower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() == 'bye':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print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("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Chatbot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: Goodbye!")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       break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response 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chatbot_response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user_input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)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print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("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Chatbot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:", response) </a:t>
            </a:r>
          </a:p>
        </p:txBody>
      </p:sp>
    </p:spTree>
    <p:extLst>
      <p:ext uri="{BB962C8B-B14F-4D97-AF65-F5344CB8AC3E}">
        <p14:creationId xmlns:p14="http://schemas.microsoft.com/office/powerpoint/2010/main" val="32068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382000" cy="94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 Rounded MT Bold" pitchFamily="34" charset="0"/>
              </a:rPr>
              <a:t>step by </a:t>
            </a: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</a:rPr>
              <a:t>step</a:t>
            </a:r>
          </a:p>
          <a:p>
            <a:r>
              <a:rPr lang="en-US" sz="2400" dirty="0" smtClean="0">
                <a:latin typeface="Bahnschrift" pitchFamily="34" charset="0"/>
              </a:rPr>
              <a:t>(for Start </a:t>
            </a:r>
            <a:r>
              <a:rPr lang="en-US" sz="2400" dirty="0">
                <a:latin typeface="Bahnschrift" pitchFamily="34" charset="0"/>
              </a:rPr>
              <a:t>building the </a:t>
            </a:r>
            <a:r>
              <a:rPr lang="en-US" sz="2400" dirty="0" err="1">
                <a:latin typeface="Bahnschrift" pitchFamily="34" charset="0"/>
              </a:rPr>
              <a:t>chatbot</a:t>
            </a:r>
            <a:r>
              <a:rPr lang="en-US" sz="2400" dirty="0">
                <a:latin typeface="Bahnschrift" pitchFamily="34" charset="0"/>
              </a:rPr>
              <a:t> by preparing the environment and implementing basic user </a:t>
            </a:r>
            <a:r>
              <a:rPr lang="en-US" sz="2400" dirty="0" smtClean="0">
                <a:latin typeface="Bahnschrift" pitchFamily="34" charset="0"/>
              </a:rPr>
              <a:t>interactions)</a:t>
            </a:r>
          </a:p>
          <a:p>
            <a:endParaRPr lang="en-US" sz="2400" dirty="0" smtClean="0">
              <a:latin typeface="Bahnschrift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Step 1: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Define the Purpose and Goals 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latin typeface="Bahnschrift SemiBold" pitchFamily="34" charset="0"/>
              </a:rPr>
              <a:t>           *What </a:t>
            </a:r>
            <a:r>
              <a:rPr lang="en-US" sz="2000" dirty="0">
                <a:latin typeface="Bahnschrift SemiBold" pitchFamily="34" charset="0"/>
              </a:rPr>
              <a:t>specific tasks or interactions should the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handle?</a:t>
            </a:r>
          </a:p>
          <a:p>
            <a:r>
              <a:rPr lang="en-US" sz="2000" dirty="0" smtClean="0">
                <a:latin typeface="Bahnschrift SemiBold" pitchFamily="34" charset="0"/>
              </a:rPr>
              <a:t>            *What </a:t>
            </a:r>
            <a:r>
              <a:rPr lang="en-US" sz="2000" dirty="0">
                <a:latin typeface="Bahnschrift SemiBold" pitchFamily="34" charset="0"/>
              </a:rPr>
              <a:t>problem or challenge will the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solve for users?</a:t>
            </a:r>
          </a:p>
          <a:p>
            <a:r>
              <a:rPr lang="en-US" sz="2000" dirty="0" smtClean="0">
                <a:latin typeface="Bahnschrift SemiBold" pitchFamily="34" charset="0"/>
              </a:rPr>
              <a:t>             *How </a:t>
            </a:r>
            <a:r>
              <a:rPr lang="en-US" sz="2000" dirty="0">
                <a:latin typeface="Bahnschrift SemiBold" pitchFamily="34" charset="0"/>
              </a:rPr>
              <a:t>will the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improve user experiences or streamline operations</a:t>
            </a:r>
            <a:r>
              <a:rPr lang="en-US" sz="2000" dirty="0" smtClean="0">
                <a:latin typeface="Bahnschrift SemiBold" pitchFamily="34" charset="0"/>
              </a:rPr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2:</a:t>
            </a:r>
            <a:r>
              <a:rPr lang="en-US" sz="20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Choose a Platform or Framework 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latin typeface="Bahnschrift" pitchFamily="34" charset="0"/>
              </a:rPr>
              <a:t>                *Technical Expertise</a:t>
            </a:r>
          </a:p>
          <a:p>
            <a:r>
              <a:rPr lang="en-US" sz="2000" b="1" dirty="0" smtClean="0">
                <a:latin typeface="Bahnschrift" pitchFamily="34" charset="0"/>
              </a:rPr>
              <a:t>                 *Integration</a:t>
            </a:r>
          </a:p>
          <a:p>
            <a:r>
              <a:rPr lang="en-US" sz="2000" b="1" dirty="0" smtClean="0">
                <a:latin typeface="Bahnschrift" pitchFamily="34" charset="0"/>
              </a:rPr>
              <a:t>                  *Scalability</a:t>
            </a:r>
          </a:p>
          <a:p>
            <a:r>
              <a:rPr lang="en-US" sz="2000" b="1" dirty="0" smtClean="0">
                <a:latin typeface="Bahnschrift" pitchFamily="34" charset="0"/>
              </a:rPr>
              <a:t>                   *AI </a:t>
            </a:r>
            <a:r>
              <a:rPr lang="en-US" sz="2000" b="1" dirty="0">
                <a:latin typeface="Bahnschrift" pitchFamily="34" charset="0"/>
              </a:rPr>
              <a:t>and NLP </a:t>
            </a:r>
            <a:r>
              <a:rPr lang="en-US" sz="2000" b="1" dirty="0" smtClean="0">
                <a:latin typeface="Bahnschrift" pitchFamily="34" charset="0"/>
              </a:rPr>
              <a:t>Capabilities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Step 3: </a:t>
            </a:r>
            <a:r>
              <a:rPr lang="en-US" sz="2400" b="1" dirty="0">
                <a:solidFill>
                  <a:srgbClr val="00B050"/>
                </a:solidFill>
              </a:rPr>
              <a:t>Design the Conversation </a:t>
            </a:r>
            <a:r>
              <a:rPr lang="en-US" sz="2400" b="1" dirty="0" smtClean="0">
                <a:solidFill>
                  <a:srgbClr val="00B050"/>
                </a:solidFill>
              </a:rPr>
              <a:t>Flow</a:t>
            </a:r>
          </a:p>
          <a:p>
            <a:r>
              <a:rPr lang="en-US" sz="2000" b="1" dirty="0" smtClean="0"/>
              <a:t>              </a:t>
            </a:r>
            <a:r>
              <a:rPr lang="en-US" sz="2000" dirty="0">
                <a:latin typeface="Bahnschrift SemiBold" pitchFamily="34" charset="0"/>
              </a:rPr>
              <a:t> </a:t>
            </a:r>
            <a:r>
              <a:rPr lang="en-US" sz="2000" dirty="0" smtClean="0">
                <a:latin typeface="Bahnschrift SemiBold" pitchFamily="34" charset="0"/>
              </a:rPr>
              <a:t>*Identify </a:t>
            </a:r>
            <a:r>
              <a:rPr lang="en-US" sz="2000" dirty="0">
                <a:latin typeface="Bahnschrift SemiBold" pitchFamily="34" charset="0"/>
              </a:rPr>
              <a:t>the different intents or purposes behind user interactions. </a:t>
            </a:r>
          </a:p>
          <a:p>
            <a:r>
              <a:rPr lang="en-US" sz="2000" b="1" dirty="0">
                <a:latin typeface="Bahnschrift SemiBold" pitchFamily="34" charset="0"/>
              </a:rPr>
              <a:t> </a:t>
            </a:r>
            <a:r>
              <a:rPr lang="en-US" sz="2000" b="1" dirty="0" smtClean="0">
                <a:latin typeface="Bahnschrift SemiBold" pitchFamily="34" charset="0"/>
              </a:rPr>
              <a:t>            *  </a:t>
            </a:r>
            <a:r>
              <a:rPr lang="en-US" sz="2000" dirty="0" smtClean="0">
                <a:latin typeface="Bahnschrift SemiBold" pitchFamily="34" charset="0"/>
              </a:rPr>
              <a:t>Define </a:t>
            </a:r>
            <a:r>
              <a:rPr lang="en-US" sz="2000" dirty="0">
                <a:latin typeface="Bahnschrift SemiBold" pitchFamily="34" charset="0"/>
              </a:rPr>
              <a:t>entities or specific information the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needs to collect from users. Entities can include names, dates, product names, and more.</a:t>
            </a:r>
          </a:p>
          <a:p>
            <a:r>
              <a:rPr lang="en-US" sz="2000" b="1" dirty="0">
                <a:latin typeface="Bahnschrift SemiBold" pitchFamily="34" charset="0"/>
              </a:rPr>
              <a:t> </a:t>
            </a:r>
            <a:r>
              <a:rPr lang="en-US" sz="2000" b="1" dirty="0" smtClean="0">
                <a:latin typeface="Bahnschrift SemiBold" pitchFamily="34" charset="0"/>
              </a:rPr>
              <a:t>            * </a:t>
            </a:r>
            <a:r>
              <a:rPr lang="en-US" sz="2000" dirty="0">
                <a:latin typeface="Bahnschrift SemiBold" pitchFamily="34" charset="0"/>
              </a:rPr>
              <a:t> Create dialog trees that outline</a:t>
            </a:r>
            <a:r>
              <a:rPr lang="en-US" sz="2000" dirty="0"/>
              <a:t> 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000" dirty="0">
              <a:latin typeface="Bahnschrift SemiBold" pitchFamily="34" charset="0"/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  <a:latin typeface="Bahnschrift" pitchFamily="34" charset="0"/>
            </a:endParaRPr>
          </a:p>
          <a:p>
            <a:endParaRPr lang="en-US" sz="2400" dirty="0">
              <a:solidFill>
                <a:srgbClr val="00B050"/>
              </a:solidFill>
              <a:latin typeface="Bahnschrift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Bahnschrift" pitchFamily="34" charset="0"/>
              </a:rPr>
              <a:t>          </a:t>
            </a:r>
            <a:endParaRPr lang="en-US" sz="2400" dirty="0">
              <a:solidFill>
                <a:srgbClr val="00B050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3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7543800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4:</a:t>
            </a:r>
            <a:r>
              <a:rPr lang="en-US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Develop and Test the </a:t>
            </a:r>
            <a:r>
              <a:rPr lang="en-US" sz="2400" b="1" dirty="0" err="1" smtClean="0">
                <a:solidFill>
                  <a:srgbClr val="00B050"/>
                </a:solidFill>
              </a:rPr>
              <a:t>Chatbot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000" b="1" dirty="0" smtClean="0">
                <a:latin typeface="Bahnschrift" pitchFamily="34" charset="0"/>
              </a:rPr>
              <a:t>                   * Programming</a:t>
            </a:r>
            <a:r>
              <a:rPr lang="en-US" sz="2000" dirty="0" smtClean="0">
                <a:latin typeface="Bahnschrift" pitchFamily="34" charset="0"/>
              </a:rPr>
              <a:t>.</a:t>
            </a:r>
            <a:endParaRPr lang="en-US" sz="2000" dirty="0">
              <a:latin typeface="Bahnschrift" pitchFamily="34" charset="0"/>
            </a:endParaRPr>
          </a:p>
          <a:p>
            <a:r>
              <a:rPr lang="en-US" sz="2000" b="1" dirty="0" smtClean="0">
                <a:latin typeface="Bahnschrift" pitchFamily="34" charset="0"/>
              </a:rPr>
              <a:t>                    *Training</a:t>
            </a:r>
            <a:r>
              <a:rPr lang="en-US" sz="2000" dirty="0" smtClean="0">
                <a:latin typeface="Bahnschrift" pitchFamily="34" charset="0"/>
              </a:rPr>
              <a:t>.</a:t>
            </a:r>
            <a:endParaRPr lang="en-US" sz="2000" dirty="0">
              <a:latin typeface="Bahnschrift" pitchFamily="34" charset="0"/>
            </a:endParaRPr>
          </a:p>
          <a:p>
            <a:r>
              <a:rPr lang="en-US" sz="2000" b="1" dirty="0" smtClean="0">
                <a:latin typeface="Bahnschrift" pitchFamily="34" charset="0"/>
              </a:rPr>
              <a:t>                    *Testing.</a:t>
            </a:r>
          </a:p>
          <a:p>
            <a:endParaRPr lang="en-US" sz="2000" b="1" dirty="0" smtClean="0">
              <a:latin typeface="Bahnschrift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Step 5: </a:t>
            </a:r>
            <a:r>
              <a:rPr lang="en-US" sz="2400" b="1" dirty="0">
                <a:solidFill>
                  <a:srgbClr val="00B050"/>
                </a:solidFill>
              </a:rPr>
              <a:t>Deploy and Monitor the </a:t>
            </a:r>
            <a:r>
              <a:rPr lang="en-US" sz="2400" b="1" dirty="0" err="1" smtClean="0">
                <a:solidFill>
                  <a:srgbClr val="00B050"/>
                </a:solidFill>
              </a:rPr>
              <a:t>Chatbot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000" b="1" dirty="0" smtClean="0"/>
              <a:t>              *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Website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Integration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000" dirty="0">
                <a:latin typeface="Bahnschrift SemiBold" pitchFamily="34" charset="0"/>
              </a:rPr>
              <a:t>Include the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on your website so that visitors may utilize it while they are there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000" b="1" dirty="0" smtClean="0">
                <a:solidFill>
                  <a:schemeClr val="tx2"/>
                </a:solidFill>
              </a:rPr>
              <a:t>               </a:t>
            </a:r>
            <a:r>
              <a:rPr lang="en-US" sz="2000" b="1" dirty="0" smtClean="0"/>
              <a:t> * </a:t>
            </a:r>
            <a:r>
              <a:rPr lang="en-US" sz="2000" b="1" dirty="0" smtClean="0">
                <a:solidFill>
                  <a:schemeClr val="tx2"/>
                </a:solidFill>
              </a:rPr>
              <a:t>Messaging </a:t>
            </a:r>
            <a:r>
              <a:rPr lang="en-US" sz="2000" b="1" dirty="0">
                <a:solidFill>
                  <a:schemeClr val="tx2"/>
                </a:solidFill>
              </a:rPr>
              <a:t>Apps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000" dirty="0">
                <a:latin typeface="Bahnschrift SemiBold" pitchFamily="34" charset="0"/>
              </a:rPr>
              <a:t>To reach a wider audience, integrate the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with well-known messaging services like Facebook Messenger or </a:t>
            </a:r>
            <a:r>
              <a:rPr lang="en-US" sz="2000" dirty="0" err="1">
                <a:latin typeface="Bahnschrift SemiBold" pitchFamily="34" charset="0"/>
              </a:rPr>
              <a:t>WhatsApp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000" b="1" dirty="0" smtClean="0"/>
              <a:t>                  *</a:t>
            </a:r>
            <a:r>
              <a:rPr lang="en-US" sz="2000" b="1" dirty="0" smtClean="0">
                <a:solidFill>
                  <a:schemeClr val="tx2"/>
                </a:solidFill>
              </a:rPr>
              <a:t>Mobile </a:t>
            </a:r>
            <a:r>
              <a:rPr lang="en-US" sz="2000" b="1" dirty="0">
                <a:solidFill>
                  <a:schemeClr val="tx2"/>
                </a:solidFill>
              </a:rPr>
              <a:t>Apps:</a:t>
            </a:r>
            <a:r>
              <a:rPr lang="en-US" sz="2000" dirty="0">
                <a:solidFill>
                  <a:schemeClr val="tx2"/>
                </a:solidFill>
                <a:latin typeface="Bahnschrift SemiBold" pitchFamily="34" charset="0"/>
              </a:rPr>
              <a:t> </a:t>
            </a:r>
            <a:r>
              <a:rPr lang="en-US" sz="2000" dirty="0">
                <a:latin typeface="Bahnschrift SemiBold" pitchFamily="34" charset="0"/>
              </a:rPr>
              <a:t>Integrate the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to offer in-app assistance in your mobile application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000" b="1" dirty="0" smtClean="0">
                <a:solidFill>
                  <a:schemeClr val="tx2"/>
                </a:solidFill>
              </a:rPr>
              <a:t>                 </a:t>
            </a:r>
            <a:r>
              <a:rPr lang="en-US" sz="2000" b="1" dirty="0" smtClean="0"/>
              <a:t> *</a:t>
            </a:r>
            <a:r>
              <a:rPr lang="en-US" sz="2000" b="1" dirty="0" smtClean="0">
                <a:solidFill>
                  <a:schemeClr val="tx2"/>
                </a:solidFill>
              </a:rPr>
              <a:t>Voice </a:t>
            </a:r>
            <a:r>
              <a:rPr lang="en-US" sz="2000" b="1" dirty="0">
                <a:solidFill>
                  <a:schemeClr val="tx2"/>
                </a:solidFill>
              </a:rPr>
              <a:t>Assistants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000" dirty="0">
                <a:latin typeface="Bahnschrift SemiBold" pitchFamily="34" charset="0"/>
              </a:rPr>
              <a:t>When designing a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for voice interactions, deploying it on platforms and devices that can actively support voice is essential.</a:t>
            </a:r>
          </a:p>
          <a:p>
            <a:endParaRPr lang="en-US" sz="2000" b="1" dirty="0">
              <a:solidFill>
                <a:srgbClr val="00B050"/>
              </a:solidFill>
              <a:latin typeface="Bahnschrift SemiBold" pitchFamily="34" charset="0"/>
            </a:endParaRPr>
          </a:p>
          <a:p>
            <a:endParaRPr lang="en-US" sz="2000" dirty="0">
              <a:latin typeface="Bahnschrift" pitchFamily="34" charset="0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8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153400" cy="54476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Bahnschrift" pitchFamily="34" charset="0"/>
              </a:rPr>
              <a:t>Conclusion:</a:t>
            </a:r>
          </a:p>
          <a:p>
            <a:r>
              <a:rPr lang="en-US" sz="2400" dirty="0">
                <a:solidFill>
                  <a:srgbClr val="FF0000"/>
                </a:solidFill>
                <a:latin typeface="Bahnschrift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ahnschrift" pitchFamily="34" charset="0"/>
              </a:rPr>
              <a:t>          </a:t>
            </a:r>
            <a:r>
              <a:rPr lang="en-US" sz="2000" dirty="0" smtClean="0">
                <a:solidFill>
                  <a:srgbClr val="00B050"/>
                </a:solidFill>
                <a:latin typeface="Bahnschrift SemiBold" pitchFamily="34" charset="0"/>
              </a:rPr>
              <a:t>*)</a:t>
            </a:r>
            <a:r>
              <a:rPr lang="en-US" sz="2000" dirty="0" smtClean="0">
                <a:latin typeface="Bahnschrift SemiBold" pitchFamily="34" charset="0"/>
              </a:rPr>
              <a:t>A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is one of the simple ways to transport data from a computer without having to think for proper keywords to look up in a search or browse several web pages to collect information; users can easily type their query in natural language and retrieve information</a:t>
            </a:r>
            <a:r>
              <a:rPr lang="en-US" sz="2000" dirty="0" smtClean="0">
                <a:latin typeface="Bahnschrift SemiBold" pitchFamily="34" charset="0"/>
              </a:rPr>
              <a:t>.</a:t>
            </a:r>
          </a:p>
          <a:p>
            <a:endParaRPr lang="en-US" sz="2000" dirty="0" smtClean="0">
              <a:latin typeface="Bahnschrift SemiBold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ahnschrift SemiBold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ahnschrift SemiBold" pitchFamily="34" charset="0"/>
              </a:rPr>
              <a:t>               </a:t>
            </a:r>
            <a:r>
              <a:rPr lang="en-US" sz="2000" dirty="0" smtClean="0">
                <a:solidFill>
                  <a:srgbClr val="00B050"/>
                </a:solidFill>
                <a:latin typeface="Bahnschrift SemiBold" pitchFamily="34" charset="0"/>
              </a:rPr>
              <a:t> *)</a:t>
            </a:r>
            <a:r>
              <a:rPr lang="en-US" sz="2000" dirty="0" smtClean="0">
                <a:latin typeface="Bahnschrift SemiBold" pitchFamily="34" charset="0"/>
              </a:rPr>
              <a:t>In </a:t>
            </a:r>
            <a:r>
              <a:rPr lang="en-US" sz="2000" dirty="0">
                <a:latin typeface="Bahnschrift SemiBold" pitchFamily="34" charset="0"/>
              </a:rPr>
              <a:t>this project, we have introduced a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that is able to interact with users. This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can answer queries in the textual user input. For this purpose, AIML with program-o has been used. The </a:t>
            </a:r>
            <a:r>
              <a:rPr lang="en-US" sz="2000" dirty="0" err="1">
                <a:latin typeface="Bahnschrift SemiBold" pitchFamily="34" charset="0"/>
              </a:rPr>
              <a:t>chatbot</a:t>
            </a:r>
            <a:r>
              <a:rPr lang="en-US" sz="2000" dirty="0">
                <a:latin typeface="Bahnschrift SemiBold" pitchFamily="34" charset="0"/>
              </a:rPr>
              <a:t> can answer only those questions which he has the answer in its AIML dataset</a:t>
            </a:r>
            <a:r>
              <a:rPr lang="en-US" sz="2000" dirty="0" smtClean="0">
                <a:latin typeface="Bahnschrift SemiBold" pitchFamily="34" charset="0"/>
              </a:rPr>
              <a:t>.</a:t>
            </a:r>
          </a:p>
          <a:p>
            <a:endParaRPr lang="en-US" sz="2000" dirty="0">
              <a:latin typeface="Bahnschrift SemiBold" pitchFamily="34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Bahnschrift SemiBold" pitchFamily="34" charset="0"/>
              </a:rPr>
              <a:t>                    *)</a:t>
            </a:r>
            <a:r>
              <a:rPr lang="en-US" sz="2000" dirty="0" smtClean="0">
                <a:latin typeface="Bahnschrift SemiBold" pitchFamily="34" charset="0"/>
              </a:rPr>
              <a:t>with this foundation step </a:t>
            </a:r>
            <a:r>
              <a:rPr lang="en-US" sz="2000" dirty="0" err="1" smtClean="0">
                <a:latin typeface="Bahnschrift SemiBold" pitchFamily="34" charset="0"/>
              </a:rPr>
              <a:t>completed,our</a:t>
            </a:r>
            <a:r>
              <a:rPr lang="en-US" sz="2000" dirty="0" smtClean="0">
                <a:latin typeface="Bahnschrift SemiBold" pitchFamily="34" charset="0"/>
              </a:rPr>
              <a:t> dataset is now primed for subsequent  stages of building for creating a </a:t>
            </a:r>
            <a:r>
              <a:rPr lang="en-US" sz="2000" dirty="0" err="1" smtClean="0">
                <a:latin typeface="Bahnschrift SemiBold" pitchFamily="34" charset="0"/>
              </a:rPr>
              <a:t>chatbot</a:t>
            </a:r>
            <a:r>
              <a:rPr lang="en-US" sz="2000" dirty="0" smtClean="0">
                <a:latin typeface="Bahnschrift SemiBold" pitchFamily="34" charset="0"/>
              </a:rPr>
              <a:t> in python.</a:t>
            </a:r>
          </a:p>
          <a:p>
            <a:endParaRPr lang="en-US" sz="2000" dirty="0">
              <a:solidFill>
                <a:srgbClr val="00B050"/>
              </a:solidFill>
              <a:latin typeface="Bahnschrift SemiBold" pitchFamily="34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Bahnschrift SemiBold" pitchFamily="34" charset="0"/>
              </a:rPr>
              <a:t>               </a:t>
            </a:r>
          </a:p>
          <a:p>
            <a:endParaRPr lang="en-US" sz="2000" dirty="0">
              <a:solidFill>
                <a:srgbClr val="FF0000"/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5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849</Words>
  <Application>Microsoft Office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CREATE A CHATBOT IN PYTHON</vt:lpstr>
      <vt:lpstr>Topic: Start  building the  chatbot  by preparing the environment and implementing  basic  user  interactions. Install   required  libraries, like transformers  for  GPT-3  integration  and  flask  for  web app 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CHATBOT IN PYTHON</dc:title>
  <dc:creator>USER</dc:creator>
  <cp:lastModifiedBy>USER</cp:lastModifiedBy>
  <cp:revision>13</cp:revision>
  <dcterms:created xsi:type="dcterms:W3CDTF">2023-10-16T15:08:28Z</dcterms:created>
  <dcterms:modified xsi:type="dcterms:W3CDTF">2023-10-17T15:32:33Z</dcterms:modified>
</cp:coreProperties>
</file>