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539B14-F1A4-4522-A6B6-E9F2C7D2F845}"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C5A0-5A88-4D2B-9C78-A5CD9D344B1B}" type="slidenum">
              <a:rPr lang="en-US" smtClean="0"/>
              <a:t>‹#›</a:t>
            </a:fld>
            <a:endParaRPr lang="en-US"/>
          </a:p>
        </p:txBody>
      </p:sp>
    </p:spTree>
    <p:extLst>
      <p:ext uri="{BB962C8B-B14F-4D97-AF65-F5344CB8AC3E}">
        <p14:creationId xmlns:p14="http://schemas.microsoft.com/office/powerpoint/2010/main" val="1761043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39B14-F1A4-4522-A6B6-E9F2C7D2F845}"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C5A0-5A88-4D2B-9C78-A5CD9D344B1B}" type="slidenum">
              <a:rPr lang="en-US" smtClean="0"/>
              <a:t>‹#›</a:t>
            </a:fld>
            <a:endParaRPr lang="en-US"/>
          </a:p>
        </p:txBody>
      </p:sp>
    </p:spTree>
    <p:extLst>
      <p:ext uri="{BB962C8B-B14F-4D97-AF65-F5344CB8AC3E}">
        <p14:creationId xmlns:p14="http://schemas.microsoft.com/office/powerpoint/2010/main" val="452220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39B14-F1A4-4522-A6B6-E9F2C7D2F845}"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C5A0-5A88-4D2B-9C78-A5CD9D344B1B}" type="slidenum">
              <a:rPr lang="en-US" smtClean="0"/>
              <a:t>‹#›</a:t>
            </a:fld>
            <a:endParaRPr lang="en-US"/>
          </a:p>
        </p:txBody>
      </p:sp>
    </p:spTree>
    <p:extLst>
      <p:ext uri="{BB962C8B-B14F-4D97-AF65-F5344CB8AC3E}">
        <p14:creationId xmlns:p14="http://schemas.microsoft.com/office/powerpoint/2010/main" val="101290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39B14-F1A4-4522-A6B6-E9F2C7D2F845}"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C5A0-5A88-4D2B-9C78-A5CD9D344B1B}" type="slidenum">
              <a:rPr lang="en-US" smtClean="0"/>
              <a:t>‹#›</a:t>
            </a:fld>
            <a:endParaRPr lang="en-US"/>
          </a:p>
        </p:txBody>
      </p:sp>
    </p:spTree>
    <p:extLst>
      <p:ext uri="{BB962C8B-B14F-4D97-AF65-F5344CB8AC3E}">
        <p14:creationId xmlns:p14="http://schemas.microsoft.com/office/powerpoint/2010/main" val="885636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539B14-F1A4-4522-A6B6-E9F2C7D2F845}"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C5A0-5A88-4D2B-9C78-A5CD9D344B1B}" type="slidenum">
              <a:rPr lang="en-US" smtClean="0"/>
              <a:t>‹#›</a:t>
            </a:fld>
            <a:endParaRPr lang="en-US"/>
          </a:p>
        </p:txBody>
      </p:sp>
    </p:spTree>
    <p:extLst>
      <p:ext uri="{BB962C8B-B14F-4D97-AF65-F5344CB8AC3E}">
        <p14:creationId xmlns:p14="http://schemas.microsoft.com/office/powerpoint/2010/main" val="167816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539B14-F1A4-4522-A6B6-E9F2C7D2F845}"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7C5A0-5A88-4D2B-9C78-A5CD9D344B1B}" type="slidenum">
              <a:rPr lang="en-US" smtClean="0"/>
              <a:t>‹#›</a:t>
            </a:fld>
            <a:endParaRPr lang="en-US"/>
          </a:p>
        </p:txBody>
      </p:sp>
    </p:spTree>
    <p:extLst>
      <p:ext uri="{BB962C8B-B14F-4D97-AF65-F5344CB8AC3E}">
        <p14:creationId xmlns:p14="http://schemas.microsoft.com/office/powerpoint/2010/main" val="2615086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539B14-F1A4-4522-A6B6-E9F2C7D2F845}"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17C5A0-5A88-4D2B-9C78-A5CD9D344B1B}" type="slidenum">
              <a:rPr lang="en-US" smtClean="0"/>
              <a:t>‹#›</a:t>
            </a:fld>
            <a:endParaRPr lang="en-US"/>
          </a:p>
        </p:txBody>
      </p:sp>
    </p:spTree>
    <p:extLst>
      <p:ext uri="{BB962C8B-B14F-4D97-AF65-F5344CB8AC3E}">
        <p14:creationId xmlns:p14="http://schemas.microsoft.com/office/powerpoint/2010/main" val="2534290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539B14-F1A4-4522-A6B6-E9F2C7D2F845}"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17C5A0-5A88-4D2B-9C78-A5CD9D344B1B}" type="slidenum">
              <a:rPr lang="en-US" smtClean="0"/>
              <a:t>‹#›</a:t>
            </a:fld>
            <a:endParaRPr lang="en-US"/>
          </a:p>
        </p:txBody>
      </p:sp>
    </p:spTree>
    <p:extLst>
      <p:ext uri="{BB962C8B-B14F-4D97-AF65-F5344CB8AC3E}">
        <p14:creationId xmlns:p14="http://schemas.microsoft.com/office/powerpoint/2010/main" val="1813800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39B14-F1A4-4522-A6B6-E9F2C7D2F845}"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17C5A0-5A88-4D2B-9C78-A5CD9D344B1B}" type="slidenum">
              <a:rPr lang="en-US" smtClean="0"/>
              <a:t>‹#›</a:t>
            </a:fld>
            <a:endParaRPr lang="en-US"/>
          </a:p>
        </p:txBody>
      </p:sp>
    </p:spTree>
    <p:extLst>
      <p:ext uri="{BB962C8B-B14F-4D97-AF65-F5344CB8AC3E}">
        <p14:creationId xmlns:p14="http://schemas.microsoft.com/office/powerpoint/2010/main" val="923264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539B14-F1A4-4522-A6B6-E9F2C7D2F845}"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7C5A0-5A88-4D2B-9C78-A5CD9D344B1B}" type="slidenum">
              <a:rPr lang="en-US" smtClean="0"/>
              <a:t>‹#›</a:t>
            </a:fld>
            <a:endParaRPr lang="en-US"/>
          </a:p>
        </p:txBody>
      </p:sp>
    </p:spTree>
    <p:extLst>
      <p:ext uri="{BB962C8B-B14F-4D97-AF65-F5344CB8AC3E}">
        <p14:creationId xmlns:p14="http://schemas.microsoft.com/office/powerpoint/2010/main" val="3227954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539B14-F1A4-4522-A6B6-E9F2C7D2F845}"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7C5A0-5A88-4D2B-9C78-A5CD9D344B1B}" type="slidenum">
              <a:rPr lang="en-US" smtClean="0"/>
              <a:t>‹#›</a:t>
            </a:fld>
            <a:endParaRPr lang="en-US"/>
          </a:p>
        </p:txBody>
      </p:sp>
    </p:spTree>
    <p:extLst>
      <p:ext uri="{BB962C8B-B14F-4D97-AF65-F5344CB8AC3E}">
        <p14:creationId xmlns:p14="http://schemas.microsoft.com/office/powerpoint/2010/main" val="3491316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39B14-F1A4-4522-A6B6-E9F2C7D2F845}" type="datetimeFigureOut">
              <a:rPr lang="en-US" smtClean="0"/>
              <a:t>10/30/2023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7C5A0-5A88-4D2B-9C78-A5CD9D344B1B}" type="slidenum">
              <a:rPr lang="en-US" smtClean="0"/>
              <a:t>‹#›</a:t>
            </a:fld>
            <a:endParaRPr lang="en-US"/>
          </a:p>
        </p:txBody>
      </p:sp>
    </p:spTree>
    <p:extLst>
      <p:ext uri="{BB962C8B-B14F-4D97-AF65-F5344CB8AC3E}">
        <p14:creationId xmlns:p14="http://schemas.microsoft.com/office/powerpoint/2010/main" val="1002512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grafstor/simple-dialogs-for-chatbo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2514599"/>
          </a:xfrm>
          <a:solidFill>
            <a:schemeClr val="bg1"/>
          </a:solidFill>
        </p:spPr>
        <p:txBody>
          <a:bodyPr/>
          <a:lstStyle/>
          <a:p>
            <a:r>
              <a:rPr lang="en-US" b="1" dirty="0" smtClean="0">
                <a:latin typeface="Bookman Old Style" pitchFamily="18" charset="0"/>
              </a:rPr>
              <a:t>CREATE A CHATBOT IN PYTHON</a:t>
            </a:r>
            <a:endParaRPr lang="en-US" b="1" dirty="0">
              <a:latin typeface="Bookman Old Style"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66621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63915"/>
            <a:ext cx="7696200" cy="6494085"/>
          </a:xfrm>
          <a:prstGeom prst="rect">
            <a:avLst/>
          </a:prstGeom>
        </p:spPr>
        <p:txBody>
          <a:bodyPr wrap="square">
            <a:spAutoFit/>
          </a:bodyPr>
          <a:lstStyle/>
          <a:p>
            <a:r>
              <a:rPr lang="en-US" sz="2400" b="1" dirty="0" smtClean="0">
                <a:solidFill>
                  <a:schemeClr val="accent1">
                    <a:lumMod val="75000"/>
                  </a:schemeClr>
                </a:solidFill>
                <a:latin typeface="Algerian" pitchFamily="82" charset="0"/>
              </a:rPr>
              <a:t>DESIGN THINKING:</a:t>
            </a:r>
          </a:p>
          <a:p>
            <a:r>
              <a:rPr lang="en-US" sz="2400" b="1" dirty="0" smtClean="0">
                <a:solidFill>
                  <a:srgbClr val="00B050"/>
                </a:solidFill>
              </a:rPr>
              <a:t>Answering </a:t>
            </a:r>
            <a:r>
              <a:rPr lang="en-US" sz="2400" b="1" dirty="0">
                <a:solidFill>
                  <a:srgbClr val="00B050"/>
                </a:solidFill>
              </a:rPr>
              <a:t>common questions: </a:t>
            </a:r>
            <a:endParaRPr lang="en-US" sz="2400" dirty="0">
              <a:solidFill>
                <a:srgbClr val="00B050"/>
              </a:solidFill>
            </a:endParaRPr>
          </a:p>
          <a:p>
            <a:r>
              <a:rPr lang="en-US" sz="2000" dirty="0">
                <a:latin typeface="Bookman Old Style" pitchFamily="18" charset="0"/>
              </a:rPr>
              <a:t>The </a:t>
            </a:r>
            <a:r>
              <a:rPr lang="en-US" sz="2000" dirty="0" err="1">
                <a:latin typeface="Bookman Old Style" pitchFamily="18" charset="0"/>
              </a:rPr>
              <a:t>chatbot</a:t>
            </a:r>
            <a:r>
              <a:rPr lang="en-US" sz="2000" dirty="0">
                <a:latin typeface="Bookman Old Style" pitchFamily="18" charset="0"/>
              </a:rPr>
              <a:t> can provide quick and accurate answers to frequently asked questions, such as the hours of operation, contact information, or product details. The </a:t>
            </a:r>
            <a:r>
              <a:rPr lang="en-US" sz="2000" dirty="0" err="1">
                <a:latin typeface="Bookman Old Style" pitchFamily="18" charset="0"/>
              </a:rPr>
              <a:t>chatbot</a:t>
            </a:r>
            <a:r>
              <a:rPr lang="en-US" sz="2000" dirty="0">
                <a:latin typeface="Bookman Old Style" pitchFamily="18" charset="0"/>
              </a:rPr>
              <a:t> can also handle simple queries that do not require complex reasoning or calculations, such as the weather, the time, or the date. </a:t>
            </a:r>
          </a:p>
          <a:p>
            <a:r>
              <a:rPr lang="en-US" sz="2400" dirty="0" smtClean="0">
                <a:solidFill>
                  <a:srgbClr val="00B050"/>
                </a:solidFill>
              </a:rPr>
              <a:t> </a:t>
            </a:r>
            <a:r>
              <a:rPr lang="en-US" sz="2400" b="1" dirty="0">
                <a:solidFill>
                  <a:srgbClr val="00B050"/>
                </a:solidFill>
              </a:rPr>
              <a:t>Providing guidance: </a:t>
            </a:r>
            <a:endParaRPr lang="en-US" sz="2400" dirty="0">
              <a:solidFill>
                <a:srgbClr val="00B050"/>
              </a:solidFill>
            </a:endParaRPr>
          </a:p>
          <a:p>
            <a:r>
              <a:rPr lang="en-US" sz="2000" dirty="0" smtClean="0">
                <a:latin typeface="Bookman Old Style" pitchFamily="18" charset="0"/>
              </a:rPr>
              <a:t>The </a:t>
            </a:r>
            <a:r>
              <a:rPr lang="en-US" sz="2000" dirty="0" err="1">
                <a:latin typeface="Bookman Old Style" pitchFamily="18" charset="0"/>
              </a:rPr>
              <a:t>chatbot</a:t>
            </a:r>
            <a:r>
              <a:rPr lang="en-US" sz="2000" dirty="0">
                <a:latin typeface="Bookman Old Style" pitchFamily="18" charset="0"/>
              </a:rPr>
              <a:t> can assist users with specific tasks or goals, such as booking a reservation, placing an order, or filling out a form. The </a:t>
            </a:r>
            <a:r>
              <a:rPr lang="en-US" sz="2000" dirty="0" err="1">
                <a:latin typeface="Bookman Old Style" pitchFamily="18" charset="0"/>
              </a:rPr>
              <a:t>chatbot</a:t>
            </a:r>
            <a:r>
              <a:rPr lang="en-US" sz="2000" dirty="0">
                <a:latin typeface="Bookman Old Style" pitchFamily="18" charset="0"/>
              </a:rPr>
              <a:t> can also offer suggestions, tips, or feedback to help users complete their tasks or improve their experience. </a:t>
            </a:r>
          </a:p>
          <a:p>
            <a:r>
              <a:rPr lang="en-US" dirty="0" smtClean="0"/>
              <a:t> </a:t>
            </a:r>
            <a:r>
              <a:rPr lang="en-US" sz="2400" b="1" dirty="0">
                <a:solidFill>
                  <a:srgbClr val="00B050"/>
                </a:solidFill>
              </a:rPr>
              <a:t>Directing users to appropriate resources: </a:t>
            </a:r>
            <a:endParaRPr lang="en-US" sz="2400" dirty="0">
              <a:solidFill>
                <a:srgbClr val="00B050"/>
              </a:solidFill>
            </a:endParaRPr>
          </a:p>
          <a:p>
            <a:r>
              <a:rPr lang="en-US" sz="2000" dirty="0" smtClean="0">
                <a:latin typeface="Bookman Old Style" pitchFamily="18" charset="0"/>
              </a:rPr>
              <a:t>The </a:t>
            </a:r>
            <a:r>
              <a:rPr lang="en-US" sz="2000" dirty="0" err="1">
                <a:latin typeface="Bookman Old Style" pitchFamily="18" charset="0"/>
              </a:rPr>
              <a:t>chatbot</a:t>
            </a:r>
            <a:r>
              <a:rPr lang="en-US" sz="2000" dirty="0">
                <a:latin typeface="Bookman Old Style" pitchFamily="18" charset="0"/>
              </a:rPr>
              <a:t> can recognize when a user needs more information or assistance than the </a:t>
            </a:r>
            <a:r>
              <a:rPr lang="en-US" sz="2000" dirty="0" err="1">
                <a:latin typeface="Bookman Old Style" pitchFamily="18" charset="0"/>
              </a:rPr>
              <a:t>chatbot</a:t>
            </a:r>
            <a:r>
              <a:rPr lang="en-US" sz="2000" dirty="0">
                <a:latin typeface="Bookman Old Style" pitchFamily="18" charset="0"/>
              </a:rPr>
              <a:t> can provide, and direct them to the relevant web pages, documents, or human agents. The </a:t>
            </a:r>
            <a:r>
              <a:rPr lang="en-US" sz="2000" dirty="0" err="1">
                <a:latin typeface="Bookman Old Style" pitchFamily="18" charset="0"/>
              </a:rPr>
              <a:t>chatbot</a:t>
            </a:r>
            <a:r>
              <a:rPr lang="en-US" sz="2000" dirty="0">
                <a:latin typeface="Bookman Old Style" pitchFamily="18" charset="0"/>
              </a:rPr>
              <a:t> can also follow up with users to ensure their satisfaction and resolve any issues. </a:t>
            </a:r>
          </a:p>
        </p:txBody>
      </p:sp>
    </p:spTree>
    <p:extLst>
      <p:ext uri="{BB962C8B-B14F-4D97-AF65-F5344CB8AC3E}">
        <p14:creationId xmlns:p14="http://schemas.microsoft.com/office/powerpoint/2010/main" val="2790893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457200"/>
            <a:ext cx="7543800" cy="5262979"/>
          </a:xfrm>
          <a:prstGeom prst="rect">
            <a:avLst/>
          </a:prstGeom>
        </p:spPr>
        <p:txBody>
          <a:bodyPr wrap="square">
            <a:spAutoFit/>
          </a:bodyPr>
          <a:lstStyle/>
          <a:p>
            <a:r>
              <a:rPr lang="en-US" sz="2400" b="1" dirty="0" smtClean="0">
                <a:solidFill>
                  <a:srgbClr val="00B050"/>
                </a:solidFill>
              </a:rPr>
              <a:t>2</a:t>
            </a:r>
            <a:r>
              <a:rPr lang="en-US" sz="2400" dirty="0" smtClean="0">
                <a:solidFill>
                  <a:srgbClr val="00B050"/>
                </a:solidFill>
                <a:latin typeface="Arial Rounded MT Bold" pitchFamily="34" charset="0"/>
              </a:rPr>
              <a:t>.Innovation</a:t>
            </a:r>
          </a:p>
          <a:p>
            <a:r>
              <a:rPr lang="en-US" sz="2400" dirty="0" smtClean="0">
                <a:solidFill>
                  <a:srgbClr val="FF0000"/>
                </a:solidFill>
              </a:rPr>
              <a:t>●</a:t>
            </a:r>
            <a:r>
              <a:rPr lang="en-US" sz="2400" dirty="0" smtClean="0"/>
              <a:t> </a:t>
            </a:r>
            <a:r>
              <a:rPr lang="en-US" sz="2400" dirty="0" smtClean="0">
                <a:latin typeface="Bookman Old Style" pitchFamily="18" charset="0"/>
              </a:rPr>
              <a:t>Explore innovative techniques such as ensemble methods. </a:t>
            </a:r>
          </a:p>
          <a:p>
            <a:r>
              <a:rPr lang="en-US" sz="2400" dirty="0" smtClean="0">
                <a:solidFill>
                  <a:srgbClr val="FF0000"/>
                </a:solidFill>
              </a:rPr>
              <a:t>●</a:t>
            </a:r>
            <a:r>
              <a:rPr lang="en-US" sz="2400" dirty="0" smtClean="0"/>
              <a:t> </a:t>
            </a:r>
            <a:r>
              <a:rPr lang="en-US" sz="2400" dirty="0" smtClean="0">
                <a:latin typeface="Bookman Old Style" pitchFamily="18" charset="0"/>
              </a:rPr>
              <a:t>Deep learning architectures to improve the prediction system's accuracy and robustness. </a:t>
            </a:r>
          </a:p>
          <a:p>
            <a:r>
              <a:rPr lang="en-US" sz="2400" dirty="0" smtClean="0">
                <a:solidFill>
                  <a:srgbClr val="FF0000"/>
                </a:solidFill>
              </a:rPr>
              <a:t>●</a:t>
            </a:r>
            <a:r>
              <a:rPr lang="en-US" sz="2400" dirty="0" smtClean="0"/>
              <a:t> </a:t>
            </a:r>
            <a:r>
              <a:rPr lang="en-US" sz="2400" dirty="0" smtClean="0">
                <a:latin typeface="Bookman Old Style" pitchFamily="18" charset="0"/>
              </a:rPr>
              <a:t>consider exploring advanced techniques like using pre-trained language models </a:t>
            </a:r>
          </a:p>
          <a:p>
            <a:r>
              <a:rPr lang="en-US" sz="2400" dirty="0" smtClean="0">
                <a:solidFill>
                  <a:srgbClr val="FF0000"/>
                </a:solidFill>
              </a:rPr>
              <a:t>●</a:t>
            </a:r>
            <a:r>
              <a:rPr lang="en-US" sz="2400" dirty="0" smtClean="0"/>
              <a:t> </a:t>
            </a:r>
            <a:r>
              <a:rPr lang="en-US" sz="2400" dirty="0" smtClean="0">
                <a:latin typeface="Bookman Old Style" pitchFamily="18" charset="0"/>
              </a:rPr>
              <a:t>To enhance the quality of responses (e.g., GPT3).</a:t>
            </a:r>
          </a:p>
          <a:p>
            <a:r>
              <a:rPr lang="en-US" sz="2400" dirty="0">
                <a:latin typeface="Bookman Old Style" pitchFamily="18" charset="0"/>
              </a:rPr>
              <a:t> </a:t>
            </a:r>
            <a:r>
              <a:rPr lang="en-US" sz="2400" dirty="0" smtClean="0">
                <a:latin typeface="Bookman Old Style" pitchFamily="18" charset="0"/>
              </a:rPr>
              <a:t>                </a:t>
            </a:r>
            <a:r>
              <a:rPr lang="en-US" sz="2400" b="1" dirty="0" smtClean="0">
                <a:solidFill>
                  <a:schemeClr val="accent6">
                    <a:lumMod val="50000"/>
                  </a:schemeClr>
                </a:solidFill>
                <a:latin typeface="Bookman Old Style" pitchFamily="18" charset="0"/>
              </a:rPr>
              <a:t>&lt;</a:t>
            </a:r>
            <a:r>
              <a:rPr lang="en-US" sz="2400" dirty="0" smtClean="0"/>
              <a:t>Data collection</a:t>
            </a:r>
          </a:p>
          <a:p>
            <a:r>
              <a:rPr lang="en-US" sz="2400" dirty="0">
                <a:latin typeface="Bookman Old Style" pitchFamily="18" charset="0"/>
              </a:rPr>
              <a:t> </a:t>
            </a:r>
            <a:r>
              <a:rPr lang="en-US" sz="2400" dirty="0" smtClean="0">
                <a:latin typeface="Bookman Old Style" pitchFamily="18" charset="0"/>
              </a:rPr>
              <a:t>                </a:t>
            </a:r>
            <a:r>
              <a:rPr lang="en-US" sz="2400" b="1" dirty="0" smtClean="0">
                <a:solidFill>
                  <a:schemeClr val="accent6">
                    <a:lumMod val="50000"/>
                  </a:schemeClr>
                </a:solidFill>
                <a:latin typeface="Bookman Old Style" pitchFamily="18" charset="0"/>
              </a:rPr>
              <a:t>&lt;</a:t>
            </a:r>
            <a:r>
              <a:rPr lang="en-US" sz="2400" dirty="0" smtClean="0">
                <a:latin typeface="Bookman Old Style" pitchFamily="18" charset="0"/>
              </a:rPr>
              <a:t>Data preprocessing</a:t>
            </a:r>
          </a:p>
          <a:p>
            <a:r>
              <a:rPr lang="en-US" sz="2400" b="1" dirty="0" smtClean="0">
                <a:solidFill>
                  <a:schemeClr val="accent6">
                    <a:lumMod val="50000"/>
                  </a:schemeClr>
                </a:solidFill>
              </a:rPr>
              <a:t>                        &lt;</a:t>
            </a:r>
            <a:r>
              <a:rPr lang="en-US" sz="2400" dirty="0" smtClean="0"/>
              <a:t> Choose Ensemble Methods</a:t>
            </a:r>
          </a:p>
          <a:p>
            <a:r>
              <a:rPr lang="en-US" sz="2400" dirty="0">
                <a:latin typeface="Bookman Old Style" pitchFamily="18" charset="0"/>
              </a:rPr>
              <a:t> </a:t>
            </a:r>
            <a:r>
              <a:rPr lang="en-US" sz="2400" dirty="0" smtClean="0">
                <a:latin typeface="Bookman Old Style" pitchFamily="18" charset="0"/>
              </a:rPr>
              <a:t>                </a:t>
            </a:r>
            <a:r>
              <a:rPr lang="en-US" sz="2400" b="1" dirty="0" smtClean="0">
                <a:solidFill>
                  <a:schemeClr val="accent6">
                    <a:lumMod val="50000"/>
                  </a:schemeClr>
                </a:solidFill>
                <a:latin typeface="Bookman Old Style" pitchFamily="18" charset="0"/>
              </a:rPr>
              <a:t>&lt;</a:t>
            </a:r>
            <a:r>
              <a:rPr lang="en-US" sz="2400" dirty="0" smtClean="0"/>
              <a:t>Design Deep Learning Architectures</a:t>
            </a:r>
            <a:endParaRPr lang="en-US" sz="2400" dirty="0" smtClean="0">
              <a:latin typeface="Bookman Old Style" pitchFamily="18" charset="0"/>
            </a:endParaRPr>
          </a:p>
          <a:p>
            <a:endParaRPr lang="en-US" sz="2400" dirty="0">
              <a:solidFill>
                <a:srgbClr val="00B050"/>
              </a:solidFill>
              <a:latin typeface="Bookman Old Style" pitchFamily="18" charset="0"/>
            </a:endParaRPr>
          </a:p>
        </p:txBody>
      </p:sp>
    </p:spTree>
    <p:extLst>
      <p:ext uri="{BB962C8B-B14F-4D97-AF65-F5344CB8AC3E}">
        <p14:creationId xmlns:p14="http://schemas.microsoft.com/office/powerpoint/2010/main" val="237912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81000"/>
            <a:ext cx="7620000" cy="6001643"/>
          </a:xfrm>
          <a:prstGeom prst="rect">
            <a:avLst/>
          </a:prstGeom>
        </p:spPr>
        <p:txBody>
          <a:bodyPr wrap="square">
            <a:spAutoFit/>
          </a:bodyPr>
          <a:lstStyle/>
          <a:p>
            <a:r>
              <a:rPr lang="en-US" sz="2400" dirty="0" smtClean="0">
                <a:solidFill>
                  <a:srgbClr val="7030A0"/>
                </a:solidFill>
                <a:latin typeface="Algerian" pitchFamily="82" charset="0"/>
              </a:rPr>
              <a:t>Approach to Solving the Problem: </a:t>
            </a:r>
          </a:p>
          <a:p>
            <a:endParaRPr lang="en-US" sz="2400" dirty="0" smtClean="0">
              <a:solidFill>
                <a:srgbClr val="7030A0"/>
              </a:solidFill>
              <a:latin typeface="Algerian" pitchFamily="82" charset="0"/>
            </a:endParaRPr>
          </a:p>
          <a:p>
            <a:r>
              <a:rPr lang="en-US" sz="2000" b="1" dirty="0" smtClean="0">
                <a:solidFill>
                  <a:srgbClr val="00B0F0"/>
                </a:solidFill>
              </a:rPr>
              <a:t> ●</a:t>
            </a:r>
            <a:r>
              <a:rPr lang="en-US" dirty="0" smtClean="0"/>
              <a:t> </a:t>
            </a:r>
            <a:r>
              <a:rPr lang="en-US" sz="2400" dirty="0" smtClean="0">
                <a:latin typeface="Bookman Old Style" pitchFamily="18" charset="0"/>
              </a:rPr>
              <a:t>Define the goal and scope of the </a:t>
            </a:r>
            <a:r>
              <a:rPr lang="en-US" sz="2400" dirty="0" err="1" smtClean="0">
                <a:latin typeface="Bookman Old Style" pitchFamily="18" charset="0"/>
              </a:rPr>
              <a:t>chatbot</a:t>
            </a:r>
            <a:r>
              <a:rPr lang="en-US" sz="2400" dirty="0" smtClean="0">
                <a:latin typeface="Bookman Old Style" pitchFamily="18" charset="0"/>
              </a:rPr>
              <a:t>.</a:t>
            </a:r>
          </a:p>
          <a:p>
            <a:r>
              <a:rPr lang="en-US" sz="2400" dirty="0">
                <a:latin typeface="Bookman Old Style" pitchFamily="18" charset="0"/>
              </a:rPr>
              <a:t> </a:t>
            </a:r>
            <a:r>
              <a:rPr lang="en-US" sz="2000" dirty="0" smtClean="0">
                <a:solidFill>
                  <a:srgbClr val="00B0F0"/>
                </a:solidFill>
              </a:rPr>
              <a:t>●</a:t>
            </a:r>
            <a:r>
              <a:rPr lang="en-US" dirty="0" smtClean="0"/>
              <a:t> </a:t>
            </a:r>
            <a:r>
              <a:rPr lang="en-US" sz="2400" dirty="0" smtClean="0">
                <a:latin typeface="Bookman Old Style" pitchFamily="18" charset="0"/>
              </a:rPr>
              <a:t>Gather relevant data for your prediction.</a:t>
            </a:r>
          </a:p>
          <a:p>
            <a:r>
              <a:rPr lang="en-US" sz="2400" dirty="0" smtClean="0">
                <a:latin typeface="Bookman Old Style" pitchFamily="18" charset="0"/>
              </a:rPr>
              <a:t>system. - Preprocess the data, including cleaning, tokenization, and any necessary formatting. </a:t>
            </a:r>
          </a:p>
          <a:p>
            <a:r>
              <a:rPr lang="en-US" dirty="0" smtClean="0"/>
              <a:t> </a:t>
            </a:r>
            <a:r>
              <a:rPr lang="en-US" sz="2000" dirty="0" smtClean="0">
                <a:solidFill>
                  <a:srgbClr val="00B0F0"/>
                </a:solidFill>
              </a:rPr>
              <a:t>●</a:t>
            </a:r>
            <a:r>
              <a:rPr lang="en-US" dirty="0" smtClean="0"/>
              <a:t> </a:t>
            </a:r>
            <a:r>
              <a:rPr lang="en-US" sz="2400" dirty="0" smtClean="0">
                <a:latin typeface="Bookman Old Style" pitchFamily="18" charset="0"/>
              </a:rPr>
              <a:t>Integrate pre-trained language models like GPT-   3 into your system.</a:t>
            </a:r>
            <a:endParaRPr lang="en-US" dirty="0" smtClean="0">
              <a:latin typeface="Bookman Old Style" pitchFamily="18" charset="0"/>
            </a:endParaRPr>
          </a:p>
          <a:p>
            <a:r>
              <a:rPr lang="en-US" sz="2000" dirty="0" smtClean="0">
                <a:solidFill>
                  <a:srgbClr val="00B0F0"/>
                </a:solidFill>
              </a:rPr>
              <a:t> ● </a:t>
            </a:r>
            <a:r>
              <a:rPr lang="en-US" sz="2400" dirty="0" smtClean="0">
                <a:latin typeface="Bookman Old Style" pitchFamily="18" charset="0"/>
              </a:rPr>
              <a:t>Deploy your prediction system, ensuring it's accessible to users through the desired platform or application. </a:t>
            </a:r>
          </a:p>
          <a:p>
            <a:r>
              <a:rPr lang="en-US" sz="2000" dirty="0" smtClean="0">
                <a:solidFill>
                  <a:srgbClr val="00B0F0"/>
                </a:solidFill>
              </a:rPr>
              <a:t> ● </a:t>
            </a:r>
            <a:r>
              <a:rPr lang="en-US" sz="2400" dirty="0" smtClean="0">
                <a:latin typeface="Bookman Old Style" pitchFamily="18" charset="0"/>
              </a:rPr>
              <a:t>Train and test the </a:t>
            </a:r>
            <a:r>
              <a:rPr lang="en-US" sz="2400" dirty="0" err="1" smtClean="0">
                <a:latin typeface="Bookman Old Style" pitchFamily="18" charset="0"/>
              </a:rPr>
              <a:t>chatbot's</a:t>
            </a:r>
            <a:r>
              <a:rPr lang="en-US" sz="2400" dirty="0" smtClean="0">
                <a:latin typeface="Bookman Old Style" pitchFamily="18" charset="0"/>
              </a:rPr>
              <a:t> NLP and dialogue models.</a:t>
            </a:r>
          </a:p>
          <a:p>
            <a:r>
              <a:rPr lang="en-US" sz="2400" dirty="0" smtClean="0"/>
              <a:t> </a:t>
            </a:r>
            <a:r>
              <a:rPr lang="en-US" sz="2400" dirty="0" smtClean="0">
                <a:solidFill>
                  <a:srgbClr val="00B0F0"/>
                </a:solidFill>
              </a:rPr>
              <a:t>●</a:t>
            </a:r>
            <a:r>
              <a:rPr lang="en-US" sz="2400" dirty="0" smtClean="0"/>
              <a:t> </a:t>
            </a:r>
            <a:r>
              <a:rPr lang="en-US" sz="2400" dirty="0" smtClean="0">
                <a:latin typeface="Bookman Old Style" pitchFamily="18" charset="0"/>
              </a:rPr>
              <a:t>Continuously monitor the performance and robustness of your system in real-world scenarios.</a:t>
            </a:r>
            <a:endParaRPr lang="en-US" sz="2400" dirty="0">
              <a:latin typeface="Bookman Old Style" pitchFamily="18" charset="0"/>
            </a:endParaRPr>
          </a:p>
        </p:txBody>
      </p:sp>
    </p:spTree>
    <p:extLst>
      <p:ext uri="{BB962C8B-B14F-4D97-AF65-F5344CB8AC3E}">
        <p14:creationId xmlns:p14="http://schemas.microsoft.com/office/powerpoint/2010/main" val="4060265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229600" cy="5847755"/>
          </a:xfrm>
          <a:prstGeom prst="rect">
            <a:avLst/>
          </a:prstGeom>
        </p:spPr>
        <p:txBody>
          <a:bodyPr wrap="square">
            <a:spAutoFit/>
          </a:bodyPr>
          <a:lstStyle/>
          <a:p>
            <a:r>
              <a:rPr lang="en-US" sz="2400" b="1" dirty="0" smtClean="0">
                <a:solidFill>
                  <a:schemeClr val="tx2">
                    <a:lumMod val="75000"/>
                  </a:schemeClr>
                </a:solidFill>
                <a:latin typeface="Algerian" pitchFamily="82" charset="0"/>
              </a:rPr>
              <a:t>Design Thinking: </a:t>
            </a:r>
          </a:p>
          <a:p>
            <a:r>
              <a:rPr lang="en-US" sz="2000" dirty="0" smtClean="0">
                <a:solidFill>
                  <a:srgbClr val="00B050"/>
                </a:solidFill>
              </a:rPr>
              <a:t>Empathize:</a:t>
            </a:r>
            <a:r>
              <a:rPr lang="en-US" dirty="0" smtClean="0"/>
              <a:t> </a:t>
            </a:r>
            <a:r>
              <a:rPr lang="en-US" dirty="0" smtClean="0">
                <a:latin typeface="Bookman Old Style" pitchFamily="18" charset="0"/>
              </a:rPr>
              <a:t>Begin by understanding the needs and pain points of your target users. Who will be using the </a:t>
            </a:r>
            <a:r>
              <a:rPr lang="en-US" dirty="0" err="1" smtClean="0">
                <a:latin typeface="Bookman Old Style" pitchFamily="18" charset="0"/>
              </a:rPr>
              <a:t>chatbot</a:t>
            </a:r>
            <a:r>
              <a:rPr lang="en-US" dirty="0" smtClean="0">
                <a:latin typeface="Bookman Old Style" pitchFamily="18" charset="0"/>
              </a:rPr>
              <a:t>, and what problems should it solve for them? </a:t>
            </a:r>
            <a:endParaRPr lang="en-US" dirty="0">
              <a:latin typeface="Bookman Old Style" pitchFamily="18" charset="0"/>
            </a:endParaRPr>
          </a:p>
          <a:p>
            <a:r>
              <a:rPr lang="en-US" dirty="0" smtClean="0">
                <a:latin typeface="Bookman Old Style" pitchFamily="18" charset="0"/>
              </a:rPr>
              <a:t>Conduct user interviews, surveys, or research to gain insights into user expectations. </a:t>
            </a:r>
          </a:p>
          <a:p>
            <a:r>
              <a:rPr lang="en-US" sz="2000" dirty="0" smtClean="0">
                <a:solidFill>
                  <a:srgbClr val="00B050"/>
                </a:solidFill>
              </a:rPr>
              <a:t> Answering common questions</a:t>
            </a:r>
            <a:r>
              <a:rPr lang="en-US" dirty="0" smtClean="0"/>
              <a:t>: </a:t>
            </a:r>
            <a:r>
              <a:rPr lang="en-US" dirty="0" smtClean="0">
                <a:latin typeface="Bookman Old Style" pitchFamily="18" charset="0"/>
              </a:rPr>
              <a:t>The </a:t>
            </a:r>
            <a:r>
              <a:rPr lang="en-US" dirty="0" err="1" smtClean="0">
                <a:latin typeface="Bookman Old Style" pitchFamily="18" charset="0"/>
              </a:rPr>
              <a:t>chatbot</a:t>
            </a:r>
            <a:r>
              <a:rPr lang="en-US" dirty="0" smtClean="0">
                <a:latin typeface="Bookman Old Style" pitchFamily="18" charset="0"/>
              </a:rPr>
              <a:t> can provide quick and accurate answers to frequently asked questions, such as the hours of operation, contact information, or product details. The </a:t>
            </a:r>
            <a:r>
              <a:rPr lang="en-US" dirty="0" err="1" smtClean="0">
                <a:latin typeface="Bookman Old Style" pitchFamily="18" charset="0"/>
              </a:rPr>
              <a:t>chatbot</a:t>
            </a:r>
            <a:r>
              <a:rPr lang="en-US" dirty="0" smtClean="0">
                <a:latin typeface="Bookman Old Style" pitchFamily="18" charset="0"/>
              </a:rPr>
              <a:t> can also handle simple queries that do not require complex reasoning or calculations, such as the weather, the time, or the date. </a:t>
            </a:r>
          </a:p>
          <a:p>
            <a:r>
              <a:rPr lang="en-US" sz="2000" dirty="0" smtClean="0">
                <a:solidFill>
                  <a:srgbClr val="00B050"/>
                </a:solidFill>
              </a:rPr>
              <a:t>Providing guidance</a:t>
            </a:r>
            <a:r>
              <a:rPr lang="en-US" dirty="0" smtClean="0">
                <a:latin typeface="Bookman Old Style" pitchFamily="18" charset="0"/>
              </a:rPr>
              <a:t>: The </a:t>
            </a:r>
            <a:r>
              <a:rPr lang="en-US" dirty="0" err="1" smtClean="0">
                <a:latin typeface="Bookman Old Style" pitchFamily="18" charset="0"/>
              </a:rPr>
              <a:t>chatbot</a:t>
            </a:r>
            <a:r>
              <a:rPr lang="en-US" dirty="0" smtClean="0">
                <a:latin typeface="Bookman Old Style" pitchFamily="18" charset="0"/>
              </a:rPr>
              <a:t> can assist users with specific tasks or goals, such as booking a reservation, placing an order, or filling out a form. The </a:t>
            </a:r>
            <a:r>
              <a:rPr lang="en-US" dirty="0" err="1" smtClean="0">
                <a:latin typeface="Bookman Old Style" pitchFamily="18" charset="0"/>
              </a:rPr>
              <a:t>chatbot</a:t>
            </a:r>
            <a:r>
              <a:rPr lang="en-US" dirty="0" smtClean="0">
                <a:latin typeface="Bookman Old Style" pitchFamily="18" charset="0"/>
              </a:rPr>
              <a:t> can also offer suggestions, tips, or feedback to help users complete their tasks or improve their experience. </a:t>
            </a:r>
          </a:p>
          <a:p>
            <a:r>
              <a:rPr lang="en-US" dirty="0" smtClean="0"/>
              <a:t> </a:t>
            </a:r>
            <a:r>
              <a:rPr lang="en-US" sz="2000" dirty="0" smtClean="0">
                <a:solidFill>
                  <a:srgbClr val="00B050"/>
                </a:solidFill>
              </a:rPr>
              <a:t>Directing users to appropriate resources: </a:t>
            </a:r>
            <a:r>
              <a:rPr lang="en-US" dirty="0" smtClean="0">
                <a:latin typeface="Bookman Old Style" pitchFamily="18" charset="0"/>
              </a:rPr>
              <a:t>The </a:t>
            </a:r>
            <a:r>
              <a:rPr lang="en-US" dirty="0" err="1" smtClean="0">
                <a:latin typeface="Bookman Old Style" pitchFamily="18" charset="0"/>
              </a:rPr>
              <a:t>chatbot</a:t>
            </a:r>
            <a:r>
              <a:rPr lang="en-US" dirty="0" smtClean="0">
                <a:latin typeface="Bookman Old Style" pitchFamily="18" charset="0"/>
              </a:rPr>
              <a:t> can recognize when a user needs more information or assistance than the </a:t>
            </a:r>
            <a:r>
              <a:rPr lang="en-US" dirty="0" err="1" smtClean="0">
                <a:latin typeface="Bookman Old Style" pitchFamily="18" charset="0"/>
              </a:rPr>
              <a:t>chatbot</a:t>
            </a:r>
            <a:r>
              <a:rPr lang="en-US" dirty="0" smtClean="0">
                <a:latin typeface="Bookman Old Style" pitchFamily="18" charset="0"/>
              </a:rPr>
              <a:t> can provide, and direct them to the relevant web pages, documents, or human agents. The </a:t>
            </a:r>
            <a:r>
              <a:rPr lang="en-US" dirty="0" err="1" smtClean="0">
                <a:latin typeface="Bookman Old Style" pitchFamily="18" charset="0"/>
              </a:rPr>
              <a:t>chatbot</a:t>
            </a:r>
            <a:r>
              <a:rPr lang="en-US" dirty="0" smtClean="0">
                <a:latin typeface="Bookman Old Style" pitchFamily="18" charset="0"/>
              </a:rPr>
              <a:t> can also follow up with users to ensure their satisfaction and resolve any issues</a:t>
            </a:r>
            <a:r>
              <a:rPr lang="en-US" dirty="0" smtClean="0"/>
              <a:t>. </a:t>
            </a:r>
            <a:endParaRPr lang="en-US" dirty="0"/>
          </a:p>
        </p:txBody>
      </p:sp>
    </p:spTree>
    <p:extLst>
      <p:ext uri="{BB962C8B-B14F-4D97-AF65-F5344CB8AC3E}">
        <p14:creationId xmlns:p14="http://schemas.microsoft.com/office/powerpoint/2010/main" val="3707006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153400" cy="6155531"/>
          </a:xfrm>
          <a:prstGeom prst="rect">
            <a:avLst/>
          </a:prstGeom>
        </p:spPr>
        <p:txBody>
          <a:bodyPr wrap="square">
            <a:spAutoFit/>
          </a:bodyPr>
          <a:lstStyle/>
          <a:p>
            <a:r>
              <a:rPr lang="en-US" sz="2400" b="1" dirty="0" smtClean="0">
                <a:solidFill>
                  <a:srgbClr val="00B0F0"/>
                </a:solidFill>
                <a:latin typeface="Algerian" pitchFamily="82" charset="0"/>
              </a:rPr>
              <a:t>Integration: </a:t>
            </a:r>
          </a:p>
          <a:p>
            <a:r>
              <a:rPr lang="en-US" sz="2000" dirty="0" smtClean="0">
                <a:latin typeface="Bookman Old Style" pitchFamily="18" charset="0"/>
              </a:rPr>
              <a:t>One of the key steps in developing a </a:t>
            </a:r>
            <a:r>
              <a:rPr lang="en-US" sz="2000" dirty="0" err="1" smtClean="0">
                <a:latin typeface="Bookman Old Style" pitchFamily="18" charset="0"/>
              </a:rPr>
              <a:t>chatbot</a:t>
            </a:r>
            <a:r>
              <a:rPr lang="en-US" sz="2000" dirty="0" smtClean="0">
                <a:latin typeface="Bookman Old Style" pitchFamily="18" charset="0"/>
              </a:rPr>
              <a:t> is to decide how it will be integrated with the website or app. This decision depends on several factors, such as the purpose of the </a:t>
            </a:r>
            <a:r>
              <a:rPr lang="en-US" sz="2000" dirty="0" err="1" smtClean="0">
                <a:latin typeface="Bookman Old Style" pitchFamily="18" charset="0"/>
              </a:rPr>
              <a:t>chatbot</a:t>
            </a:r>
            <a:r>
              <a:rPr lang="en-US" sz="2000" dirty="0" smtClean="0">
                <a:latin typeface="Bookman Old Style" pitchFamily="18" charset="0"/>
              </a:rPr>
              <a:t>, the target audience, the user interface design, and the technical feasibility. Some of the common ways to integrate a </a:t>
            </a:r>
            <a:r>
              <a:rPr lang="en-US" sz="2000" dirty="0" err="1" smtClean="0">
                <a:latin typeface="Bookman Old Style" pitchFamily="18" charset="0"/>
              </a:rPr>
              <a:t>chatbot</a:t>
            </a:r>
            <a:r>
              <a:rPr lang="en-US" sz="2000" dirty="0" smtClean="0">
                <a:latin typeface="Bookman Old Style" pitchFamily="18" charset="0"/>
              </a:rPr>
              <a:t> are: </a:t>
            </a:r>
            <a:r>
              <a:rPr lang="en-US" sz="2400" b="1" dirty="0" smtClean="0">
                <a:solidFill>
                  <a:srgbClr val="00B050"/>
                </a:solidFill>
              </a:rPr>
              <a:t>*</a:t>
            </a:r>
            <a:r>
              <a:rPr lang="en-US" dirty="0" smtClean="0">
                <a:latin typeface="Bookman Old Style" pitchFamily="18" charset="0"/>
              </a:rPr>
              <a:t>Incorporating advanced techniques like pre-trained language models such as GPT-3 can significantly enhance the quality of responses in your prediction system or </a:t>
            </a:r>
            <a:r>
              <a:rPr lang="en-US" dirty="0" err="1" smtClean="0">
                <a:latin typeface="Bookman Old Style" pitchFamily="18" charset="0"/>
              </a:rPr>
              <a:t>chatbot</a:t>
            </a:r>
            <a:r>
              <a:rPr lang="en-US" dirty="0" smtClean="0">
                <a:latin typeface="Bookman Old Style" pitchFamily="18" charset="0"/>
              </a:rPr>
              <a:t>. These models bring a wealth of natural language understanding and generation capabilities, making them valuable assets for improving user interactions. </a:t>
            </a:r>
          </a:p>
          <a:p>
            <a:r>
              <a:rPr lang="en-US" sz="2400" b="1" dirty="0" smtClean="0">
                <a:solidFill>
                  <a:srgbClr val="00B050"/>
                </a:solidFill>
              </a:rPr>
              <a:t>*</a:t>
            </a:r>
            <a:r>
              <a:rPr lang="en-US" dirty="0" smtClean="0">
                <a:latin typeface="Bookman Old Style" pitchFamily="18" charset="0"/>
              </a:rPr>
              <a:t>By combining ensemble methods, deep learning architectures, and pre-trained language models in a thoughtful and iterative design process, you can create a prediction system or </a:t>
            </a:r>
            <a:r>
              <a:rPr lang="en-US" dirty="0" err="1" smtClean="0">
                <a:latin typeface="Bookman Old Style" pitchFamily="18" charset="0"/>
              </a:rPr>
              <a:t>chatbot</a:t>
            </a:r>
            <a:r>
              <a:rPr lang="en-US" dirty="0" smtClean="0">
                <a:latin typeface="Bookman Old Style" pitchFamily="18" charset="0"/>
              </a:rPr>
              <a:t> that not only offers accurate predictions but also delivers high-quality responses, ultimately providing a superior user experience</a:t>
            </a:r>
            <a:r>
              <a:rPr lang="en-US" dirty="0" smtClean="0"/>
              <a:t>. </a:t>
            </a:r>
          </a:p>
          <a:p>
            <a:r>
              <a:rPr lang="en-US" sz="2400" b="1" dirty="0" smtClean="0">
                <a:solidFill>
                  <a:srgbClr val="00B050"/>
                </a:solidFill>
              </a:rPr>
              <a:t>*</a:t>
            </a:r>
            <a:r>
              <a:rPr lang="en-US" dirty="0" smtClean="0">
                <a:latin typeface="Bookman Old Style" pitchFamily="18" charset="0"/>
              </a:rPr>
              <a:t>Remember to continuously gather user feedback and adapt your system to changing needs, ensuring that it remains relevant and effective over time. The synergy of innovative techniques and a user-centric design approach can lead to a powerful and robust solution</a:t>
            </a:r>
            <a:endParaRPr lang="en-US" dirty="0">
              <a:latin typeface="Bookman Old Style" pitchFamily="18" charset="0"/>
            </a:endParaRPr>
          </a:p>
        </p:txBody>
      </p:sp>
    </p:spTree>
    <p:extLst>
      <p:ext uri="{BB962C8B-B14F-4D97-AF65-F5344CB8AC3E}">
        <p14:creationId xmlns:p14="http://schemas.microsoft.com/office/powerpoint/2010/main" val="1461899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28600"/>
            <a:ext cx="7924800" cy="6555641"/>
          </a:xfrm>
          <a:prstGeom prst="rect">
            <a:avLst/>
          </a:prstGeom>
        </p:spPr>
        <p:txBody>
          <a:bodyPr wrap="square">
            <a:spAutoFit/>
          </a:bodyPr>
          <a:lstStyle/>
          <a:p>
            <a:r>
              <a:rPr lang="en-US" sz="2000" dirty="0" smtClean="0">
                <a:solidFill>
                  <a:srgbClr val="00B050"/>
                </a:solidFill>
                <a:latin typeface="Arial Rounded MT Bold" pitchFamily="34" charset="0"/>
              </a:rPr>
              <a:t>3.Building </a:t>
            </a:r>
            <a:r>
              <a:rPr lang="en-US" sz="2000" dirty="0">
                <a:solidFill>
                  <a:srgbClr val="00B050"/>
                </a:solidFill>
                <a:latin typeface="Arial Rounded MT Bold" pitchFamily="34" charset="0"/>
              </a:rPr>
              <a:t>the  </a:t>
            </a:r>
            <a:r>
              <a:rPr lang="en-US" sz="2000" dirty="0" err="1">
                <a:solidFill>
                  <a:srgbClr val="00B050"/>
                </a:solidFill>
                <a:latin typeface="Arial Rounded MT Bold" pitchFamily="34" charset="0"/>
              </a:rPr>
              <a:t>chatbot</a:t>
            </a:r>
            <a:r>
              <a:rPr lang="en-US" sz="2000" dirty="0">
                <a:solidFill>
                  <a:srgbClr val="00B050"/>
                </a:solidFill>
                <a:latin typeface="Arial Rounded MT Bold" pitchFamily="34" charset="0"/>
              </a:rPr>
              <a:t>  by preparing the environment and implementing  basic  user  </a:t>
            </a:r>
            <a:r>
              <a:rPr lang="en-US" sz="2000" dirty="0" smtClean="0">
                <a:solidFill>
                  <a:srgbClr val="00B050"/>
                </a:solidFill>
                <a:latin typeface="Arial Rounded MT Bold" pitchFamily="34" charset="0"/>
              </a:rPr>
              <a:t>interactions</a:t>
            </a:r>
            <a:r>
              <a:rPr lang="en-US" sz="2000" dirty="0" smtClean="0">
                <a:solidFill>
                  <a:srgbClr val="00B050"/>
                </a:solidFill>
                <a:latin typeface="Arial Black" pitchFamily="34" charset="0"/>
              </a:rPr>
              <a:t>.</a:t>
            </a:r>
          </a:p>
          <a:p>
            <a:r>
              <a:rPr lang="en-US" sz="2000" b="1" dirty="0" smtClean="0">
                <a:solidFill>
                  <a:srgbClr val="FF0000"/>
                </a:solidFill>
              </a:rPr>
              <a:t>Environment Setup.</a:t>
            </a:r>
          </a:p>
          <a:p>
            <a:r>
              <a:rPr lang="en-US" sz="2000" dirty="0" smtClean="0"/>
              <a:t>            </a:t>
            </a:r>
            <a:r>
              <a:rPr lang="en-US" sz="2000" dirty="0" smtClean="0">
                <a:latin typeface="Bahnschrift" pitchFamily="34" charset="0"/>
              </a:rPr>
              <a:t>We can create a virtual environment to manage project dependencies and versions. Open your terminal and run:</a:t>
            </a:r>
          </a:p>
          <a:p>
            <a:r>
              <a:rPr lang="en-US" sz="2000" b="1" dirty="0" smtClean="0">
                <a:solidFill>
                  <a:srgbClr val="00B050"/>
                </a:solidFill>
                <a:latin typeface="Bahnschrift" pitchFamily="34" charset="0"/>
              </a:rPr>
              <a:t>                         </a:t>
            </a:r>
            <a:r>
              <a:rPr lang="en-US" sz="2000" b="1" dirty="0" smtClean="0">
                <a:solidFill>
                  <a:schemeClr val="accent6">
                    <a:lumMod val="75000"/>
                  </a:schemeClr>
                </a:solidFill>
                <a:latin typeface="Bahnschrift Light" pitchFamily="34" charset="0"/>
              </a:rPr>
              <a:t># Create a virtual environment (optional but recommended)</a:t>
            </a:r>
          </a:p>
          <a:p>
            <a:r>
              <a:rPr lang="en-US" sz="2000" b="1" dirty="0" smtClean="0">
                <a:solidFill>
                  <a:schemeClr val="accent6">
                    <a:lumMod val="75000"/>
                  </a:schemeClr>
                </a:solidFill>
                <a:latin typeface="Bahnschrift Light" pitchFamily="34" charset="0"/>
              </a:rPr>
              <a:t>                        python -m </a:t>
            </a:r>
            <a:r>
              <a:rPr lang="en-US" sz="2000" b="1" dirty="0" err="1" smtClean="0">
                <a:solidFill>
                  <a:schemeClr val="accent6">
                    <a:lumMod val="75000"/>
                  </a:schemeClr>
                </a:solidFill>
                <a:latin typeface="Bahnschrift Light" pitchFamily="34" charset="0"/>
              </a:rPr>
              <a:t>venv</a:t>
            </a:r>
            <a:r>
              <a:rPr lang="en-US" sz="2000" b="1" dirty="0" smtClean="0">
                <a:solidFill>
                  <a:schemeClr val="accent6">
                    <a:lumMod val="75000"/>
                  </a:schemeClr>
                </a:solidFill>
                <a:latin typeface="Bahnschrift Light" pitchFamily="34" charset="0"/>
              </a:rPr>
              <a:t> </a:t>
            </a:r>
            <a:r>
              <a:rPr lang="en-US" sz="2000" b="1" dirty="0" err="1" smtClean="0">
                <a:solidFill>
                  <a:schemeClr val="accent6">
                    <a:lumMod val="75000"/>
                  </a:schemeClr>
                </a:solidFill>
                <a:latin typeface="Bahnschrift Light" pitchFamily="34" charset="0"/>
              </a:rPr>
              <a:t>chatbot-env</a:t>
            </a:r>
            <a:endParaRPr lang="en-US" sz="2000" b="1" dirty="0" smtClean="0">
              <a:solidFill>
                <a:schemeClr val="accent6">
                  <a:lumMod val="75000"/>
                </a:schemeClr>
              </a:solidFill>
              <a:latin typeface="Bahnschrift Light" pitchFamily="34" charset="0"/>
            </a:endParaRPr>
          </a:p>
          <a:p>
            <a:r>
              <a:rPr lang="en-US" sz="2000" b="1" dirty="0" smtClean="0">
                <a:solidFill>
                  <a:schemeClr val="accent6">
                    <a:lumMod val="75000"/>
                  </a:schemeClr>
                </a:solidFill>
                <a:latin typeface="Bahnschrift Light" pitchFamily="34" charset="0"/>
              </a:rPr>
              <a:t>                        # Activate the virtual environment</a:t>
            </a:r>
          </a:p>
          <a:p>
            <a:r>
              <a:rPr lang="en-US" sz="2000" b="1" dirty="0" smtClean="0">
                <a:solidFill>
                  <a:schemeClr val="accent6">
                    <a:lumMod val="75000"/>
                  </a:schemeClr>
                </a:solidFill>
                <a:latin typeface="Bahnschrift Light" pitchFamily="34" charset="0"/>
              </a:rPr>
              <a:t>                        # On Windows:</a:t>
            </a:r>
          </a:p>
          <a:p>
            <a:r>
              <a:rPr lang="en-US" sz="2000" b="1" dirty="0" smtClean="0">
                <a:solidFill>
                  <a:schemeClr val="accent6">
                    <a:lumMod val="75000"/>
                  </a:schemeClr>
                </a:solidFill>
                <a:latin typeface="Bahnschrift Light" pitchFamily="34" charset="0"/>
              </a:rPr>
              <a:t>                        </a:t>
            </a:r>
            <a:r>
              <a:rPr lang="en-US" sz="2000" b="1" dirty="0" err="1" smtClean="0">
                <a:solidFill>
                  <a:schemeClr val="accent6">
                    <a:lumMod val="75000"/>
                  </a:schemeClr>
                </a:solidFill>
                <a:latin typeface="Bahnschrift Light" pitchFamily="34" charset="0"/>
              </a:rPr>
              <a:t>chatbot-env</a:t>
            </a:r>
            <a:r>
              <a:rPr lang="en-US" sz="2000" b="1" dirty="0" smtClean="0">
                <a:solidFill>
                  <a:schemeClr val="accent6">
                    <a:lumMod val="75000"/>
                  </a:schemeClr>
                </a:solidFill>
                <a:latin typeface="Bahnschrift Light" pitchFamily="34" charset="0"/>
              </a:rPr>
              <a:t>\Scripts\activate</a:t>
            </a:r>
          </a:p>
          <a:p>
            <a:r>
              <a:rPr lang="en-US" sz="2000" b="1" dirty="0" smtClean="0">
                <a:solidFill>
                  <a:schemeClr val="accent6">
                    <a:lumMod val="75000"/>
                  </a:schemeClr>
                </a:solidFill>
                <a:latin typeface="Bahnschrift Light" pitchFamily="34" charset="0"/>
              </a:rPr>
              <a:t>                      # On </a:t>
            </a:r>
            <a:r>
              <a:rPr lang="en-US" sz="2000" b="1" dirty="0" err="1" smtClean="0">
                <a:solidFill>
                  <a:schemeClr val="accent6">
                    <a:lumMod val="75000"/>
                  </a:schemeClr>
                </a:solidFill>
                <a:latin typeface="Bahnschrift Light" pitchFamily="34" charset="0"/>
              </a:rPr>
              <a:t>macOS</a:t>
            </a:r>
            <a:r>
              <a:rPr lang="en-US" sz="2000" b="1" dirty="0" smtClean="0">
                <a:solidFill>
                  <a:schemeClr val="accent6">
                    <a:lumMod val="75000"/>
                  </a:schemeClr>
                </a:solidFill>
                <a:latin typeface="Bahnschrift Light" pitchFamily="34" charset="0"/>
              </a:rPr>
              <a:t> and Linux:</a:t>
            </a:r>
          </a:p>
          <a:p>
            <a:r>
              <a:rPr lang="en-US" sz="2000" b="1" dirty="0" smtClean="0">
                <a:solidFill>
                  <a:schemeClr val="accent6">
                    <a:lumMod val="75000"/>
                  </a:schemeClr>
                </a:solidFill>
                <a:latin typeface="Bahnschrift Light" pitchFamily="34" charset="0"/>
              </a:rPr>
              <a:t>                      source </a:t>
            </a:r>
            <a:r>
              <a:rPr lang="en-US" sz="2000" b="1" dirty="0" err="1" smtClean="0">
                <a:solidFill>
                  <a:schemeClr val="accent6">
                    <a:lumMod val="75000"/>
                  </a:schemeClr>
                </a:solidFill>
                <a:latin typeface="Bahnschrift Light" pitchFamily="34" charset="0"/>
              </a:rPr>
              <a:t>chatbot-env</a:t>
            </a:r>
            <a:r>
              <a:rPr lang="en-US" sz="2000" b="1" dirty="0" smtClean="0">
                <a:solidFill>
                  <a:schemeClr val="accent6">
                    <a:lumMod val="75000"/>
                  </a:schemeClr>
                </a:solidFill>
                <a:latin typeface="Bahnschrift Light" pitchFamily="34" charset="0"/>
              </a:rPr>
              <a:t>/bin/activate.</a:t>
            </a:r>
          </a:p>
          <a:p>
            <a:r>
              <a:rPr lang="en-US" sz="2000" b="1" dirty="0" smtClean="0">
                <a:solidFill>
                  <a:srgbClr val="FF0000"/>
                </a:solidFill>
              </a:rPr>
              <a:t>Install Required Libraries</a:t>
            </a:r>
            <a:r>
              <a:rPr lang="en-US" sz="2000" b="1" dirty="0" smtClean="0">
                <a:solidFill>
                  <a:srgbClr val="00B050"/>
                </a:solidFill>
              </a:rPr>
              <a:t>.</a:t>
            </a:r>
          </a:p>
          <a:p>
            <a:r>
              <a:rPr lang="en-US" sz="2000" dirty="0" smtClean="0"/>
              <a:t>              </a:t>
            </a:r>
            <a:r>
              <a:rPr lang="en-US" sz="2000" dirty="0" smtClean="0">
                <a:latin typeface="Bahnschrift" pitchFamily="34" charset="0"/>
              </a:rPr>
              <a:t>flask is a lightweight web framework that we'll use for creating a simple web-based </a:t>
            </a:r>
            <a:r>
              <a:rPr lang="en-US" sz="2000" dirty="0" err="1" smtClean="0">
                <a:latin typeface="Bahnschrift" pitchFamily="34" charset="0"/>
              </a:rPr>
              <a:t>chatbot</a:t>
            </a:r>
            <a:r>
              <a:rPr lang="en-US" sz="2000" dirty="0" smtClean="0">
                <a:latin typeface="Bahnschrift" pitchFamily="34" charset="0"/>
              </a:rPr>
              <a:t> interface.</a:t>
            </a:r>
          </a:p>
          <a:p>
            <a:r>
              <a:rPr lang="en-US" sz="2000" b="1" dirty="0" smtClean="0">
                <a:solidFill>
                  <a:srgbClr val="FF0000"/>
                </a:solidFill>
              </a:rPr>
              <a:t>Basic User Interaction.</a:t>
            </a:r>
          </a:p>
          <a:p>
            <a:r>
              <a:rPr lang="en-US" sz="2000" dirty="0" smtClean="0">
                <a:latin typeface="Bahnschrift" pitchFamily="34" charset="0"/>
              </a:rPr>
              <a:t>           Create a Python script (e.g., chatbot.py) to handle basic user interactions. You can use a simple rule-based system to provide responses based on user input, or you can integrate a pre-trained model (e.g., GPT-3) to generate responses</a:t>
            </a:r>
            <a:endParaRPr lang="en-US" sz="2000" b="1" dirty="0" smtClean="0">
              <a:solidFill>
                <a:srgbClr val="00B050"/>
              </a:solidFill>
              <a:latin typeface="Bahnschrift" pitchFamily="34" charset="0"/>
            </a:endParaRPr>
          </a:p>
          <a:p>
            <a:endParaRPr lang="en-US" sz="2000" dirty="0">
              <a:solidFill>
                <a:srgbClr val="00B050"/>
              </a:solidFill>
              <a:latin typeface="Arial Black" pitchFamily="34" charset="0"/>
            </a:endParaRPr>
          </a:p>
        </p:txBody>
      </p:sp>
    </p:spTree>
    <p:extLst>
      <p:ext uri="{BB962C8B-B14F-4D97-AF65-F5344CB8AC3E}">
        <p14:creationId xmlns:p14="http://schemas.microsoft.com/office/powerpoint/2010/main" val="3189499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382000" cy="6955750"/>
          </a:xfrm>
          <a:prstGeom prst="rect">
            <a:avLst/>
          </a:prstGeom>
        </p:spPr>
        <p:txBody>
          <a:bodyPr wrap="square">
            <a:spAutoFit/>
          </a:bodyPr>
          <a:lstStyle/>
          <a:p>
            <a:r>
              <a:rPr lang="en-US" sz="2000" b="1" dirty="0" smtClean="0">
                <a:solidFill>
                  <a:srgbClr val="00B050"/>
                </a:solidFill>
              </a:rPr>
              <a:t> </a:t>
            </a:r>
            <a:r>
              <a:rPr lang="en-US" sz="2000" b="1" dirty="0" smtClean="0">
                <a:solidFill>
                  <a:srgbClr val="FF0000"/>
                </a:solidFill>
              </a:rPr>
              <a:t>Web App Development</a:t>
            </a:r>
            <a:r>
              <a:rPr lang="en-US" sz="2000" b="1" dirty="0" smtClean="0">
                <a:solidFill>
                  <a:srgbClr val="00B050"/>
                </a:solidFill>
              </a:rPr>
              <a:t>.</a:t>
            </a:r>
          </a:p>
          <a:p>
            <a:r>
              <a:rPr lang="en-US" sz="2000" b="1" dirty="0" smtClean="0">
                <a:solidFill>
                  <a:srgbClr val="00B050"/>
                </a:solidFill>
              </a:rPr>
              <a:t>         </a:t>
            </a:r>
            <a:r>
              <a:rPr lang="en-US" dirty="0" smtClean="0">
                <a:latin typeface="Bahnschrift" pitchFamily="34" charset="0"/>
              </a:rPr>
              <a:t>If you want to create a web-based </a:t>
            </a:r>
            <a:r>
              <a:rPr lang="en-US" dirty="0" err="1" smtClean="0">
                <a:latin typeface="Bahnschrift" pitchFamily="34" charset="0"/>
              </a:rPr>
              <a:t>chatbot</a:t>
            </a:r>
            <a:r>
              <a:rPr lang="en-US" dirty="0" smtClean="0">
                <a:latin typeface="Bahnschrift" pitchFamily="34" charset="0"/>
              </a:rPr>
              <a:t> interface, you can use Flask. Create a Flask app in a separate Python file (e.g., app.py). </a:t>
            </a:r>
            <a:endParaRPr lang="en-US" b="1" dirty="0" smtClean="0">
              <a:solidFill>
                <a:srgbClr val="00B050"/>
              </a:solidFill>
              <a:latin typeface="Bahnschrift" pitchFamily="34" charset="0"/>
            </a:endParaRPr>
          </a:p>
          <a:p>
            <a:endParaRPr lang="en-US" sz="2000" b="1" dirty="0" smtClean="0">
              <a:solidFill>
                <a:schemeClr val="accent6">
                  <a:lumMod val="75000"/>
                </a:schemeClr>
              </a:solidFill>
            </a:endParaRPr>
          </a:p>
          <a:p>
            <a:r>
              <a:rPr lang="en-US" sz="2000" b="1" dirty="0" smtClean="0">
                <a:solidFill>
                  <a:srgbClr val="FF0000"/>
                </a:solidFill>
              </a:rPr>
              <a:t>Data Preprocessing</a:t>
            </a:r>
            <a:r>
              <a:rPr lang="en-US" sz="2000" b="1" dirty="0" smtClean="0">
                <a:solidFill>
                  <a:srgbClr val="00B050"/>
                </a:solidFill>
              </a:rPr>
              <a:t>.</a:t>
            </a:r>
          </a:p>
          <a:p>
            <a:r>
              <a:rPr lang="en-US" b="1" dirty="0" smtClean="0">
                <a:solidFill>
                  <a:srgbClr val="00B050"/>
                </a:solidFill>
                <a:latin typeface="Bahnschrift" pitchFamily="34" charset="0"/>
              </a:rPr>
              <a:t>            </a:t>
            </a:r>
            <a:r>
              <a:rPr lang="en-US" dirty="0" smtClean="0">
                <a:latin typeface="Bahnschrift" pitchFamily="34" charset="0"/>
              </a:rPr>
              <a:t>Tokenize the text data, remove stop words, and perform any necessary data cleaning. This step is crucial for natural language processing</a:t>
            </a:r>
            <a:endParaRPr lang="en-US" b="1" dirty="0" smtClean="0">
              <a:solidFill>
                <a:srgbClr val="00B050"/>
              </a:solidFill>
              <a:latin typeface="Bahnschrift" pitchFamily="34" charset="0"/>
            </a:endParaRPr>
          </a:p>
          <a:p>
            <a:endParaRPr lang="en-US" sz="2000" b="1" dirty="0" smtClean="0">
              <a:solidFill>
                <a:schemeClr val="accent6">
                  <a:lumMod val="75000"/>
                </a:schemeClr>
              </a:solidFill>
            </a:endParaRPr>
          </a:p>
          <a:p>
            <a:r>
              <a:rPr lang="en-US" sz="2000" b="1" dirty="0" smtClean="0">
                <a:solidFill>
                  <a:srgbClr val="FF0000"/>
                </a:solidFill>
              </a:rPr>
              <a:t>Implement the </a:t>
            </a:r>
            <a:r>
              <a:rPr lang="en-US" sz="2000" b="1" dirty="0" err="1" smtClean="0">
                <a:solidFill>
                  <a:srgbClr val="FF0000"/>
                </a:solidFill>
              </a:rPr>
              <a:t>Chatbot</a:t>
            </a:r>
            <a:r>
              <a:rPr lang="en-US" sz="2000" dirty="0" smtClean="0">
                <a:solidFill>
                  <a:srgbClr val="FF0000"/>
                </a:solidFill>
              </a:rPr>
              <a:t>:</a:t>
            </a:r>
          </a:p>
          <a:p>
            <a:r>
              <a:rPr lang="en-US" sz="2000" dirty="0" smtClean="0">
                <a:latin typeface="Bahnschrift" pitchFamily="34" charset="0"/>
              </a:rPr>
              <a:t>              *</a:t>
            </a:r>
            <a:r>
              <a:rPr lang="en-US" dirty="0" smtClean="0">
                <a:latin typeface="Bahnschrift" pitchFamily="34" charset="0"/>
              </a:rPr>
              <a:t> Write the code to implement the </a:t>
            </a:r>
            <a:r>
              <a:rPr lang="en-US" dirty="0" err="1" smtClean="0">
                <a:latin typeface="Bahnschrift" pitchFamily="34" charset="0"/>
              </a:rPr>
              <a:t>chatbot</a:t>
            </a:r>
            <a:r>
              <a:rPr lang="en-US" dirty="0" smtClean="0">
                <a:latin typeface="Bahnschrift" pitchFamily="34" charset="0"/>
              </a:rPr>
              <a:t> using your chosen approach (rule-based, retrieval-based, generative</a:t>
            </a:r>
            <a:r>
              <a:rPr lang="en-US" dirty="0" smtClean="0"/>
              <a:t>).</a:t>
            </a:r>
            <a:endParaRPr lang="en-US" dirty="0" smtClean="0">
              <a:latin typeface="Bahnschrift" pitchFamily="34" charset="0"/>
            </a:endParaRPr>
          </a:p>
          <a:p>
            <a:r>
              <a:rPr lang="en-US" sz="2000" dirty="0" smtClean="0"/>
              <a:t>           </a:t>
            </a:r>
            <a:r>
              <a:rPr lang="en-US" dirty="0" smtClean="0">
                <a:latin typeface="Bahnschrift" pitchFamily="34" charset="0"/>
              </a:rPr>
              <a:t>*For machine learning-based </a:t>
            </a:r>
            <a:r>
              <a:rPr lang="en-US" dirty="0" err="1" smtClean="0">
                <a:latin typeface="Bahnschrift" pitchFamily="34" charset="0"/>
              </a:rPr>
              <a:t>chatbots</a:t>
            </a:r>
            <a:r>
              <a:rPr lang="en-US" dirty="0" smtClean="0">
                <a:latin typeface="Bahnschrift" pitchFamily="34" charset="0"/>
              </a:rPr>
              <a:t>, design and train the models.</a:t>
            </a:r>
          </a:p>
          <a:p>
            <a:r>
              <a:rPr lang="en-US" sz="2000" b="1" dirty="0" smtClean="0">
                <a:solidFill>
                  <a:srgbClr val="FF0000"/>
                </a:solidFill>
              </a:rPr>
              <a:t>Design Conversation Flow</a:t>
            </a:r>
            <a:r>
              <a:rPr lang="en-US" sz="2000" dirty="0" smtClean="0">
                <a:solidFill>
                  <a:srgbClr val="FF0000"/>
                </a:solidFill>
              </a:rPr>
              <a:t>:</a:t>
            </a:r>
          </a:p>
          <a:p>
            <a:r>
              <a:rPr lang="en-US" sz="2000" dirty="0" smtClean="0">
                <a:solidFill>
                  <a:srgbClr val="00B050"/>
                </a:solidFill>
              </a:rPr>
              <a:t>                   </a:t>
            </a:r>
            <a:r>
              <a:rPr lang="en-US" sz="2000" dirty="0" smtClean="0"/>
              <a:t>*</a:t>
            </a:r>
            <a:r>
              <a:rPr lang="en-US" dirty="0" smtClean="0">
                <a:latin typeface="Bahnschrift" pitchFamily="34" charset="0"/>
              </a:rPr>
              <a:t>Define the conversation flow and the types of questions or inputs the </a:t>
            </a:r>
            <a:r>
              <a:rPr lang="en-US" dirty="0" err="1" smtClean="0">
                <a:latin typeface="Bahnschrift" pitchFamily="34" charset="0"/>
              </a:rPr>
              <a:t>chatbot</a:t>
            </a:r>
            <a:r>
              <a:rPr lang="en-US" dirty="0" smtClean="0">
                <a:latin typeface="Bahnschrift" pitchFamily="34" charset="0"/>
              </a:rPr>
              <a:t> should handle.</a:t>
            </a:r>
          </a:p>
          <a:p>
            <a:r>
              <a:rPr lang="en-US" dirty="0" smtClean="0">
                <a:latin typeface="Bahnschrift" pitchFamily="34" charset="0"/>
              </a:rPr>
              <a:t>                   *Create a decision tree or dialogue management system to guide the conversation</a:t>
            </a:r>
            <a:r>
              <a:rPr lang="en-US" sz="2000" dirty="0" smtClean="0"/>
              <a:t>.</a:t>
            </a:r>
          </a:p>
          <a:p>
            <a:r>
              <a:rPr lang="en-US" sz="2000" b="1" dirty="0" smtClean="0">
                <a:solidFill>
                  <a:srgbClr val="FF0000"/>
                </a:solidFill>
              </a:rPr>
              <a:t>Test and Evaluate</a:t>
            </a:r>
            <a:r>
              <a:rPr lang="en-US" sz="2000" dirty="0" smtClean="0">
                <a:solidFill>
                  <a:srgbClr val="00B050"/>
                </a:solidFill>
              </a:rPr>
              <a:t>.</a:t>
            </a:r>
          </a:p>
          <a:p>
            <a:r>
              <a:rPr lang="en-US" sz="2000" dirty="0" smtClean="0">
                <a:solidFill>
                  <a:srgbClr val="00B050"/>
                </a:solidFill>
              </a:rPr>
              <a:t>             </a:t>
            </a:r>
            <a:r>
              <a:rPr lang="en-US" sz="2400" b="1" dirty="0" smtClean="0"/>
              <a:t> </a:t>
            </a:r>
            <a:r>
              <a:rPr lang="en-US" sz="2000" b="1" dirty="0" smtClean="0"/>
              <a:t>* </a:t>
            </a:r>
            <a:r>
              <a:rPr lang="en-US" dirty="0" smtClean="0">
                <a:latin typeface="Bahnschrift" pitchFamily="34" charset="0"/>
              </a:rPr>
              <a:t>Test your </a:t>
            </a:r>
            <a:r>
              <a:rPr lang="en-US" dirty="0" err="1" smtClean="0">
                <a:latin typeface="Bahnschrift" pitchFamily="34" charset="0"/>
              </a:rPr>
              <a:t>chatbot</a:t>
            </a:r>
            <a:r>
              <a:rPr lang="en-US" dirty="0" smtClean="0">
                <a:latin typeface="Bahnschrift" pitchFamily="34" charset="0"/>
              </a:rPr>
              <a:t> with a variety of user inputs and evaluate its responses</a:t>
            </a:r>
            <a:r>
              <a:rPr lang="en-US" sz="2000" dirty="0" smtClean="0">
                <a:latin typeface="Bahnschrift" pitchFamily="34" charset="0"/>
              </a:rPr>
              <a:t>.</a:t>
            </a:r>
          </a:p>
          <a:p>
            <a:r>
              <a:rPr lang="en-US" sz="2000" dirty="0" smtClean="0">
                <a:latin typeface="Bahnschrift" pitchFamily="34" charset="0"/>
              </a:rPr>
              <a:t>                 </a:t>
            </a:r>
            <a:r>
              <a:rPr lang="en-US" sz="2400" dirty="0" smtClean="0"/>
              <a:t> </a:t>
            </a:r>
            <a:endParaRPr lang="en-US" dirty="0" smtClean="0">
              <a:latin typeface="Bahnschrift" pitchFamily="34" charset="0"/>
            </a:endParaRPr>
          </a:p>
          <a:p>
            <a:endParaRPr lang="en-US" b="1" dirty="0">
              <a:solidFill>
                <a:srgbClr val="00B050"/>
              </a:solidFill>
              <a:latin typeface="Bahnschrift" pitchFamily="34" charset="0"/>
            </a:endParaRPr>
          </a:p>
        </p:txBody>
      </p:sp>
    </p:spTree>
    <p:extLst>
      <p:ext uri="{BB962C8B-B14F-4D97-AF65-F5344CB8AC3E}">
        <p14:creationId xmlns:p14="http://schemas.microsoft.com/office/powerpoint/2010/main" val="2752923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352800"/>
            <a:ext cx="7467600" cy="3276600"/>
          </a:xfrm>
          <a:prstGeom prst="rect">
            <a:avLst/>
          </a:prstGeom>
        </p:spPr>
      </p:pic>
      <p:sp>
        <p:nvSpPr>
          <p:cNvPr id="3" name="Rectangle 2"/>
          <p:cNvSpPr/>
          <p:nvPr/>
        </p:nvSpPr>
        <p:spPr>
          <a:xfrm>
            <a:off x="1447800" y="838200"/>
            <a:ext cx="5638800" cy="2308324"/>
          </a:xfrm>
          <a:prstGeom prst="rect">
            <a:avLst/>
          </a:prstGeom>
        </p:spPr>
        <p:txBody>
          <a:bodyPr wrap="square">
            <a:spAutoFit/>
          </a:bodyPr>
          <a:lstStyle/>
          <a:p>
            <a:r>
              <a:rPr lang="en-US" sz="2400" b="1" dirty="0" smtClean="0"/>
              <a:t> </a:t>
            </a:r>
            <a:r>
              <a:rPr lang="en-US" sz="2400" dirty="0" smtClean="0">
                <a:solidFill>
                  <a:srgbClr val="FF0000"/>
                </a:solidFill>
                <a:latin typeface="Bookman Old Style" pitchFamily="18" charset="0"/>
              </a:rPr>
              <a:t>A  </a:t>
            </a:r>
            <a:r>
              <a:rPr lang="en-US" sz="2400" dirty="0" err="1" smtClean="0">
                <a:solidFill>
                  <a:srgbClr val="FF0000"/>
                </a:solidFill>
                <a:latin typeface="Bookman Old Style" pitchFamily="18" charset="0"/>
              </a:rPr>
              <a:t>chatbot</a:t>
            </a:r>
            <a:r>
              <a:rPr lang="en-US" sz="2400" dirty="0" smtClean="0">
                <a:solidFill>
                  <a:srgbClr val="FF0000"/>
                </a:solidFill>
                <a:latin typeface="Bookman Old Style" pitchFamily="18" charset="0"/>
              </a:rPr>
              <a:t>  is  a  computer  program  designed  to  simulate  human conversation. It  can  interact  with  users  through  text or speech  and respond  to  their  queries  or  requests</a:t>
            </a:r>
            <a:r>
              <a:rPr lang="en-US" sz="2400" dirty="0" smtClean="0">
                <a:latin typeface="Bookman Old Style" pitchFamily="18" charset="0"/>
              </a:rPr>
              <a:t>.</a:t>
            </a:r>
            <a:r>
              <a:rPr lang="en-US" sz="2400" b="1" dirty="0" smtClean="0">
                <a:latin typeface="Bookman Old Style" pitchFamily="18" charset="0"/>
              </a:rPr>
              <a:t>  </a:t>
            </a:r>
            <a:endParaRPr lang="en-US" b="1" dirty="0" smtClean="0">
              <a:latin typeface="Bookman Old Style" pitchFamily="18" charset="0"/>
            </a:endParaRPr>
          </a:p>
        </p:txBody>
      </p:sp>
    </p:spTree>
    <p:extLst>
      <p:ext uri="{BB962C8B-B14F-4D97-AF65-F5344CB8AC3E}">
        <p14:creationId xmlns:p14="http://schemas.microsoft.com/office/powerpoint/2010/main" val="544212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7620000" cy="5940088"/>
          </a:xfrm>
          <a:prstGeom prst="rect">
            <a:avLst/>
          </a:prstGeom>
        </p:spPr>
        <p:txBody>
          <a:bodyPr wrap="square">
            <a:spAutoFit/>
          </a:bodyPr>
          <a:lstStyle/>
          <a:p>
            <a:r>
              <a:rPr lang="en-US" sz="2000" dirty="0" smtClean="0">
                <a:solidFill>
                  <a:srgbClr val="FF0000"/>
                </a:solidFill>
                <a:latin typeface="Arial Black" pitchFamily="34" charset="0"/>
              </a:rPr>
              <a:t>Program:</a:t>
            </a:r>
          </a:p>
          <a:p>
            <a:r>
              <a:rPr lang="en-US" dirty="0" smtClean="0">
                <a:solidFill>
                  <a:schemeClr val="tx1">
                    <a:lumMod val="95000"/>
                    <a:lumOff val="5000"/>
                  </a:schemeClr>
                </a:solidFill>
                <a:latin typeface="Bahnschrift Light" pitchFamily="34" charset="0"/>
              </a:rPr>
              <a:t>       import random</a:t>
            </a:r>
          </a:p>
          <a:p>
            <a:r>
              <a:rPr lang="en-US" dirty="0" smtClean="0">
                <a:solidFill>
                  <a:schemeClr val="tx1">
                    <a:lumMod val="95000"/>
                    <a:lumOff val="5000"/>
                  </a:schemeClr>
                </a:solidFill>
                <a:latin typeface="Bahnschrift Light" pitchFamily="34" charset="0"/>
              </a:rPr>
              <a:t>           responses = { </a:t>
            </a:r>
          </a:p>
          <a:p>
            <a:r>
              <a:rPr lang="en-US" dirty="0" smtClean="0">
                <a:solidFill>
                  <a:schemeClr val="tx1">
                    <a:lumMod val="95000"/>
                    <a:lumOff val="5000"/>
                  </a:schemeClr>
                </a:solidFill>
                <a:latin typeface="Bahnschrift Light" pitchFamily="34" charset="0"/>
              </a:rPr>
              <a:t>          "hello": "Hello! How  can  I  help  you?",</a:t>
            </a:r>
          </a:p>
          <a:p>
            <a:r>
              <a:rPr lang="en-US" dirty="0" smtClean="0">
                <a:solidFill>
                  <a:schemeClr val="tx1">
                    <a:lumMod val="95000"/>
                    <a:lumOff val="5000"/>
                  </a:schemeClr>
                </a:solidFill>
                <a:latin typeface="Bahnschrift Light" pitchFamily="34" charset="0"/>
              </a:rPr>
              <a:t>           "how are you": "I'm just a computer program, but thanks for asking!", </a:t>
            </a:r>
          </a:p>
          <a:p>
            <a:r>
              <a:rPr lang="en-US" dirty="0" smtClean="0">
                <a:solidFill>
                  <a:schemeClr val="tx1">
                    <a:lumMod val="95000"/>
                    <a:lumOff val="5000"/>
                  </a:schemeClr>
                </a:solidFill>
                <a:latin typeface="Bahnschrift Light" pitchFamily="34" charset="0"/>
              </a:rPr>
              <a:t>            "bye": "Goodbye! Have a great day!",</a:t>
            </a:r>
          </a:p>
          <a:p>
            <a:r>
              <a:rPr lang="en-US" dirty="0" smtClean="0">
                <a:solidFill>
                  <a:schemeClr val="tx1">
                    <a:lumMod val="95000"/>
                    <a:lumOff val="5000"/>
                  </a:schemeClr>
                </a:solidFill>
                <a:latin typeface="Bahnschrift Light" pitchFamily="34" charset="0"/>
              </a:rPr>
              <a:t>            </a:t>
            </a:r>
            <a:r>
              <a:rPr lang="en-US" dirty="0" err="1" smtClean="0">
                <a:solidFill>
                  <a:schemeClr val="tx1">
                    <a:lumMod val="95000"/>
                    <a:lumOff val="5000"/>
                  </a:schemeClr>
                </a:solidFill>
                <a:latin typeface="Bahnschrift Light" pitchFamily="34" charset="0"/>
              </a:rPr>
              <a:t>def</a:t>
            </a:r>
            <a:r>
              <a:rPr lang="en-US" dirty="0" smtClean="0">
                <a:solidFill>
                  <a:schemeClr val="tx1">
                    <a:lumMod val="95000"/>
                    <a:lumOff val="5000"/>
                  </a:schemeClr>
                </a:solidFill>
                <a:latin typeface="Bahnschrift Light" pitchFamily="34" charset="0"/>
              </a:rPr>
              <a:t> </a:t>
            </a:r>
            <a:r>
              <a:rPr lang="en-US" dirty="0" err="1" smtClean="0">
                <a:solidFill>
                  <a:schemeClr val="tx1">
                    <a:lumMod val="95000"/>
                    <a:lumOff val="5000"/>
                  </a:schemeClr>
                </a:solidFill>
                <a:latin typeface="Bahnschrift Light" pitchFamily="34" charset="0"/>
              </a:rPr>
              <a:t>chatbot_response</a:t>
            </a:r>
            <a:r>
              <a:rPr lang="en-US" dirty="0" smtClean="0">
                <a:solidFill>
                  <a:schemeClr val="tx1">
                    <a:lumMod val="95000"/>
                    <a:lumOff val="5000"/>
                  </a:schemeClr>
                </a:solidFill>
                <a:latin typeface="Bahnschrift Light" pitchFamily="34" charset="0"/>
              </a:rPr>
              <a:t>(</a:t>
            </a:r>
            <a:r>
              <a:rPr lang="en-US" dirty="0" err="1" smtClean="0">
                <a:solidFill>
                  <a:schemeClr val="tx1">
                    <a:lumMod val="95000"/>
                    <a:lumOff val="5000"/>
                  </a:schemeClr>
                </a:solidFill>
                <a:latin typeface="Bahnschrift Light" pitchFamily="34" charset="0"/>
              </a:rPr>
              <a:t>user_input</a:t>
            </a:r>
            <a:r>
              <a:rPr lang="en-US" dirty="0" smtClean="0">
                <a:solidFill>
                  <a:schemeClr val="tx1">
                    <a:lumMod val="95000"/>
                    <a:lumOff val="5000"/>
                  </a:schemeClr>
                </a:solidFill>
                <a:latin typeface="Bahnschrift Light" pitchFamily="34" charset="0"/>
              </a:rPr>
              <a:t>): </a:t>
            </a:r>
          </a:p>
          <a:p>
            <a:r>
              <a:rPr lang="en-US" dirty="0" smtClean="0">
                <a:solidFill>
                  <a:schemeClr val="tx1">
                    <a:lumMod val="95000"/>
                    <a:lumOff val="5000"/>
                  </a:schemeClr>
                </a:solidFill>
                <a:latin typeface="Bahnschrift Light" pitchFamily="34" charset="0"/>
              </a:rPr>
              <a:t>             </a:t>
            </a:r>
            <a:r>
              <a:rPr lang="en-US" dirty="0" err="1" smtClean="0">
                <a:solidFill>
                  <a:schemeClr val="tx1">
                    <a:lumMod val="95000"/>
                    <a:lumOff val="5000"/>
                  </a:schemeClr>
                </a:solidFill>
                <a:latin typeface="Bahnschrift Light" pitchFamily="34" charset="0"/>
              </a:rPr>
              <a:t>user_input</a:t>
            </a:r>
            <a:r>
              <a:rPr lang="en-US" dirty="0" smtClean="0">
                <a:solidFill>
                  <a:schemeClr val="tx1">
                    <a:lumMod val="95000"/>
                    <a:lumOff val="5000"/>
                  </a:schemeClr>
                </a:solidFill>
                <a:latin typeface="Bahnschrift Light" pitchFamily="34" charset="0"/>
              </a:rPr>
              <a:t> = </a:t>
            </a:r>
            <a:r>
              <a:rPr lang="en-US" dirty="0" err="1" smtClean="0">
                <a:solidFill>
                  <a:schemeClr val="tx1">
                    <a:lumMod val="95000"/>
                    <a:lumOff val="5000"/>
                  </a:schemeClr>
                </a:solidFill>
                <a:latin typeface="Bahnschrift Light" pitchFamily="34" charset="0"/>
              </a:rPr>
              <a:t>user_input.lower</a:t>
            </a:r>
            <a:r>
              <a:rPr lang="en-US" dirty="0" smtClean="0">
                <a:solidFill>
                  <a:schemeClr val="tx1">
                    <a:lumMod val="95000"/>
                    <a:lumOff val="5000"/>
                  </a:schemeClr>
                </a:solidFill>
                <a:latin typeface="Bahnschrift Light" pitchFamily="34" charset="0"/>
              </a:rPr>
              <a:t>()</a:t>
            </a:r>
          </a:p>
          <a:p>
            <a:r>
              <a:rPr lang="en-US" dirty="0" smtClean="0">
                <a:solidFill>
                  <a:schemeClr val="tx1">
                    <a:lumMod val="95000"/>
                    <a:lumOff val="5000"/>
                  </a:schemeClr>
                </a:solidFill>
                <a:latin typeface="Bahnschrift Light" pitchFamily="34" charset="0"/>
              </a:rPr>
              <a:t>            for keyword, response in </a:t>
            </a:r>
            <a:r>
              <a:rPr lang="en-US" dirty="0" err="1" smtClean="0">
                <a:solidFill>
                  <a:schemeClr val="tx1">
                    <a:lumMod val="95000"/>
                    <a:lumOff val="5000"/>
                  </a:schemeClr>
                </a:solidFill>
                <a:latin typeface="Bahnschrift Light" pitchFamily="34" charset="0"/>
              </a:rPr>
              <a:t>responses.items</a:t>
            </a:r>
            <a:r>
              <a:rPr lang="en-US" dirty="0" smtClean="0">
                <a:solidFill>
                  <a:schemeClr val="tx1">
                    <a:lumMod val="95000"/>
                    <a:lumOff val="5000"/>
                  </a:schemeClr>
                </a:solidFill>
                <a:latin typeface="Bahnschrift Light" pitchFamily="34" charset="0"/>
              </a:rPr>
              <a:t>():</a:t>
            </a:r>
          </a:p>
          <a:p>
            <a:r>
              <a:rPr lang="en-US" dirty="0" smtClean="0">
                <a:solidFill>
                  <a:schemeClr val="tx1">
                    <a:lumMod val="95000"/>
                    <a:lumOff val="5000"/>
                  </a:schemeClr>
                </a:solidFill>
                <a:latin typeface="Bahnschrift Light" pitchFamily="34" charset="0"/>
              </a:rPr>
              <a:t>             if keyword in </a:t>
            </a:r>
            <a:r>
              <a:rPr lang="en-US" dirty="0" err="1" smtClean="0">
                <a:solidFill>
                  <a:schemeClr val="tx1">
                    <a:lumMod val="95000"/>
                    <a:lumOff val="5000"/>
                  </a:schemeClr>
                </a:solidFill>
                <a:latin typeface="Bahnschrift Light" pitchFamily="34" charset="0"/>
              </a:rPr>
              <a:t>user_input</a:t>
            </a:r>
            <a:r>
              <a:rPr lang="en-US" dirty="0" smtClean="0">
                <a:solidFill>
                  <a:schemeClr val="tx1">
                    <a:lumMod val="95000"/>
                    <a:lumOff val="5000"/>
                  </a:schemeClr>
                </a:solidFill>
                <a:latin typeface="Bahnschrift Light" pitchFamily="34" charset="0"/>
              </a:rPr>
              <a:t>: </a:t>
            </a:r>
          </a:p>
          <a:p>
            <a:r>
              <a:rPr lang="en-US" dirty="0" smtClean="0">
                <a:solidFill>
                  <a:schemeClr val="tx1">
                    <a:lumMod val="95000"/>
                    <a:lumOff val="5000"/>
                  </a:schemeClr>
                </a:solidFill>
                <a:latin typeface="Bahnschrift Light" pitchFamily="34" charset="0"/>
              </a:rPr>
              <a:t>              return response</a:t>
            </a:r>
          </a:p>
          <a:p>
            <a:r>
              <a:rPr lang="en-US" dirty="0" smtClean="0">
                <a:solidFill>
                  <a:schemeClr val="tx1">
                    <a:lumMod val="95000"/>
                    <a:lumOff val="5000"/>
                  </a:schemeClr>
                </a:solidFill>
                <a:latin typeface="Bahnschrift Light" pitchFamily="34" charset="0"/>
              </a:rPr>
              <a:t># If no match is found, </a:t>
            </a:r>
          </a:p>
          <a:p>
            <a:r>
              <a:rPr lang="en-US" dirty="0" smtClean="0">
                <a:solidFill>
                  <a:schemeClr val="tx1">
                    <a:lumMod val="95000"/>
                    <a:lumOff val="5000"/>
                  </a:schemeClr>
                </a:solidFill>
                <a:latin typeface="Bahnschrift Light" pitchFamily="34" charset="0"/>
              </a:rPr>
              <a:t>return "I'm sorry, I don't understand. Please ask another question." </a:t>
            </a:r>
          </a:p>
          <a:p>
            <a:r>
              <a:rPr lang="en-US" dirty="0" smtClean="0">
                <a:solidFill>
                  <a:schemeClr val="tx1">
                    <a:lumMod val="95000"/>
                    <a:lumOff val="5000"/>
                  </a:schemeClr>
                </a:solidFill>
                <a:latin typeface="Bahnschrift Light" pitchFamily="34" charset="0"/>
              </a:rPr>
              <a:t>print("</a:t>
            </a:r>
            <a:r>
              <a:rPr lang="en-US" dirty="0" err="1" smtClean="0">
                <a:solidFill>
                  <a:schemeClr val="tx1">
                    <a:lumMod val="95000"/>
                    <a:lumOff val="5000"/>
                  </a:schemeClr>
                </a:solidFill>
                <a:latin typeface="Bahnschrift Light" pitchFamily="34" charset="0"/>
              </a:rPr>
              <a:t>Chatbot</a:t>
            </a:r>
            <a:r>
              <a:rPr lang="en-US" dirty="0" smtClean="0">
                <a:solidFill>
                  <a:schemeClr val="tx1">
                    <a:lumMod val="95000"/>
                    <a:lumOff val="5000"/>
                  </a:schemeClr>
                </a:solidFill>
                <a:latin typeface="Bahnschrift Light" pitchFamily="34" charset="0"/>
              </a:rPr>
              <a:t>: Hello! Type 'bye' to exit.") </a:t>
            </a:r>
          </a:p>
          <a:p>
            <a:r>
              <a:rPr lang="en-US" dirty="0" smtClean="0">
                <a:solidFill>
                  <a:schemeClr val="tx1">
                    <a:lumMod val="95000"/>
                    <a:lumOff val="5000"/>
                  </a:schemeClr>
                </a:solidFill>
                <a:latin typeface="Bahnschrift Light" pitchFamily="34" charset="0"/>
              </a:rPr>
              <a:t>while True:</a:t>
            </a:r>
          </a:p>
          <a:p>
            <a:r>
              <a:rPr lang="en-US" dirty="0" smtClean="0">
                <a:solidFill>
                  <a:schemeClr val="tx1">
                    <a:lumMod val="95000"/>
                    <a:lumOff val="5000"/>
                  </a:schemeClr>
                </a:solidFill>
                <a:latin typeface="Bahnschrift Light" pitchFamily="34" charset="0"/>
              </a:rPr>
              <a:t> </a:t>
            </a:r>
            <a:r>
              <a:rPr lang="en-US" dirty="0" err="1" smtClean="0">
                <a:solidFill>
                  <a:schemeClr val="tx1">
                    <a:lumMod val="95000"/>
                    <a:lumOff val="5000"/>
                  </a:schemeClr>
                </a:solidFill>
                <a:latin typeface="Bahnschrift Light" pitchFamily="34" charset="0"/>
              </a:rPr>
              <a:t>user_input</a:t>
            </a:r>
            <a:r>
              <a:rPr lang="en-US" dirty="0" smtClean="0">
                <a:solidFill>
                  <a:schemeClr val="tx1">
                    <a:lumMod val="95000"/>
                    <a:lumOff val="5000"/>
                  </a:schemeClr>
                </a:solidFill>
                <a:latin typeface="Bahnschrift Light" pitchFamily="34" charset="0"/>
              </a:rPr>
              <a:t> = input("You: ") </a:t>
            </a:r>
          </a:p>
          <a:p>
            <a:r>
              <a:rPr lang="en-US" dirty="0" smtClean="0">
                <a:solidFill>
                  <a:schemeClr val="tx1">
                    <a:lumMod val="95000"/>
                    <a:lumOff val="5000"/>
                  </a:schemeClr>
                </a:solidFill>
                <a:latin typeface="Bahnschrift Light" pitchFamily="34" charset="0"/>
              </a:rPr>
              <a:t>if </a:t>
            </a:r>
            <a:r>
              <a:rPr lang="en-US" dirty="0" err="1" smtClean="0">
                <a:solidFill>
                  <a:schemeClr val="tx1">
                    <a:lumMod val="95000"/>
                    <a:lumOff val="5000"/>
                  </a:schemeClr>
                </a:solidFill>
                <a:latin typeface="Bahnschrift Light" pitchFamily="34" charset="0"/>
              </a:rPr>
              <a:t>user_input.lower</a:t>
            </a:r>
            <a:r>
              <a:rPr lang="en-US" dirty="0" smtClean="0">
                <a:solidFill>
                  <a:schemeClr val="tx1">
                    <a:lumMod val="95000"/>
                    <a:lumOff val="5000"/>
                  </a:schemeClr>
                </a:solidFill>
                <a:latin typeface="Bahnschrift Light" pitchFamily="34" charset="0"/>
              </a:rPr>
              <a:t>() == 'bye': </a:t>
            </a:r>
          </a:p>
          <a:p>
            <a:r>
              <a:rPr lang="en-US" dirty="0" smtClean="0">
                <a:solidFill>
                  <a:schemeClr val="tx1">
                    <a:lumMod val="95000"/>
                    <a:lumOff val="5000"/>
                  </a:schemeClr>
                </a:solidFill>
                <a:latin typeface="Bahnschrift Light" pitchFamily="34" charset="0"/>
              </a:rPr>
              <a:t>       print("</a:t>
            </a:r>
            <a:r>
              <a:rPr lang="en-US" dirty="0" err="1" smtClean="0">
                <a:solidFill>
                  <a:schemeClr val="tx1">
                    <a:lumMod val="95000"/>
                    <a:lumOff val="5000"/>
                  </a:schemeClr>
                </a:solidFill>
                <a:latin typeface="Bahnschrift Light" pitchFamily="34" charset="0"/>
              </a:rPr>
              <a:t>Chatbot</a:t>
            </a:r>
            <a:r>
              <a:rPr lang="en-US" dirty="0" smtClean="0">
                <a:solidFill>
                  <a:schemeClr val="tx1">
                    <a:lumMod val="95000"/>
                    <a:lumOff val="5000"/>
                  </a:schemeClr>
                </a:solidFill>
                <a:latin typeface="Bahnschrift Light" pitchFamily="34" charset="0"/>
              </a:rPr>
              <a:t>: Goodbye!") </a:t>
            </a:r>
          </a:p>
          <a:p>
            <a:r>
              <a:rPr lang="en-US" dirty="0" smtClean="0">
                <a:solidFill>
                  <a:schemeClr val="tx1">
                    <a:lumMod val="95000"/>
                    <a:lumOff val="5000"/>
                  </a:schemeClr>
                </a:solidFill>
                <a:latin typeface="Bahnschrift Light" pitchFamily="34" charset="0"/>
              </a:rPr>
              <a:t>        break</a:t>
            </a:r>
          </a:p>
          <a:p>
            <a:r>
              <a:rPr lang="en-US" dirty="0" smtClean="0">
                <a:solidFill>
                  <a:schemeClr val="tx1">
                    <a:lumMod val="95000"/>
                    <a:lumOff val="5000"/>
                  </a:schemeClr>
                </a:solidFill>
                <a:latin typeface="Bahnschrift Light" pitchFamily="34" charset="0"/>
              </a:rPr>
              <a:t> response = </a:t>
            </a:r>
            <a:r>
              <a:rPr lang="en-US" dirty="0" err="1" smtClean="0">
                <a:solidFill>
                  <a:schemeClr val="tx1">
                    <a:lumMod val="95000"/>
                    <a:lumOff val="5000"/>
                  </a:schemeClr>
                </a:solidFill>
                <a:latin typeface="Bahnschrift Light" pitchFamily="34" charset="0"/>
              </a:rPr>
              <a:t>chatbot_response</a:t>
            </a:r>
            <a:r>
              <a:rPr lang="en-US" dirty="0" smtClean="0">
                <a:solidFill>
                  <a:schemeClr val="tx1">
                    <a:lumMod val="95000"/>
                    <a:lumOff val="5000"/>
                  </a:schemeClr>
                </a:solidFill>
                <a:latin typeface="Bahnschrift Light" pitchFamily="34" charset="0"/>
              </a:rPr>
              <a:t>(</a:t>
            </a:r>
            <a:r>
              <a:rPr lang="en-US" dirty="0" err="1" smtClean="0">
                <a:solidFill>
                  <a:schemeClr val="tx1">
                    <a:lumMod val="95000"/>
                    <a:lumOff val="5000"/>
                  </a:schemeClr>
                </a:solidFill>
                <a:latin typeface="Bahnschrift Light" pitchFamily="34" charset="0"/>
              </a:rPr>
              <a:t>user_input</a:t>
            </a:r>
            <a:r>
              <a:rPr lang="en-US" dirty="0" smtClean="0">
                <a:solidFill>
                  <a:schemeClr val="tx1">
                    <a:lumMod val="95000"/>
                    <a:lumOff val="5000"/>
                  </a:schemeClr>
                </a:solidFill>
                <a:latin typeface="Bahnschrift Light" pitchFamily="34" charset="0"/>
              </a:rPr>
              <a:t>) </a:t>
            </a:r>
          </a:p>
          <a:p>
            <a:r>
              <a:rPr lang="en-US" dirty="0" smtClean="0">
                <a:solidFill>
                  <a:schemeClr val="tx1">
                    <a:lumMod val="95000"/>
                    <a:lumOff val="5000"/>
                  </a:schemeClr>
                </a:solidFill>
                <a:latin typeface="Bahnschrift Light" pitchFamily="34" charset="0"/>
              </a:rPr>
              <a:t>print("</a:t>
            </a:r>
            <a:r>
              <a:rPr lang="en-US" dirty="0" err="1" smtClean="0">
                <a:solidFill>
                  <a:schemeClr val="tx1">
                    <a:lumMod val="95000"/>
                    <a:lumOff val="5000"/>
                  </a:schemeClr>
                </a:solidFill>
                <a:latin typeface="Bahnschrift Light" pitchFamily="34" charset="0"/>
              </a:rPr>
              <a:t>Chatbot</a:t>
            </a:r>
            <a:r>
              <a:rPr lang="en-US" dirty="0" smtClean="0">
                <a:solidFill>
                  <a:schemeClr val="tx1">
                    <a:lumMod val="95000"/>
                    <a:lumOff val="5000"/>
                  </a:schemeClr>
                </a:solidFill>
                <a:latin typeface="Bahnschrift Light" pitchFamily="34" charset="0"/>
              </a:rPr>
              <a:t>:", response) </a:t>
            </a:r>
            <a:endParaRPr lang="en-US" dirty="0"/>
          </a:p>
        </p:txBody>
      </p:sp>
    </p:spTree>
    <p:extLst>
      <p:ext uri="{BB962C8B-B14F-4D97-AF65-F5344CB8AC3E}">
        <p14:creationId xmlns:p14="http://schemas.microsoft.com/office/powerpoint/2010/main" val="638681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7543800" cy="5847755"/>
          </a:xfrm>
          <a:prstGeom prst="rect">
            <a:avLst/>
          </a:prstGeom>
        </p:spPr>
        <p:txBody>
          <a:bodyPr wrap="square">
            <a:spAutoFit/>
          </a:bodyPr>
          <a:lstStyle/>
          <a:p>
            <a:r>
              <a:rPr lang="en-US" sz="2000" dirty="0" smtClean="0">
                <a:solidFill>
                  <a:srgbClr val="00B050"/>
                </a:solidFill>
                <a:latin typeface="Arial Rounded MT Bold" pitchFamily="34" charset="0"/>
              </a:rPr>
              <a:t>step by step</a:t>
            </a:r>
          </a:p>
          <a:p>
            <a:r>
              <a:rPr lang="en-US" sz="2000" dirty="0" smtClean="0">
                <a:latin typeface="Bahnschrift" pitchFamily="34" charset="0"/>
              </a:rPr>
              <a:t>(for Start building the </a:t>
            </a:r>
            <a:r>
              <a:rPr lang="en-US" sz="2000" dirty="0" err="1" smtClean="0">
                <a:latin typeface="Bahnschrift" pitchFamily="34" charset="0"/>
              </a:rPr>
              <a:t>chatbot</a:t>
            </a:r>
            <a:r>
              <a:rPr lang="en-US" sz="2000" dirty="0" smtClean="0">
                <a:latin typeface="Bahnschrift" pitchFamily="34" charset="0"/>
              </a:rPr>
              <a:t> by preparing the environment and implementing basic user interactions)</a:t>
            </a:r>
          </a:p>
          <a:p>
            <a:endParaRPr lang="en-US" sz="2000" dirty="0" smtClean="0">
              <a:latin typeface="Bahnschrift" pitchFamily="34" charset="0"/>
            </a:endParaRPr>
          </a:p>
          <a:p>
            <a:r>
              <a:rPr lang="en-US" sz="2000" b="1" dirty="0" smtClean="0">
                <a:solidFill>
                  <a:srgbClr val="FF0000"/>
                </a:solidFill>
              </a:rPr>
              <a:t>Step 1:</a:t>
            </a:r>
            <a:r>
              <a:rPr lang="en-US" sz="2000" b="1" dirty="0" smtClean="0"/>
              <a:t> </a:t>
            </a:r>
            <a:r>
              <a:rPr lang="en-US" sz="2000" b="1" dirty="0" smtClean="0">
                <a:solidFill>
                  <a:srgbClr val="00B050"/>
                </a:solidFill>
              </a:rPr>
              <a:t>Define the Purpose and Goals </a:t>
            </a:r>
          </a:p>
          <a:p>
            <a:r>
              <a:rPr lang="en-US" dirty="0" smtClean="0">
                <a:latin typeface="Bahnschrift SemiBold" pitchFamily="34" charset="0"/>
              </a:rPr>
              <a:t>           *What specific tasks or interactions should the </a:t>
            </a:r>
            <a:r>
              <a:rPr lang="en-US" dirty="0" err="1" smtClean="0">
                <a:latin typeface="Bahnschrift SemiBold" pitchFamily="34" charset="0"/>
              </a:rPr>
              <a:t>chatbot</a:t>
            </a:r>
            <a:r>
              <a:rPr lang="en-US" dirty="0" smtClean="0">
                <a:latin typeface="Bahnschrift SemiBold" pitchFamily="34" charset="0"/>
              </a:rPr>
              <a:t> handle?</a:t>
            </a:r>
          </a:p>
          <a:p>
            <a:r>
              <a:rPr lang="en-US" dirty="0" smtClean="0">
                <a:latin typeface="Bahnschrift SemiBold" pitchFamily="34" charset="0"/>
              </a:rPr>
              <a:t>            *What problem or challenge will the </a:t>
            </a:r>
            <a:r>
              <a:rPr lang="en-US" dirty="0" err="1" smtClean="0">
                <a:latin typeface="Bahnschrift SemiBold" pitchFamily="34" charset="0"/>
              </a:rPr>
              <a:t>chatbot</a:t>
            </a:r>
            <a:r>
              <a:rPr lang="en-US" dirty="0" smtClean="0">
                <a:latin typeface="Bahnschrift SemiBold" pitchFamily="34" charset="0"/>
              </a:rPr>
              <a:t> solve for users?</a:t>
            </a:r>
          </a:p>
          <a:p>
            <a:r>
              <a:rPr lang="en-US" dirty="0" smtClean="0">
                <a:latin typeface="Bahnschrift SemiBold" pitchFamily="34" charset="0"/>
              </a:rPr>
              <a:t>             *How will the </a:t>
            </a:r>
            <a:r>
              <a:rPr lang="en-US" dirty="0" err="1" smtClean="0">
                <a:latin typeface="Bahnschrift SemiBold" pitchFamily="34" charset="0"/>
              </a:rPr>
              <a:t>chatbot</a:t>
            </a:r>
            <a:r>
              <a:rPr lang="en-US" dirty="0" smtClean="0">
                <a:latin typeface="Bahnschrift SemiBold" pitchFamily="34" charset="0"/>
              </a:rPr>
              <a:t> improve user experiences or streamline operations?</a:t>
            </a:r>
          </a:p>
          <a:p>
            <a:r>
              <a:rPr lang="en-US" sz="2000" b="1" dirty="0" smtClean="0">
                <a:solidFill>
                  <a:srgbClr val="FF0000"/>
                </a:solidFill>
              </a:rPr>
              <a:t>Step 2:</a:t>
            </a:r>
            <a:r>
              <a:rPr lang="en-US" b="1" dirty="0" smtClean="0"/>
              <a:t> </a:t>
            </a:r>
            <a:r>
              <a:rPr lang="en-US" sz="2000" b="1" dirty="0" smtClean="0">
                <a:solidFill>
                  <a:srgbClr val="00B050"/>
                </a:solidFill>
              </a:rPr>
              <a:t>Choose a Platform or Framework </a:t>
            </a:r>
          </a:p>
          <a:p>
            <a:r>
              <a:rPr lang="en-US" b="1" dirty="0" smtClean="0">
                <a:latin typeface="Bahnschrift" pitchFamily="34" charset="0"/>
              </a:rPr>
              <a:t>                *Technical Expertise</a:t>
            </a:r>
          </a:p>
          <a:p>
            <a:r>
              <a:rPr lang="en-US" b="1" dirty="0" smtClean="0">
                <a:latin typeface="Bahnschrift" pitchFamily="34" charset="0"/>
              </a:rPr>
              <a:t>                 *Integration</a:t>
            </a:r>
          </a:p>
          <a:p>
            <a:r>
              <a:rPr lang="en-US" b="1" dirty="0" smtClean="0">
                <a:latin typeface="Bahnschrift" pitchFamily="34" charset="0"/>
              </a:rPr>
              <a:t>                  *Scalability</a:t>
            </a:r>
          </a:p>
          <a:p>
            <a:r>
              <a:rPr lang="en-US" b="1" dirty="0" smtClean="0">
                <a:latin typeface="Bahnschrift" pitchFamily="34" charset="0"/>
              </a:rPr>
              <a:t>                   *AI and NLP Capabilities</a:t>
            </a:r>
          </a:p>
          <a:p>
            <a:r>
              <a:rPr lang="en-US" sz="2000" b="1" dirty="0" smtClean="0">
                <a:solidFill>
                  <a:srgbClr val="FF0000"/>
                </a:solidFill>
              </a:rPr>
              <a:t>Step 3: </a:t>
            </a:r>
            <a:r>
              <a:rPr lang="en-US" sz="2000" b="1" dirty="0" smtClean="0">
                <a:solidFill>
                  <a:srgbClr val="00B050"/>
                </a:solidFill>
              </a:rPr>
              <a:t>Design the Conversation Flow</a:t>
            </a:r>
          </a:p>
          <a:p>
            <a:r>
              <a:rPr lang="en-US" b="1" dirty="0" smtClean="0"/>
              <a:t>              </a:t>
            </a:r>
            <a:r>
              <a:rPr lang="en-US" dirty="0" smtClean="0">
                <a:latin typeface="Bahnschrift SemiBold" pitchFamily="34" charset="0"/>
              </a:rPr>
              <a:t> *Identify the different intents or purposes behind user interactions. </a:t>
            </a:r>
          </a:p>
          <a:p>
            <a:r>
              <a:rPr lang="en-US" b="1" dirty="0" smtClean="0">
                <a:latin typeface="Bahnschrift SemiBold" pitchFamily="34" charset="0"/>
              </a:rPr>
              <a:t>             *  </a:t>
            </a:r>
            <a:r>
              <a:rPr lang="en-US" dirty="0" smtClean="0">
                <a:latin typeface="Bahnschrift SemiBold" pitchFamily="34" charset="0"/>
              </a:rPr>
              <a:t>Define entities or specific information the </a:t>
            </a:r>
            <a:r>
              <a:rPr lang="en-US" dirty="0" err="1" smtClean="0">
                <a:latin typeface="Bahnschrift SemiBold" pitchFamily="34" charset="0"/>
              </a:rPr>
              <a:t>chatbot</a:t>
            </a:r>
            <a:r>
              <a:rPr lang="en-US" dirty="0" smtClean="0">
                <a:latin typeface="Bahnschrift SemiBold" pitchFamily="34" charset="0"/>
              </a:rPr>
              <a:t> needs to collect from users. Entities can include names, dates, product names, and more.</a:t>
            </a:r>
          </a:p>
          <a:p>
            <a:r>
              <a:rPr lang="en-US" b="1" dirty="0" smtClean="0">
                <a:latin typeface="Bahnschrift SemiBold" pitchFamily="34" charset="0"/>
              </a:rPr>
              <a:t>             * </a:t>
            </a:r>
            <a:r>
              <a:rPr lang="en-US" dirty="0" smtClean="0">
                <a:latin typeface="Bahnschrift SemiBold" pitchFamily="34" charset="0"/>
              </a:rPr>
              <a:t> Create dialog trees that outline</a:t>
            </a:r>
            <a:r>
              <a:rPr lang="en-US" dirty="0" smtClean="0"/>
              <a:t> </a:t>
            </a:r>
            <a:endParaRPr lang="en-US" dirty="0"/>
          </a:p>
        </p:txBody>
      </p:sp>
    </p:spTree>
    <p:extLst>
      <p:ext uri="{BB962C8B-B14F-4D97-AF65-F5344CB8AC3E}">
        <p14:creationId xmlns:p14="http://schemas.microsoft.com/office/powerpoint/2010/main" val="111713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a:bodyPr>
          <a:lstStyle/>
          <a:p>
            <a:r>
              <a:rPr lang="en-US" sz="4000" b="1" dirty="0">
                <a:solidFill>
                  <a:srgbClr val="FF0000"/>
                </a:solidFill>
              </a:rPr>
              <a:t>Phase 5</a:t>
            </a:r>
            <a:r>
              <a:rPr lang="en-US" sz="4000" b="1" dirty="0"/>
              <a:t>: </a:t>
            </a:r>
            <a:r>
              <a:rPr lang="en-US" sz="3600" b="1" dirty="0">
                <a:latin typeface="+mn-lt"/>
              </a:rPr>
              <a:t>Project Documentation &amp; Submission</a:t>
            </a:r>
            <a:r>
              <a:rPr lang="en-US" dirty="0">
                <a:latin typeface="+mn-lt"/>
              </a:rPr>
              <a:t> </a:t>
            </a:r>
            <a:r>
              <a:rPr lang="en-US" dirty="0"/>
              <a:t> </a:t>
            </a:r>
          </a:p>
        </p:txBody>
      </p:sp>
      <p:sp>
        <p:nvSpPr>
          <p:cNvPr id="3" name="Content Placeholder 2"/>
          <p:cNvSpPr>
            <a:spLocks noGrp="1"/>
          </p:cNvSpPr>
          <p:nvPr>
            <p:ph idx="1"/>
          </p:nvPr>
        </p:nvSpPr>
        <p:spPr>
          <a:xfrm>
            <a:off x="457200" y="2514600"/>
            <a:ext cx="8229600" cy="3611563"/>
          </a:xfrm>
        </p:spPr>
        <p:txBody>
          <a:bodyPr/>
          <a:lstStyle/>
          <a:p>
            <a:r>
              <a:rPr lang="en-US" b="1" dirty="0" smtClean="0">
                <a:solidFill>
                  <a:srgbClr val="00B050"/>
                </a:solidFill>
              </a:rPr>
              <a:t>Topic:</a:t>
            </a:r>
            <a:r>
              <a:rPr lang="en-US" dirty="0" smtClean="0"/>
              <a:t> </a:t>
            </a:r>
            <a:r>
              <a:rPr lang="en-US" sz="2800" dirty="0" smtClean="0">
                <a:latin typeface="Arial" pitchFamily="34" charset="0"/>
                <a:cs typeface="Arial" pitchFamily="34" charset="0"/>
              </a:rPr>
              <a:t>In </a:t>
            </a:r>
            <a:r>
              <a:rPr lang="en-US" sz="2800" dirty="0">
                <a:latin typeface="Arial" pitchFamily="34" charset="0"/>
                <a:cs typeface="Arial" pitchFamily="34" charset="0"/>
              </a:rPr>
              <a:t>this part you will document your project and prepare it for submission</a:t>
            </a:r>
            <a:r>
              <a:rPr lang="en-US" sz="2800" dirty="0"/>
              <a:t>.</a:t>
            </a:r>
          </a:p>
        </p:txBody>
      </p:sp>
    </p:spTree>
    <p:extLst>
      <p:ext uri="{BB962C8B-B14F-4D97-AF65-F5344CB8AC3E}">
        <p14:creationId xmlns:p14="http://schemas.microsoft.com/office/powerpoint/2010/main" val="1925847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7602081"/>
          </a:xfrm>
          <a:prstGeom prst="rect">
            <a:avLst/>
          </a:prstGeom>
        </p:spPr>
        <p:txBody>
          <a:bodyPr wrap="square">
            <a:spAutoFit/>
          </a:bodyPr>
          <a:lstStyle/>
          <a:p>
            <a:r>
              <a:rPr lang="en-US" sz="2000" b="1" dirty="0" smtClean="0">
                <a:solidFill>
                  <a:srgbClr val="00B050"/>
                </a:solidFill>
                <a:latin typeface="Bahnschrift" pitchFamily="34" charset="0"/>
              </a:rPr>
              <a:t>4.</a:t>
            </a:r>
            <a:r>
              <a:rPr lang="en-US" sz="2000" dirty="0" smtClean="0">
                <a:solidFill>
                  <a:srgbClr val="00B050"/>
                </a:solidFill>
                <a:latin typeface="Bahnschrift" pitchFamily="34" charset="0"/>
              </a:rPr>
              <a:t>Start  </a:t>
            </a:r>
            <a:r>
              <a:rPr lang="en-US" sz="2000" dirty="0">
                <a:solidFill>
                  <a:srgbClr val="00B050"/>
                </a:solidFill>
                <a:latin typeface="Bahnschrift" pitchFamily="34" charset="0"/>
              </a:rPr>
              <a:t>building the  </a:t>
            </a:r>
            <a:r>
              <a:rPr lang="en-US" sz="2000" dirty="0" err="1">
                <a:solidFill>
                  <a:srgbClr val="00B050"/>
                </a:solidFill>
                <a:latin typeface="Bahnschrift" pitchFamily="34" charset="0"/>
              </a:rPr>
              <a:t>chatbot</a:t>
            </a:r>
            <a:r>
              <a:rPr lang="en-US" sz="2000" dirty="0">
                <a:solidFill>
                  <a:srgbClr val="00B050"/>
                </a:solidFill>
                <a:latin typeface="Bahnschrift" pitchFamily="34" charset="0"/>
              </a:rPr>
              <a:t>  by preparing the environment and implementing  basic  user  interactions. Install   required  libraries, like transformers  for  GPT-3  integration  and  flask  for  web app </a:t>
            </a:r>
            <a:r>
              <a:rPr lang="en-US" sz="2000" dirty="0" smtClean="0">
                <a:solidFill>
                  <a:srgbClr val="00B050"/>
                </a:solidFill>
                <a:latin typeface="Bahnschrift" pitchFamily="34" charset="0"/>
              </a:rPr>
              <a:t>development.</a:t>
            </a:r>
          </a:p>
          <a:p>
            <a:r>
              <a:rPr lang="en-US" sz="2400" b="1" dirty="0" smtClean="0">
                <a:solidFill>
                  <a:srgbClr val="FF0000"/>
                </a:solidFill>
              </a:rPr>
              <a:t>Necessary steps to follow:</a:t>
            </a:r>
          </a:p>
          <a:p>
            <a:r>
              <a:rPr lang="en-IN" sz="2000" dirty="0" smtClean="0">
                <a:solidFill>
                  <a:schemeClr val="tx1">
                    <a:lumMod val="95000"/>
                    <a:lumOff val="5000"/>
                  </a:schemeClr>
                </a:solidFill>
                <a:latin typeface="Bahnschrift Light" pitchFamily="34" charset="0"/>
              </a:rPr>
              <a:t>Step 1</a:t>
            </a:r>
            <a:r>
              <a:rPr lang="en-IN" sz="2000" dirty="0" smtClean="0">
                <a:latin typeface="Bahnschrift Light" pitchFamily="34" charset="0"/>
              </a:rPr>
              <a:t>: </a:t>
            </a:r>
            <a:r>
              <a:rPr lang="en-IN" sz="2000" b="1" dirty="0" smtClean="0">
                <a:solidFill>
                  <a:srgbClr val="00B0F0"/>
                </a:solidFill>
                <a:latin typeface="Bookman Old Style" pitchFamily="18" charset="0"/>
              </a:rPr>
              <a:t>Create a </a:t>
            </a:r>
            <a:r>
              <a:rPr lang="en-IN" sz="2000" b="1" dirty="0" err="1" smtClean="0">
                <a:solidFill>
                  <a:srgbClr val="00B0F0"/>
                </a:solidFill>
                <a:latin typeface="Bookman Old Style" pitchFamily="18" charset="0"/>
              </a:rPr>
              <a:t>Chatbot</a:t>
            </a:r>
            <a:r>
              <a:rPr lang="en-IN" sz="2000" b="1" dirty="0" smtClean="0">
                <a:solidFill>
                  <a:srgbClr val="00B0F0"/>
                </a:solidFill>
                <a:latin typeface="Bookman Old Style" pitchFamily="18" charset="0"/>
              </a:rPr>
              <a:t> Using Python </a:t>
            </a:r>
            <a:r>
              <a:rPr lang="en-IN" sz="2000" b="1" dirty="0" err="1" smtClean="0">
                <a:solidFill>
                  <a:srgbClr val="00B0F0"/>
                </a:solidFill>
                <a:latin typeface="Bookman Old Style" pitchFamily="18" charset="0"/>
              </a:rPr>
              <a:t>ChatterBot</a:t>
            </a:r>
            <a:r>
              <a:rPr lang="en-IN" sz="2000" b="1" dirty="0" smtClean="0">
                <a:solidFill>
                  <a:schemeClr val="accent6">
                    <a:lumMod val="75000"/>
                  </a:schemeClr>
                </a:solidFill>
                <a:latin typeface="Bookman Old Style" pitchFamily="18" charset="0"/>
              </a:rPr>
              <a:t>
In this step, you’ll set up a virtual environment and install the necessary dependencies. You’ll also create a working command-line </a:t>
            </a:r>
            <a:r>
              <a:rPr lang="en-IN" sz="2000" b="1" dirty="0" err="1" smtClean="0">
                <a:solidFill>
                  <a:schemeClr val="accent6">
                    <a:lumMod val="75000"/>
                  </a:schemeClr>
                </a:solidFill>
                <a:latin typeface="Bookman Old Style" pitchFamily="18" charset="0"/>
              </a:rPr>
              <a:t>chatbot</a:t>
            </a:r>
            <a:r>
              <a:rPr lang="en-IN" sz="2000" b="1" dirty="0" smtClean="0">
                <a:solidFill>
                  <a:schemeClr val="accent6">
                    <a:lumMod val="75000"/>
                  </a:schemeClr>
                </a:solidFill>
                <a:latin typeface="Bookman Old Style" pitchFamily="18" charset="0"/>
              </a:rPr>
              <a:t> that can reply to you—but it won’t have very interesting replies for you </a:t>
            </a:r>
            <a:r>
              <a:rPr lang="en-IN" sz="2000" b="1" dirty="0" err="1" smtClean="0">
                <a:solidFill>
                  <a:schemeClr val="accent6">
                    <a:lumMod val="75000"/>
                  </a:schemeClr>
                </a:solidFill>
                <a:latin typeface="Bookman Old Style" pitchFamily="18" charset="0"/>
              </a:rPr>
              <a:t>yet.Running</a:t>
            </a:r>
            <a:r>
              <a:rPr lang="en-IN" sz="2000" b="1" dirty="0" smtClean="0">
                <a:solidFill>
                  <a:schemeClr val="accent6">
                    <a:lumMod val="75000"/>
                  </a:schemeClr>
                </a:solidFill>
                <a:latin typeface="Bookman Old Style" pitchFamily="18" charset="0"/>
              </a:rPr>
              <a:t> these commands in your terminal application installs </a:t>
            </a:r>
            <a:r>
              <a:rPr lang="en-IN" sz="2000" b="1" dirty="0" err="1" smtClean="0">
                <a:solidFill>
                  <a:schemeClr val="accent6">
                    <a:lumMod val="75000"/>
                  </a:schemeClr>
                </a:solidFill>
                <a:latin typeface="Bookman Old Style" pitchFamily="18" charset="0"/>
              </a:rPr>
              <a:t>ChatterBot</a:t>
            </a:r>
            <a:r>
              <a:rPr lang="en-IN" sz="2000" b="1" dirty="0" smtClean="0">
                <a:solidFill>
                  <a:schemeClr val="accent6">
                    <a:lumMod val="75000"/>
                  </a:schemeClr>
                </a:solidFill>
                <a:latin typeface="Bookman Old Style" pitchFamily="18" charset="0"/>
              </a:rPr>
              <a:t> and its dependencies into a new Python virtual environment.</a:t>
            </a:r>
          </a:p>
          <a:p>
            <a:endParaRPr lang="en-IN" sz="2000" b="1" dirty="0" smtClean="0">
              <a:solidFill>
                <a:schemeClr val="accent6">
                  <a:lumMod val="75000"/>
                </a:schemeClr>
              </a:solidFill>
              <a:latin typeface="Bookman Old Style" pitchFamily="18" charset="0"/>
            </a:endParaRPr>
          </a:p>
          <a:p>
            <a:r>
              <a:rPr lang="en-IN" sz="2000" dirty="0" smtClean="0">
                <a:latin typeface="Bahnschrift" pitchFamily="34" charset="0"/>
              </a:rPr>
              <a:t>Step 2</a:t>
            </a:r>
            <a:r>
              <a:rPr lang="en-IN" sz="2000" dirty="0" smtClean="0">
                <a:solidFill>
                  <a:schemeClr val="accent6">
                    <a:lumMod val="75000"/>
                  </a:schemeClr>
                </a:solidFill>
                <a:latin typeface="Bahnschrift" pitchFamily="34" charset="0"/>
              </a:rPr>
              <a:t>:</a:t>
            </a:r>
            <a:r>
              <a:rPr lang="en-IN" sz="2000" b="1" dirty="0" smtClean="0">
                <a:solidFill>
                  <a:schemeClr val="accent6">
                    <a:lumMod val="75000"/>
                  </a:schemeClr>
                </a:solidFill>
                <a:latin typeface="Bahnschrift" pitchFamily="34" charset="0"/>
              </a:rPr>
              <a:t> </a:t>
            </a:r>
            <a:r>
              <a:rPr lang="en-IN" sz="2000" b="1" dirty="0" smtClean="0">
                <a:solidFill>
                  <a:srgbClr val="00B0F0"/>
                </a:solidFill>
                <a:latin typeface="Bookman Old Style" pitchFamily="18" charset="0"/>
              </a:rPr>
              <a:t>Begin Training Your </a:t>
            </a:r>
            <a:r>
              <a:rPr lang="en-IN" sz="2000" b="1" dirty="0" err="1" smtClean="0">
                <a:solidFill>
                  <a:srgbClr val="00B0F0"/>
                </a:solidFill>
                <a:latin typeface="Bookman Old Style" pitchFamily="18" charset="0"/>
              </a:rPr>
              <a:t>Chatbot</a:t>
            </a:r>
            <a:r>
              <a:rPr lang="en-IN" sz="2000" b="1" dirty="0" smtClean="0">
                <a:solidFill>
                  <a:schemeClr val="accent6">
                    <a:lumMod val="75000"/>
                  </a:schemeClr>
                </a:solidFill>
                <a:latin typeface="Bookman Old Style" pitchFamily="18" charset="0"/>
              </a:rPr>
              <a:t>
In the previous step, you built a </a:t>
            </a:r>
            <a:r>
              <a:rPr lang="en-IN" sz="2000" b="1" dirty="0" err="1" smtClean="0">
                <a:solidFill>
                  <a:schemeClr val="accent6">
                    <a:lumMod val="75000"/>
                  </a:schemeClr>
                </a:solidFill>
                <a:latin typeface="Bookman Old Style" pitchFamily="18" charset="0"/>
              </a:rPr>
              <a:t>chatbot</a:t>
            </a:r>
            <a:r>
              <a:rPr lang="en-IN" sz="2000" b="1" dirty="0" smtClean="0">
                <a:solidFill>
                  <a:schemeClr val="accent6">
                    <a:lumMod val="75000"/>
                  </a:schemeClr>
                </a:solidFill>
                <a:latin typeface="Bookman Old Style" pitchFamily="18" charset="0"/>
              </a:rPr>
              <a:t> that you could interact with from your command line. The </a:t>
            </a:r>
            <a:r>
              <a:rPr lang="en-IN" sz="2000" b="1" dirty="0" err="1" smtClean="0">
                <a:solidFill>
                  <a:schemeClr val="accent6">
                    <a:lumMod val="75000"/>
                  </a:schemeClr>
                </a:solidFill>
                <a:latin typeface="Bookman Old Style" pitchFamily="18" charset="0"/>
              </a:rPr>
              <a:t>chatbot</a:t>
            </a:r>
            <a:r>
              <a:rPr lang="en-IN" sz="2000" b="1" dirty="0" smtClean="0">
                <a:solidFill>
                  <a:schemeClr val="accent6">
                    <a:lumMod val="75000"/>
                  </a:schemeClr>
                </a:solidFill>
                <a:latin typeface="Bookman Old Style" pitchFamily="18" charset="0"/>
              </a:rPr>
              <a:t> started from a clean slate and wasn’t very interesting to talk to.</a:t>
            </a:r>
          </a:p>
          <a:p>
            <a:endParaRPr lang="en-IN" sz="2000" b="1" dirty="0" smtClean="0">
              <a:solidFill>
                <a:schemeClr val="accent6">
                  <a:lumMod val="75000"/>
                </a:schemeClr>
              </a:solidFill>
              <a:latin typeface="Bookman Old Style" pitchFamily="18" charset="0"/>
            </a:endParaRPr>
          </a:p>
          <a:p>
            <a:r>
              <a:rPr lang="en-IN" sz="2000" i="0" dirty="0" smtClean="0">
                <a:effectLst/>
                <a:latin typeface="source sans pro" panose="02000000000000000000" pitchFamily="2" charset="0"/>
              </a:rPr>
              <a:t>Step 3: </a:t>
            </a:r>
            <a:r>
              <a:rPr lang="en-IN" sz="2000" b="1" i="0" dirty="0" smtClean="0">
                <a:solidFill>
                  <a:srgbClr val="00B0F0"/>
                </a:solidFill>
                <a:effectLst/>
                <a:latin typeface="source sans pro" panose="02000000000000000000" pitchFamily="2" charset="0"/>
              </a:rPr>
              <a:t>Export a </a:t>
            </a:r>
            <a:r>
              <a:rPr lang="en-IN" sz="2000" b="1" i="0" dirty="0" err="1" smtClean="0">
                <a:solidFill>
                  <a:srgbClr val="00B0F0"/>
                </a:solidFill>
                <a:effectLst/>
                <a:latin typeface="source sans pro" panose="02000000000000000000" pitchFamily="2" charset="0"/>
              </a:rPr>
              <a:t>WhatsApp</a:t>
            </a:r>
            <a:r>
              <a:rPr lang="en-IN" sz="2000" b="1" i="0" dirty="0" smtClean="0">
                <a:solidFill>
                  <a:srgbClr val="00B0F0"/>
                </a:solidFill>
                <a:effectLst/>
                <a:latin typeface="source sans pro" panose="02000000000000000000" pitchFamily="2" charset="0"/>
              </a:rPr>
              <a:t> Chat</a:t>
            </a:r>
          </a:p>
          <a:p>
            <a:r>
              <a:rPr lang="en-IN" sz="2000" b="0" i="0" dirty="0" smtClean="0">
                <a:solidFill>
                  <a:schemeClr val="accent6">
                    <a:lumMod val="75000"/>
                  </a:schemeClr>
                </a:solidFill>
                <a:effectLst/>
                <a:latin typeface="Arial Rounded MT Bold" pitchFamily="34" charset="0"/>
              </a:rPr>
              <a:t>At the end of this step, you’ll have downloaded a TXT file that contains the chat history of a </a:t>
            </a:r>
            <a:r>
              <a:rPr lang="en-IN" sz="2000" b="0" i="0" dirty="0" err="1" smtClean="0">
                <a:solidFill>
                  <a:schemeClr val="accent6">
                    <a:lumMod val="75000"/>
                  </a:schemeClr>
                </a:solidFill>
                <a:effectLst/>
                <a:latin typeface="Arial Rounded MT Bold" pitchFamily="34" charset="0"/>
              </a:rPr>
              <a:t>WhatsApp</a:t>
            </a:r>
            <a:r>
              <a:rPr lang="en-IN" sz="2000" b="0" i="0" dirty="0" smtClean="0">
                <a:solidFill>
                  <a:schemeClr val="accent6">
                    <a:lumMod val="75000"/>
                  </a:schemeClr>
                </a:solidFill>
                <a:effectLst/>
                <a:latin typeface="Arial Rounded MT Bold" pitchFamily="34" charset="0"/>
              </a:rPr>
              <a:t> conversation</a:t>
            </a:r>
            <a:r>
              <a:rPr lang="en-IN" sz="2000" b="1" dirty="0" smtClean="0">
                <a:solidFill>
                  <a:schemeClr val="accent6">
                    <a:lumMod val="75000"/>
                  </a:schemeClr>
                </a:solidFill>
                <a:latin typeface="Arial Rounded MT Bold" pitchFamily="34" charset="0"/>
              </a:rPr>
              <a:t>
</a:t>
            </a:r>
          </a:p>
          <a:p>
            <a:endParaRPr lang="en-US" sz="2400" b="1" dirty="0" smtClean="0">
              <a:solidFill>
                <a:srgbClr val="FF0000"/>
              </a:solidFill>
              <a:latin typeface="Bookman Old Style" pitchFamily="18" charset="0"/>
            </a:endParaRPr>
          </a:p>
          <a:p>
            <a:endParaRPr lang="en-US" sz="2000" dirty="0" smtClean="0">
              <a:solidFill>
                <a:srgbClr val="00B050"/>
              </a:solidFill>
              <a:latin typeface="Bahnschrift" pitchFamily="34" charset="0"/>
            </a:endParaRPr>
          </a:p>
          <a:p>
            <a:endParaRPr lang="en-US" sz="2000" dirty="0">
              <a:solidFill>
                <a:srgbClr val="00B050"/>
              </a:solidFill>
              <a:latin typeface="Bahnschrift" pitchFamily="34" charset="0"/>
            </a:endParaRPr>
          </a:p>
        </p:txBody>
      </p:sp>
    </p:spTree>
    <p:extLst>
      <p:ext uri="{BB962C8B-B14F-4D97-AF65-F5344CB8AC3E}">
        <p14:creationId xmlns:p14="http://schemas.microsoft.com/office/powerpoint/2010/main" val="2345789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81000"/>
            <a:ext cx="7696200" cy="6832640"/>
          </a:xfrm>
          <a:prstGeom prst="rect">
            <a:avLst/>
          </a:prstGeom>
        </p:spPr>
        <p:txBody>
          <a:bodyPr wrap="square">
            <a:spAutoFit/>
          </a:bodyPr>
          <a:lstStyle/>
          <a:p>
            <a:r>
              <a:rPr lang="en-IN" i="0" dirty="0" smtClean="0">
                <a:effectLst/>
                <a:latin typeface="source sans pro" panose="020B0703030403020204" pitchFamily="34" charset="0"/>
              </a:rPr>
              <a:t>Step 4</a:t>
            </a:r>
            <a:r>
              <a:rPr lang="en-IN" b="1" i="0" dirty="0" smtClean="0">
                <a:solidFill>
                  <a:srgbClr val="92D050"/>
                </a:solidFill>
                <a:effectLst/>
                <a:latin typeface="source sans pro" panose="020B0703030403020204" pitchFamily="34" charset="0"/>
              </a:rPr>
              <a:t>: </a:t>
            </a:r>
            <a:r>
              <a:rPr lang="en-IN" b="1" i="0" dirty="0" smtClean="0">
                <a:solidFill>
                  <a:srgbClr val="00B0F0"/>
                </a:solidFill>
                <a:effectLst/>
                <a:latin typeface="source sans pro" panose="020B0703030403020204" pitchFamily="34" charset="0"/>
              </a:rPr>
              <a:t>Clean Your Chat Export</a:t>
            </a:r>
          </a:p>
          <a:p>
            <a:r>
              <a:rPr lang="en-IN" sz="2000" b="0" i="0" dirty="0" smtClean="0">
                <a:solidFill>
                  <a:schemeClr val="accent6">
                    <a:lumMod val="75000"/>
                  </a:schemeClr>
                </a:solidFill>
                <a:effectLst/>
                <a:latin typeface="Arial Rounded MT Bold" pitchFamily="34" charset="0"/>
              </a:rPr>
              <a:t>In this step, you’ll clean the </a:t>
            </a:r>
            <a:r>
              <a:rPr lang="en-IN" sz="2000" b="0" i="0" dirty="0" err="1" smtClean="0">
                <a:solidFill>
                  <a:schemeClr val="accent6">
                    <a:lumMod val="75000"/>
                  </a:schemeClr>
                </a:solidFill>
                <a:effectLst/>
                <a:latin typeface="Arial Rounded MT Bold" pitchFamily="34" charset="0"/>
              </a:rPr>
              <a:t>WhatsApp</a:t>
            </a:r>
            <a:r>
              <a:rPr lang="en-IN" sz="2000" b="0" i="0" dirty="0" smtClean="0">
                <a:solidFill>
                  <a:schemeClr val="accent6">
                    <a:lumMod val="75000"/>
                  </a:schemeClr>
                </a:solidFill>
                <a:effectLst/>
                <a:latin typeface="Arial Rounded MT Bold" pitchFamily="34" charset="0"/>
              </a:rPr>
              <a:t> chat export data so that you can use it as input to train your </a:t>
            </a:r>
            <a:r>
              <a:rPr lang="en-IN" sz="2000" b="0" i="0" dirty="0" err="1" smtClean="0">
                <a:solidFill>
                  <a:schemeClr val="accent6">
                    <a:lumMod val="75000"/>
                  </a:schemeClr>
                </a:solidFill>
                <a:effectLst/>
                <a:latin typeface="Arial Rounded MT Bold" pitchFamily="34" charset="0"/>
              </a:rPr>
              <a:t>chatbot</a:t>
            </a:r>
            <a:r>
              <a:rPr lang="en-IN" sz="2000" b="0" i="0" dirty="0" smtClean="0">
                <a:solidFill>
                  <a:schemeClr val="accent6">
                    <a:lumMod val="75000"/>
                  </a:schemeClr>
                </a:solidFill>
                <a:effectLst/>
                <a:latin typeface="Arial Rounded MT Bold" pitchFamily="34" charset="0"/>
              </a:rPr>
              <a:t> on an industry-specific topic. In this example, the topic will be … houseplants!</a:t>
            </a:r>
            <a:r>
              <a:rPr lang="en-IN" sz="2000" i="0" dirty="0" smtClean="0">
                <a:solidFill>
                  <a:schemeClr val="accent6">
                    <a:lumMod val="75000"/>
                  </a:schemeClr>
                </a:solidFill>
                <a:effectLst/>
                <a:latin typeface="Arial Rounded MT Bold" pitchFamily="34" charset="0"/>
              </a:rPr>
              <a:t> </a:t>
            </a:r>
          </a:p>
          <a:p>
            <a:endParaRPr lang="en-IN" sz="2000" i="0" dirty="0" smtClean="0">
              <a:solidFill>
                <a:schemeClr val="accent6">
                  <a:lumMod val="75000"/>
                </a:schemeClr>
              </a:solidFill>
              <a:effectLst/>
              <a:latin typeface="Arial Rounded MT Bold" pitchFamily="34" charset="0"/>
            </a:endParaRPr>
          </a:p>
          <a:p>
            <a:r>
              <a:rPr lang="en-IN" sz="2000" i="0" dirty="0" smtClean="0">
                <a:effectLst/>
                <a:latin typeface="source sans pro" panose="020B0703030403020204" pitchFamily="34" charset="0"/>
              </a:rPr>
              <a:t>Step 5: </a:t>
            </a:r>
            <a:r>
              <a:rPr lang="en-IN" sz="2000" b="1" i="0" dirty="0" smtClean="0">
                <a:solidFill>
                  <a:srgbClr val="00B0F0"/>
                </a:solidFill>
                <a:effectLst/>
                <a:latin typeface="source sans pro" panose="020B0703030403020204" pitchFamily="34" charset="0"/>
              </a:rPr>
              <a:t>Train Your </a:t>
            </a:r>
            <a:r>
              <a:rPr lang="en-IN" sz="2000" b="1" i="0" dirty="0" err="1" smtClean="0">
                <a:solidFill>
                  <a:srgbClr val="00B0F0"/>
                </a:solidFill>
                <a:effectLst/>
                <a:latin typeface="source sans pro" panose="020B0703030403020204" pitchFamily="34" charset="0"/>
              </a:rPr>
              <a:t>Chatbot</a:t>
            </a:r>
            <a:r>
              <a:rPr lang="en-IN" sz="2000" b="1" i="0" dirty="0" smtClean="0">
                <a:solidFill>
                  <a:srgbClr val="00B0F0"/>
                </a:solidFill>
                <a:effectLst/>
                <a:latin typeface="source sans pro" panose="020B0703030403020204" pitchFamily="34" charset="0"/>
              </a:rPr>
              <a:t> on Custom Data and Start Chatting</a:t>
            </a:r>
          </a:p>
          <a:p>
            <a:r>
              <a:rPr lang="en-IN" sz="2000" b="0" i="0" dirty="0" smtClean="0">
                <a:solidFill>
                  <a:schemeClr val="accent6">
                    <a:lumMod val="75000"/>
                  </a:schemeClr>
                </a:solidFill>
                <a:effectLst/>
                <a:latin typeface="Arial Rounded MT Bold" pitchFamily="34" charset="0"/>
              </a:rPr>
              <a:t>In this step, you’ll train your </a:t>
            </a:r>
            <a:r>
              <a:rPr lang="en-IN" sz="2000" b="0" i="0" dirty="0" err="1" smtClean="0">
                <a:solidFill>
                  <a:schemeClr val="accent6">
                    <a:lumMod val="75000"/>
                  </a:schemeClr>
                </a:solidFill>
                <a:effectLst/>
                <a:latin typeface="Arial Rounded MT Bold" pitchFamily="34" charset="0"/>
              </a:rPr>
              <a:t>chatbot</a:t>
            </a:r>
            <a:r>
              <a:rPr lang="en-IN" sz="2000" b="0" i="0" dirty="0" smtClean="0">
                <a:solidFill>
                  <a:schemeClr val="accent6">
                    <a:lumMod val="75000"/>
                  </a:schemeClr>
                </a:solidFill>
                <a:effectLst/>
                <a:latin typeface="Arial Rounded MT Bold" pitchFamily="34" charset="0"/>
              </a:rPr>
              <a:t> with the </a:t>
            </a:r>
            <a:r>
              <a:rPr lang="en-IN" sz="2000" b="0" i="0" dirty="0" err="1" smtClean="0">
                <a:solidFill>
                  <a:schemeClr val="accent6">
                    <a:lumMod val="75000"/>
                  </a:schemeClr>
                </a:solidFill>
                <a:effectLst/>
                <a:latin typeface="Arial Rounded MT Bold" pitchFamily="34" charset="0"/>
              </a:rPr>
              <a:t>WhatsApp</a:t>
            </a:r>
            <a:r>
              <a:rPr lang="en-IN" sz="2000" b="0" i="0" dirty="0" smtClean="0">
                <a:solidFill>
                  <a:schemeClr val="accent6">
                    <a:lumMod val="75000"/>
                  </a:schemeClr>
                </a:solidFill>
                <a:effectLst/>
                <a:latin typeface="Arial Rounded MT Bold" pitchFamily="34" charset="0"/>
              </a:rPr>
              <a:t> conversation data that you cleaned in the previous step. You’ll end up with a </a:t>
            </a:r>
            <a:r>
              <a:rPr lang="en-IN" sz="2000" b="0" i="0" dirty="0" err="1" smtClean="0">
                <a:solidFill>
                  <a:schemeClr val="accent6">
                    <a:lumMod val="75000"/>
                  </a:schemeClr>
                </a:solidFill>
                <a:effectLst/>
                <a:latin typeface="Arial Rounded MT Bold" pitchFamily="34" charset="0"/>
              </a:rPr>
              <a:t>chatbot</a:t>
            </a:r>
            <a:r>
              <a:rPr lang="en-IN" sz="2000" b="0" i="0" dirty="0" smtClean="0">
                <a:solidFill>
                  <a:schemeClr val="accent6">
                    <a:lumMod val="75000"/>
                  </a:schemeClr>
                </a:solidFill>
                <a:effectLst/>
                <a:latin typeface="Arial Rounded MT Bold" pitchFamily="34" charset="0"/>
              </a:rPr>
              <a:t> that you’ve trained on industry-specific conversational data, and you’ll be able to chat with the bot</a:t>
            </a:r>
          </a:p>
          <a:p>
            <a:endParaRPr lang="en-IN" sz="2000" b="0" i="0" dirty="0" smtClean="0">
              <a:solidFill>
                <a:schemeClr val="accent6">
                  <a:lumMod val="75000"/>
                </a:schemeClr>
              </a:solidFill>
              <a:effectLst/>
              <a:latin typeface="Arial Rounded MT Bold" pitchFamily="34" charset="0"/>
            </a:endParaRPr>
          </a:p>
          <a:p>
            <a:endParaRPr lang="en-IN" sz="2000" b="0" i="0" dirty="0" smtClean="0">
              <a:solidFill>
                <a:schemeClr val="accent6">
                  <a:lumMod val="75000"/>
                </a:schemeClr>
              </a:solidFill>
              <a:effectLst/>
              <a:latin typeface="Arial Rounded MT Bold" pitchFamily="34" charset="0"/>
            </a:endParaRPr>
          </a:p>
          <a:p>
            <a:endParaRPr lang="en-IN" sz="2000" dirty="0">
              <a:solidFill>
                <a:schemeClr val="accent6">
                  <a:lumMod val="75000"/>
                </a:schemeClr>
              </a:solidFill>
              <a:latin typeface="Arial Rounded MT Bold" pitchFamily="34" charset="0"/>
            </a:endParaRPr>
          </a:p>
          <a:p>
            <a:endParaRPr lang="en-IN" sz="2000" b="0" i="0" dirty="0" smtClean="0">
              <a:solidFill>
                <a:schemeClr val="accent6">
                  <a:lumMod val="75000"/>
                </a:schemeClr>
              </a:solidFill>
              <a:effectLst/>
              <a:latin typeface="Arial Rounded MT Bold" pitchFamily="34" charset="0"/>
            </a:endParaRPr>
          </a:p>
          <a:p>
            <a:endParaRPr lang="en-IN" sz="2000" dirty="0">
              <a:solidFill>
                <a:schemeClr val="accent6">
                  <a:lumMod val="75000"/>
                </a:schemeClr>
              </a:solidFill>
              <a:latin typeface="Arial Rounded MT Bold" pitchFamily="34" charset="0"/>
            </a:endParaRPr>
          </a:p>
          <a:p>
            <a:endParaRPr lang="en-IN" sz="2000" b="0" i="0" dirty="0" smtClean="0">
              <a:solidFill>
                <a:schemeClr val="accent6">
                  <a:lumMod val="75000"/>
                </a:schemeClr>
              </a:solidFill>
              <a:effectLst/>
              <a:latin typeface="Arial Rounded MT Bold" pitchFamily="34" charset="0"/>
            </a:endParaRPr>
          </a:p>
          <a:p>
            <a:endParaRPr lang="en-IN" sz="2000" dirty="0">
              <a:solidFill>
                <a:schemeClr val="accent6">
                  <a:lumMod val="75000"/>
                </a:schemeClr>
              </a:solidFill>
              <a:latin typeface="Arial Rounded MT Bold" pitchFamily="34" charset="0"/>
            </a:endParaRPr>
          </a:p>
          <a:p>
            <a:endParaRPr lang="en-IN" sz="2000" b="0" i="0" dirty="0" smtClean="0">
              <a:solidFill>
                <a:schemeClr val="accent6">
                  <a:lumMod val="75000"/>
                </a:schemeClr>
              </a:solidFill>
              <a:effectLst/>
              <a:latin typeface="Arial Rounded MT Bold" pitchFamily="34" charset="0"/>
            </a:endParaRPr>
          </a:p>
          <a:p>
            <a:endParaRPr lang="en-IN" sz="2000" dirty="0">
              <a:solidFill>
                <a:schemeClr val="accent6">
                  <a:lumMod val="75000"/>
                </a:schemeClr>
              </a:solidFill>
              <a:latin typeface="Arial Rounded MT Bold" pitchFamily="34" charset="0"/>
            </a:endParaRPr>
          </a:p>
          <a:p>
            <a:endParaRPr lang="en-IN" sz="2000" b="0" i="0" dirty="0">
              <a:solidFill>
                <a:schemeClr val="accent6">
                  <a:lumMod val="75000"/>
                </a:schemeClr>
              </a:solidFill>
              <a:effectLst/>
              <a:latin typeface="Arial Rounded MT Bold" pitchFamily="34" charset="0"/>
            </a:endParaRPr>
          </a:p>
        </p:txBody>
      </p:sp>
      <p:pic>
        <p:nvPicPr>
          <p:cNvPr id="3" name="Picture 6">
            <a:extLst>
              <a:ext uri="{FF2B5EF4-FFF2-40B4-BE49-F238E27FC236}">
                <a16:creationId xmlns="" xmlns:a16="http://schemas.microsoft.com/office/drawing/2014/main" id="{92595A59-B512-C744-912D-BE183820F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865" y="4183894"/>
            <a:ext cx="5203453" cy="2468513"/>
          </a:xfrm>
          <a:prstGeom prst="rect">
            <a:avLst/>
          </a:prstGeom>
        </p:spPr>
      </p:pic>
    </p:spTree>
    <p:extLst>
      <p:ext uri="{BB962C8B-B14F-4D97-AF65-F5344CB8AC3E}">
        <p14:creationId xmlns:p14="http://schemas.microsoft.com/office/powerpoint/2010/main" val="2994037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 xmlns:a16="http://schemas.microsoft.com/office/drawing/2014/main" id="{81B295DA-1F60-0838-7961-40E71360A2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914400"/>
            <a:ext cx="4648200" cy="5715000"/>
          </a:xfrm>
          <a:prstGeom prst="rect">
            <a:avLst/>
          </a:prstGeom>
        </p:spPr>
      </p:pic>
      <p:pic>
        <p:nvPicPr>
          <p:cNvPr id="3" name="Picture 6">
            <a:extLst>
              <a:ext uri="{FF2B5EF4-FFF2-40B4-BE49-F238E27FC236}">
                <a16:creationId xmlns="" xmlns:a16="http://schemas.microsoft.com/office/drawing/2014/main" id="{90C5099A-1359-410B-DFD9-856DBD38C1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1609084"/>
            <a:ext cx="3810000" cy="2886715"/>
          </a:xfrm>
          <a:prstGeom prst="rect">
            <a:avLst/>
          </a:prstGeom>
        </p:spPr>
      </p:pic>
      <p:sp>
        <p:nvSpPr>
          <p:cNvPr id="4" name="Rectangle 3"/>
          <p:cNvSpPr/>
          <p:nvPr/>
        </p:nvSpPr>
        <p:spPr>
          <a:xfrm>
            <a:off x="843318" y="304800"/>
            <a:ext cx="1721690" cy="461665"/>
          </a:xfrm>
          <a:prstGeom prst="rect">
            <a:avLst/>
          </a:prstGeom>
        </p:spPr>
        <p:txBody>
          <a:bodyPr wrap="none">
            <a:spAutoFit/>
          </a:bodyPr>
          <a:lstStyle/>
          <a:p>
            <a:r>
              <a:rPr lang="en-US" sz="2400" dirty="0" smtClean="0">
                <a:solidFill>
                  <a:srgbClr val="FF0000"/>
                </a:solidFill>
                <a:latin typeface="Arial Black" pitchFamily="34" charset="0"/>
              </a:rPr>
              <a:t>Program:</a:t>
            </a:r>
            <a:endParaRPr lang="en-US" sz="2400" dirty="0">
              <a:solidFill>
                <a:srgbClr val="FF0000"/>
              </a:solidFill>
              <a:latin typeface="Arial Black" pitchFamily="34" charset="0"/>
            </a:endParaRPr>
          </a:p>
        </p:txBody>
      </p:sp>
    </p:spTree>
    <p:extLst>
      <p:ext uri="{BB962C8B-B14F-4D97-AF65-F5344CB8AC3E}">
        <p14:creationId xmlns:p14="http://schemas.microsoft.com/office/powerpoint/2010/main" val="3887797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7772400" cy="5755422"/>
          </a:xfrm>
          <a:prstGeom prst="rect">
            <a:avLst/>
          </a:prstGeom>
        </p:spPr>
        <p:txBody>
          <a:bodyPr wrap="square">
            <a:spAutoFit/>
          </a:bodyPr>
          <a:lstStyle/>
          <a:p>
            <a:r>
              <a:rPr lang="en-US" sz="2000" dirty="0" smtClean="0">
                <a:solidFill>
                  <a:srgbClr val="00B050"/>
                </a:solidFill>
                <a:latin typeface="Arial Rounded MT Bold" pitchFamily="34" charset="0"/>
              </a:rPr>
              <a:t>step by step</a:t>
            </a:r>
          </a:p>
          <a:p>
            <a:r>
              <a:rPr lang="en-US" sz="2000" dirty="0" smtClean="0">
                <a:latin typeface="Bahnschrift" pitchFamily="34" charset="0"/>
              </a:rPr>
              <a:t>(for Start building the </a:t>
            </a:r>
            <a:r>
              <a:rPr lang="en-US" sz="2000" dirty="0" err="1" smtClean="0">
                <a:latin typeface="Bahnschrift" pitchFamily="34" charset="0"/>
              </a:rPr>
              <a:t>chatbot</a:t>
            </a:r>
            <a:r>
              <a:rPr lang="en-US" sz="2000" dirty="0" smtClean="0">
                <a:latin typeface="Bahnschrift" pitchFamily="34" charset="0"/>
              </a:rPr>
              <a:t> by preparing the environment and implementing basic user interactions)</a:t>
            </a:r>
          </a:p>
          <a:p>
            <a:endParaRPr lang="en-US" sz="2000" dirty="0" smtClean="0">
              <a:latin typeface="Bahnschrift" pitchFamily="34" charset="0"/>
            </a:endParaRPr>
          </a:p>
          <a:p>
            <a:r>
              <a:rPr lang="en-US" sz="2400" b="1" dirty="0" smtClean="0">
                <a:solidFill>
                  <a:srgbClr val="FF0000"/>
                </a:solidFill>
              </a:rPr>
              <a:t>Step 1:</a:t>
            </a:r>
            <a:r>
              <a:rPr lang="en-IN" dirty="0" smtClean="0">
                <a:latin typeface="Arial Rounded MT Bold" pitchFamily="34" charset="0"/>
              </a:rPr>
              <a:t>Define the Purpose: </a:t>
            </a:r>
          </a:p>
          <a:p>
            <a:r>
              <a:rPr lang="en-IN" dirty="0" smtClean="0">
                <a:latin typeface="Arial Rounded MT Bold" pitchFamily="34" charset="0"/>
              </a:rPr>
              <a:t>Determine the purpose and functionality of your </a:t>
            </a:r>
            <a:r>
              <a:rPr lang="en-IN" dirty="0" err="1" smtClean="0">
                <a:latin typeface="Arial Rounded MT Bold" pitchFamily="34" charset="0"/>
              </a:rPr>
              <a:t>chatbot</a:t>
            </a:r>
            <a:r>
              <a:rPr lang="en-IN" dirty="0" smtClean="0">
                <a:latin typeface="Arial Rounded MT Bold" pitchFamily="34" charset="0"/>
              </a:rPr>
              <a:t>. What will it do? Who is the target audience.</a:t>
            </a:r>
          </a:p>
          <a:p>
            <a:endParaRPr lang="en-IN" dirty="0" smtClean="0">
              <a:latin typeface="Arial Rounded MT Bold" pitchFamily="34" charset="0"/>
            </a:endParaRPr>
          </a:p>
          <a:p>
            <a:r>
              <a:rPr lang="en-US" sz="2400" b="1" dirty="0" smtClean="0">
                <a:solidFill>
                  <a:srgbClr val="FF0000"/>
                </a:solidFill>
              </a:rPr>
              <a:t>Step 2:</a:t>
            </a:r>
            <a:r>
              <a:rPr lang="en-IN" b="1" dirty="0" smtClean="0">
                <a:latin typeface="Aptos Black" panose="020B0004020202020204" pitchFamily="34" charset="0"/>
              </a:rPr>
              <a:t>Choose a Framework or Library:
You can use libraries like NLTK, </a:t>
            </a:r>
            <a:r>
              <a:rPr lang="en-IN" b="1" dirty="0" err="1" smtClean="0">
                <a:latin typeface="Aptos Black" panose="020B0004020202020204" pitchFamily="34" charset="0"/>
              </a:rPr>
              <a:t>spaCy</a:t>
            </a:r>
            <a:r>
              <a:rPr lang="en-IN" b="1" dirty="0" smtClean="0">
                <a:latin typeface="Aptos Black" panose="020B0004020202020204" pitchFamily="34" charset="0"/>
              </a:rPr>
              <a:t>, or Transformers for natural language processing.
For building the </a:t>
            </a:r>
            <a:r>
              <a:rPr lang="en-IN" b="1" dirty="0" err="1" smtClean="0">
                <a:latin typeface="Aptos Black" panose="020B0004020202020204" pitchFamily="34" charset="0"/>
              </a:rPr>
              <a:t>chatbot</a:t>
            </a:r>
            <a:r>
              <a:rPr lang="en-IN" b="1" dirty="0" smtClean="0">
                <a:latin typeface="Aptos Black" panose="020B0004020202020204" pitchFamily="34" charset="0"/>
              </a:rPr>
              <a:t> itself, you can use frameworks like Rasa, </a:t>
            </a:r>
            <a:r>
              <a:rPr lang="en-IN" b="1" dirty="0" err="1" smtClean="0">
                <a:latin typeface="Aptos Black" panose="020B0004020202020204" pitchFamily="34" charset="0"/>
              </a:rPr>
              <a:t>ChatterBot</a:t>
            </a:r>
            <a:r>
              <a:rPr lang="en-IN" b="1" dirty="0" smtClean="0">
                <a:latin typeface="Aptos Black" panose="020B0004020202020204" pitchFamily="34" charset="0"/>
              </a:rPr>
              <a:t>, or even create a custom solution</a:t>
            </a:r>
          </a:p>
          <a:p>
            <a:r>
              <a:rPr lang="en-IN" b="1" dirty="0" smtClean="0">
                <a:latin typeface="Aptos Black" panose="020B0004020202020204" pitchFamily="34" charset="0"/>
              </a:rPr>
              <a:t>.</a:t>
            </a:r>
          </a:p>
          <a:p>
            <a:r>
              <a:rPr lang="en-US" sz="2400" b="1" dirty="0" smtClean="0">
                <a:solidFill>
                  <a:srgbClr val="FF0000"/>
                </a:solidFill>
              </a:rPr>
              <a:t>Step 3:</a:t>
            </a:r>
            <a:r>
              <a:rPr lang="en-IN" dirty="0" smtClean="0">
                <a:latin typeface="Arial Rounded MT Bold" pitchFamily="34" charset="0"/>
              </a:rPr>
              <a:t>Data Collection and </a:t>
            </a:r>
            <a:r>
              <a:rPr lang="en-IN" dirty="0" err="1" smtClean="0">
                <a:latin typeface="Arial Rounded MT Bold" pitchFamily="34" charset="0"/>
              </a:rPr>
              <a:t>Preprocessing</a:t>
            </a:r>
            <a:r>
              <a:rPr lang="en-IN" dirty="0" smtClean="0">
                <a:latin typeface="Arial Rounded MT Bold" pitchFamily="34" charset="0"/>
              </a:rPr>
              <a:t>:
Gather and </a:t>
            </a:r>
            <a:r>
              <a:rPr lang="en-IN" dirty="0" err="1" smtClean="0">
                <a:latin typeface="Arial Rounded MT Bold" pitchFamily="34" charset="0"/>
              </a:rPr>
              <a:t>preprocess</a:t>
            </a:r>
            <a:r>
              <a:rPr lang="en-IN" dirty="0" smtClean="0">
                <a:latin typeface="Arial Rounded MT Bold" pitchFamily="34" charset="0"/>
              </a:rPr>
              <a:t> training data, which includes text conversations or relevant datasets.
Tokenize and clean the text data. </a:t>
            </a:r>
            <a:endParaRPr lang="en-US" b="1" dirty="0" smtClean="0">
              <a:solidFill>
                <a:srgbClr val="00B050"/>
              </a:solidFill>
              <a:latin typeface="Arial Rounded MT Bold" pitchFamily="34" charset="0"/>
            </a:endParaRPr>
          </a:p>
          <a:p>
            <a:endParaRPr lang="en-US" dirty="0">
              <a:solidFill>
                <a:srgbClr val="FF0000"/>
              </a:solidFill>
              <a:latin typeface="Arial Black" pitchFamily="34" charset="0"/>
            </a:endParaRPr>
          </a:p>
        </p:txBody>
      </p:sp>
    </p:spTree>
    <p:extLst>
      <p:ext uri="{BB962C8B-B14F-4D97-AF65-F5344CB8AC3E}">
        <p14:creationId xmlns:p14="http://schemas.microsoft.com/office/powerpoint/2010/main" val="6409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7848600" cy="4770537"/>
          </a:xfrm>
          <a:prstGeom prst="rect">
            <a:avLst/>
          </a:prstGeom>
        </p:spPr>
        <p:txBody>
          <a:bodyPr wrap="square">
            <a:spAutoFit/>
          </a:bodyPr>
          <a:lstStyle/>
          <a:p>
            <a:r>
              <a:rPr lang="en-US" sz="2400" dirty="0" smtClean="0">
                <a:solidFill>
                  <a:srgbClr val="FF0000"/>
                </a:solidFill>
                <a:latin typeface="Arial Black" pitchFamily="34" charset="0"/>
              </a:rPr>
              <a:t>Conclusion:</a:t>
            </a:r>
          </a:p>
          <a:p>
            <a:r>
              <a:rPr lang="en-US" sz="2000" dirty="0" smtClean="0">
                <a:latin typeface="Bookman Old Style" pitchFamily="18" charset="0"/>
              </a:rPr>
              <a:t>In conclusion, developing a </a:t>
            </a:r>
            <a:r>
              <a:rPr lang="en-US" sz="2000" dirty="0" err="1" smtClean="0">
                <a:latin typeface="Bookman Old Style" pitchFamily="18" charset="0"/>
              </a:rPr>
              <a:t>chatbot</a:t>
            </a:r>
            <a:r>
              <a:rPr lang="en-US" sz="2000" dirty="0" smtClean="0">
                <a:latin typeface="Bookman Old Style" pitchFamily="18" charset="0"/>
              </a:rPr>
              <a:t> in Python offers a versatile and powerful approach to create interactive and automated conversational agents. Python's rich ecosystem of libraries and frameworks, like NLTK, </a:t>
            </a:r>
            <a:r>
              <a:rPr lang="en-US" sz="2000" dirty="0" err="1" smtClean="0">
                <a:latin typeface="Bookman Old Style" pitchFamily="18" charset="0"/>
              </a:rPr>
              <a:t>spaCy</a:t>
            </a:r>
            <a:r>
              <a:rPr lang="en-US" sz="2000" dirty="0" smtClean="0">
                <a:latin typeface="Bookman Old Style" pitchFamily="18" charset="0"/>
              </a:rPr>
              <a:t>, and </a:t>
            </a:r>
            <a:r>
              <a:rPr lang="en-US" sz="2000" dirty="0" err="1" smtClean="0">
                <a:latin typeface="Bookman Old Style" pitchFamily="18" charset="0"/>
              </a:rPr>
              <a:t>TensorFlow</a:t>
            </a:r>
            <a:r>
              <a:rPr lang="en-US" sz="2000" dirty="0" smtClean="0">
                <a:latin typeface="Bookman Old Style" pitchFamily="18" charset="0"/>
              </a:rPr>
              <a:t>, provide the tools needed for natural language processing and machine learning, making it a suitable choice for </a:t>
            </a:r>
            <a:r>
              <a:rPr lang="en-US" sz="2000" dirty="0" err="1" smtClean="0">
                <a:latin typeface="Bookman Old Style" pitchFamily="18" charset="0"/>
              </a:rPr>
              <a:t>chatbot</a:t>
            </a:r>
            <a:r>
              <a:rPr lang="en-US" sz="2000" dirty="0" smtClean="0">
                <a:latin typeface="Bookman Old Style" pitchFamily="18" charset="0"/>
              </a:rPr>
              <a:t> development. However, success in building an effective </a:t>
            </a:r>
            <a:r>
              <a:rPr lang="en-US" sz="2000" dirty="0" err="1" smtClean="0">
                <a:latin typeface="Bookman Old Style" pitchFamily="18" charset="0"/>
              </a:rPr>
              <a:t>chatbot</a:t>
            </a:r>
            <a:r>
              <a:rPr lang="en-US" sz="2000" dirty="0" smtClean="0">
                <a:latin typeface="Bookman Old Style" pitchFamily="18" charset="0"/>
              </a:rPr>
              <a:t> also depends on understanding the target audience, crafting meaningful dialogues, and continuous improvement through user feedback. Python's flexibility and community support make it a robust choice for creating </a:t>
            </a:r>
            <a:r>
              <a:rPr lang="en-US" sz="2000" dirty="0" err="1" smtClean="0">
                <a:latin typeface="Bookman Old Style" pitchFamily="18" charset="0"/>
              </a:rPr>
              <a:t>chatbots</a:t>
            </a:r>
            <a:r>
              <a:rPr lang="en-US" sz="2000" dirty="0" smtClean="0">
                <a:latin typeface="Bookman Old Style" pitchFamily="18" charset="0"/>
              </a:rPr>
              <a:t> that can be integrated into various applications and </a:t>
            </a:r>
            <a:r>
              <a:rPr lang="en-US" sz="2000" dirty="0" err="1" smtClean="0">
                <a:latin typeface="Bookman Old Style" pitchFamily="18" charset="0"/>
              </a:rPr>
              <a:t>platforms.chatbot</a:t>
            </a:r>
            <a:r>
              <a:rPr lang="en-US" sz="2000" dirty="0" smtClean="0">
                <a:latin typeface="Bookman Old Style" pitchFamily="18" charset="0"/>
              </a:rPr>
              <a:t> plays a crucial role in future for Artificial Intelligence</a:t>
            </a:r>
            <a:r>
              <a:rPr lang="en-US" dirty="0" smtClean="0">
                <a:latin typeface="Aptos Black" panose="020B0004020202020204" pitchFamily="34" charset="0"/>
              </a:rPr>
              <a:t>.</a:t>
            </a:r>
            <a:endParaRPr lang="en-US" dirty="0">
              <a:latin typeface="Aptos Black" panose="020B0004020202020204" pitchFamily="34" charset="0"/>
            </a:endParaRPr>
          </a:p>
        </p:txBody>
      </p:sp>
    </p:spTree>
    <p:extLst>
      <p:ext uri="{BB962C8B-B14F-4D97-AF65-F5344CB8AC3E}">
        <p14:creationId xmlns:p14="http://schemas.microsoft.com/office/powerpoint/2010/main" val="154751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610600" cy="6555641"/>
          </a:xfrm>
          <a:prstGeom prst="rect">
            <a:avLst/>
          </a:prstGeom>
        </p:spPr>
        <p:txBody>
          <a:bodyPr wrap="square">
            <a:spAutoFit/>
          </a:bodyPr>
          <a:lstStyle/>
          <a:p>
            <a:r>
              <a:rPr lang="en-US" sz="3600" b="1" dirty="0" err="1" smtClean="0">
                <a:solidFill>
                  <a:srgbClr val="FF0000"/>
                </a:solidFill>
              </a:rPr>
              <a:t>Chatbot</a:t>
            </a:r>
            <a:r>
              <a:rPr lang="en-US" sz="3600" b="1" dirty="0" smtClean="0">
                <a:solidFill>
                  <a:srgbClr val="FF0000"/>
                </a:solidFill>
              </a:rPr>
              <a:t> </a:t>
            </a:r>
            <a:r>
              <a:rPr lang="en-US" sz="3600" b="1" dirty="0">
                <a:solidFill>
                  <a:srgbClr val="FF0000"/>
                </a:solidFill>
              </a:rPr>
              <a:t>in </a:t>
            </a:r>
            <a:r>
              <a:rPr lang="en-US" sz="3600" b="1" dirty="0" smtClean="0">
                <a:solidFill>
                  <a:srgbClr val="FF0000"/>
                </a:solidFill>
              </a:rPr>
              <a:t>Python</a:t>
            </a:r>
          </a:p>
          <a:p>
            <a:r>
              <a:rPr lang="en-US" sz="2800" b="1" dirty="0" smtClean="0">
                <a:solidFill>
                  <a:srgbClr val="00B0F0"/>
                </a:solidFill>
                <a:latin typeface="Arial Unicode MS" pitchFamily="34" charset="-128"/>
                <a:ea typeface="Arial Unicode MS" pitchFamily="34" charset="-128"/>
                <a:cs typeface="Arial Unicode MS" pitchFamily="34" charset="-128"/>
              </a:rPr>
              <a:t>Introduction:</a:t>
            </a:r>
          </a:p>
          <a:p>
            <a:r>
              <a:rPr lang="en-US" sz="2400" b="1" dirty="0" smtClean="0">
                <a:solidFill>
                  <a:srgbClr val="00B050"/>
                </a:solidFill>
              </a:rPr>
              <a:t>   *</a:t>
            </a:r>
            <a:r>
              <a:rPr lang="en-US" sz="2400" dirty="0" smtClean="0">
                <a:latin typeface="Bookman Old Style" pitchFamily="18" charset="0"/>
              </a:rPr>
              <a:t>Start </a:t>
            </a:r>
            <a:r>
              <a:rPr lang="en-US" sz="2400" dirty="0">
                <a:latin typeface="Bookman Old Style" pitchFamily="18" charset="0"/>
              </a:rPr>
              <a:t>by defining the objectives and scope of your </a:t>
            </a:r>
            <a:r>
              <a:rPr lang="en-US" sz="2400" dirty="0" err="1" smtClean="0">
                <a:latin typeface="Bookman Old Style" pitchFamily="18" charset="0"/>
              </a:rPr>
              <a:t>chatbot</a:t>
            </a:r>
            <a:r>
              <a:rPr lang="en-US" sz="2400" dirty="0" smtClean="0">
                <a:latin typeface="Bookman Old Style" pitchFamily="18" charset="0"/>
              </a:rPr>
              <a:t>.</a:t>
            </a:r>
          </a:p>
          <a:p>
            <a:r>
              <a:rPr lang="en-US" sz="2400" dirty="0">
                <a:latin typeface="Bookman Old Style" pitchFamily="18" charset="0"/>
              </a:rPr>
              <a:t> </a:t>
            </a:r>
            <a:r>
              <a:rPr lang="en-US" sz="2400" dirty="0" smtClean="0">
                <a:latin typeface="Bookman Old Style" pitchFamily="18" charset="0"/>
              </a:rPr>
              <a:t> </a:t>
            </a:r>
            <a:r>
              <a:rPr lang="en-US" sz="2400" b="1" dirty="0" smtClean="0">
                <a:solidFill>
                  <a:srgbClr val="00B050"/>
                </a:solidFill>
                <a:latin typeface="Bookman Old Style" pitchFamily="18" charset="0"/>
              </a:rPr>
              <a:t>*</a:t>
            </a:r>
            <a:r>
              <a:rPr lang="en-US" sz="2400" dirty="0" smtClean="0">
                <a:latin typeface="Bookman Old Style" pitchFamily="18" charset="0"/>
              </a:rPr>
              <a:t>Determine </a:t>
            </a:r>
            <a:r>
              <a:rPr lang="en-US" sz="2400" dirty="0">
                <a:latin typeface="Bookman Old Style" pitchFamily="18" charset="0"/>
              </a:rPr>
              <a:t>what tasks it should perform, the type of conversations it will handle, and the target audience it will interact </a:t>
            </a:r>
            <a:r>
              <a:rPr lang="en-US" sz="2400" dirty="0" smtClean="0">
                <a:latin typeface="Bookman Old Style" pitchFamily="18" charset="0"/>
              </a:rPr>
              <a:t>with.</a:t>
            </a:r>
          </a:p>
          <a:p>
            <a:r>
              <a:rPr lang="en-US" sz="2400" dirty="0">
                <a:latin typeface="Bookman Old Style" pitchFamily="18" charset="0"/>
              </a:rPr>
              <a:t> </a:t>
            </a:r>
            <a:r>
              <a:rPr lang="en-US" sz="2400" dirty="0" smtClean="0">
                <a:latin typeface="Bookman Old Style" pitchFamily="18" charset="0"/>
              </a:rPr>
              <a:t>  </a:t>
            </a:r>
            <a:r>
              <a:rPr lang="en-US" sz="2400" b="1" dirty="0" smtClean="0">
                <a:solidFill>
                  <a:srgbClr val="00B050"/>
                </a:solidFill>
                <a:latin typeface="Bookman Old Style" pitchFamily="18" charset="0"/>
              </a:rPr>
              <a:t>*</a:t>
            </a:r>
            <a:r>
              <a:rPr lang="en-US" sz="2400" dirty="0">
                <a:latin typeface="Bookman Old Style" pitchFamily="18" charset="0"/>
              </a:rPr>
              <a:t>Create a set of predefined rules and responses that the </a:t>
            </a:r>
            <a:r>
              <a:rPr lang="en-US" sz="2400" dirty="0" err="1">
                <a:latin typeface="Bookman Old Style" pitchFamily="18" charset="0"/>
              </a:rPr>
              <a:t>chatbot</a:t>
            </a:r>
            <a:r>
              <a:rPr lang="en-US" sz="2400" dirty="0">
                <a:latin typeface="Bookman Old Style" pitchFamily="18" charset="0"/>
              </a:rPr>
              <a:t> follows. This approach is suitable for simple and structured conversations</a:t>
            </a:r>
            <a:r>
              <a:rPr lang="en-US" sz="2400" dirty="0" smtClean="0"/>
              <a:t>.</a:t>
            </a:r>
          </a:p>
          <a:p>
            <a:r>
              <a:rPr lang="en-US" sz="2400" b="1" dirty="0">
                <a:solidFill>
                  <a:srgbClr val="00B050"/>
                </a:solidFill>
                <a:latin typeface="Bookman Old Style" pitchFamily="18" charset="0"/>
              </a:rPr>
              <a:t> </a:t>
            </a:r>
            <a:r>
              <a:rPr lang="en-US" sz="2400" b="1" dirty="0" smtClean="0">
                <a:solidFill>
                  <a:srgbClr val="00B050"/>
                </a:solidFill>
                <a:latin typeface="Bookman Old Style" pitchFamily="18" charset="0"/>
              </a:rPr>
              <a:t>   *</a:t>
            </a:r>
            <a:r>
              <a:rPr lang="en-US" sz="2400" dirty="0">
                <a:latin typeface="Bookman Old Style" pitchFamily="18" charset="0"/>
              </a:rPr>
              <a:t>If you're taking a machine learning approach, you'll need training data. This could be a dataset of conversations or labeled examples to train your </a:t>
            </a:r>
            <a:r>
              <a:rPr lang="en-US" sz="2400" dirty="0" err="1">
                <a:latin typeface="Bookman Old Style" pitchFamily="18" charset="0"/>
              </a:rPr>
              <a:t>chatbot</a:t>
            </a:r>
            <a:r>
              <a:rPr lang="en-US" sz="2400" dirty="0" smtClean="0"/>
              <a:t>.</a:t>
            </a:r>
          </a:p>
          <a:p>
            <a:r>
              <a:rPr lang="en-US" sz="2400" dirty="0">
                <a:latin typeface="Bookman Old Style" pitchFamily="18" charset="0"/>
              </a:rPr>
              <a:t> </a:t>
            </a:r>
            <a:r>
              <a:rPr lang="en-US" sz="2400" dirty="0" smtClean="0">
                <a:latin typeface="Bookman Old Style" pitchFamily="18" charset="0"/>
              </a:rPr>
              <a:t>    </a:t>
            </a:r>
            <a:r>
              <a:rPr lang="en-US" sz="2400" b="1" dirty="0" smtClean="0">
                <a:solidFill>
                  <a:srgbClr val="00B050"/>
                </a:solidFill>
                <a:latin typeface="Bookman Old Style" pitchFamily="18" charset="0"/>
              </a:rPr>
              <a:t>*</a:t>
            </a:r>
            <a:r>
              <a:rPr lang="en-US" sz="2400" dirty="0">
                <a:latin typeface="Bookman Old Style" pitchFamily="18" charset="0"/>
              </a:rPr>
              <a:t>Thoroughly test your </a:t>
            </a:r>
            <a:r>
              <a:rPr lang="en-US" sz="2400" dirty="0" err="1">
                <a:latin typeface="Bookman Old Style" pitchFamily="18" charset="0"/>
              </a:rPr>
              <a:t>chatbot</a:t>
            </a:r>
            <a:r>
              <a:rPr lang="en-US" sz="2400" dirty="0">
                <a:latin typeface="Bookman Old Style" pitchFamily="18" charset="0"/>
              </a:rPr>
              <a:t> to identify and fix issues. Collect user feedback and continuously improve your </a:t>
            </a:r>
            <a:r>
              <a:rPr lang="en-US" sz="2400" dirty="0" err="1">
                <a:latin typeface="Bookman Old Style" pitchFamily="18" charset="0"/>
              </a:rPr>
              <a:t>chatbot's</a:t>
            </a:r>
            <a:r>
              <a:rPr lang="en-US" sz="2400" dirty="0">
                <a:latin typeface="Bookman Old Style" pitchFamily="18" charset="0"/>
              </a:rPr>
              <a:t> responses and capabilities.</a:t>
            </a:r>
            <a:endParaRPr lang="en-US" sz="2400" dirty="0" smtClean="0">
              <a:latin typeface="Bookman Old Style" pitchFamily="18" charset="0"/>
            </a:endParaRPr>
          </a:p>
          <a:p>
            <a:endParaRPr lang="en-US" sz="2400" b="1" dirty="0" smtClean="0">
              <a:latin typeface="Bookman Old Style" pitchFamily="18" charset="0"/>
            </a:endParaRPr>
          </a:p>
        </p:txBody>
      </p:sp>
    </p:spTree>
    <p:extLst>
      <p:ext uri="{BB962C8B-B14F-4D97-AF65-F5344CB8AC3E}">
        <p14:creationId xmlns:p14="http://schemas.microsoft.com/office/powerpoint/2010/main" val="1351942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8305800" cy="7109639"/>
          </a:xfrm>
          <a:prstGeom prst="rect">
            <a:avLst/>
          </a:prstGeom>
        </p:spPr>
        <p:txBody>
          <a:bodyPr wrap="square">
            <a:spAutoFit/>
          </a:bodyPr>
          <a:lstStyle/>
          <a:p>
            <a:r>
              <a:rPr lang="en-US" b="1" dirty="0" smtClean="0">
                <a:solidFill>
                  <a:srgbClr val="00B050"/>
                </a:solidFill>
              </a:rPr>
              <a:t>      </a:t>
            </a:r>
            <a:r>
              <a:rPr lang="en-US" sz="2400" b="1" dirty="0" smtClean="0">
                <a:solidFill>
                  <a:srgbClr val="00B050"/>
                </a:solidFill>
              </a:rPr>
              <a:t>*</a:t>
            </a:r>
            <a:r>
              <a:rPr lang="en-US" sz="2400" dirty="0" smtClean="0">
                <a:latin typeface="Bookman Old Style" pitchFamily="18" charset="0"/>
              </a:rPr>
              <a:t>Consider </a:t>
            </a:r>
            <a:r>
              <a:rPr lang="en-US" sz="2400" dirty="0">
                <a:latin typeface="Bookman Old Style" pitchFamily="18" charset="0"/>
              </a:rPr>
              <a:t>using libraries like NLTK, </a:t>
            </a:r>
            <a:r>
              <a:rPr lang="en-US" sz="2400" dirty="0" err="1">
                <a:latin typeface="Bookman Old Style" pitchFamily="18" charset="0"/>
              </a:rPr>
              <a:t>spaCy</a:t>
            </a:r>
            <a:r>
              <a:rPr lang="en-US" sz="2400" dirty="0">
                <a:latin typeface="Bookman Old Style" pitchFamily="18" charset="0"/>
              </a:rPr>
              <a:t>, </a:t>
            </a:r>
            <a:r>
              <a:rPr lang="en-US" sz="2400" dirty="0" err="1">
                <a:latin typeface="Bookman Old Style" pitchFamily="18" charset="0"/>
              </a:rPr>
              <a:t>TensorFlow</a:t>
            </a:r>
            <a:r>
              <a:rPr lang="en-US" sz="2400" dirty="0">
                <a:latin typeface="Bookman Old Style" pitchFamily="18" charset="0"/>
              </a:rPr>
              <a:t>, or specialized </a:t>
            </a:r>
            <a:r>
              <a:rPr lang="en-US" sz="2400" dirty="0" err="1">
                <a:latin typeface="Bookman Old Style" pitchFamily="18" charset="0"/>
              </a:rPr>
              <a:t>chatbot</a:t>
            </a:r>
            <a:r>
              <a:rPr lang="en-US" sz="2400" dirty="0">
                <a:latin typeface="Bookman Old Style" pitchFamily="18" charset="0"/>
              </a:rPr>
              <a:t> frameworks like Rasa</a:t>
            </a:r>
            <a:r>
              <a:rPr lang="en-US" sz="2400" dirty="0" smtClean="0">
                <a:latin typeface="Bookman Old Style" pitchFamily="18" charset="0"/>
              </a:rPr>
              <a:t>.</a:t>
            </a:r>
          </a:p>
          <a:p>
            <a:r>
              <a:rPr lang="en-US" sz="2400" dirty="0">
                <a:latin typeface="Bookman Old Style" pitchFamily="18" charset="0"/>
              </a:rPr>
              <a:t> </a:t>
            </a:r>
            <a:r>
              <a:rPr lang="en-US" sz="2400" dirty="0" smtClean="0">
                <a:latin typeface="Bookman Old Style" pitchFamily="18" charset="0"/>
              </a:rPr>
              <a:t>   </a:t>
            </a:r>
            <a:r>
              <a:rPr lang="en-US" sz="2400" b="1" dirty="0" smtClean="0">
                <a:solidFill>
                  <a:srgbClr val="00B050"/>
                </a:solidFill>
                <a:latin typeface="Bookman Old Style" pitchFamily="18" charset="0"/>
              </a:rPr>
              <a:t>*</a:t>
            </a:r>
            <a:r>
              <a:rPr lang="en-US" sz="2400" dirty="0">
                <a:latin typeface="Bookman Old Style" pitchFamily="18" charset="0"/>
              </a:rPr>
              <a:t>If you opt for a machine learning approach, you'll need training data. This can be a dataset of conversations or labeled examples to train your </a:t>
            </a:r>
            <a:r>
              <a:rPr lang="en-US" sz="2400" dirty="0" err="1">
                <a:latin typeface="Bookman Old Style" pitchFamily="18" charset="0"/>
              </a:rPr>
              <a:t>chatbot</a:t>
            </a:r>
            <a:r>
              <a:rPr lang="en-US" sz="2400" dirty="0" smtClean="0">
                <a:latin typeface="Bookman Old Style" pitchFamily="18" charset="0"/>
              </a:rPr>
              <a:t>.</a:t>
            </a:r>
          </a:p>
          <a:p>
            <a:r>
              <a:rPr lang="en-US" sz="2400" dirty="0">
                <a:latin typeface="Bookman Old Style" pitchFamily="18" charset="0"/>
              </a:rPr>
              <a:t> </a:t>
            </a:r>
            <a:r>
              <a:rPr lang="en-US" sz="2400" dirty="0" smtClean="0">
                <a:latin typeface="Bookman Old Style" pitchFamily="18" charset="0"/>
              </a:rPr>
              <a:t>    </a:t>
            </a:r>
            <a:r>
              <a:rPr lang="en-US" sz="2400" b="1" dirty="0" smtClean="0">
                <a:solidFill>
                  <a:srgbClr val="00B050"/>
                </a:solidFill>
                <a:latin typeface="Bookman Old Style" pitchFamily="18" charset="0"/>
              </a:rPr>
              <a:t>*</a:t>
            </a:r>
            <a:r>
              <a:rPr lang="en-US" sz="2400" dirty="0">
                <a:latin typeface="Bookman Old Style" pitchFamily="18" charset="0"/>
              </a:rPr>
              <a:t>Creating a </a:t>
            </a:r>
            <a:r>
              <a:rPr lang="en-US" sz="2400" dirty="0" err="1">
                <a:latin typeface="Bookman Old Style" pitchFamily="18" charset="0"/>
              </a:rPr>
              <a:t>chatbot</a:t>
            </a:r>
            <a:r>
              <a:rPr lang="en-US" sz="2400" dirty="0">
                <a:latin typeface="Bookman Old Style" pitchFamily="18" charset="0"/>
              </a:rPr>
              <a:t> can be a rewarding project, and it can be as simple or as sophisticated as you wish, depending on your goals and the technologies you choose to implement. As you gain experience, you can explore more advanced techniques in natural language processing and machine learning to enhance your </a:t>
            </a:r>
            <a:r>
              <a:rPr lang="en-US" sz="2400" dirty="0" err="1">
                <a:latin typeface="Bookman Old Style" pitchFamily="18" charset="0"/>
              </a:rPr>
              <a:t>chatbot's</a:t>
            </a:r>
            <a:r>
              <a:rPr lang="en-US" sz="2400" dirty="0">
                <a:latin typeface="Bookman Old Style" pitchFamily="18" charset="0"/>
              </a:rPr>
              <a:t> capabilities</a:t>
            </a:r>
            <a:r>
              <a:rPr lang="en-US" sz="2400" dirty="0" smtClean="0">
                <a:latin typeface="Bookman Old Style" pitchFamily="18" charset="0"/>
              </a:rPr>
              <a:t>.</a:t>
            </a:r>
          </a:p>
          <a:p>
            <a:endParaRPr lang="en-US" sz="2400" dirty="0" smtClean="0">
              <a:latin typeface="Bookman Old Style" pitchFamily="18" charset="0"/>
            </a:endParaRPr>
          </a:p>
          <a:p>
            <a:pPr fontAlgn="base"/>
            <a:r>
              <a:rPr lang="en-US" sz="2000" b="1" dirty="0" smtClean="0"/>
              <a:t>Dataset </a:t>
            </a:r>
            <a:r>
              <a:rPr lang="en-US" sz="2000" b="1" dirty="0"/>
              <a:t>Link:</a:t>
            </a:r>
            <a:r>
              <a:rPr lang="en-US" sz="2400" b="1" dirty="0"/>
              <a:t> </a:t>
            </a:r>
            <a:r>
              <a:rPr lang="en-US" sz="2400" b="1" dirty="0">
                <a:hlinkClick r:id="rId2"/>
              </a:rPr>
              <a:t>https://www.kaggle.com/datasets/grafstor/simple-dialogs-for-chatbot</a:t>
            </a:r>
            <a:endParaRPr lang="en-US" sz="2400" dirty="0"/>
          </a:p>
          <a:p>
            <a:pPr fontAlgn="base"/>
            <a:r>
              <a:rPr lang="en-US" sz="2400" b="1" dirty="0"/>
              <a:t> </a:t>
            </a:r>
            <a:endParaRPr lang="en-US" sz="2400" dirty="0"/>
          </a:p>
          <a:p>
            <a:endParaRPr lang="en-US" sz="2400" dirty="0">
              <a:latin typeface="Bookman Old Style" pitchFamily="18" charset="0"/>
            </a:endParaRPr>
          </a:p>
        </p:txBody>
      </p:sp>
    </p:spTree>
    <p:extLst>
      <p:ext uri="{BB962C8B-B14F-4D97-AF65-F5344CB8AC3E}">
        <p14:creationId xmlns:p14="http://schemas.microsoft.com/office/powerpoint/2010/main" val="1411563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31016"/>
            <a:ext cx="8305800" cy="7478970"/>
          </a:xfrm>
          <a:prstGeom prst="rect">
            <a:avLst/>
          </a:prstGeom>
        </p:spPr>
        <p:txBody>
          <a:bodyPr wrap="square">
            <a:spAutoFit/>
          </a:bodyPr>
          <a:lstStyle/>
          <a:p>
            <a:r>
              <a:rPr lang="en-US" sz="2400" b="1" dirty="0" smtClean="0">
                <a:solidFill>
                  <a:srgbClr val="00B050"/>
                </a:solidFill>
                <a:latin typeface="Bahnschrift Light" pitchFamily="34" charset="0"/>
              </a:rPr>
              <a:t>Here’s the list </a:t>
            </a:r>
            <a:r>
              <a:rPr lang="en-US" sz="2400" b="1" dirty="0">
                <a:solidFill>
                  <a:srgbClr val="00B050"/>
                </a:solidFill>
                <a:latin typeface="Bahnschrift Light" pitchFamily="34" charset="0"/>
              </a:rPr>
              <a:t>of tools and software used </a:t>
            </a:r>
            <a:r>
              <a:rPr lang="en-US" sz="2400" b="1" dirty="0" smtClean="0">
                <a:solidFill>
                  <a:srgbClr val="00B050"/>
                </a:solidFill>
                <a:latin typeface="Bahnschrift Light" pitchFamily="34" charset="0"/>
              </a:rPr>
              <a:t>in the process:</a:t>
            </a:r>
          </a:p>
          <a:p>
            <a:r>
              <a:rPr lang="en-US" sz="2400" b="1" dirty="0"/>
              <a:t>1. </a:t>
            </a:r>
            <a:r>
              <a:rPr lang="en-US" sz="2400" b="1" dirty="0">
                <a:solidFill>
                  <a:srgbClr val="FF0000"/>
                </a:solidFill>
              </a:rPr>
              <a:t>NLTK (Natural Language Toolkit):</a:t>
            </a:r>
            <a:endParaRPr lang="en-US" sz="2400" dirty="0">
              <a:solidFill>
                <a:srgbClr val="FF0000"/>
              </a:solidFill>
            </a:endParaRPr>
          </a:p>
          <a:p>
            <a:r>
              <a:rPr lang="en-US" sz="2400" dirty="0" smtClean="0">
                <a:latin typeface="Bookman Old Style" pitchFamily="18" charset="0"/>
              </a:rPr>
              <a:t>       NLTK </a:t>
            </a:r>
            <a:r>
              <a:rPr lang="en-US" sz="2400" dirty="0">
                <a:latin typeface="Bookman Old Style" pitchFamily="18" charset="0"/>
              </a:rPr>
              <a:t>is a widely-used Python library for natural language processing and text analysis. It provides tools for tokenization, stemming, and other NLP tasks that can be essential for </a:t>
            </a:r>
            <a:r>
              <a:rPr lang="en-US" sz="2400" dirty="0" err="1">
                <a:latin typeface="Bookman Old Style" pitchFamily="18" charset="0"/>
              </a:rPr>
              <a:t>chatbot</a:t>
            </a:r>
            <a:r>
              <a:rPr lang="en-US" sz="2400" dirty="0">
                <a:latin typeface="Bookman Old Style" pitchFamily="18" charset="0"/>
              </a:rPr>
              <a:t> development</a:t>
            </a:r>
            <a:r>
              <a:rPr lang="en-US" sz="2400" dirty="0" smtClean="0">
                <a:latin typeface="Bookman Old Style" pitchFamily="18" charset="0"/>
              </a:rPr>
              <a:t>.</a:t>
            </a:r>
          </a:p>
          <a:p>
            <a:r>
              <a:rPr lang="en-US" sz="2400" b="1" dirty="0"/>
              <a:t>2. </a:t>
            </a:r>
            <a:r>
              <a:rPr lang="en-US" sz="2400" b="1" dirty="0" err="1">
                <a:solidFill>
                  <a:srgbClr val="FF0000"/>
                </a:solidFill>
              </a:rPr>
              <a:t>spaCy</a:t>
            </a:r>
            <a:r>
              <a:rPr lang="en-US" sz="2400" b="1" dirty="0">
                <a:solidFill>
                  <a:srgbClr val="FF0000"/>
                </a:solidFill>
              </a:rPr>
              <a:t>:</a:t>
            </a:r>
            <a:endParaRPr lang="en-US" sz="2400" dirty="0">
              <a:solidFill>
                <a:srgbClr val="FF0000"/>
              </a:solidFill>
            </a:endParaRPr>
          </a:p>
          <a:p>
            <a:r>
              <a:rPr lang="en-US" sz="2400" dirty="0" smtClean="0">
                <a:latin typeface="Bookman Old Style" pitchFamily="18" charset="0"/>
              </a:rPr>
              <a:t>        </a:t>
            </a:r>
            <a:r>
              <a:rPr lang="en-US" sz="2400" dirty="0" err="1" smtClean="0">
                <a:latin typeface="Bookman Old Style" pitchFamily="18" charset="0"/>
              </a:rPr>
              <a:t>spaCy</a:t>
            </a:r>
            <a:r>
              <a:rPr lang="en-US" sz="2400" dirty="0" smtClean="0">
                <a:latin typeface="Bookman Old Style" pitchFamily="18" charset="0"/>
              </a:rPr>
              <a:t> </a:t>
            </a:r>
            <a:r>
              <a:rPr lang="en-US" sz="2400" dirty="0">
                <a:latin typeface="Bookman Old Style" pitchFamily="18" charset="0"/>
              </a:rPr>
              <a:t>is a popular NLP library that excels in text processing and linguistic analysis. It's known for its speed and accuracy in tasks like entity recognition and part-of-speech tagging</a:t>
            </a:r>
            <a:r>
              <a:rPr lang="en-US" sz="2400" dirty="0" smtClean="0">
                <a:latin typeface="Bookman Old Style" pitchFamily="18" charset="0"/>
              </a:rPr>
              <a:t>.</a:t>
            </a:r>
          </a:p>
          <a:p>
            <a:r>
              <a:rPr lang="en-US" sz="2400" b="1" dirty="0"/>
              <a:t>3.</a:t>
            </a:r>
            <a:r>
              <a:rPr lang="en-US" sz="2400" b="1" dirty="0">
                <a:solidFill>
                  <a:srgbClr val="FF0000"/>
                </a:solidFill>
              </a:rPr>
              <a:t> Rasa:</a:t>
            </a:r>
            <a:endParaRPr lang="en-US" sz="2400" dirty="0">
              <a:solidFill>
                <a:srgbClr val="FF0000"/>
              </a:solidFill>
            </a:endParaRPr>
          </a:p>
          <a:p>
            <a:r>
              <a:rPr lang="en-US" sz="2400" dirty="0" smtClean="0">
                <a:latin typeface="Bookman Old Style" pitchFamily="18" charset="0"/>
              </a:rPr>
              <a:t>       Rasa </a:t>
            </a:r>
            <a:r>
              <a:rPr lang="en-US" sz="2400" dirty="0">
                <a:latin typeface="Bookman Old Style" pitchFamily="18" charset="0"/>
              </a:rPr>
              <a:t>is an open-source framework for building conversational AI. It provides tools for natural language understanding, dialogue management, and </a:t>
            </a:r>
            <a:r>
              <a:rPr lang="en-US" sz="2400" dirty="0" err="1">
                <a:latin typeface="Bookman Old Style" pitchFamily="18" charset="0"/>
              </a:rPr>
              <a:t>chatbot</a:t>
            </a:r>
            <a:r>
              <a:rPr lang="en-US" sz="2400" dirty="0">
                <a:latin typeface="Bookman Old Style" pitchFamily="18" charset="0"/>
              </a:rPr>
              <a:t> development</a:t>
            </a:r>
            <a:r>
              <a:rPr lang="en-US" sz="2400" dirty="0"/>
              <a:t>.</a:t>
            </a:r>
          </a:p>
          <a:p>
            <a:endParaRPr lang="en-US" sz="2400" dirty="0" smtClean="0">
              <a:latin typeface="Bookman Old Style" pitchFamily="18" charset="0"/>
            </a:endParaRPr>
          </a:p>
          <a:p>
            <a:endParaRPr lang="en-US" sz="2400" dirty="0">
              <a:latin typeface="Bookman Old Style" pitchFamily="18" charset="0"/>
            </a:endParaRPr>
          </a:p>
          <a:p>
            <a:endParaRPr lang="en-US" sz="2400" dirty="0">
              <a:latin typeface="Bookman Old Style" pitchFamily="18" charset="0"/>
            </a:endParaRPr>
          </a:p>
          <a:p>
            <a:endParaRPr lang="en-US" sz="2400" b="1" dirty="0">
              <a:solidFill>
                <a:srgbClr val="00B050"/>
              </a:solidFill>
              <a:latin typeface="Bahnschrift Light" pitchFamily="34" charset="0"/>
            </a:endParaRPr>
          </a:p>
        </p:txBody>
      </p:sp>
    </p:spTree>
    <p:extLst>
      <p:ext uri="{BB962C8B-B14F-4D97-AF65-F5344CB8AC3E}">
        <p14:creationId xmlns:p14="http://schemas.microsoft.com/office/powerpoint/2010/main" val="4150738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458200" cy="6370975"/>
          </a:xfrm>
          <a:prstGeom prst="rect">
            <a:avLst/>
          </a:prstGeom>
        </p:spPr>
        <p:txBody>
          <a:bodyPr wrap="square">
            <a:spAutoFit/>
          </a:bodyPr>
          <a:lstStyle/>
          <a:p>
            <a:r>
              <a:rPr lang="en-US" sz="2400" b="1" dirty="0"/>
              <a:t>4</a:t>
            </a:r>
            <a:r>
              <a:rPr lang="en-US" b="1" dirty="0"/>
              <a:t>. </a:t>
            </a:r>
            <a:r>
              <a:rPr lang="en-US" sz="2400" b="1" dirty="0" err="1">
                <a:solidFill>
                  <a:srgbClr val="FF0000"/>
                </a:solidFill>
              </a:rPr>
              <a:t>TensorFlow</a:t>
            </a:r>
            <a:r>
              <a:rPr lang="en-US" sz="2400" b="1" dirty="0">
                <a:solidFill>
                  <a:srgbClr val="FF0000"/>
                </a:solidFill>
              </a:rPr>
              <a:t> and </a:t>
            </a:r>
            <a:r>
              <a:rPr lang="en-US" sz="2400" b="1" dirty="0" err="1">
                <a:solidFill>
                  <a:srgbClr val="FF0000"/>
                </a:solidFill>
              </a:rPr>
              <a:t>Keras</a:t>
            </a:r>
            <a:r>
              <a:rPr lang="en-US" sz="2400" b="1" dirty="0">
                <a:solidFill>
                  <a:srgbClr val="FF0000"/>
                </a:solidFill>
              </a:rPr>
              <a:t>:</a:t>
            </a:r>
            <a:endParaRPr lang="en-US" sz="2400" dirty="0">
              <a:solidFill>
                <a:srgbClr val="FF0000"/>
              </a:solidFill>
            </a:endParaRPr>
          </a:p>
          <a:p>
            <a:r>
              <a:rPr lang="en-US" sz="2400" dirty="0" smtClean="0">
                <a:latin typeface="Bookman Old Style" pitchFamily="18" charset="0"/>
              </a:rPr>
              <a:t>       If </a:t>
            </a:r>
            <a:r>
              <a:rPr lang="en-US" sz="2400" dirty="0">
                <a:latin typeface="Bookman Old Style" pitchFamily="18" charset="0"/>
              </a:rPr>
              <a:t>you're creating a machine learning-based </a:t>
            </a:r>
            <a:r>
              <a:rPr lang="en-US" sz="2400" dirty="0" err="1">
                <a:latin typeface="Bookman Old Style" pitchFamily="18" charset="0"/>
              </a:rPr>
              <a:t>chatbot</a:t>
            </a:r>
            <a:r>
              <a:rPr lang="en-US" sz="2400" dirty="0">
                <a:latin typeface="Bookman Old Style" pitchFamily="18" charset="0"/>
              </a:rPr>
              <a:t>, </a:t>
            </a:r>
            <a:r>
              <a:rPr lang="en-US" sz="2400" dirty="0" err="1">
                <a:latin typeface="Bookman Old Style" pitchFamily="18" charset="0"/>
              </a:rPr>
              <a:t>TensorFlow</a:t>
            </a:r>
            <a:r>
              <a:rPr lang="en-US" sz="2400" dirty="0">
                <a:latin typeface="Bookman Old Style" pitchFamily="18" charset="0"/>
              </a:rPr>
              <a:t> and its high-level API </a:t>
            </a:r>
            <a:r>
              <a:rPr lang="en-US" sz="2400" dirty="0" err="1">
                <a:latin typeface="Bookman Old Style" pitchFamily="18" charset="0"/>
              </a:rPr>
              <a:t>Keras</a:t>
            </a:r>
            <a:r>
              <a:rPr lang="en-US" sz="2400" dirty="0">
                <a:latin typeface="Bookman Old Style" pitchFamily="18" charset="0"/>
              </a:rPr>
              <a:t> can be used for building and training neural networks for natural language processing tasks</a:t>
            </a:r>
            <a:r>
              <a:rPr lang="en-US" sz="2400" dirty="0" smtClean="0">
                <a:latin typeface="Bookman Old Style" pitchFamily="18" charset="0"/>
              </a:rPr>
              <a:t>.</a:t>
            </a:r>
          </a:p>
          <a:p>
            <a:r>
              <a:rPr lang="en-US" sz="2400" b="1" dirty="0" smtClean="0"/>
              <a:t>5.</a:t>
            </a:r>
            <a:r>
              <a:rPr lang="en-US" sz="2400" b="1" dirty="0" smtClean="0">
                <a:solidFill>
                  <a:srgbClr val="FF0000"/>
                </a:solidFill>
              </a:rPr>
              <a:t>ChatterBot</a:t>
            </a:r>
            <a:r>
              <a:rPr lang="en-US" sz="2400" b="1" dirty="0">
                <a:solidFill>
                  <a:srgbClr val="FF0000"/>
                </a:solidFill>
              </a:rPr>
              <a:t>:</a:t>
            </a:r>
            <a:endParaRPr lang="en-US" sz="2400" dirty="0">
              <a:solidFill>
                <a:srgbClr val="FF0000"/>
              </a:solidFill>
            </a:endParaRPr>
          </a:p>
          <a:p>
            <a:r>
              <a:rPr lang="en-US" sz="2400" dirty="0" smtClean="0">
                <a:latin typeface="Bookman Old Style" pitchFamily="18" charset="0"/>
              </a:rPr>
              <a:t>         </a:t>
            </a:r>
            <a:r>
              <a:rPr lang="en-US" sz="2400" dirty="0" err="1" smtClean="0">
                <a:latin typeface="Bookman Old Style" pitchFamily="18" charset="0"/>
              </a:rPr>
              <a:t>ChatterBot</a:t>
            </a:r>
            <a:r>
              <a:rPr lang="en-US" sz="2400" dirty="0" smtClean="0">
                <a:latin typeface="Bookman Old Style" pitchFamily="18" charset="0"/>
              </a:rPr>
              <a:t> </a:t>
            </a:r>
            <a:r>
              <a:rPr lang="en-US" sz="2400" dirty="0">
                <a:latin typeface="Bookman Old Style" pitchFamily="18" charset="0"/>
              </a:rPr>
              <a:t>is a simple and straightforward Python library for creating </a:t>
            </a:r>
            <a:r>
              <a:rPr lang="en-US" sz="2400" dirty="0" err="1">
                <a:latin typeface="Bookman Old Style" pitchFamily="18" charset="0"/>
              </a:rPr>
              <a:t>chatbots</a:t>
            </a:r>
            <a:r>
              <a:rPr lang="en-US" sz="2400" dirty="0">
                <a:latin typeface="Bookman Old Style" pitchFamily="18" charset="0"/>
              </a:rPr>
              <a:t>. It's based on machine learning and can be a good choice for beginners.</a:t>
            </a:r>
          </a:p>
          <a:p>
            <a:r>
              <a:rPr lang="en-US" sz="2400" b="1" dirty="0" smtClean="0"/>
              <a:t>6.</a:t>
            </a:r>
            <a:r>
              <a:rPr lang="en-US" sz="2400" b="1" dirty="0" smtClean="0">
                <a:solidFill>
                  <a:srgbClr val="FF0000"/>
                </a:solidFill>
              </a:rPr>
              <a:t>Web </a:t>
            </a:r>
            <a:r>
              <a:rPr lang="en-US" sz="2400" b="1" dirty="0">
                <a:solidFill>
                  <a:srgbClr val="FF0000"/>
                </a:solidFill>
              </a:rPr>
              <a:t>Frameworks (Flask, </a:t>
            </a:r>
            <a:r>
              <a:rPr lang="en-US" sz="2400" b="1" dirty="0" err="1">
                <a:solidFill>
                  <a:srgbClr val="FF0000"/>
                </a:solidFill>
              </a:rPr>
              <a:t>Django</a:t>
            </a:r>
            <a:r>
              <a:rPr lang="en-US" sz="2400" b="1" dirty="0">
                <a:solidFill>
                  <a:srgbClr val="FF0000"/>
                </a:solidFill>
              </a:rPr>
              <a:t>, etc.):</a:t>
            </a:r>
            <a:endParaRPr lang="en-US" sz="2400" dirty="0">
              <a:solidFill>
                <a:srgbClr val="FF0000"/>
              </a:solidFill>
            </a:endParaRPr>
          </a:p>
          <a:p>
            <a:r>
              <a:rPr lang="en-US" sz="2400" dirty="0" smtClean="0">
                <a:latin typeface="Bookman Old Style" pitchFamily="18" charset="0"/>
              </a:rPr>
              <a:t>              When </a:t>
            </a:r>
            <a:r>
              <a:rPr lang="en-US" sz="2400" dirty="0">
                <a:latin typeface="Bookman Old Style" pitchFamily="18" charset="0"/>
              </a:rPr>
              <a:t>creating web-based </a:t>
            </a:r>
            <a:r>
              <a:rPr lang="en-US" sz="2400" dirty="0" err="1">
                <a:latin typeface="Bookman Old Style" pitchFamily="18" charset="0"/>
              </a:rPr>
              <a:t>chatbots</a:t>
            </a:r>
            <a:r>
              <a:rPr lang="en-US" sz="2400" dirty="0">
                <a:latin typeface="Bookman Old Style" pitchFamily="18" charset="0"/>
              </a:rPr>
              <a:t>, you'll need a web framework like Flask or </a:t>
            </a:r>
            <a:r>
              <a:rPr lang="en-US" sz="2400" dirty="0" err="1">
                <a:latin typeface="Bookman Old Style" pitchFamily="18" charset="0"/>
              </a:rPr>
              <a:t>Django</a:t>
            </a:r>
            <a:r>
              <a:rPr lang="en-US" sz="2400" dirty="0">
                <a:latin typeface="Bookman Old Style" pitchFamily="18" charset="0"/>
              </a:rPr>
              <a:t> to handle HTTP requests and responses for the </a:t>
            </a:r>
            <a:r>
              <a:rPr lang="en-US" sz="2400" dirty="0" err="1">
                <a:latin typeface="Bookman Old Style" pitchFamily="18" charset="0"/>
              </a:rPr>
              <a:t>chatbot's</a:t>
            </a:r>
            <a:r>
              <a:rPr lang="en-US" sz="2400" dirty="0">
                <a:latin typeface="Bookman Old Style" pitchFamily="18" charset="0"/>
              </a:rPr>
              <a:t> interface.</a:t>
            </a:r>
          </a:p>
          <a:p>
            <a:endParaRPr lang="en-US" sz="2400" dirty="0" smtClean="0">
              <a:latin typeface="Bookman Old Style" pitchFamily="18" charset="0"/>
            </a:endParaRPr>
          </a:p>
          <a:p>
            <a:endParaRPr lang="en-US" sz="2400" dirty="0">
              <a:latin typeface="Bookman Old Style" pitchFamily="18" charset="0"/>
            </a:endParaRPr>
          </a:p>
        </p:txBody>
      </p:sp>
    </p:spTree>
    <p:extLst>
      <p:ext uri="{BB962C8B-B14F-4D97-AF65-F5344CB8AC3E}">
        <p14:creationId xmlns:p14="http://schemas.microsoft.com/office/powerpoint/2010/main" val="2035496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534400" cy="6278642"/>
          </a:xfrm>
          <a:prstGeom prst="rect">
            <a:avLst/>
          </a:prstGeom>
        </p:spPr>
        <p:txBody>
          <a:bodyPr wrap="square">
            <a:spAutoFit/>
          </a:bodyPr>
          <a:lstStyle/>
          <a:p>
            <a:r>
              <a:rPr lang="en-US" sz="2400" b="1" dirty="0" smtClean="0"/>
              <a:t>7.</a:t>
            </a:r>
            <a:r>
              <a:rPr lang="en-US" sz="2400" b="1" dirty="0" smtClean="0">
                <a:solidFill>
                  <a:srgbClr val="FF0000"/>
                </a:solidFill>
              </a:rPr>
              <a:t>Microsoft </a:t>
            </a:r>
            <a:r>
              <a:rPr lang="en-US" sz="2400" b="1" dirty="0">
                <a:solidFill>
                  <a:srgbClr val="FF0000"/>
                </a:solidFill>
              </a:rPr>
              <a:t>Bot Framework:</a:t>
            </a:r>
            <a:endParaRPr lang="en-US" sz="2400" dirty="0">
              <a:solidFill>
                <a:srgbClr val="FF0000"/>
              </a:solidFill>
            </a:endParaRPr>
          </a:p>
          <a:p>
            <a:r>
              <a:rPr lang="en-US" dirty="0" smtClean="0"/>
              <a:t>           </a:t>
            </a:r>
            <a:r>
              <a:rPr lang="en-US" sz="2400" dirty="0" smtClean="0">
                <a:latin typeface="Bookman Old Style" pitchFamily="18" charset="0"/>
              </a:rPr>
              <a:t>If </a:t>
            </a:r>
            <a:r>
              <a:rPr lang="en-US" sz="2400" dirty="0">
                <a:latin typeface="Bookman Old Style" pitchFamily="18" charset="0"/>
              </a:rPr>
              <a:t>you're looking to create </a:t>
            </a:r>
            <a:r>
              <a:rPr lang="en-US" sz="2400" dirty="0" err="1">
                <a:latin typeface="Bookman Old Style" pitchFamily="18" charset="0"/>
              </a:rPr>
              <a:t>chatbots</a:t>
            </a:r>
            <a:r>
              <a:rPr lang="en-US" sz="2400" dirty="0">
                <a:latin typeface="Bookman Old Style" pitchFamily="18" charset="0"/>
              </a:rPr>
              <a:t> for Microsoft platforms, the Microsoft Bot Framework provides a set of tools and services for bot development</a:t>
            </a:r>
            <a:r>
              <a:rPr lang="en-US" dirty="0" smtClean="0"/>
              <a:t>.</a:t>
            </a:r>
          </a:p>
          <a:p>
            <a:r>
              <a:rPr lang="en-US" sz="2400" b="1" dirty="0" smtClean="0"/>
              <a:t>8.</a:t>
            </a:r>
            <a:r>
              <a:rPr lang="en-US" sz="2400" b="1" dirty="0" smtClean="0">
                <a:solidFill>
                  <a:srgbClr val="FF0000"/>
                </a:solidFill>
              </a:rPr>
              <a:t>Slack </a:t>
            </a:r>
            <a:r>
              <a:rPr lang="en-US" sz="2400" b="1" dirty="0">
                <a:solidFill>
                  <a:srgbClr val="FF0000"/>
                </a:solidFill>
              </a:rPr>
              <a:t>API:</a:t>
            </a:r>
            <a:r>
              <a:rPr lang="en-US" sz="2400" dirty="0">
                <a:solidFill>
                  <a:srgbClr val="FF0000"/>
                </a:solidFill>
              </a:rPr>
              <a:t> </a:t>
            </a:r>
            <a:endParaRPr lang="en-US" sz="2400" dirty="0" smtClean="0">
              <a:solidFill>
                <a:srgbClr val="FF0000"/>
              </a:solidFill>
            </a:endParaRPr>
          </a:p>
          <a:p>
            <a:r>
              <a:rPr lang="en-US" sz="2400" dirty="0">
                <a:latin typeface="Bookman Old Style" pitchFamily="18" charset="0"/>
              </a:rPr>
              <a:t> </a:t>
            </a:r>
            <a:r>
              <a:rPr lang="en-US" sz="2400" dirty="0" smtClean="0">
                <a:latin typeface="Bookman Old Style" pitchFamily="18" charset="0"/>
              </a:rPr>
              <a:t>      To </a:t>
            </a:r>
            <a:r>
              <a:rPr lang="en-US" sz="2400" dirty="0">
                <a:latin typeface="Bookman Old Style" pitchFamily="18" charset="0"/>
              </a:rPr>
              <a:t>create </a:t>
            </a:r>
            <a:r>
              <a:rPr lang="en-US" sz="2400" dirty="0" err="1">
                <a:latin typeface="Bookman Old Style" pitchFamily="18" charset="0"/>
              </a:rPr>
              <a:t>chatbots</a:t>
            </a:r>
            <a:r>
              <a:rPr lang="en-US" sz="2400" dirty="0">
                <a:latin typeface="Bookman Old Style" pitchFamily="18" charset="0"/>
              </a:rPr>
              <a:t> that integrate with Slack, you can use the Slack API, which provides extensive documentation and tools for building Slack bots</a:t>
            </a:r>
            <a:r>
              <a:rPr lang="en-US" sz="2400" dirty="0" smtClean="0">
                <a:latin typeface="Bookman Old Style" pitchFamily="18" charset="0"/>
              </a:rPr>
              <a:t>.</a:t>
            </a:r>
          </a:p>
          <a:p>
            <a:endParaRPr lang="en-US" sz="2400" dirty="0">
              <a:latin typeface="Bookman Old Style" pitchFamily="18" charset="0"/>
            </a:endParaRPr>
          </a:p>
          <a:p>
            <a:endParaRPr lang="en-US" sz="2400" dirty="0" smtClean="0">
              <a:latin typeface="Bookman Old Style" pitchFamily="18" charset="0"/>
            </a:endParaRPr>
          </a:p>
          <a:p>
            <a:endParaRPr lang="en-US" sz="2400" dirty="0">
              <a:latin typeface="Bookman Old Style" pitchFamily="18" charset="0"/>
            </a:endParaRPr>
          </a:p>
          <a:p>
            <a:endParaRPr lang="en-US" sz="2400" dirty="0" smtClean="0">
              <a:latin typeface="Bookman Old Style" pitchFamily="18" charset="0"/>
            </a:endParaRPr>
          </a:p>
          <a:p>
            <a:endParaRPr lang="en-US" sz="2400" dirty="0">
              <a:latin typeface="Bookman Old Style" pitchFamily="18" charset="0"/>
            </a:endParaRPr>
          </a:p>
          <a:p>
            <a:endParaRPr lang="en-US" sz="2400" dirty="0" smtClean="0">
              <a:latin typeface="Bookman Old Style" pitchFamily="18" charset="0"/>
            </a:endParaRPr>
          </a:p>
          <a:p>
            <a:endParaRPr lang="en-US" sz="2400" dirty="0">
              <a:latin typeface="Bookman Old Style" pitchFamily="18" charset="0"/>
            </a:endParaRPr>
          </a:p>
          <a:p>
            <a:endParaRPr lang="en-US" sz="2400" dirty="0" smtClean="0">
              <a:latin typeface="Bookman Old Style" pitchFamily="18" charset="0"/>
            </a:endParaRPr>
          </a:p>
          <a:p>
            <a:endParaRPr lang="en-US" dirty="0">
              <a:latin typeface="Bookman Old Style"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3444121"/>
            <a:ext cx="7162800" cy="2956679"/>
          </a:xfrm>
          <a:prstGeom prst="rect">
            <a:avLst/>
          </a:prstGeom>
        </p:spPr>
      </p:pic>
    </p:spTree>
    <p:extLst>
      <p:ext uri="{BB962C8B-B14F-4D97-AF65-F5344CB8AC3E}">
        <p14:creationId xmlns:p14="http://schemas.microsoft.com/office/powerpoint/2010/main" val="1458376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04800"/>
            <a:ext cx="7924800" cy="6647974"/>
          </a:xfrm>
          <a:prstGeom prst="rect">
            <a:avLst/>
          </a:prstGeom>
        </p:spPr>
        <p:txBody>
          <a:bodyPr wrap="square">
            <a:spAutoFit/>
          </a:bodyPr>
          <a:lstStyle/>
          <a:p>
            <a:endParaRPr lang="en-US" dirty="0"/>
          </a:p>
          <a:p>
            <a:r>
              <a:rPr lang="en-US" sz="2400" b="1" dirty="0">
                <a:solidFill>
                  <a:srgbClr val="00B050"/>
                </a:solidFill>
              </a:rPr>
              <a:t> </a:t>
            </a:r>
            <a:r>
              <a:rPr lang="en-US" sz="2400" b="1" dirty="0" smtClean="0">
                <a:solidFill>
                  <a:srgbClr val="00B050"/>
                </a:solidFill>
                <a:latin typeface="Bookman Old Style" pitchFamily="18" charset="0"/>
              </a:rPr>
              <a:t>1</a:t>
            </a:r>
            <a:r>
              <a:rPr lang="en-US" sz="2400" dirty="0" smtClean="0">
                <a:solidFill>
                  <a:srgbClr val="00B050"/>
                </a:solidFill>
                <a:latin typeface="Bookman Old Style" pitchFamily="18" charset="0"/>
              </a:rPr>
              <a:t>.</a:t>
            </a:r>
            <a:r>
              <a:rPr lang="en-US" sz="2400" b="1" dirty="0" smtClean="0">
                <a:solidFill>
                  <a:srgbClr val="00B050"/>
                </a:solidFill>
                <a:latin typeface="Bookman Old Style" pitchFamily="18" charset="0"/>
              </a:rPr>
              <a:t>Problem </a:t>
            </a:r>
            <a:r>
              <a:rPr lang="en-US" sz="2400" b="1" dirty="0">
                <a:solidFill>
                  <a:srgbClr val="00B050"/>
                </a:solidFill>
                <a:latin typeface="Bookman Old Style" pitchFamily="18" charset="0"/>
              </a:rPr>
              <a:t>Definition and Design Thinking </a:t>
            </a:r>
            <a:endParaRPr lang="en-US" sz="2400" b="1" dirty="0" smtClean="0">
              <a:solidFill>
                <a:srgbClr val="00B050"/>
              </a:solidFill>
              <a:latin typeface="Bookman Old Style" pitchFamily="18" charset="0"/>
            </a:endParaRPr>
          </a:p>
          <a:p>
            <a:endParaRPr lang="en-US" sz="2400" dirty="0"/>
          </a:p>
          <a:p>
            <a:r>
              <a:rPr lang="en-US" sz="2400" dirty="0"/>
              <a:t> </a:t>
            </a:r>
          </a:p>
          <a:p>
            <a:r>
              <a:rPr lang="en-US" sz="2400" dirty="0" smtClean="0">
                <a:solidFill>
                  <a:srgbClr val="FF0000"/>
                </a:solidFill>
              </a:rPr>
              <a:t>*</a:t>
            </a:r>
            <a:r>
              <a:rPr lang="en-US" sz="2400" dirty="0" smtClean="0">
                <a:latin typeface="Bookman Old Style" pitchFamily="18" charset="0"/>
              </a:rPr>
              <a:t>Choose </a:t>
            </a:r>
            <a:r>
              <a:rPr lang="en-US" sz="2400" dirty="0">
                <a:latin typeface="Bookman Old Style" pitchFamily="18" charset="0"/>
              </a:rPr>
              <a:t>a suitable framework or library for building the </a:t>
            </a:r>
            <a:r>
              <a:rPr lang="en-US" sz="2400" dirty="0" err="1">
                <a:latin typeface="Bookman Old Style" pitchFamily="18" charset="0"/>
              </a:rPr>
              <a:t>chatbot</a:t>
            </a:r>
            <a:r>
              <a:rPr lang="en-US" sz="2400" dirty="0">
                <a:latin typeface="Bookman Old Style" pitchFamily="18" charset="0"/>
              </a:rPr>
              <a:t> in Python </a:t>
            </a:r>
          </a:p>
          <a:p>
            <a:endParaRPr lang="en-US" sz="2400" dirty="0">
              <a:latin typeface="Bookman Old Style" pitchFamily="18" charset="0"/>
            </a:endParaRPr>
          </a:p>
          <a:p>
            <a:r>
              <a:rPr lang="en-US" sz="2400" dirty="0" smtClean="0">
                <a:solidFill>
                  <a:srgbClr val="FF0000"/>
                </a:solidFill>
              </a:rPr>
              <a:t>*</a:t>
            </a:r>
            <a:r>
              <a:rPr lang="en-US" sz="2400" dirty="0" smtClean="0">
                <a:latin typeface="Bookman Old Style" pitchFamily="18" charset="0"/>
              </a:rPr>
              <a:t>Design </a:t>
            </a:r>
            <a:r>
              <a:rPr lang="en-US" sz="2400" dirty="0">
                <a:latin typeface="Bookman Old Style" pitchFamily="18" charset="0"/>
              </a:rPr>
              <a:t>the conversational flow and logic of the </a:t>
            </a:r>
            <a:r>
              <a:rPr lang="en-US" sz="2400" dirty="0" err="1">
                <a:latin typeface="Bookman Old Style" pitchFamily="18" charset="0"/>
              </a:rPr>
              <a:t>chatbot</a:t>
            </a:r>
            <a:r>
              <a:rPr lang="en-US" sz="2400" dirty="0">
                <a:latin typeface="Bookman Old Style" pitchFamily="18" charset="0"/>
              </a:rPr>
              <a:t> </a:t>
            </a:r>
          </a:p>
          <a:p>
            <a:endParaRPr lang="en-US" sz="2400" dirty="0">
              <a:latin typeface="Bookman Old Style" pitchFamily="18" charset="0"/>
            </a:endParaRPr>
          </a:p>
          <a:p>
            <a:r>
              <a:rPr lang="en-US" sz="2400" dirty="0" smtClean="0">
                <a:solidFill>
                  <a:srgbClr val="FF0000"/>
                </a:solidFill>
                <a:latin typeface="Bookman Old Style" pitchFamily="18" charset="0"/>
              </a:rPr>
              <a:t>*</a:t>
            </a:r>
            <a:r>
              <a:rPr lang="en-US" sz="2400" dirty="0" smtClean="0">
                <a:latin typeface="Bookman Old Style" pitchFamily="18" charset="0"/>
              </a:rPr>
              <a:t>Implement </a:t>
            </a:r>
            <a:r>
              <a:rPr lang="en-US" sz="2400" dirty="0">
                <a:latin typeface="Bookman Old Style" pitchFamily="18" charset="0"/>
              </a:rPr>
              <a:t>the </a:t>
            </a:r>
            <a:r>
              <a:rPr lang="en-US" sz="2400" dirty="0" err="1">
                <a:latin typeface="Bookman Old Style" pitchFamily="18" charset="0"/>
              </a:rPr>
              <a:t>chatbot</a:t>
            </a:r>
            <a:r>
              <a:rPr lang="en-US" sz="2400" dirty="0">
                <a:latin typeface="Bookman Old Style" pitchFamily="18" charset="0"/>
              </a:rPr>
              <a:t> functionality using Python code </a:t>
            </a:r>
          </a:p>
          <a:p>
            <a:endParaRPr lang="en-US" sz="2400" dirty="0">
              <a:latin typeface="Bookman Old Style" pitchFamily="18" charset="0"/>
            </a:endParaRPr>
          </a:p>
          <a:p>
            <a:r>
              <a:rPr lang="en-US" sz="2400" dirty="0" smtClean="0">
                <a:solidFill>
                  <a:srgbClr val="FF0000"/>
                </a:solidFill>
                <a:latin typeface="Bookman Old Style" pitchFamily="18" charset="0"/>
              </a:rPr>
              <a:t>*</a:t>
            </a:r>
            <a:r>
              <a:rPr lang="en-US" sz="2400" dirty="0" smtClean="0">
                <a:latin typeface="Bookman Old Style" pitchFamily="18" charset="0"/>
              </a:rPr>
              <a:t>Test </a:t>
            </a:r>
            <a:r>
              <a:rPr lang="en-US" sz="2400" dirty="0">
                <a:latin typeface="Bookman Old Style" pitchFamily="18" charset="0"/>
              </a:rPr>
              <a:t>and debug the </a:t>
            </a:r>
            <a:r>
              <a:rPr lang="en-US" sz="2400" dirty="0" err="1">
                <a:latin typeface="Bookman Old Style" pitchFamily="18" charset="0"/>
              </a:rPr>
              <a:t>chatbot</a:t>
            </a:r>
            <a:r>
              <a:rPr lang="en-US" sz="2400" dirty="0">
                <a:latin typeface="Bookman Old Style" pitchFamily="18" charset="0"/>
              </a:rPr>
              <a:t> for errors and bugs </a:t>
            </a:r>
          </a:p>
          <a:p>
            <a:endParaRPr lang="en-US" sz="2400" dirty="0">
              <a:latin typeface="Bookman Old Style" pitchFamily="18" charset="0"/>
            </a:endParaRPr>
          </a:p>
          <a:p>
            <a:r>
              <a:rPr lang="en-US" sz="2400" dirty="0">
                <a:solidFill>
                  <a:srgbClr val="FF0000"/>
                </a:solidFill>
                <a:latin typeface="Bookman Old Style" pitchFamily="18" charset="0"/>
              </a:rPr>
              <a:t>*</a:t>
            </a:r>
            <a:r>
              <a:rPr lang="en-US" sz="2400" dirty="0" smtClean="0">
                <a:latin typeface="Bookman Old Style" pitchFamily="18" charset="0"/>
              </a:rPr>
              <a:t>Deploy </a:t>
            </a:r>
            <a:r>
              <a:rPr lang="en-US" sz="2400" dirty="0">
                <a:latin typeface="Bookman Old Style" pitchFamily="18" charset="0"/>
              </a:rPr>
              <a:t>the </a:t>
            </a:r>
            <a:r>
              <a:rPr lang="en-US" sz="2400" dirty="0" err="1">
                <a:latin typeface="Bookman Old Style" pitchFamily="18" charset="0"/>
              </a:rPr>
              <a:t>chatbot</a:t>
            </a:r>
            <a:r>
              <a:rPr lang="en-US" sz="2400" dirty="0">
                <a:latin typeface="Bookman Old Style" pitchFamily="18" charset="0"/>
              </a:rPr>
              <a:t> to a platform or service of choice </a:t>
            </a:r>
          </a:p>
          <a:p>
            <a:endParaRPr lang="en-US" sz="2400" dirty="0">
              <a:solidFill>
                <a:srgbClr val="00B050"/>
              </a:solidFill>
              <a:latin typeface="Bookman Old Style" pitchFamily="18" charset="0"/>
            </a:endParaRPr>
          </a:p>
        </p:txBody>
      </p:sp>
    </p:spTree>
    <p:extLst>
      <p:ext uri="{BB962C8B-B14F-4D97-AF65-F5344CB8AC3E}">
        <p14:creationId xmlns:p14="http://schemas.microsoft.com/office/powerpoint/2010/main" val="800926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8077200" cy="6924973"/>
          </a:xfrm>
          <a:prstGeom prst="rect">
            <a:avLst/>
          </a:prstGeom>
        </p:spPr>
        <p:txBody>
          <a:bodyPr wrap="square">
            <a:spAutoFit/>
          </a:bodyPr>
          <a:lstStyle/>
          <a:p>
            <a:endParaRPr lang="en-US" dirty="0"/>
          </a:p>
          <a:p>
            <a:r>
              <a:rPr lang="en-US" dirty="0"/>
              <a:t> </a:t>
            </a:r>
            <a:r>
              <a:rPr lang="en-US" sz="2800" dirty="0">
                <a:solidFill>
                  <a:srgbClr val="7030A0"/>
                </a:solidFill>
                <a:latin typeface="Algerian" pitchFamily="82" charset="0"/>
              </a:rPr>
              <a:t>Approach to Solving the Problem for create a </a:t>
            </a:r>
            <a:r>
              <a:rPr lang="en-US" sz="2800" dirty="0" err="1">
                <a:solidFill>
                  <a:srgbClr val="7030A0"/>
                </a:solidFill>
                <a:latin typeface="Algerian" pitchFamily="82" charset="0"/>
              </a:rPr>
              <a:t>chatbot</a:t>
            </a:r>
            <a:r>
              <a:rPr lang="en-US" sz="2800" dirty="0">
                <a:solidFill>
                  <a:srgbClr val="7030A0"/>
                </a:solidFill>
                <a:latin typeface="Algerian" pitchFamily="82" charset="0"/>
              </a:rPr>
              <a:t> in python:</a:t>
            </a:r>
            <a:r>
              <a:rPr lang="en-US" sz="2000" dirty="0">
                <a:solidFill>
                  <a:srgbClr val="7030A0"/>
                </a:solidFill>
                <a:latin typeface="Algerian" pitchFamily="82" charset="0"/>
              </a:rPr>
              <a:t> </a:t>
            </a:r>
            <a:endParaRPr lang="en-US" dirty="0">
              <a:solidFill>
                <a:srgbClr val="7030A0"/>
              </a:solidFill>
              <a:latin typeface="Algerian" pitchFamily="82" charset="0"/>
            </a:endParaRPr>
          </a:p>
          <a:p>
            <a:r>
              <a:rPr lang="en-US" sz="3200" dirty="0" smtClean="0">
                <a:solidFill>
                  <a:schemeClr val="accent6">
                    <a:lumMod val="75000"/>
                  </a:schemeClr>
                </a:solidFill>
                <a:latin typeface="Bookman Old Style" pitchFamily="18" charset="0"/>
              </a:rPr>
              <a:t>*</a:t>
            </a:r>
            <a:r>
              <a:rPr lang="en-US" sz="2400" dirty="0" smtClean="0">
                <a:latin typeface="Bookman Old Style" pitchFamily="18" charset="0"/>
              </a:rPr>
              <a:t> </a:t>
            </a:r>
            <a:r>
              <a:rPr lang="en-US" sz="2400" dirty="0">
                <a:latin typeface="Bookman Old Style" pitchFamily="18" charset="0"/>
              </a:rPr>
              <a:t>Define the goal and scope of the </a:t>
            </a:r>
            <a:r>
              <a:rPr lang="en-US" sz="2400" dirty="0" err="1">
                <a:latin typeface="Bookman Old Style" pitchFamily="18" charset="0"/>
              </a:rPr>
              <a:t>chatbot</a:t>
            </a:r>
            <a:r>
              <a:rPr lang="en-US" sz="2400" dirty="0">
                <a:latin typeface="Bookman Old Style" pitchFamily="18" charset="0"/>
              </a:rPr>
              <a:t> </a:t>
            </a:r>
          </a:p>
          <a:p>
            <a:endParaRPr lang="en-US" dirty="0"/>
          </a:p>
          <a:p>
            <a:endParaRPr lang="en-US" dirty="0"/>
          </a:p>
          <a:p>
            <a:r>
              <a:rPr lang="en-US" sz="3200" dirty="0" smtClean="0">
                <a:solidFill>
                  <a:schemeClr val="accent6">
                    <a:lumMod val="75000"/>
                  </a:schemeClr>
                </a:solidFill>
                <a:latin typeface="Bookman Old Style" pitchFamily="18" charset="0"/>
              </a:rPr>
              <a:t>*</a:t>
            </a:r>
            <a:r>
              <a:rPr lang="en-US" sz="2400" dirty="0" smtClean="0">
                <a:latin typeface="Bookman Old Style" pitchFamily="18" charset="0"/>
              </a:rPr>
              <a:t> </a:t>
            </a:r>
            <a:r>
              <a:rPr lang="en-US" sz="2400" dirty="0">
                <a:latin typeface="Bookman Old Style" pitchFamily="18" charset="0"/>
              </a:rPr>
              <a:t>Choose a suitable framework or library for natural language processing (NLP) and dialogue management </a:t>
            </a:r>
          </a:p>
          <a:p>
            <a:endParaRPr lang="en-US" dirty="0"/>
          </a:p>
          <a:p>
            <a:r>
              <a:rPr lang="en-US" sz="3200" dirty="0" smtClean="0">
                <a:solidFill>
                  <a:schemeClr val="accent6">
                    <a:lumMod val="75000"/>
                  </a:schemeClr>
                </a:solidFill>
                <a:latin typeface="Bookman Old Style" pitchFamily="18" charset="0"/>
              </a:rPr>
              <a:t>*</a:t>
            </a:r>
            <a:r>
              <a:rPr lang="en-US" sz="2400" dirty="0" smtClean="0">
                <a:latin typeface="Bookman Old Style" pitchFamily="18" charset="0"/>
              </a:rPr>
              <a:t>Design </a:t>
            </a:r>
            <a:r>
              <a:rPr lang="en-US" sz="2400" dirty="0">
                <a:latin typeface="Bookman Old Style" pitchFamily="18" charset="0"/>
              </a:rPr>
              <a:t>the </a:t>
            </a:r>
            <a:r>
              <a:rPr lang="en-US" sz="2400" dirty="0" err="1">
                <a:latin typeface="Bookman Old Style" pitchFamily="18" charset="0"/>
              </a:rPr>
              <a:t>chatbot's</a:t>
            </a:r>
            <a:r>
              <a:rPr lang="en-US" sz="2400" dirty="0">
                <a:latin typeface="Bookman Old Style" pitchFamily="18" charset="0"/>
              </a:rPr>
              <a:t> personality, voice and tone </a:t>
            </a:r>
          </a:p>
          <a:p>
            <a:endParaRPr lang="en-US" dirty="0"/>
          </a:p>
          <a:p>
            <a:r>
              <a:rPr lang="en-US" sz="3200" dirty="0">
                <a:solidFill>
                  <a:schemeClr val="accent6">
                    <a:lumMod val="75000"/>
                  </a:schemeClr>
                </a:solidFill>
                <a:latin typeface="Bookman Old Style" pitchFamily="18" charset="0"/>
              </a:rPr>
              <a:t>*</a:t>
            </a:r>
            <a:r>
              <a:rPr lang="en-US" sz="2400" dirty="0" smtClean="0">
                <a:latin typeface="Bookman Old Style" pitchFamily="18" charset="0"/>
              </a:rPr>
              <a:t>Create </a:t>
            </a:r>
            <a:r>
              <a:rPr lang="en-US" sz="2400" dirty="0">
                <a:latin typeface="Bookman Old Style" pitchFamily="18" charset="0"/>
              </a:rPr>
              <a:t>a data set of sample conversations and intents</a:t>
            </a:r>
            <a:r>
              <a:rPr lang="en-US" dirty="0"/>
              <a:t> </a:t>
            </a:r>
          </a:p>
          <a:p>
            <a:endParaRPr lang="en-US" dirty="0"/>
          </a:p>
          <a:p>
            <a:r>
              <a:rPr lang="en-US" sz="2400" dirty="0">
                <a:solidFill>
                  <a:schemeClr val="accent6">
                    <a:lumMod val="75000"/>
                  </a:schemeClr>
                </a:solidFill>
              </a:rPr>
              <a:t>*</a:t>
            </a:r>
            <a:r>
              <a:rPr lang="en-US" sz="2400" dirty="0" smtClean="0">
                <a:latin typeface="Bookman Old Style" pitchFamily="18" charset="0"/>
              </a:rPr>
              <a:t>Train </a:t>
            </a:r>
            <a:r>
              <a:rPr lang="en-US" sz="2400" dirty="0">
                <a:latin typeface="Bookman Old Style" pitchFamily="18" charset="0"/>
              </a:rPr>
              <a:t>and test the </a:t>
            </a:r>
            <a:r>
              <a:rPr lang="en-US" sz="2400" dirty="0" err="1">
                <a:latin typeface="Bookman Old Style" pitchFamily="18" charset="0"/>
              </a:rPr>
              <a:t>chatbot's</a:t>
            </a:r>
            <a:r>
              <a:rPr lang="en-US" sz="2400" dirty="0">
                <a:latin typeface="Bookman Old Style" pitchFamily="18" charset="0"/>
              </a:rPr>
              <a:t> NLP and dialogue models </a:t>
            </a:r>
            <a:endParaRPr lang="en-US" sz="2400" dirty="0" smtClean="0">
              <a:latin typeface="Bookman Old Style" pitchFamily="18" charset="0"/>
            </a:endParaRPr>
          </a:p>
          <a:p>
            <a:endParaRPr lang="en-US" dirty="0"/>
          </a:p>
          <a:p>
            <a:endParaRPr lang="en-US" dirty="0"/>
          </a:p>
        </p:txBody>
      </p:sp>
    </p:spTree>
    <p:extLst>
      <p:ext uri="{BB962C8B-B14F-4D97-AF65-F5344CB8AC3E}">
        <p14:creationId xmlns:p14="http://schemas.microsoft.com/office/powerpoint/2010/main" val="700809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2236</Words>
  <Application>Microsoft Office PowerPoint</Application>
  <PresentationFormat>On-screen Show (4:3)</PresentationFormat>
  <Paragraphs>203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CREATE A CHATBOT IN PYTHON</vt:lpstr>
      <vt:lpstr>Phase 5: Project Documentation &amp; Submission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CHATBOT IN PYTHON</dc:title>
  <dc:creator>USER</dc:creator>
  <cp:lastModifiedBy>USER</cp:lastModifiedBy>
  <cp:revision>13</cp:revision>
  <dcterms:created xsi:type="dcterms:W3CDTF">2023-10-30T13:17:20Z</dcterms:created>
  <dcterms:modified xsi:type="dcterms:W3CDTF">2023-10-30T15:21:39Z</dcterms:modified>
</cp:coreProperties>
</file>