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tiff" ContentType="image/tiff"/>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9"/>
  </p:notesMasterIdLst>
  <p:sldIdLst>
    <p:sldId id="256" r:id="rId2"/>
    <p:sldId id="374" r:id="rId3"/>
    <p:sldId id="375" r:id="rId4"/>
    <p:sldId id="379" r:id="rId5"/>
    <p:sldId id="380" r:id="rId6"/>
    <p:sldId id="381" r:id="rId7"/>
    <p:sldId id="382" r:id="rId8"/>
    <p:sldId id="376" r:id="rId9"/>
    <p:sldId id="377" r:id="rId10"/>
    <p:sldId id="378" r:id="rId11"/>
    <p:sldId id="331" r:id="rId12"/>
    <p:sldId id="346" r:id="rId13"/>
    <p:sldId id="273" r:id="rId14"/>
    <p:sldId id="313" r:id="rId15"/>
    <p:sldId id="319" r:id="rId16"/>
    <p:sldId id="293" r:id="rId17"/>
    <p:sldId id="284" r:id="rId18"/>
    <p:sldId id="288" r:id="rId19"/>
    <p:sldId id="289" r:id="rId20"/>
    <p:sldId id="335" r:id="rId21"/>
    <p:sldId id="314" r:id="rId22"/>
    <p:sldId id="357" r:id="rId23"/>
    <p:sldId id="305" r:id="rId24"/>
    <p:sldId id="296" r:id="rId25"/>
    <p:sldId id="297" r:id="rId26"/>
    <p:sldId id="344" r:id="rId27"/>
    <p:sldId id="272"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2A4DA"/>
    <a:srgbClr val="222222"/>
    <a:srgbClr val="A6AAA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07" autoAdjust="0"/>
    <p:restoredTop sz="93898" autoAdjust="0"/>
  </p:normalViewPr>
  <p:slideViewPr>
    <p:cSldViewPr snapToGrid="0" snapToObjects="1">
      <p:cViewPr varScale="1">
        <p:scale>
          <a:sx n="69" d="100"/>
          <a:sy n="69" d="100"/>
        </p:scale>
        <p:origin x="744" y="78"/>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6B98AD-5ADD-C841-8373-3124A7C31732}" type="datetimeFigureOut">
              <a:rPr lang="en-US" smtClean="0"/>
              <a:t>11/6/2020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B526E6-EDAC-9A43-B378-86948C4CDE07}" type="slidenum">
              <a:rPr lang="en-US" smtClean="0"/>
              <a:t>‹#›</a:t>
            </a:fld>
            <a:endParaRPr lang="en-US"/>
          </a:p>
        </p:txBody>
      </p:sp>
    </p:spTree>
    <p:extLst>
      <p:ext uri="{BB962C8B-B14F-4D97-AF65-F5344CB8AC3E}">
        <p14:creationId xmlns:p14="http://schemas.microsoft.com/office/powerpoint/2010/main" val="3744763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B526E6-EDAC-9A43-B378-86948C4CDE0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925731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B526E6-EDAC-9A43-B378-86948C4CDE0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925731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gradFill flip="none" rotWithShape="1">
          <a:gsLst>
            <a:gs pos="0">
              <a:schemeClr val="bg1"/>
            </a:gs>
            <a:gs pos="100000">
              <a:schemeClr val="bg2">
                <a:lumMod val="75000"/>
              </a:schemeClr>
            </a:gs>
          </a:gsLst>
          <a:path path="rect">
            <a:fillToRect l="50000" t="50000" r="50000" b="5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411EC-D1B5-E84E-ADD1-877EA43DE97A}"/>
              </a:ext>
            </a:extLst>
          </p:cNvPr>
          <p:cNvSpPr>
            <a:spLocks noGrp="1"/>
          </p:cNvSpPr>
          <p:nvPr>
            <p:ph type="ctrTitle"/>
          </p:nvPr>
        </p:nvSpPr>
        <p:spPr>
          <a:xfrm>
            <a:off x="108708" y="2530929"/>
            <a:ext cx="11914414" cy="1272948"/>
          </a:xfrm>
        </p:spPr>
        <p:txBody>
          <a:bodyPr anchor="b">
            <a:noAutofit/>
          </a:bodyPr>
          <a:lstStyle>
            <a:lvl1pPr algn="ctr">
              <a:defRPr sz="8000"/>
            </a:lvl1pPr>
          </a:lstStyle>
          <a:p>
            <a:r>
              <a:rPr lang="en-US" dirty="0"/>
              <a:t>Click to edit Master title style</a:t>
            </a:r>
          </a:p>
        </p:txBody>
      </p:sp>
      <p:sp>
        <p:nvSpPr>
          <p:cNvPr id="3" name="Subtitle 2">
            <a:extLst>
              <a:ext uri="{FF2B5EF4-FFF2-40B4-BE49-F238E27FC236}">
                <a16:creationId xmlns:a16="http://schemas.microsoft.com/office/drawing/2014/main" id="{B0FD52FA-E823-554D-9327-5A2457EF68B6}"/>
              </a:ext>
            </a:extLst>
          </p:cNvPr>
          <p:cNvSpPr>
            <a:spLocks noGrp="1"/>
          </p:cNvSpPr>
          <p:nvPr>
            <p:ph type="subTitle" idx="1"/>
          </p:nvPr>
        </p:nvSpPr>
        <p:spPr>
          <a:xfrm>
            <a:off x="506186" y="4696053"/>
            <a:ext cx="11381014" cy="888318"/>
          </a:xfrm>
        </p:spPr>
        <p:txBody>
          <a:bodyPr>
            <a:noAutofit/>
          </a:bodyPr>
          <a:lstStyle>
            <a:lvl1pPr marL="0" indent="0" algn="ctr">
              <a:buNone/>
              <a:defRPr sz="66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7" name="Date Placeholder 3">
            <a:extLst>
              <a:ext uri="{FF2B5EF4-FFF2-40B4-BE49-F238E27FC236}">
                <a16:creationId xmlns:a16="http://schemas.microsoft.com/office/drawing/2014/main" id="{29AE09A3-985F-C540-9E1A-E3D92C3D0CA2}"/>
              </a:ext>
            </a:extLst>
          </p:cNvPr>
          <p:cNvSpPr>
            <a:spLocks noGrp="1"/>
          </p:cNvSpPr>
          <p:nvPr>
            <p:ph type="dt" sz="half" idx="2"/>
          </p:nvPr>
        </p:nvSpPr>
        <p:spPr>
          <a:xfrm>
            <a:off x="9795555" y="6347732"/>
            <a:ext cx="1600200" cy="365125"/>
          </a:xfrm>
          <a:prstGeom prst="rect">
            <a:avLst/>
          </a:prstGeom>
        </p:spPr>
        <p:txBody>
          <a:bodyPr vert="horz" lIns="91440" tIns="45720" rIns="91440" bIns="45720" rtlCol="0" anchor="ctr"/>
          <a:lstStyle>
            <a:lvl1pPr algn="r">
              <a:defRPr sz="900" b="1" i="0">
                <a:solidFill>
                  <a:srgbClr val="A6AAA9"/>
                </a:solidFill>
                <a:effectLst>
                  <a:outerShdw blurRad="50800" dist="38100" dir="2700000" algn="tl" rotWithShape="0">
                    <a:srgbClr val="000000">
                      <a:alpha val="43000"/>
                    </a:srgbClr>
                  </a:outerShdw>
                </a:effectLst>
                <a:latin typeface="DIN Condensed" pitchFamily="2" charset="0"/>
              </a:defRPr>
            </a:lvl1pPr>
          </a:lstStyle>
          <a:p>
            <a:fld id="{4237D13E-DC71-F743-8679-B5C774250047}" type="datetime1">
              <a:rPr lang="en-US" smtClean="0"/>
              <a:t>11/6/2020</a:t>
            </a:fld>
            <a:endParaRPr lang="en-US"/>
          </a:p>
        </p:txBody>
      </p:sp>
      <p:sp>
        <p:nvSpPr>
          <p:cNvPr id="8" name="Slide Number Placeholder 5">
            <a:extLst>
              <a:ext uri="{FF2B5EF4-FFF2-40B4-BE49-F238E27FC236}">
                <a16:creationId xmlns:a16="http://schemas.microsoft.com/office/drawing/2014/main" id="{80DFDE83-E248-8A40-90D4-8ABEA11A98FD}"/>
              </a:ext>
            </a:extLst>
          </p:cNvPr>
          <p:cNvSpPr>
            <a:spLocks noGrp="1"/>
          </p:cNvSpPr>
          <p:nvPr>
            <p:ph type="sldNum" sz="quarter" idx="4"/>
          </p:nvPr>
        </p:nvSpPr>
        <p:spPr>
          <a:xfrm>
            <a:off x="11471955" y="6347732"/>
            <a:ext cx="551167" cy="365125"/>
          </a:xfrm>
          <a:prstGeom prst="rect">
            <a:avLst/>
          </a:prstGeom>
        </p:spPr>
        <p:txBody>
          <a:bodyPr vert="horz" lIns="91440" tIns="45720" rIns="91440" bIns="45720" rtlCol="0" anchor="ctr"/>
          <a:lstStyle>
            <a:lvl1pPr algn="r">
              <a:defRPr sz="900" b="1" i="0">
                <a:solidFill>
                  <a:srgbClr val="A6AAA9"/>
                </a:solidFill>
                <a:effectLst>
                  <a:outerShdw blurRad="50800" dist="38100" dir="2700000" algn="tl" rotWithShape="0">
                    <a:srgbClr val="000000">
                      <a:alpha val="43000"/>
                    </a:srgbClr>
                  </a:outerShdw>
                </a:effectLst>
                <a:latin typeface="DIN Condensed" pitchFamily="2" charset="0"/>
              </a:defRPr>
            </a:lvl1pPr>
          </a:lstStyle>
          <a:p>
            <a:fld id="{D57F1E4F-1CFF-5643-939E-217C01CDF565}" type="slidenum">
              <a:rPr lang="en-US" smtClean="0"/>
              <a:pPr/>
              <a:t>‹#›</a:t>
            </a:fld>
            <a:endParaRPr lang="en-US"/>
          </a:p>
        </p:txBody>
      </p:sp>
    </p:spTree>
    <p:extLst>
      <p:ext uri="{BB962C8B-B14F-4D97-AF65-F5344CB8AC3E}">
        <p14:creationId xmlns:p14="http://schemas.microsoft.com/office/powerpoint/2010/main" val="20113752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E567B-3901-5C48-9907-B735CBE1155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E10DB3B-19EC-8B4C-9BD9-717C02BC49A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CD705F92-E651-F14A-A5A1-E1B99A670F4D}"/>
              </a:ext>
            </a:extLst>
          </p:cNvPr>
          <p:cNvSpPr>
            <a:spLocks noGrp="1"/>
          </p:cNvSpPr>
          <p:nvPr>
            <p:ph type="dt" sz="half" idx="2"/>
          </p:nvPr>
        </p:nvSpPr>
        <p:spPr>
          <a:xfrm>
            <a:off x="9795555" y="6347732"/>
            <a:ext cx="1600200" cy="365125"/>
          </a:xfrm>
          <a:prstGeom prst="rect">
            <a:avLst/>
          </a:prstGeom>
        </p:spPr>
        <p:txBody>
          <a:bodyPr vert="horz" lIns="91440" tIns="45720" rIns="91440" bIns="45720" rtlCol="0" anchor="ctr"/>
          <a:lstStyle>
            <a:lvl1pPr algn="r">
              <a:defRPr sz="900" b="1" i="0">
                <a:solidFill>
                  <a:srgbClr val="A6AAA9"/>
                </a:solidFill>
                <a:effectLst>
                  <a:outerShdw blurRad="50800" dist="38100" dir="2700000" algn="tl" rotWithShape="0">
                    <a:srgbClr val="000000">
                      <a:alpha val="43000"/>
                    </a:srgbClr>
                  </a:outerShdw>
                </a:effectLst>
                <a:latin typeface="DIN Condensed" pitchFamily="2" charset="0"/>
              </a:defRPr>
            </a:lvl1pPr>
          </a:lstStyle>
          <a:p>
            <a:fld id="{CBDD55F9-0784-3645-B88D-3296D08C534F}" type="datetime1">
              <a:rPr lang="en-US" smtClean="0"/>
              <a:t>11/6/2020</a:t>
            </a:fld>
            <a:endParaRPr lang="en-US"/>
          </a:p>
        </p:txBody>
      </p:sp>
      <p:sp>
        <p:nvSpPr>
          <p:cNvPr id="8" name="Slide Number Placeholder 5">
            <a:extLst>
              <a:ext uri="{FF2B5EF4-FFF2-40B4-BE49-F238E27FC236}">
                <a16:creationId xmlns:a16="http://schemas.microsoft.com/office/drawing/2014/main" id="{574A23CE-3B27-9945-9ECA-0A9A5160E371}"/>
              </a:ext>
            </a:extLst>
          </p:cNvPr>
          <p:cNvSpPr>
            <a:spLocks noGrp="1"/>
          </p:cNvSpPr>
          <p:nvPr>
            <p:ph type="sldNum" sz="quarter" idx="4"/>
          </p:nvPr>
        </p:nvSpPr>
        <p:spPr>
          <a:xfrm>
            <a:off x="11471955" y="6347732"/>
            <a:ext cx="551167" cy="365125"/>
          </a:xfrm>
          <a:prstGeom prst="rect">
            <a:avLst/>
          </a:prstGeom>
        </p:spPr>
        <p:txBody>
          <a:bodyPr vert="horz" lIns="91440" tIns="45720" rIns="91440" bIns="45720" rtlCol="0" anchor="ctr"/>
          <a:lstStyle>
            <a:lvl1pPr algn="r">
              <a:defRPr sz="900" b="1" i="0">
                <a:solidFill>
                  <a:srgbClr val="A6AAA9"/>
                </a:solidFill>
                <a:effectLst>
                  <a:outerShdw blurRad="50800" dist="38100" dir="2700000" algn="tl" rotWithShape="0">
                    <a:srgbClr val="000000">
                      <a:alpha val="43000"/>
                    </a:srgbClr>
                  </a:outerShdw>
                </a:effectLst>
                <a:latin typeface="DIN Condensed" pitchFamily="2" charset="0"/>
              </a:defRPr>
            </a:lvl1pPr>
          </a:lstStyle>
          <a:p>
            <a:fld id="{D57F1E4F-1CFF-5643-939E-217C01CDF565}" type="slidenum">
              <a:rPr lang="en-US" smtClean="0"/>
              <a:pPr/>
              <a:t>‹#›</a:t>
            </a:fld>
            <a:endParaRPr lang="en-US"/>
          </a:p>
        </p:txBody>
      </p:sp>
    </p:spTree>
    <p:extLst>
      <p:ext uri="{BB962C8B-B14F-4D97-AF65-F5344CB8AC3E}">
        <p14:creationId xmlns:p14="http://schemas.microsoft.com/office/powerpoint/2010/main" val="17437669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9D9AC9-952C-2D45-AAF5-85BE0C6E9D3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0D10CBE-7EEE-A54A-8F9F-18295C51C83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4B930F04-EAAD-4640-9B6A-9FDECEA208C0}"/>
              </a:ext>
            </a:extLst>
          </p:cNvPr>
          <p:cNvSpPr>
            <a:spLocks noGrp="1"/>
          </p:cNvSpPr>
          <p:nvPr>
            <p:ph type="dt" sz="half" idx="2"/>
          </p:nvPr>
        </p:nvSpPr>
        <p:spPr>
          <a:xfrm>
            <a:off x="9795555" y="6347732"/>
            <a:ext cx="1600200" cy="365125"/>
          </a:xfrm>
          <a:prstGeom prst="rect">
            <a:avLst/>
          </a:prstGeom>
        </p:spPr>
        <p:txBody>
          <a:bodyPr vert="horz" lIns="91440" tIns="45720" rIns="91440" bIns="45720" rtlCol="0" anchor="ctr"/>
          <a:lstStyle>
            <a:lvl1pPr algn="r">
              <a:defRPr sz="900" b="1" i="0">
                <a:solidFill>
                  <a:srgbClr val="A6AAA9"/>
                </a:solidFill>
                <a:effectLst>
                  <a:outerShdw blurRad="50800" dist="38100" dir="2700000" algn="tl" rotWithShape="0">
                    <a:srgbClr val="000000">
                      <a:alpha val="43000"/>
                    </a:srgbClr>
                  </a:outerShdw>
                </a:effectLst>
                <a:latin typeface="DIN Condensed" pitchFamily="2" charset="0"/>
              </a:defRPr>
            </a:lvl1pPr>
          </a:lstStyle>
          <a:p>
            <a:fld id="{5263BA09-AD2E-0A47-B61A-6F634E368BE2}" type="datetime1">
              <a:rPr lang="en-US" smtClean="0"/>
              <a:t>11/6/2020</a:t>
            </a:fld>
            <a:endParaRPr lang="en-US"/>
          </a:p>
        </p:txBody>
      </p:sp>
      <p:sp>
        <p:nvSpPr>
          <p:cNvPr id="8" name="Slide Number Placeholder 5">
            <a:extLst>
              <a:ext uri="{FF2B5EF4-FFF2-40B4-BE49-F238E27FC236}">
                <a16:creationId xmlns:a16="http://schemas.microsoft.com/office/drawing/2014/main" id="{26C58106-C883-EC42-BC28-3EAD36025E9D}"/>
              </a:ext>
            </a:extLst>
          </p:cNvPr>
          <p:cNvSpPr>
            <a:spLocks noGrp="1"/>
          </p:cNvSpPr>
          <p:nvPr>
            <p:ph type="sldNum" sz="quarter" idx="4"/>
          </p:nvPr>
        </p:nvSpPr>
        <p:spPr>
          <a:xfrm>
            <a:off x="11471955" y="6347732"/>
            <a:ext cx="551167" cy="365125"/>
          </a:xfrm>
          <a:prstGeom prst="rect">
            <a:avLst/>
          </a:prstGeom>
        </p:spPr>
        <p:txBody>
          <a:bodyPr vert="horz" lIns="91440" tIns="45720" rIns="91440" bIns="45720" rtlCol="0" anchor="ctr"/>
          <a:lstStyle>
            <a:lvl1pPr algn="r">
              <a:defRPr sz="900" b="1" i="0">
                <a:solidFill>
                  <a:srgbClr val="A6AAA9"/>
                </a:solidFill>
                <a:effectLst>
                  <a:outerShdw blurRad="50800" dist="38100" dir="2700000" algn="tl" rotWithShape="0">
                    <a:srgbClr val="000000">
                      <a:alpha val="43000"/>
                    </a:srgbClr>
                  </a:outerShdw>
                </a:effectLst>
                <a:latin typeface="DIN Condensed" pitchFamily="2" charset="0"/>
              </a:defRPr>
            </a:lvl1pPr>
          </a:lstStyle>
          <a:p>
            <a:fld id="{D57F1E4F-1CFF-5643-939E-217C01CDF565}" type="slidenum">
              <a:rPr lang="en-US" smtClean="0"/>
              <a:pPr/>
              <a:t>‹#›</a:t>
            </a:fld>
            <a:endParaRPr lang="en-US"/>
          </a:p>
        </p:txBody>
      </p:sp>
    </p:spTree>
    <p:extLst>
      <p:ext uri="{BB962C8B-B14F-4D97-AF65-F5344CB8AC3E}">
        <p14:creationId xmlns:p14="http://schemas.microsoft.com/office/powerpoint/2010/main" val="3874038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gradFill flip="none" rotWithShape="1">
          <a:gsLst>
            <a:gs pos="0">
              <a:schemeClr val="bg1"/>
            </a:gs>
            <a:gs pos="100000">
              <a:schemeClr val="bg2">
                <a:lumMod val="75000"/>
              </a:schemeClr>
            </a:gs>
          </a:gsLst>
          <a:path path="rect">
            <a:fillToRect l="50000" t="50000" r="50000" b="5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D198C-58D0-FD45-B7EB-FD5D9CBD9D4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AF9A8B5-FDED-9A4D-9FF5-6A8E36E780D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846831AD-0469-6D43-9D93-21DDF7CF5EED}"/>
              </a:ext>
            </a:extLst>
          </p:cNvPr>
          <p:cNvSpPr>
            <a:spLocks noGrp="1"/>
          </p:cNvSpPr>
          <p:nvPr>
            <p:ph type="dt" sz="half" idx="2"/>
          </p:nvPr>
        </p:nvSpPr>
        <p:spPr>
          <a:xfrm>
            <a:off x="9795555" y="6347732"/>
            <a:ext cx="1600200" cy="365125"/>
          </a:xfrm>
          <a:prstGeom prst="rect">
            <a:avLst/>
          </a:prstGeom>
        </p:spPr>
        <p:txBody>
          <a:bodyPr vert="horz" lIns="91440" tIns="45720" rIns="91440" bIns="45720" rtlCol="0" anchor="ctr"/>
          <a:lstStyle>
            <a:lvl1pPr algn="r">
              <a:defRPr sz="900" b="1" i="0">
                <a:solidFill>
                  <a:srgbClr val="A6AAA9"/>
                </a:solidFill>
                <a:effectLst>
                  <a:outerShdw blurRad="50800" dist="38100" dir="2700000" algn="tl" rotWithShape="0">
                    <a:srgbClr val="000000">
                      <a:alpha val="43000"/>
                    </a:srgbClr>
                  </a:outerShdw>
                </a:effectLst>
                <a:latin typeface="DIN Condensed" pitchFamily="2" charset="0"/>
              </a:defRPr>
            </a:lvl1pPr>
          </a:lstStyle>
          <a:p>
            <a:fld id="{E86AE1E2-3CC8-0F45-81C4-C132FCBEA31C}" type="datetime1">
              <a:rPr lang="en-US" smtClean="0"/>
              <a:t>11/6/2020</a:t>
            </a:fld>
            <a:endParaRPr lang="en-US"/>
          </a:p>
        </p:txBody>
      </p:sp>
      <p:sp>
        <p:nvSpPr>
          <p:cNvPr id="8" name="Slide Number Placeholder 5">
            <a:extLst>
              <a:ext uri="{FF2B5EF4-FFF2-40B4-BE49-F238E27FC236}">
                <a16:creationId xmlns:a16="http://schemas.microsoft.com/office/drawing/2014/main" id="{89DF66FB-29DE-8248-A367-DD72D7BF4F43}"/>
              </a:ext>
            </a:extLst>
          </p:cNvPr>
          <p:cNvSpPr>
            <a:spLocks noGrp="1"/>
          </p:cNvSpPr>
          <p:nvPr>
            <p:ph type="sldNum" sz="quarter" idx="4"/>
          </p:nvPr>
        </p:nvSpPr>
        <p:spPr>
          <a:xfrm>
            <a:off x="11471955" y="6347732"/>
            <a:ext cx="551167" cy="365125"/>
          </a:xfrm>
          <a:prstGeom prst="rect">
            <a:avLst/>
          </a:prstGeom>
        </p:spPr>
        <p:txBody>
          <a:bodyPr vert="horz" lIns="91440" tIns="45720" rIns="91440" bIns="45720" rtlCol="0" anchor="ctr"/>
          <a:lstStyle>
            <a:lvl1pPr algn="r">
              <a:defRPr sz="900" b="1" i="0">
                <a:solidFill>
                  <a:srgbClr val="A6AAA9"/>
                </a:solidFill>
                <a:effectLst>
                  <a:outerShdw blurRad="50800" dist="38100" dir="2700000" algn="tl" rotWithShape="0">
                    <a:srgbClr val="000000">
                      <a:alpha val="43000"/>
                    </a:srgbClr>
                  </a:outerShdw>
                </a:effectLst>
                <a:latin typeface="DIN Condensed" pitchFamily="2" charset="0"/>
              </a:defRPr>
            </a:lvl1pPr>
          </a:lstStyle>
          <a:p>
            <a:fld id="{D57F1E4F-1CFF-5643-939E-217C01CDF565}" type="slidenum">
              <a:rPr lang="en-US" smtClean="0"/>
              <a:pPr/>
              <a:t>‹#›</a:t>
            </a:fld>
            <a:endParaRPr lang="en-US"/>
          </a:p>
        </p:txBody>
      </p:sp>
    </p:spTree>
    <p:extLst>
      <p:ext uri="{BB962C8B-B14F-4D97-AF65-F5344CB8AC3E}">
        <p14:creationId xmlns:p14="http://schemas.microsoft.com/office/powerpoint/2010/main" val="4897755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8A78A-4B7A-CD47-B2C4-6F332BD8ECC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D3311C4-1C2E-D443-B709-71A0D099D10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7" name="Date Placeholder 3">
            <a:extLst>
              <a:ext uri="{FF2B5EF4-FFF2-40B4-BE49-F238E27FC236}">
                <a16:creationId xmlns:a16="http://schemas.microsoft.com/office/drawing/2014/main" id="{1F895735-DC7B-8342-A560-7886EAD1996F}"/>
              </a:ext>
            </a:extLst>
          </p:cNvPr>
          <p:cNvSpPr>
            <a:spLocks noGrp="1"/>
          </p:cNvSpPr>
          <p:nvPr>
            <p:ph type="dt" sz="half" idx="2"/>
          </p:nvPr>
        </p:nvSpPr>
        <p:spPr>
          <a:xfrm>
            <a:off x="9795555" y="6347732"/>
            <a:ext cx="1600200" cy="365125"/>
          </a:xfrm>
          <a:prstGeom prst="rect">
            <a:avLst/>
          </a:prstGeom>
        </p:spPr>
        <p:txBody>
          <a:bodyPr vert="horz" lIns="91440" tIns="45720" rIns="91440" bIns="45720" rtlCol="0" anchor="ctr"/>
          <a:lstStyle>
            <a:lvl1pPr algn="r">
              <a:defRPr sz="900" b="1" i="0">
                <a:solidFill>
                  <a:srgbClr val="A6AAA9"/>
                </a:solidFill>
                <a:effectLst>
                  <a:outerShdw blurRad="50800" dist="38100" dir="2700000" algn="tl" rotWithShape="0">
                    <a:srgbClr val="000000">
                      <a:alpha val="43000"/>
                    </a:srgbClr>
                  </a:outerShdw>
                </a:effectLst>
                <a:latin typeface="DIN Condensed" pitchFamily="2" charset="0"/>
              </a:defRPr>
            </a:lvl1pPr>
          </a:lstStyle>
          <a:p>
            <a:fld id="{CE9C5B7B-0566-C943-8B4A-380EA5BCF98A}" type="datetime1">
              <a:rPr lang="en-US" smtClean="0"/>
              <a:t>11/6/2020</a:t>
            </a:fld>
            <a:endParaRPr lang="en-US"/>
          </a:p>
        </p:txBody>
      </p:sp>
      <p:sp>
        <p:nvSpPr>
          <p:cNvPr id="8" name="Slide Number Placeholder 5">
            <a:extLst>
              <a:ext uri="{FF2B5EF4-FFF2-40B4-BE49-F238E27FC236}">
                <a16:creationId xmlns:a16="http://schemas.microsoft.com/office/drawing/2014/main" id="{6717D086-3031-4A43-A0DC-E0008CC749C4}"/>
              </a:ext>
            </a:extLst>
          </p:cNvPr>
          <p:cNvSpPr>
            <a:spLocks noGrp="1"/>
          </p:cNvSpPr>
          <p:nvPr>
            <p:ph type="sldNum" sz="quarter" idx="4"/>
          </p:nvPr>
        </p:nvSpPr>
        <p:spPr>
          <a:xfrm>
            <a:off x="11471955" y="6347732"/>
            <a:ext cx="551167" cy="365125"/>
          </a:xfrm>
          <a:prstGeom prst="rect">
            <a:avLst/>
          </a:prstGeom>
        </p:spPr>
        <p:txBody>
          <a:bodyPr vert="horz" lIns="91440" tIns="45720" rIns="91440" bIns="45720" rtlCol="0" anchor="ctr"/>
          <a:lstStyle>
            <a:lvl1pPr algn="r">
              <a:defRPr sz="900" b="1" i="0">
                <a:solidFill>
                  <a:srgbClr val="A6AAA9"/>
                </a:solidFill>
                <a:effectLst>
                  <a:outerShdw blurRad="50800" dist="38100" dir="2700000" algn="tl" rotWithShape="0">
                    <a:srgbClr val="000000">
                      <a:alpha val="43000"/>
                    </a:srgbClr>
                  </a:outerShdw>
                </a:effectLst>
                <a:latin typeface="DIN Condensed" pitchFamily="2" charset="0"/>
              </a:defRPr>
            </a:lvl1pPr>
          </a:lstStyle>
          <a:p>
            <a:fld id="{D57F1E4F-1CFF-5643-939E-217C01CDF565}" type="slidenum">
              <a:rPr lang="en-US" smtClean="0"/>
              <a:pPr/>
              <a:t>‹#›</a:t>
            </a:fld>
            <a:endParaRPr lang="en-US"/>
          </a:p>
        </p:txBody>
      </p:sp>
    </p:spTree>
    <p:extLst>
      <p:ext uri="{BB962C8B-B14F-4D97-AF65-F5344CB8AC3E}">
        <p14:creationId xmlns:p14="http://schemas.microsoft.com/office/powerpoint/2010/main" val="31077885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79C27-C2F3-F641-9F98-CDABA933686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13D1E81-58EE-4F4F-8E56-008A06B20647}"/>
              </a:ext>
            </a:extLst>
          </p:cNvPr>
          <p:cNvSpPr>
            <a:spLocks noGrp="1"/>
          </p:cNvSpPr>
          <p:nvPr>
            <p:ph sz="half" idx="1"/>
          </p:nvPr>
        </p:nvSpPr>
        <p:spPr>
          <a:xfrm>
            <a:off x="838200" y="1825625"/>
            <a:ext cx="5181600" cy="435133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B51569F8-9B13-6E47-8EBC-54005ABA337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3">
            <a:extLst>
              <a:ext uri="{FF2B5EF4-FFF2-40B4-BE49-F238E27FC236}">
                <a16:creationId xmlns:a16="http://schemas.microsoft.com/office/drawing/2014/main" id="{C428AC62-FA5C-AE4A-88EE-7A78AF2D833A}"/>
              </a:ext>
            </a:extLst>
          </p:cNvPr>
          <p:cNvSpPr>
            <a:spLocks noGrp="1"/>
          </p:cNvSpPr>
          <p:nvPr>
            <p:ph type="dt" sz="half" idx="10"/>
          </p:nvPr>
        </p:nvSpPr>
        <p:spPr>
          <a:xfrm>
            <a:off x="9795555" y="6347732"/>
            <a:ext cx="1600200" cy="365125"/>
          </a:xfrm>
          <a:prstGeom prst="rect">
            <a:avLst/>
          </a:prstGeom>
        </p:spPr>
        <p:txBody>
          <a:bodyPr vert="horz" lIns="91440" tIns="45720" rIns="91440" bIns="45720" rtlCol="0" anchor="ctr"/>
          <a:lstStyle>
            <a:lvl1pPr algn="r">
              <a:defRPr sz="900" b="1" i="0">
                <a:solidFill>
                  <a:srgbClr val="A6AAA9"/>
                </a:solidFill>
                <a:effectLst>
                  <a:outerShdw blurRad="50800" dist="38100" dir="2700000" algn="tl" rotWithShape="0">
                    <a:srgbClr val="000000">
                      <a:alpha val="43000"/>
                    </a:srgbClr>
                  </a:outerShdw>
                </a:effectLst>
                <a:latin typeface="DIN Condensed" pitchFamily="2" charset="0"/>
              </a:defRPr>
            </a:lvl1pPr>
          </a:lstStyle>
          <a:p>
            <a:fld id="{81B4B573-7260-034E-B918-1B9CBAA4794C}" type="datetime1">
              <a:rPr lang="en-US" smtClean="0"/>
              <a:t>11/6/2020</a:t>
            </a:fld>
            <a:endParaRPr lang="en-US"/>
          </a:p>
        </p:txBody>
      </p:sp>
      <p:sp>
        <p:nvSpPr>
          <p:cNvPr id="9" name="Slide Number Placeholder 5">
            <a:extLst>
              <a:ext uri="{FF2B5EF4-FFF2-40B4-BE49-F238E27FC236}">
                <a16:creationId xmlns:a16="http://schemas.microsoft.com/office/drawing/2014/main" id="{14486609-45D4-9D46-9851-E8E52F2D9615}"/>
              </a:ext>
            </a:extLst>
          </p:cNvPr>
          <p:cNvSpPr>
            <a:spLocks noGrp="1"/>
          </p:cNvSpPr>
          <p:nvPr>
            <p:ph type="sldNum" sz="quarter" idx="4"/>
          </p:nvPr>
        </p:nvSpPr>
        <p:spPr>
          <a:xfrm>
            <a:off x="11471955" y="6347732"/>
            <a:ext cx="551167" cy="365125"/>
          </a:xfrm>
          <a:prstGeom prst="rect">
            <a:avLst/>
          </a:prstGeom>
        </p:spPr>
        <p:txBody>
          <a:bodyPr vert="horz" lIns="91440" tIns="45720" rIns="91440" bIns="45720" rtlCol="0" anchor="ctr"/>
          <a:lstStyle>
            <a:lvl1pPr algn="r">
              <a:defRPr sz="900" b="1" i="0">
                <a:solidFill>
                  <a:srgbClr val="A6AAA9"/>
                </a:solidFill>
                <a:effectLst>
                  <a:outerShdw blurRad="50800" dist="38100" dir="2700000" algn="tl" rotWithShape="0">
                    <a:srgbClr val="000000">
                      <a:alpha val="43000"/>
                    </a:srgbClr>
                  </a:outerShdw>
                </a:effectLst>
                <a:latin typeface="DIN Condensed" pitchFamily="2" charset="0"/>
              </a:defRPr>
            </a:lvl1pPr>
          </a:lstStyle>
          <a:p>
            <a:fld id="{D57F1E4F-1CFF-5643-939E-217C01CDF565}" type="slidenum">
              <a:rPr lang="en-US" smtClean="0"/>
              <a:pPr/>
              <a:t>‹#›</a:t>
            </a:fld>
            <a:endParaRPr lang="en-US"/>
          </a:p>
        </p:txBody>
      </p:sp>
    </p:spTree>
    <p:extLst>
      <p:ext uri="{BB962C8B-B14F-4D97-AF65-F5344CB8AC3E}">
        <p14:creationId xmlns:p14="http://schemas.microsoft.com/office/powerpoint/2010/main" val="5783244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DBA8B-20DD-B047-AA03-49ADB5BB10C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37F18AF-7127-E14F-A166-1B569EC9456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3316EEF-EBB8-4347-A565-1767015D080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850D464-F1A4-5349-920F-73162580CC5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4AA0833-D045-9549-BA08-6CA80C17C7B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3">
            <a:extLst>
              <a:ext uri="{FF2B5EF4-FFF2-40B4-BE49-F238E27FC236}">
                <a16:creationId xmlns:a16="http://schemas.microsoft.com/office/drawing/2014/main" id="{3546D4DE-799C-434B-9CE0-D8BF466688DB}"/>
              </a:ext>
            </a:extLst>
          </p:cNvPr>
          <p:cNvSpPr>
            <a:spLocks noGrp="1"/>
          </p:cNvSpPr>
          <p:nvPr>
            <p:ph type="dt" sz="half" idx="10"/>
          </p:nvPr>
        </p:nvSpPr>
        <p:spPr>
          <a:xfrm>
            <a:off x="9795555" y="6347732"/>
            <a:ext cx="1600200" cy="365125"/>
          </a:xfrm>
          <a:prstGeom prst="rect">
            <a:avLst/>
          </a:prstGeom>
        </p:spPr>
        <p:txBody>
          <a:bodyPr vert="horz" lIns="91440" tIns="45720" rIns="91440" bIns="45720" rtlCol="0" anchor="ctr"/>
          <a:lstStyle>
            <a:lvl1pPr algn="r">
              <a:defRPr sz="900" b="1" i="0">
                <a:solidFill>
                  <a:srgbClr val="A6AAA9"/>
                </a:solidFill>
                <a:effectLst>
                  <a:outerShdw blurRad="50800" dist="38100" dir="2700000" algn="tl" rotWithShape="0">
                    <a:srgbClr val="000000">
                      <a:alpha val="43000"/>
                    </a:srgbClr>
                  </a:outerShdw>
                </a:effectLst>
                <a:latin typeface="DIN Condensed" pitchFamily="2" charset="0"/>
              </a:defRPr>
            </a:lvl1pPr>
          </a:lstStyle>
          <a:p>
            <a:fld id="{47A36BEF-6CA9-B142-A0C6-F11506809D81}" type="datetime1">
              <a:rPr lang="en-US" smtClean="0"/>
              <a:t>11/6/2020</a:t>
            </a:fld>
            <a:endParaRPr lang="en-US"/>
          </a:p>
        </p:txBody>
      </p:sp>
      <p:sp>
        <p:nvSpPr>
          <p:cNvPr id="11" name="Slide Number Placeholder 5">
            <a:extLst>
              <a:ext uri="{FF2B5EF4-FFF2-40B4-BE49-F238E27FC236}">
                <a16:creationId xmlns:a16="http://schemas.microsoft.com/office/drawing/2014/main" id="{0AFC2E62-1CC4-804B-9FAF-C9D388C5A5C0}"/>
              </a:ext>
            </a:extLst>
          </p:cNvPr>
          <p:cNvSpPr>
            <a:spLocks noGrp="1"/>
          </p:cNvSpPr>
          <p:nvPr>
            <p:ph type="sldNum" sz="quarter" idx="11"/>
          </p:nvPr>
        </p:nvSpPr>
        <p:spPr>
          <a:xfrm>
            <a:off x="11471955" y="6347732"/>
            <a:ext cx="551167" cy="365125"/>
          </a:xfrm>
          <a:prstGeom prst="rect">
            <a:avLst/>
          </a:prstGeom>
        </p:spPr>
        <p:txBody>
          <a:bodyPr vert="horz" lIns="91440" tIns="45720" rIns="91440" bIns="45720" rtlCol="0" anchor="ctr"/>
          <a:lstStyle>
            <a:lvl1pPr algn="r">
              <a:defRPr sz="900" b="1" i="0">
                <a:solidFill>
                  <a:srgbClr val="A6AAA9"/>
                </a:solidFill>
                <a:effectLst>
                  <a:outerShdw blurRad="50800" dist="38100" dir="2700000" algn="tl" rotWithShape="0">
                    <a:srgbClr val="000000">
                      <a:alpha val="43000"/>
                    </a:srgbClr>
                  </a:outerShdw>
                </a:effectLst>
                <a:latin typeface="DIN Condensed" pitchFamily="2" charset="0"/>
              </a:defRPr>
            </a:lvl1pPr>
          </a:lstStyle>
          <a:p>
            <a:fld id="{D57F1E4F-1CFF-5643-939E-217C01CDF565}" type="slidenum">
              <a:rPr lang="en-US" smtClean="0"/>
              <a:pPr/>
              <a:t>‹#›</a:t>
            </a:fld>
            <a:endParaRPr lang="en-US"/>
          </a:p>
        </p:txBody>
      </p:sp>
    </p:spTree>
    <p:extLst>
      <p:ext uri="{BB962C8B-B14F-4D97-AF65-F5344CB8AC3E}">
        <p14:creationId xmlns:p14="http://schemas.microsoft.com/office/powerpoint/2010/main" val="35507569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E9231-C963-5E42-9912-96275EAE2D0D}"/>
              </a:ext>
            </a:extLst>
          </p:cNvPr>
          <p:cNvSpPr>
            <a:spLocks noGrp="1"/>
          </p:cNvSpPr>
          <p:nvPr>
            <p:ph type="title"/>
          </p:nvPr>
        </p:nvSpPr>
        <p:spPr/>
        <p:txBody>
          <a:bodyPr/>
          <a:lstStyle/>
          <a:p>
            <a:r>
              <a:rPr lang="en-US"/>
              <a:t>Click to edit Master title style</a:t>
            </a:r>
          </a:p>
        </p:txBody>
      </p:sp>
      <p:sp>
        <p:nvSpPr>
          <p:cNvPr id="6" name="Date Placeholder 3">
            <a:extLst>
              <a:ext uri="{FF2B5EF4-FFF2-40B4-BE49-F238E27FC236}">
                <a16:creationId xmlns:a16="http://schemas.microsoft.com/office/drawing/2014/main" id="{B372F8D4-0FBF-B84B-A6E3-165F471A6282}"/>
              </a:ext>
            </a:extLst>
          </p:cNvPr>
          <p:cNvSpPr>
            <a:spLocks noGrp="1"/>
          </p:cNvSpPr>
          <p:nvPr>
            <p:ph type="dt" sz="half" idx="2"/>
          </p:nvPr>
        </p:nvSpPr>
        <p:spPr>
          <a:xfrm>
            <a:off x="9795555" y="6347732"/>
            <a:ext cx="1600200" cy="365125"/>
          </a:xfrm>
          <a:prstGeom prst="rect">
            <a:avLst/>
          </a:prstGeom>
        </p:spPr>
        <p:txBody>
          <a:bodyPr vert="horz" lIns="91440" tIns="45720" rIns="91440" bIns="45720" rtlCol="0" anchor="ctr"/>
          <a:lstStyle>
            <a:lvl1pPr algn="r">
              <a:defRPr sz="900" b="1" i="0">
                <a:solidFill>
                  <a:srgbClr val="A6AAA9"/>
                </a:solidFill>
                <a:effectLst>
                  <a:outerShdw blurRad="50800" dist="38100" dir="2700000" algn="tl" rotWithShape="0">
                    <a:srgbClr val="000000">
                      <a:alpha val="43000"/>
                    </a:srgbClr>
                  </a:outerShdw>
                </a:effectLst>
                <a:latin typeface="DIN Condensed" pitchFamily="2" charset="0"/>
              </a:defRPr>
            </a:lvl1pPr>
          </a:lstStyle>
          <a:p>
            <a:fld id="{D6FF5BF6-5D91-AA4E-8B2D-4A409CDBF9A7}" type="datetime1">
              <a:rPr lang="en-US" smtClean="0"/>
              <a:t>11/6/2020</a:t>
            </a:fld>
            <a:endParaRPr lang="en-US"/>
          </a:p>
        </p:txBody>
      </p:sp>
      <p:sp>
        <p:nvSpPr>
          <p:cNvPr id="7" name="Slide Number Placeholder 5">
            <a:extLst>
              <a:ext uri="{FF2B5EF4-FFF2-40B4-BE49-F238E27FC236}">
                <a16:creationId xmlns:a16="http://schemas.microsoft.com/office/drawing/2014/main" id="{C2D60D4E-1938-9744-A53D-45F4DA349A1C}"/>
              </a:ext>
            </a:extLst>
          </p:cNvPr>
          <p:cNvSpPr>
            <a:spLocks noGrp="1"/>
          </p:cNvSpPr>
          <p:nvPr>
            <p:ph type="sldNum" sz="quarter" idx="4"/>
          </p:nvPr>
        </p:nvSpPr>
        <p:spPr>
          <a:xfrm>
            <a:off x="11471955" y="6347732"/>
            <a:ext cx="551167" cy="365125"/>
          </a:xfrm>
          <a:prstGeom prst="rect">
            <a:avLst/>
          </a:prstGeom>
        </p:spPr>
        <p:txBody>
          <a:bodyPr vert="horz" lIns="91440" tIns="45720" rIns="91440" bIns="45720" rtlCol="0" anchor="ctr"/>
          <a:lstStyle>
            <a:lvl1pPr algn="r">
              <a:defRPr sz="900" b="1" i="0">
                <a:solidFill>
                  <a:srgbClr val="A6AAA9"/>
                </a:solidFill>
                <a:effectLst>
                  <a:outerShdw blurRad="50800" dist="38100" dir="2700000" algn="tl" rotWithShape="0">
                    <a:srgbClr val="000000">
                      <a:alpha val="43000"/>
                    </a:srgbClr>
                  </a:outerShdw>
                </a:effectLst>
                <a:latin typeface="DIN Condensed" pitchFamily="2" charset="0"/>
              </a:defRPr>
            </a:lvl1pPr>
          </a:lstStyle>
          <a:p>
            <a:fld id="{D57F1E4F-1CFF-5643-939E-217C01CDF565}" type="slidenum">
              <a:rPr lang="en-US" smtClean="0"/>
              <a:pPr/>
              <a:t>‹#›</a:t>
            </a:fld>
            <a:endParaRPr lang="en-US"/>
          </a:p>
        </p:txBody>
      </p:sp>
    </p:spTree>
    <p:extLst>
      <p:ext uri="{BB962C8B-B14F-4D97-AF65-F5344CB8AC3E}">
        <p14:creationId xmlns:p14="http://schemas.microsoft.com/office/powerpoint/2010/main" val="32766248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3">
            <a:extLst>
              <a:ext uri="{FF2B5EF4-FFF2-40B4-BE49-F238E27FC236}">
                <a16:creationId xmlns:a16="http://schemas.microsoft.com/office/drawing/2014/main" id="{82B91826-25A1-7940-8DB1-89F4268F43C3}"/>
              </a:ext>
            </a:extLst>
          </p:cNvPr>
          <p:cNvSpPr>
            <a:spLocks noGrp="1"/>
          </p:cNvSpPr>
          <p:nvPr>
            <p:ph type="dt" sz="half" idx="2"/>
          </p:nvPr>
        </p:nvSpPr>
        <p:spPr>
          <a:xfrm>
            <a:off x="9795555" y="6347732"/>
            <a:ext cx="1600200" cy="365125"/>
          </a:xfrm>
          <a:prstGeom prst="rect">
            <a:avLst/>
          </a:prstGeom>
        </p:spPr>
        <p:txBody>
          <a:bodyPr vert="horz" lIns="91440" tIns="45720" rIns="91440" bIns="45720" rtlCol="0" anchor="ctr"/>
          <a:lstStyle>
            <a:lvl1pPr algn="r">
              <a:defRPr sz="900" b="1" i="0">
                <a:solidFill>
                  <a:srgbClr val="A6AAA9"/>
                </a:solidFill>
                <a:effectLst>
                  <a:outerShdw blurRad="50800" dist="38100" dir="2700000" algn="tl" rotWithShape="0">
                    <a:srgbClr val="000000">
                      <a:alpha val="43000"/>
                    </a:srgbClr>
                  </a:outerShdw>
                </a:effectLst>
                <a:latin typeface="DIN Condensed" pitchFamily="2" charset="0"/>
              </a:defRPr>
            </a:lvl1pPr>
          </a:lstStyle>
          <a:p>
            <a:fld id="{07FA857C-09EE-DA47-A560-D6C3D67DD4B0}" type="datetime1">
              <a:rPr lang="en-US" smtClean="0"/>
              <a:t>11/6/2020</a:t>
            </a:fld>
            <a:endParaRPr lang="en-US"/>
          </a:p>
        </p:txBody>
      </p:sp>
      <p:sp>
        <p:nvSpPr>
          <p:cNvPr id="6" name="Slide Number Placeholder 5">
            <a:extLst>
              <a:ext uri="{FF2B5EF4-FFF2-40B4-BE49-F238E27FC236}">
                <a16:creationId xmlns:a16="http://schemas.microsoft.com/office/drawing/2014/main" id="{5B127742-9BA7-E749-B1C8-D41F1897ED15}"/>
              </a:ext>
            </a:extLst>
          </p:cNvPr>
          <p:cNvSpPr>
            <a:spLocks noGrp="1"/>
          </p:cNvSpPr>
          <p:nvPr>
            <p:ph type="sldNum" sz="quarter" idx="4"/>
          </p:nvPr>
        </p:nvSpPr>
        <p:spPr>
          <a:xfrm>
            <a:off x="11471955" y="6347732"/>
            <a:ext cx="551167" cy="365125"/>
          </a:xfrm>
          <a:prstGeom prst="rect">
            <a:avLst/>
          </a:prstGeom>
        </p:spPr>
        <p:txBody>
          <a:bodyPr vert="horz" lIns="91440" tIns="45720" rIns="91440" bIns="45720" rtlCol="0" anchor="ctr"/>
          <a:lstStyle>
            <a:lvl1pPr algn="r">
              <a:defRPr sz="900" b="1" i="0">
                <a:solidFill>
                  <a:srgbClr val="A6AAA9"/>
                </a:solidFill>
                <a:effectLst>
                  <a:outerShdw blurRad="50800" dist="38100" dir="2700000" algn="tl" rotWithShape="0">
                    <a:srgbClr val="000000">
                      <a:alpha val="43000"/>
                    </a:srgbClr>
                  </a:outerShdw>
                </a:effectLst>
                <a:latin typeface="DIN Condensed" pitchFamily="2" charset="0"/>
              </a:defRPr>
            </a:lvl1pPr>
          </a:lstStyle>
          <a:p>
            <a:fld id="{D57F1E4F-1CFF-5643-939E-217C01CDF565}" type="slidenum">
              <a:rPr lang="en-US" smtClean="0"/>
              <a:pPr/>
              <a:t>‹#›</a:t>
            </a:fld>
            <a:endParaRPr lang="en-US"/>
          </a:p>
        </p:txBody>
      </p:sp>
    </p:spTree>
    <p:extLst>
      <p:ext uri="{BB962C8B-B14F-4D97-AF65-F5344CB8AC3E}">
        <p14:creationId xmlns:p14="http://schemas.microsoft.com/office/powerpoint/2010/main" val="23201796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79539-D0DE-5C4F-89D0-DC8B5A3FCA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859122C-AAE8-3242-9D46-F6BCA104686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AD93C87-D761-6345-9748-E87635C3CE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Date Placeholder 3">
            <a:extLst>
              <a:ext uri="{FF2B5EF4-FFF2-40B4-BE49-F238E27FC236}">
                <a16:creationId xmlns:a16="http://schemas.microsoft.com/office/drawing/2014/main" id="{0B4CBA9D-9459-2446-B827-96A5B43E5099}"/>
              </a:ext>
            </a:extLst>
          </p:cNvPr>
          <p:cNvSpPr>
            <a:spLocks noGrp="1"/>
          </p:cNvSpPr>
          <p:nvPr>
            <p:ph type="dt" sz="half" idx="10"/>
          </p:nvPr>
        </p:nvSpPr>
        <p:spPr>
          <a:xfrm>
            <a:off x="9795555" y="6347732"/>
            <a:ext cx="1600200" cy="365125"/>
          </a:xfrm>
          <a:prstGeom prst="rect">
            <a:avLst/>
          </a:prstGeom>
        </p:spPr>
        <p:txBody>
          <a:bodyPr vert="horz" lIns="91440" tIns="45720" rIns="91440" bIns="45720" rtlCol="0" anchor="ctr"/>
          <a:lstStyle>
            <a:lvl1pPr algn="r">
              <a:defRPr sz="900" b="1" i="0">
                <a:solidFill>
                  <a:srgbClr val="A6AAA9"/>
                </a:solidFill>
                <a:effectLst>
                  <a:outerShdw blurRad="50800" dist="38100" dir="2700000" algn="tl" rotWithShape="0">
                    <a:srgbClr val="000000">
                      <a:alpha val="43000"/>
                    </a:srgbClr>
                  </a:outerShdw>
                </a:effectLst>
                <a:latin typeface="DIN Condensed" pitchFamily="2" charset="0"/>
              </a:defRPr>
            </a:lvl1pPr>
          </a:lstStyle>
          <a:p>
            <a:fld id="{D12393E0-E566-DB43-8293-E9E99DA85517}" type="datetime1">
              <a:rPr lang="en-US" smtClean="0"/>
              <a:t>11/6/2020</a:t>
            </a:fld>
            <a:endParaRPr lang="en-US"/>
          </a:p>
        </p:txBody>
      </p:sp>
      <p:sp>
        <p:nvSpPr>
          <p:cNvPr id="9" name="Slide Number Placeholder 5">
            <a:extLst>
              <a:ext uri="{FF2B5EF4-FFF2-40B4-BE49-F238E27FC236}">
                <a16:creationId xmlns:a16="http://schemas.microsoft.com/office/drawing/2014/main" id="{A68E2148-41F3-0641-9BE6-5EA52892EBF7}"/>
              </a:ext>
            </a:extLst>
          </p:cNvPr>
          <p:cNvSpPr>
            <a:spLocks noGrp="1"/>
          </p:cNvSpPr>
          <p:nvPr>
            <p:ph type="sldNum" sz="quarter" idx="4"/>
          </p:nvPr>
        </p:nvSpPr>
        <p:spPr>
          <a:xfrm>
            <a:off x="11471955" y="6347732"/>
            <a:ext cx="551167" cy="365125"/>
          </a:xfrm>
          <a:prstGeom prst="rect">
            <a:avLst/>
          </a:prstGeom>
        </p:spPr>
        <p:txBody>
          <a:bodyPr vert="horz" lIns="91440" tIns="45720" rIns="91440" bIns="45720" rtlCol="0" anchor="ctr"/>
          <a:lstStyle>
            <a:lvl1pPr algn="r">
              <a:defRPr sz="900" b="1" i="0">
                <a:solidFill>
                  <a:srgbClr val="A6AAA9"/>
                </a:solidFill>
                <a:effectLst>
                  <a:outerShdw blurRad="50800" dist="38100" dir="2700000" algn="tl" rotWithShape="0">
                    <a:srgbClr val="000000">
                      <a:alpha val="43000"/>
                    </a:srgbClr>
                  </a:outerShdw>
                </a:effectLst>
                <a:latin typeface="DIN Condensed" pitchFamily="2" charset="0"/>
              </a:defRPr>
            </a:lvl1pPr>
          </a:lstStyle>
          <a:p>
            <a:fld id="{D57F1E4F-1CFF-5643-939E-217C01CDF565}" type="slidenum">
              <a:rPr lang="en-US" smtClean="0"/>
              <a:pPr/>
              <a:t>‹#›</a:t>
            </a:fld>
            <a:endParaRPr lang="en-US"/>
          </a:p>
        </p:txBody>
      </p:sp>
    </p:spTree>
    <p:extLst>
      <p:ext uri="{BB962C8B-B14F-4D97-AF65-F5344CB8AC3E}">
        <p14:creationId xmlns:p14="http://schemas.microsoft.com/office/powerpoint/2010/main" val="1356615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A3E6D-4A5C-6B4B-A8CE-397FCDE239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59443CF-6615-DB42-B7C1-2C9B5374AAA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B8A6D61-78B1-A14D-91F8-A017764E30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Date Placeholder 3">
            <a:extLst>
              <a:ext uri="{FF2B5EF4-FFF2-40B4-BE49-F238E27FC236}">
                <a16:creationId xmlns:a16="http://schemas.microsoft.com/office/drawing/2014/main" id="{ADBF4910-7237-FA4E-B749-D99917F632AD}"/>
              </a:ext>
            </a:extLst>
          </p:cNvPr>
          <p:cNvSpPr>
            <a:spLocks noGrp="1"/>
          </p:cNvSpPr>
          <p:nvPr>
            <p:ph type="dt" sz="half" idx="10"/>
          </p:nvPr>
        </p:nvSpPr>
        <p:spPr>
          <a:xfrm>
            <a:off x="9795555" y="6347732"/>
            <a:ext cx="1600200" cy="365125"/>
          </a:xfrm>
          <a:prstGeom prst="rect">
            <a:avLst/>
          </a:prstGeom>
        </p:spPr>
        <p:txBody>
          <a:bodyPr vert="horz" lIns="91440" tIns="45720" rIns="91440" bIns="45720" rtlCol="0" anchor="ctr"/>
          <a:lstStyle>
            <a:lvl1pPr algn="r">
              <a:defRPr sz="900" b="1" i="0">
                <a:solidFill>
                  <a:srgbClr val="A6AAA9"/>
                </a:solidFill>
                <a:effectLst>
                  <a:outerShdw blurRad="50800" dist="38100" dir="2700000" algn="tl" rotWithShape="0">
                    <a:srgbClr val="000000">
                      <a:alpha val="43000"/>
                    </a:srgbClr>
                  </a:outerShdw>
                </a:effectLst>
                <a:latin typeface="DIN Condensed" pitchFamily="2" charset="0"/>
              </a:defRPr>
            </a:lvl1pPr>
          </a:lstStyle>
          <a:p>
            <a:fld id="{2F4D6889-C739-F340-B58C-F57FD4C71925}" type="datetime1">
              <a:rPr lang="en-US" smtClean="0"/>
              <a:t>11/6/2020</a:t>
            </a:fld>
            <a:endParaRPr lang="en-US"/>
          </a:p>
        </p:txBody>
      </p:sp>
      <p:sp>
        <p:nvSpPr>
          <p:cNvPr id="9" name="Slide Number Placeholder 5">
            <a:extLst>
              <a:ext uri="{FF2B5EF4-FFF2-40B4-BE49-F238E27FC236}">
                <a16:creationId xmlns:a16="http://schemas.microsoft.com/office/drawing/2014/main" id="{99E83779-CDEC-CA42-8DEA-E026A1143AA8}"/>
              </a:ext>
            </a:extLst>
          </p:cNvPr>
          <p:cNvSpPr>
            <a:spLocks noGrp="1"/>
          </p:cNvSpPr>
          <p:nvPr>
            <p:ph type="sldNum" sz="quarter" idx="4"/>
          </p:nvPr>
        </p:nvSpPr>
        <p:spPr>
          <a:xfrm>
            <a:off x="11471955" y="6347732"/>
            <a:ext cx="551167" cy="365125"/>
          </a:xfrm>
          <a:prstGeom prst="rect">
            <a:avLst/>
          </a:prstGeom>
        </p:spPr>
        <p:txBody>
          <a:bodyPr vert="horz" lIns="91440" tIns="45720" rIns="91440" bIns="45720" rtlCol="0" anchor="ctr"/>
          <a:lstStyle>
            <a:lvl1pPr algn="r">
              <a:defRPr sz="900" b="1" i="0">
                <a:solidFill>
                  <a:srgbClr val="A6AAA9"/>
                </a:solidFill>
                <a:effectLst>
                  <a:outerShdw blurRad="50800" dist="38100" dir="2700000" algn="tl" rotWithShape="0">
                    <a:srgbClr val="000000">
                      <a:alpha val="43000"/>
                    </a:srgbClr>
                  </a:outerShdw>
                </a:effectLst>
                <a:latin typeface="DIN Condensed" pitchFamily="2" charset="0"/>
              </a:defRPr>
            </a:lvl1pPr>
          </a:lstStyle>
          <a:p>
            <a:fld id="{D57F1E4F-1CFF-5643-939E-217C01CDF565}" type="slidenum">
              <a:rPr lang="en-US" smtClean="0"/>
              <a:pPr/>
              <a:t>‹#›</a:t>
            </a:fld>
            <a:endParaRPr lang="en-US"/>
          </a:p>
        </p:txBody>
      </p:sp>
    </p:spTree>
    <p:extLst>
      <p:ext uri="{BB962C8B-B14F-4D97-AF65-F5344CB8AC3E}">
        <p14:creationId xmlns:p14="http://schemas.microsoft.com/office/powerpoint/2010/main" val="35046898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tif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2222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0459D16-564D-A948-8546-7DCE4D97273B}"/>
              </a:ext>
            </a:extLst>
          </p:cNvPr>
          <p:cNvSpPr>
            <a:spLocks noGrp="1"/>
          </p:cNvSpPr>
          <p:nvPr>
            <p:ph type="title"/>
          </p:nvPr>
        </p:nvSpPr>
        <p:spPr>
          <a:xfrm>
            <a:off x="1606987" y="1"/>
            <a:ext cx="10515600" cy="74187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248B4F13-7970-2D4B-AD21-CDB8696475A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3">
            <a:extLst>
              <a:ext uri="{FF2B5EF4-FFF2-40B4-BE49-F238E27FC236}">
                <a16:creationId xmlns:a16="http://schemas.microsoft.com/office/drawing/2014/main" id="{985A0308-AECE-EB4F-A5A3-03F6B73E4E5B}"/>
              </a:ext>
            </a:extLst>
          </p:cNvPr>
          <p:cNvSpPr>
            <a:spLocks noGrp="1"/>
          </p:cNvSpPr>
          <p:nvPr>
            <p:ph type="dt" sz="half" idx="2"/>
          </p:nvPr>
        </p:nvSpPr>
        <p:spPr>
          <a:xfrm>
            <a:off x="9795555" y="6347732"/>
            <a:ext cx="1600200" cy="365125"/>
          </a:xfrm>
          <a:prstGeom prst="rect">
            <a:avLst/>
          </a:prstGeom>
        </p:spPr>
        <p:txBody>
          <a:bodyPr vert="horz" lIns="91440" tIns="45720" rIns="91440" bIns="45720" rtlCol="0" anchor="ctr"/>
          <a:lstStyle>
            <a:lvl1pPr algn="r">
              <a:defRPr sz="900" b="1" i="0">
                <a:solidFill>
                  <a:srgbClr val="A6AAA9"/>
                </a:solidFill>
                <a:effectLst>
                  <a:outerShdw blurRad="50800" dist="38100" dir="2700000" algn="tl" rotWithShape="0">
                    <a:srgbClr val="000000">
                      <a:alpha val="43000"/>
                    </a:srgbClr>
                  </a:outerShdw>
                </a:effectLst>
                <a:latin typeface="DIN Condensed" pitchFamily="2" charset="0"/>
              </a:defRPr>
            </a:lvl1pPr>
          </a:lstStyle>
          <a:p>
            <a:fld id="{CB38535E-6E4A-6145-965E-ADBB14E91AEE}" type="datetime1">
              <a:rPr lang="en-US" smtClean="0"/>
              <a:t>11/6/2020</a:t>
            </a:fld>
            <a:endParaRPr lang="en-US" dirty="0"/>
          </a:p>
        </p:txBody>
      </p:sp>
      <p:sp>
        <p:nvSpPr>
          <p:cNvPr id="8" name="Slide Number Placeholder 5">
            <a:extLst>
              <a:ext uri="{FF2B5EF4-FFF2-40B4-BE49-F238E27FC236}">
                <a16:creationId xmlns:a16="http://schemas.microsoft.com/office/drawing/2014/main" id="{D93734BE-3FFA-0F4E-AC2E-538D64CFBDFE}"/>
              </a:ext>
            </a:extLst>
          </p:cNvPr>
          <p:cNvSpPr>
            <a:spLocks noGrp="1"/>
          </p:cNvSpPr>
          <p:nvPr>
            <p:ph type="sldNum" sz="quarter" idx="4"/>
          </p:nvPr>
        </p:nvSpPr>
        <p:spPr>
          <a:xfrm>
            <a:off x="11471955" y="6347732"/>
            <a:ext cx="551167" cy="365125"/>
          </a:xfrm>
          <a:prstGeom prst="rect">
            <a:avLst/>
          </a:prstGeom>
        </p:spPr>
        <p:txBody>
          <a:bodyPr vert="horz" lIns="91440" tIns="45720" rIns="91440" bIns="45720" rtlCol="0" anchor="ctr"/>
          <a:lstStyle>
            <a:lvl1pPr algn="r">
              <a:defRPr sz="900" b="1" i="0">
                <a:solidFill>
                  <a:srgbClr val="A6AAA9"/>
                </a:solidFill>
                <a:effectLst>
                  <a:outerShdw blurRad="50800" dist="38100" dir="2700000" algn="tl" rotWithShape="0">
                    <a:srgbClr val="000000">
                      <a:alpha val="43000"/>
                    </a:srgbClr>
                  </a:outerShdw>
                </a:effectLst>
                <a:latin typeface="DIN Condensed" pitchFamily="2" charset="0"/>
              </a:defRPr>
            </a:lvl1pPr>
          </a:lstStyle>
          <a:p>
            <a:fld id="{D57F1E4F-1CFF-5643-939E-217C01CDF565}" type="slidenum">
              <a:rPr lang="en-US" smtClean="0"/>
              <a:pPr/>
              <a:t>‹#›</a:t>
            </a:fld>
            <a:endParaRPr lang="en-US"/>
          </a:p>
        </p:txBody>
      </p:sp>
      <p:pic>
        <p:nvPicPr>
          <p:cNvPr id="9" name="Picture 8">
            <a:extLst>
              <a:ext uri="{FF2B5EF4-FFF2-40B4-BE49-F238E27FC236}">
                <a16:creationId xmlns:a16="http://schemas.microsoft.com/office/drawing/2014/main" id="{D5E75CDE-3D6E-6542-8CCE-9FE792809968}"/>
              </a:ext>
            </a:extLst>
          </p:cNvPr>
          <p:cNvPicPr>
            <a:picLocks noChangeAspect="1"/>
          </p:cNvPicPr>
          <p:nvPr userDrawn="1"/>
        </p:nvPicPr>
        <p:blipFill>
          <a:blip r:embed="rId13"/>
          <a:stretch>
            <a:fillRect/>
          </a:stretch>
        </p:blipFill>
        <p:spPr>
          <a:xfrm>
            <a:off x="-61992" y="6356513"/>
            <a:ext cx="1505978" cy="395207"/>
          </a:xfrm>
          <a:prstGeom prst="rect">
            <a:avLst/>
          </a:prstGeom>
          <a:ln>
            <a:noFill/>
          </a:ln>
        </p:spPr>
      </p:pic>
      <p:pic>
        <p:nvPicPr>
          <p:cNvPr id="11" name="Picture 9" descr="ridge4.png">
            <a:extLst>
              <a:ext uri="{FF2B5EF4-FFF2-40B4-BE49-F238E27FC236}">
                <a16:creationId xmlns:a16="http://schemas.microsoft.com/office/drawing/2014/main" id="{8AC9B643-3DA7-A54D-8AF7-B15C21AD1E96}"/>
              </a:ext>
            </a:extLst>
          </p:cNvPr>
          <p:cNvPicPr>
            <a:picLocks noChangeAspect="1"/>
          </p:cNvPicPr>
          <p:nvPr userDrawn="1"/>
        </p:nvPicPr>
        <p:blipFill>
          <a:blip r:embed="rId14" cstate="email"/>
          <a:srcRect/>
          <a:stretch>
            <a:fillRect/>
          </a:stretch>
        </p:blipFill>
        <p:spPr bwMode="ltGray">
          <a:xfrm>
            <a:off x="1588" y="0"/>
            <a:ext cx="3968750" cy="1443038"/>
          </a:xfrm>
          <a:prstGeom prst="rect">
            <a:avLst/>
          </a:prstGeom>
          <a:noFill/>
          <a:ln w="9525">
            <a:noFill/>
            <a:miter lim="800000"/>
            <a:headEnd/>
            <a:tailEnd/>
          </a:ln>
        </p:spPr>
      </p:pic>
    </p:spTree>
    <p:extLst>
      <p:ext uri="{BB962C8B-B14F-4D97-AF65-F5344CB8AC3E}">
        <p14:creationId xmlns:p14="http://schemas.microsoft.com/office/powerpoint/2010/main" val="2594004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r" defTabSz="914400" rtl="0" eaLnBrk="1" latinLnBrk="0" hangingPunct="1">
        <a:lnSpc>
          <a:spcPct val="90000"/>
        </a:lnSpc>
        <a:spcBef>
          <a:spcPct val="0"/>
        </a:spcBef>
        <a:buNone/>
        <a:defRPr sz="4400" kern="1200" cap="all" baseline="0">
          <a:solidFill>
            <a:srgbClr val="32A4DA"/>
          </a:solidFill>
          <a:latin typeface="DIN Condensed"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A6AAA9"/>
          </a:solidFill>
          <a:latin typeface="DIN Condensed"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A6AAA9"/>
          </a:solidFill>
          <a:latin typeface="DIN Condensed"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A6AAA9"/>
          </a:solidFill>
          <a:latin typeface="DIN Condensed"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A6AAA9"/>
          </a:solidFill>
          <a:latin typeface="DIN Condensed"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A6AAA9"/>
          </a:solidFill>
          <a:latin typeface="DIN Condensed"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51.png"/><Relationship Id="rId13" Type="http://schemas.openxmlformats.org/officeDocument/2006/relationships/image" Target="../media/image56.png"/><Relationship Id="rId3" Type="http://schemas.openxmlformats.org/officeDocument/2006/relationships/image" Target="../media/image46.png"/><Relationship Id="rId7" Type="http://schemas.openxmlformats.org/officeDocument/2006/relationships/image" Target="../media/image50.png"/><Relationship Id="rId12" Type="http://schemas.openxmlformats.org/officeDocument/2006/relationships/image" Target="../media/image55.png"/><Relationship Id="rId2"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49.png"/><Relationship Id="rId11" Type="http://schemas.openxmlformats.org/officeDocument/2006/relationships/image" Target="../media/image54.png"/><Relationship Id="rId5" Type="http://schemas.openxmlformats.org/officeDocument/2006/relationships/image" Target="../media/image48.png"/><Relationship Id="rId10" Type="http://schemas.openxmlformats.org/officeDocument/2006/relationships/image" Target="../media/image53.png"/><Relationship Id="rId4" Type="http://schemas.openxmlformats.org/officeDocument/2006/relationships/image" Target="../media/image47.png"/><Relationship Id="rId9" Type="http://schemas.openxmlformats.org/officeDocument/2006/relationships/image" Target="../media/image52.png"/></Relationships>
</file>

<file path=ppt/slides/_rels/slide15.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64.png"/><Relationship Id="rId3" Type="http://schemas.openxmlformats.org/officeDocument/2006/relationships/image" Target="../media/image5.svg"/><Relationship Id="rId7" Type="http://schemas.openxmlformats.org/officeDocument/2006/relationships/image" Target="../media/image63.svg"/><Relationship Id="rId2" Type="http://schemas.openxmlformats.org/officeDocument/2006/relationships/image" Target="../media/image59.png"/><Relationship Id="rId1" Type="http://schemas.openxmlformats.org/officeDocument/2006/relationships/slideLayout" Target="../slideLayouts/slideLayout2.xml"/><Relationship Id="rId6" Type="http://schemas.openxmlformats.org/officeDocument/2006/relationships/image" Target="../media/image62.png"/><Relationship Id="rId5" Type="http://schemas.openxmlformats.org/officeDocument/2006/relationships/image" Target="../media/image61.svg"/><Relationship Id="rId4" Type="http://schemas.openxmlformats.org/officeDocument/2006/relationships/image" Target="../media/image60.png"/><Relationship Id="rId9" Type="http://schemas.openxmlformats.org/officeDocument/2006/relationships/image" Target="../media/image65.svg"/></Relationships>
</file>

<file path=ppt/slides/_rels/slide18.xml.rels><?xml version="1.0" encoding="UTF-8" standalone="yes"?>
<Relationships xmlns="http://schemas.openxmlformats.org/package/2006/relationships"><Relationship Id="rId2" Type="http://schemas.openxmlformats.org/officeDocument/2006/relationships/image" Target="../media/image66.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2.xml"/><Relationship Id="rId5" Type="http://schemas.openxmlformats.org/officeDocument/2006/relationships/image" Target="../media/image70.png"/><Relationship Id="rId4" Type="http://schemas.openxmlformats.org/officeDocument/2006/relationships/image" Target="../media/image6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8" Type="http://schemas.openxmlformats.org/officeDocument/2006/relationships/image" Target="../media/image19.png"/><Relationship Id="rId3" Type="http://schemas.microsoft.com/office/2007/relationships/hdphoto" Target="../media/hdphoto1.wdp"/><Relationship Id="rId7" Type="http://schemas.microsoft.com/office/2007/relationships/hdphoto" Target="../media/hdphoto2.wdp"/><Relationship Id="rId12" Type="http://schemas.openxmlformats.org/officeDocument/2006/relationships/image" Target="../media/image23.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8.png"/><Relationship Id="rId11" Type="http://schemas.openxmlformats.org/officeDocument/2006/relationships/image" Target="../media/image22.png"/><Relationship Id="rId5" Type="http://schemas.openxmlformats.org/officeDocument/2006/relationships/image" Target="../media/image17.png"/><Relationship Id="rId10" Type="http://schemas.openxmlformats.org/officeDocument/2006/relationships/image" Target="../media/image21.png"/><Relationship Id="rId4" Type="http://schemas.openxmlformats.org/officeDocument/2006/relationships/image" Target="../media/image16.png"/><Relationship Id="rId9" Type="http://schemas.openxmlformats.org/officeDocument/2006/relationships/image" Target="../media/image2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7.png"/><Relationship Id="rId5" Type="http://schemas.microsoft.com/office/2007/relationships/hdphoto" Target="../media/hdphoto3.wdp"/><Relationship Id="rId4" Type="http://schemas.openxmlformats.org/officeDocument/2006/relationships/image" Target="../media/image26.png"/></Relationships>
</file>

<file path=ppt/slides/_rels/slide8.xml.rels><?xml version="1.0" encoding="UTF-8" standalone="yes"?>
<Relationships xmlns="http://schemas.openxmlformats.org/package/2006/relationships"><Relationship Id="rId8" Type="http://schemas.openxmlformats.org/officeDocument/2006/relationships/image" Target="../media/image33.jpe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9.xml.rels><?xml version="1.0" encoding="UTF-8" standalone="yes"?>
<Relationships xmlns="http://schemas.openxmlformats.org/package/2006/relationships"><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FD155-1A16-EF40-9497-2DE1C2C4A1AA}"/>
              </a:ext>
            </a:extLst>
          </p:cNvPr>
          <p:cNvSpPr>
            <a:spLocks noGrp="1"/>
          </p:cNvSpPr>
          <p:nvPr>
            <p:ph type="ctrTitle"/>
          </p:nvPr>
        </p:nvSpPr>
        <p:spPr>
          <a:xfrm>
            <a:off x="0" y="1471910"/>
            <a:ext cx="4999703" cy="1815882"/>
          </a:xfrm>
          <a:solidFill>
            <a:srgbClr val="3C5482">
              <a:alpha val="40000"/>
            </a:srgbClr>
          </a:solidFill>
        </p:spPr>
        <p:txBody>
          <a:bodyPr wrap="square">
            <a:spAutoFit/>
          </a:bodyPr>
          <a:lstStyle/>
          <a:p>
            <a:pPr fontAlgn="base">
              <a:lnSpc>
                <a:spcPct val="100000"/>
              </a:lnSpc>
              <a:spcAft>
                <a:spcPct val="0"/>
              </a:spcAft>
            </a:pPr>
            <a:r>
              <a:rPr lang="en-US" sz="2800" b="1" cap="none" dirty="0" err="1">
                <a:solidFill>
                  <a:prstClr val="white"/>
                </a:solidFill>
                <a:latin typeface="Arial" charset="0"/>
                <a:ea typeface="+mn-ea"/>
                <a:cs typeface="Arial" charset="0"/>
              </a:rPr>
              <a:t>TechM</a:t>
            </a:r>
            <a:r>
              <a:rPr lang="en-US" sz="2800" b="1" cap="none" dirty="0">
                <a:solidFill>
                  <a:prstClr val="white"/>
                </a:solidFill>
                <a:latin typeface="Arial" charset="0"/>
                <a:ea typeface="+mn-ea"/>
                <a:cs typeface="Arial" charset="0"/>
              </a:rPr>
              <a:t> Proposal </a:t>
            </a:r>
            <a:br>
              <a:rPr lang="en-US" sz="2800" b="1" cap="none" dirty="0">
                <a:solidFill>
                  <a:prstClr val="white"/>
                </a:solidFill>
                <a:latin typeface="Arial" charset="0"/>
                <a:ea typeface="+mn-ea"/>
                <a:cs typeface="Arial" charset="0"/>
              </a:rPr>
            </a:br>
            <a:r>
              <a:rPr lang="en-US" sz="2800" b="1" cap="none" dirty="0">
                <a:solidFill>
                  <a:prstClr val="white"/>
                </a:solidFill>
                <a:latin typeface="Arial" charset="0"/>
                <a:ea typeface="+mn-ea"/>
                <a:cs typeface="Arial" charset="0"/>
              </a:rPr>
              <a:t>for </a:t>
            </a:r>
            <a:br>
              <a:rPr lang="en-US" sz="2800" b="1" cap="none" dirty="0">
                <a:solidFill>
                  <a:prstClr val="white"/>
                </a:solidFill>
                <a:latin typeface="Arial" charset="0"/>
                <a:ea typeface="+mn-ea"/>
                <a:cs typeface="Arial" charset="0"/>
              </a:rPr>
            </a:br>
            <a:r>
              <a:rPr lang="en-US" sz="2800" b="1" cap="none" dirty="0">
                <a:solidFill>
                  <a:prstClr val="white"/>
                </a:solidFill>
                <a:latin typeface="Arial" charset="0"/>
                <a:ea typeface="+mn-ea"/>
                <a:cs typeface="Arial" charset="0"/>
              </a:rPr>
              <a:t>GE Renewables – </a:t>
            </a:r>
            <a:r>
              <a:rPr lang="en-US" sz="2800" b="1" cap="none" dirty="0">
                <a:solidFill>
                  <a:schemeClr val="accent4">
                    <a:lumMod val="60000"/>
                    <a:lumOff val="40000"/>
                  </a:schemeClr>
                </a:solidFill>
                <a:latin typeface="Arial" charset="0"/>
                <a:ea typeface="+mn-ea"/>
                <a:cs typeface="Arial" charset="0"/>
              </a:rPr>
              <a:t>WCM &amp; Maximo RFP</a:t>
            </a:r>
          </a:p>
        </p:txBody>
      </p:sp>
    </p:spTree>
    <p:extLst>
      <p:ext uri="{BB962C8B-B14F-4D97-AF65-F5344CB8AC3E}">
        <p14:creationId xmlns:p14="http://schemas.microsoft.com/office/powerpoint/2010/main" val="42751665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42B94-AA19-4448-881B-7FDA1190714D}"/>
              </a:ext>
            </a:extLst>
          </p:cNvPr>
          <p:cNvSpPr>
            <a:spLocks noGrp="1"/>
          </p:cNvSpPr>
          <p:nvPr>
            <p:ph type="title"/>
          </p:nvPr>
        </p:nvSpPr>
        <p:spPr>
          <a:xfrm>
            <a:off x="1661579" y="1"/>
            <a:ext cx="10515600" cy="741872"/>
          </a:xfrm>
        </p:spPr>
        <p:txBody>
          <a:bodyPr>
            <a:normAutofit/>
          </a:bodyPr>
          <a:lstStyle/>
          <a:p>
            <a:r>
              <a:rPr lang="en-US" sz="4000" dirty="0">
                <a:solidFill>
                  <a:schemeClr val="tx1"/>
                </a:solidFill>
              </a:rPr>
              <a:t>SCOPE ASSUMPTIONS</a:t>
            </a:r>
          </a:p>
        </p:txBody>
      </p:sp>
      <p:sp>
        <p:nvSpPr>
          <p:cNvPr id="4" name="Date Placeholder 3">
            <a:extLst>
              <a:ext uri="{FF2B5EF4-FFF2-40B4-BE49-F238E27FC236}">
                <a16:creationId xmlns:a16="http://schemas.microsoft.com/office/drawing/2014/main" id="{36ED7B83-97B9-AC43-AAED-D4162A5BA637}"/>
              </a:ext>
            </a:extLst>
          </p:cNvPr>
          <p:cNvSpPr>
            <a:spLocks noGrp="1"/>
          </p:cNvSpPr>
          <p:nvPr>
            <p:ph type="dt" sz="half" idx="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4D6C0C8-3325-894F-B9D7-BEA551178ACC}" type="datetime1">
              <a:rPr kumimoji="0" lang="en-US" sz="900" b="1" i="0" u="none" strike="noStrike" kern="1200" cap="none" spc="0" normalizeH="0" baseline="0" noProof="0" smtClean="0">
                <a:ln>
                  <a:noFill/>
                </a:ln>
                <a:solidFill>
                  <a:srgbClr val="A6AAA9"/>
                </a:solidFill>
                <a:effectLst>
                  <a:outerShdw blurRad="50800" dist="38100" dir="2700000" algn="tl" rotWithShape="0">
                    <a:srgbClr val="000000">
                      <a:alpha val="43000"/>
                    </a:srgbClr>
                  </a:outerShdw>
                </a:effectLst>
                <a:uLnTx/>
                <a:uFillTx/>
                <a:latin typeface="DIN Condensed"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11/6/2020</a:t>
            </a:fld>
            <a:endParaRPr kumimoji="0" lang="en-US" sz="900" b="1" i="0" u="none" strike="noStrike" kern="1200" cap="none" spc="0" normalizeH="0" baseline="0" noProof="0">
              <a:ln>
                <a:noFill/>
              </a:ln>
              <a:solidFill>
                <a:srgbClr val="A6AAA9"/>
              </a:solidFill>
              <a:effectLst>
                <a:outerShdw blurRad="50800" dist="38100" dir="2700000" algn="tl" rotWithShape="0">
                  <a:srgbClr val="000000">
                    <a:alpha val="43000"/>
                  </a:srgbClr>
                </a:outerShdw>
              </a:effectLst>
              <a:uLnTx/>
              <a:uFillTx/>
              <a:latin typeface="DIN Condensed" pitchFamily="2" charset="0"/>
              <a:ea typeface="+mn-ea"/>
              <a:cs typeface="+mn-cs"/>
            </a:endParaRPr>
          </a:p>
        </p:txBody>
      </p:sp>
      <p:sp>
        <p:nvSpPr>
          <p:cNvPr id="5" name="Slide Number Placeholder 4">
            <a:extLst>
              <a:ext uri="{FF2B5EF4-FFF2-40B4-BE49-F238E27FC236}">
                <a16:creationId xmlns:a16="http://schemas.microsoft.com/office/drawing/2014/main" id="{2FDACDE7-645B-6F4A-B8EA-9596969D7E2D}"/>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900" b="1" i="0" u="none" strike="noStrike" kern="1200" cap="none" spc="0" normalizeH="0" baseline="0" noProof="0" smtClean="0">
                <a:ln>
                  <a:noFill/>
                </a:ln>
                <a:solidFill>
                  <a:srgbClr val="A6AAA9"/>
                </a:solidFill>
                <a:effectLst>
                  <a:outerShdw blurRad="50800" dist="38100" dir="2700000" algn="tl" rotWithShape="0">
                    <a:srgbClr val="000000">
                      <a:alpha val="43000"/>
                    </a:srgbClr>
                  </a:outerShdw>
                </a:effectLst>
                <a:uLnTx/>
                <a:uFillTx/>
                <a:latin typeface="DIN Condensed"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900" b="1" i="0" u="none" strike="noStrike" kern="1200" cap="none" spc="0" normalizeH="0" baseline="0" noProof="0">
              <a:ln>
                <a:noFill/>
              </a:ln>
              <a:solidFill>
                <a:srgbClr val="A6AAA9"/>
              </a:solidFill>
              <a:effectLst>
                <a:outerShdw blurRad="50800" dist="38100" dir="2700000" algn="tl" rotWithShape="0">
                  <a:srgbClr val="000000">
                    <a:alpha val="43000"/>
                  </a:srgbClr>
                </a:outerShdw>
              </a:effectLst>
              <a:uLnTx/>
              <a:uFillTx/>
              <a:latin typeface="DIN Condensed" pitchFamily="2" charset="0"/>
              <a:ea typeface="+mn-ea"/>
              <a:cs typeface="+mn-cs"/>
            </a:endParaRPr>
          </a:p>
        </p:txBody>
      </p:sp>
      <p:sp>
        <p:nvSpPr>
          <p:cNvPr id="7" name="Content Placeholder 2">
            <a:extLst>
              <a:ext uri="{FF2B5EF4-FFF2-40B4-BE49-F238E27FC236}">
                <a16:creationId xmlns:a16="http://schemas.microsoft.com/office/drawing/2014/main" id="{C937CE3B-54EA-8A4C-B203-EA627D92F2C9}"/>
              </a:ext>
            </a:extLst>
          </p:cNvPr>
          <p:cNvSpPr>
            <a:spLocks noGrp="1"/>
          </p:cNvSpPr>
          <p:nvPr/>
        </p:nvSpPr>
        <p:spPr>
          <a:xfrm>
            <a:off x="147484" y="969865"/>
            <a:ext cx="12191999" cy="556042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A6AAA9"/>
                </a:solidFill>
                <a:latin typeface="DIN Condensed"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A6AAA9"/>
                </a:solidFill>
                <a:latin typeface="DIN Condensed"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A6AAA9"/>
                </a:solidFill>
                <a:latin typeface="DIN Condensed"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A6AAA9"/>
                </a:solidFill>
                <a:latin typeface="DIN Condensed"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A6AAA9"/>
                </a:solidFill>
                <a:latin typeface="DIN Condensed"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IN" sz="1400" b="0" i="0" u="none" strike="noStrike" kern="1200" cap="none" spc="0" normalizeH="0" baseline="0" noProof="0" dirty="0">
                <a:ln>
                  <a:noFill/>
                </a:ln>
                <a:solidFill>
                  <a:prstClr val="black"/>
                </a:solidFill>
                <a:effectLst/>
                <a:uLnTx/>
                <a:uFillTx/>
                <a:latin typeface="DIN Condensed"/>
                <a:ea typeface="+mn-ea"/>
                <a:cs typeface="+mn-cs"/>
              </a:rPr>
              <a:t>In alignment to </a:t>
            </a:r>
            <a:r>
              <a:rPr kumimoji="0" lang="en-IN" sz="1400" b="1" i="0" u="none" strike="noStrike" kern="1200" cap="none" spc="0" normalizeH="0" baseline="0" noProof="0" dirty="0">
                <a:ln>
                  <a:noFill/>
                </a:ln>
                <a:solidFill>
                  <a:prstClr val="black"/>
                </a:solidFill>
                <a:effectLst/>
                <a:uLnTx/>
                <a:uFillTx/>
                <a:latin typeface="DIN Condensed"/>
                <a:ea typeface="+mn-ea"/>
                <a:cs typeface="+mn-cs"/>
              </a:rPr>
              <a:t>Wind Costing Model</a:t>
            </a:r>
            <a:r>
              <a:rPr kumimoji="0" lang="en-US" sz="1400" b="1" i="0" u="none" strike="noStrike" kern="1200" cap="none" spc="0" normalizeH="0" baseline="0" noProof="0" dirty="0">
                <a:ln>
                  <a:noFill/>
                </a:ln>
                <a:solidFill>
                  <a:prstClr val="black"/>
                </a:solidFill>
                <a:effectLst/>
                <a:uLnTx/>
                <a:uFillTx/>
                <a:latin typeface="DIN Condensed"/>
                <a:ea typeface="+mn-ea"/>
                <a:cs typeface="+mn-cs"/>
              </a:rPr>
              <a:t>(WCM)</a:t>
            </a:r>
            <a:r>
              <a:rPr kumimoji="0" lang="en-US" sz="1400" b="0" i="0" u="none" strike="noStrike" kern="1200" cap="none" spc="0" normalizeH="0" baseline="0" noProof="0" dirty="0">
                <a:ln>
                  <a:noFill/>
                </a:ln>
                <a:solidFill>
                  <a:prstClr val="black"/>
                </a:solidFill>
                <a:effectLst/>
                <a:uLnTx/>
                <a:uFillTx/>
                <a:latin typeface="DIN Condensed"/>
                <a:ea typeface="+mn-ea"/>
                <a:cs typeface="+mn-cs"/>
              </a:rPr>
              <a:t> </a:t>
            </a:r>
            <a:r>
              <a:rPr kumimoji="0" lang="en-IN" sz="1400" b="0" i="0" u="none" strike="noStrike" kern="1200" cap="none" spc="0" normalizeH="0" baseline="0" noProof="0" dirty="0">
                <a:ln>
                  <a:noFill/>
                </a:ln>
                <a:solidFill>
                  <a:prstClr val="black"/>
                </a:solidFill>
                <a:effectLst/>
                <a:uLnTx/>
                <a:uFillTx/>
                <a:latin typeface="DIN Condensed"/>
                <a:ea typeface="+mn-ea"/>
                <a:cs typeface="+mn-cs"/>
              </a:rPr>
              <a:t>RTS model, prioritization between production support activities and enhancements would be discussed and mutually agreed between GE and </a:t>
            </a:r>
            <a:r>
              <a:rPr kumimoji="0" lang="en-IN" sz="1400" b="0" i="0" u="none" strike="noStrike" kern="1200" cap="none" spc="0" normalizeH="0" baseline="0" noProof="0" dirty="0" err="1">
                <a:ln>
                  <a:noFill/>
                </a:ln>
                <a:solidFill>
                  <a:prstClr val="black"/>
                </a:solidFill>
                <a:effectLst/>
                <a:uLnTx/>
                <a:uFillTx/>
                <a:latin typeface="DIN Condensed"/>
                <a:ea typeface="+mn-ea"/>
                <a:cs typeface="+mn-cs"/>
              </a:rPr>
              <a:t>TechM</a:t>
            </a:r>
            <a:r>
              <a:rPr kumimoji="0" lang="en-IN" sz="1400" b="0" i="0" u="none" strike="noStrike" kern="1200" cap="none" spc="0" normalizeH="0" baseline="0" noProof="0" dirty="0">
                <a:ln>
                  <a:noFill/>
                </a:ln>
                <a:solidFill>
                  <a:prstClr val="black"/>
                </a:solidFill>
                <a:effectLst/>
                <a:uLnTx/>
                <a:uFillTx/>
                <a:latin typeface="DIN Condensed"/>
                <a:ea typeface="+mn-ea"/>
                <a:cs typeface="+mn-cs"/>
              </a:rPr>
              <a:t>.</a:t>
            </a:r>
            <a:endParaRPr kumimoji="0" lang="en-US" sz="1400" b="0" i="0" u="none" strike="noStrike" kern="1200" cap="none" spc="0" normalizeH="0" baseline="0" noProof="0" dirty="0">
              <a:ln>
                <a:noFill/>
              </a:ln>
              <a:solidFill>
                <a:prstClr val="black"/>
              </a:solidFill>
              <a:effectLst/>
              <a:uLnTx/>
              <a:uFillTx/>
              <a:latin typeface="DIN Condensed"/>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IN" sz="1400" b="0" i="0" u="none" strike="noStrike" kern="1200" cap="none" spc="0" normalizeH="0" baseline="0" noProof="0" dirty="0">
                <a:ln>
                  <a:noFill/>
                </a:ln>
                <a:solidFill>
                  <a:prstClr val="black"/>
                </a:solidFill>
                <a:effectLst/>
                <a:uLnTx/>
                <a:uFillTx/>
                <a:latin typeface="DIN Condensed"/>
                <a:ea typeface="+mn-ea"/>
                <a:cs typeface="+mn-cs"/>
              </a:rPr>
              <a:t>All additional scope (New Releases, updates, migrations etc) apart from scope mentioned, to be on-boarded to </a:t>
            </a:r>
            <a:r>
              <a:rPr kumimoji="0" lang="en-IN" sz="1400" b="0" i="0" u="none" strike="noStrike" kern="1200" cap="none" spc="0" normalizeH="0" baseline="0" noProof="0" dirty="0" err="1">
                <a:ln>
                  <a:noFill/>
                </a:ln>
                <a:solidFill>
                  <a:prstClr val="black"/>
                </a:solidFill>
                <a:effectLst/>
                <a:uLnTx/>
                <a:uFillTx/>
                <a:latin typeface="DIN Condensed"/>
                <a:ea typeface="+mn-ea"/>
                <a:cs typeface="+mn-cs"/>
              </a:rPr>
              <a:t>TechM</a:t>
            </a:r>
            <a:r>
              <a:rPr kumimoji="0" lang="en-IN" sz="1400" b="0" i="0" u="none" strike="noStrike" kern="1200" cap="none" spc="0" normalizeH="0" baseline="0" noProof="0" dirty="0">
                <a:ln>
                  <a:noFill/>
                </a:ln>
                <a:solidFill>
                  <a:prstClr val="black"/>
                </a:solidFill>
                <a:effectLst/>
                <a:uLnTx/>
                <a:uFillTx/>
                <a:latin typeface="DIN Condensed"/>
                <a:ea typeface="+mn-ea"/>
                <a:cs typeface="+mn-cs"/>
              </a:rPr>
              <a:t> with required knowledge transition and PO amendment as applicable.</a:t>
            </a:r>
            <a:endParaRPr kumimoji="0" lang="en-US" sz="1400" b="0" i="0" u="none" strike="noStrike" kern="1200" cap="none" spc="0" normalizeH="0" baseline="0" noProof="0" dirty="0">
              <a:ln>
                <a:noFill/>
              </a:ln>
              <a:solidFill>
                <a:prstClr val="black"/>
              </a:solidFill>
              <a:effectLst/>
              <a:uLnTx/>
              <a:uFillTx/>
              <a:latin typeface="DIN Condensed"/>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DIN Condensed"/>
                <a:ea typeface="+mn-ea"/>
                <a:cs typeface="+mn-cs"/>
              </a:rPr>
              <a:t>Any 3</a:t>
            </a:r>
            <a:r>
              <a:rPr kumimoji="0" lang="en-US" sz="1400" b="0" i="0" u="none" strike="noStrike" kern="1200" cap="none" spc="0" normalizeH="0" baseline="30000" noProof="0" dirty="0">
                <a:ln>
                  <a:noFill/>
                </a:ln>
                <a:solidFill>
                  <a:prstClr val="black"/>
                </a:solidFill>
                <a:effectLst/>
                <a:uLnTx/>
                <a:uFillTx/>
                <a:latin typeface="DIN Condensed"/>
                <a:ea typeface="+mn-ea"/>
                <a:cs typeface="+mn-cs"/>
              </a:rPr>
              <a:t>rd</a:t>
            </a:r>
            <a:r>
              <a:rPr kumimoji="0" lang="en-US" sz="1400" b="0" i="0" u="none" strike="noStrike" kern="1200" cap="none" spc="0" normalizeH="0" baseline="0" noProof="0" dirty="0">
                <a:ln>
                  <a:noFill/>
                </a:ln>
                <a:solidFill>
                  <a:prstClr val="black"/>
                </a:solidFill>
                <a:effectLst/>
                <a:uLnTx/>
                <a:uFillTx/>
                <a:latin typeface="DIN Condensed"/>
                <a:ea typeface="+mn-ea"/>
                <a:cs typeface="+mn-cs"/>
              </a:rPr>
              <a:t> Party application involved in the overall scope required coordination with 3</a:t>
            </a:r>
            <a:r>
              <a:rPr kumimoji="0" lang="en-US" sz="1400" b="0" i="0" u="none" strike="noStrike" kern="1200" cap="none" spc="0" normalizeH="0" baseline="30000" noProof="0" dirty="0">
                <a:ln>
                  <a:noFill/>
                </a:ln>
                <a:solidFill>
                  <a:prstClr val="black"/>
                </a:solidFill>
                <a:effectLst/>
                <a:uLnTx/>
                <a:uFillTx/>
                <a:latin typeface="DIN Condensed"/>
                <a:ea typeface="+mn-ea"/>
                <a:cs typeface="+mn-cs"/>
              </a:rPr>
              <a:t>rd</a:t>
            </a:r>
            <a:r>
              <a:rPr kumimoji="0" lang="en-US" sz="1400" b="0" i="0" u="none" strike="noStrike" kern="1200" cap="none" spc="0" normalizeH="0" baseline="0" noProof="0" dirty="0">
                <a:ln>
                  <a:noFill/>
                </a:ln>
                <a:solidFill>
                  <a:prstClr val="black"/>
                </a:solidFill>
                <a:effectLst/>
                <a:uLnTx/>
                <a:uFillTx/>
                <a:latin typeface="DIN Condensed"/>
                <a:ea typeface="+mn-ea"/>
                <a:cs typeface="+mn-cs"/>
              </a:rPr>
              <a:t> party vendor for any issues/help required to perform the scope activities.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err="1">
                <a:ln>
                  <a:noFill/>
                </a:ln>
                <a:solidFill>
                  <a:prstClr val="black"/>
                </a:solidFill>
                <a:effectLst/>
                <a:uLnTx/>
                <a:uFillTx/>
                <a:latin typeface="DIN Condensed"/>
                <a:ea typeface="+mn-ea"/>
                <a:cs typeface="+mn-cs"/>
              </a:rPr>
              <a:t>TechM</a:t>
            </a:r>
            <a:r>
              <a:rPr kumimoji="0" lang="en-US" sz="1400" b="0" i="0" u="none" strike="noStrike" kern="1200" cap="none" spc="0" normalizeH="0" baseline="0" noProof="0" dirty="0">
                <a:ln>
                  <a:noFill/>
                </a:ln>
                <a:solidFill>
                  <a:prstClr val="black"/>
                </a:solidFill>
                <a:effectLst/>
                <a:uLnTx/>
                <a:uFillTx/>
                <a:latin typeface="DIN Condensed"/>
                <a:ea typeface="+mn-ea"/>
                <a:cs typeface="+mn-cs"/>
              </a:rPr>
              <a:t> will own the delivery and will cross leverage resources across streams where possible to optimize usage</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DIN Condensed"/>
                <a:ea typeface="+mn-ea"/>
                <a:cs typeface="+mn-cs"/>
              </a:rPr>
              <a:t>GE would nominate a single point contact for the engagement.</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DIN Condensed"/>
                <a:ea typeface="+mn-ea"/>
                <a:cs typeface="+mn-cs"/>
              </a:rPr>
              <a:t>Deviation in the timelines/schedules due to delay caused by factors which are not in the control of </a:t>
            </a:r>
            <a:r>
              <a:rPr kumimoji="0" lang="en-US" sz="1400" b="0" i="0" u="none" strike="noStrike" kern="1200" cap="none" spc="0" normalizeH="0" baseline="0" noProof="0" dirty="0" err="1">
                <a:ln>
                  <a:noFill/>
                </a:ln>
                <a:solidFill>
                  <a:prstClr val="black"/>
                </a:solidFill>
                <a:effectLst/>
                <a:uLnTx/>
                <a:uFillTx/>
                <a:latin typeface="DIN Condensed"/>
                <a:ea typeface="+mn-ea"/>
                <a:cs typeface="+mn-cs"/>
              </a:rPr>
              <a:t>TechM</a:t>
            </a:r>
            <a:r>
              <a:rPr kumimoji="0" lang="en-US" sz="1400" b="0" i="0" u="none" strike="noStrike" kern="1200" cap="none" spc="0" normalizeH="0" baseline="0" noProof="0" dirty="0">
                <a:ln>
                  <a:noFill/>
                </a:ln>
                <a:solidFill>
                  <a:prstClr val="black"/>
                </a:solidFill>
                <a:effectLst/>
                <a:uLnTx/>
                <a:uFillTx/>
                <a:latin typeface="DIN Condensed"/>
                <a:ea typeface="+mn-ea"/>
                <a:cs typeface="+mn-cs"/>
              </a:rPr>
              <a:t> (like delays from other workgroups, parallel vendor teams, source systems etc.) will not be considered as </a:t>
            </a:r>
            <a:r>
              <a:rPr kumimoji="0" lang="en-US" sz="1400" b="0" i="0" u="none" strike="noStrike" kern="1200" cap="none" spc="0" normalizeH="0" baseline="0" noProof="0" dirty="0" err="1">
                <a:ln>
                  <a:noFill/>
                </a:ln>
                <a:solidFill>
                  <a:prstClr val="black"/>
                </a:solidFill>
                <a:effectLst/>
                <a:uLnTx/>
                <a:uFillTx/>
                <a:latin typeface="DIN Condensed"/>
                <a:ea typeface="+mn-ea"/>
                <a:cs typeface="+mn-cs"/>
              </a:rPr>
              <a:t>TechM</a:t>
            </a:r>
            <a:r>
              <a:rPr kumimoji="0" lang="en-US" sz="1400" b="0" i="0" u="none" strike="noStrike" kern="1200" cap="none" spc="0" normalizeH="0" baseline="0" noProof="0" dirty="0">
                <a:ln>
                  <a:noFill/>
                </a:ln>
                <a:solidFill>
                  <a:prstClr val="black"/>
                </a:solidFill>
                <a:effectLst/>
                <a:uLnTx/>
                <a:uFillTx/>
                <a:latin typeface="DIN Condensed"/>
                <a:ea typeface="+mn-ea"/>
                <a:cs typeface="+mn-cs"/>
              </a:rPr>
              <a:t> delay.</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DIN Condensed"/>
                <a:ea typeface="+mn-ea"/>
                <a:cs typeface="+mn-cs"/>
              </a:rPr>
              <a:t>Licensing to all the software will be provided by GE and GE would provide access for Consultants to the entire Project related User Guides, Product Manuals, Design Documents, System Architecture documents &amp; Other Documents as required for project execution.</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DIN Condensed"/>
                <a:ea typeface="+mn-ea"/>
                <a:cs typeface="+mn-cs"/>
              </a:rPr>
              <a:t>All deliverables and milestones that require business sign-off are expected to be reviewed and signed off (or appropriate feedback is sent) within 2 business days. Beyond which such deliverables / milestones are deemed accepted and signed off.</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DIN Condensed"/>
                <a:ea typeface="+mn-ea"/>
                <a:cs typeface="+mn-cs"/>
              </a:rPr>
              <a:t>Any slippage in project duration because of delays in GE team or other dependent team’s responses/deliverables required to execute the project or delays due to unavailability of source/target env will be charged in the form of a change request to engage the TECH MAHINDRA team to the project for the extended duration.</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DIN Condensed"/>
                <a:ea typeface="+mn-ea"/>
                <a:cs typeface="+mn-cs"/>
              </a:rPr>
              <a:t>All project issues will be tracked in a consolidated issue log and project plan to be maintained by the Vendor. GE team extends continuous support and co-ordination for the entire duration of the engagement.</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DIN Condensed"/>
                <a:ea typeface="+mn-ea"/>
                <a:cs typeface="+mn-cs"/>
              </a:rPr>
              <a:t>GE to provide minimum 4 weeks of prior communication if GE decides to put this project on hold, defer or close it.</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DIN Condensed"/>
                <a:ea typeface="+mn-ea"/>
                <a:cs typeface="+mn-cs"/>
              </a:rPr>
              <a:t>Any process or organizational change related to the project and during the life cycle of the project would be communicated in a timely manner.</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DIN Condensed"/>
                <a:ea typeface="+mn-ea"/>
                <a:cs typeface="+mn-cs"/>
              </a:rPr>
              <a:t>Tech Mahindra shall commence work only on receipt of a valid Purchase Order.</a:t>
            </a:r>
          </a:p>
        </p:txBody>
      </p:sp>
    </p:spTree>
    <p:extLst>
      <p:ext uri="{BB962C8B-B14F-4D97-AF65-F5344CB8AC3E}">
        <p14:creationId xmlns:p14="http://schemas.microsoft.com/office/powerpoint/2010/main" val="12441758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6A45B-1F63-4954-9829-E1EF7FCD40B0}"/>
              </a:ext>
            </a:extLst>
          </p:cNvPr>
          <p:cNvSpPr>
            <a:spLocks noGrp="1"/>
          </p:cNvSpPr>
          <p:nvPr>
            <p:ph type="title"/>
          </p:nvPr>
        </p:nvSpPr>
        <p:spPr/>
        <p:txBody>
          <a:bodyPr/>
          <a:lstStyle/>
          <a:p>
            <a:r>
              <a:rPr lang="en-US" dirty="0">
                <a:solidFill>
                  <a:schemeClr val="tx1"/>
                </a:solidFill>
              </a:rPr>
              <a:t>Data Speaks</a:t>
            </a:r>
          </a:p>
        </p:txBody>
      </p:sp>
      <p:sp>
        <p:nvSpPr>
          <p:cNvPr id="4" name="Date Placeholder 3">
            <a:extLst>
              <a:ext uri="{FF2B5EF4-FFF2-40B4-BE49-F238E27FC236}">
                <a16:creationId xmlns:a16="http://schemas.microsoft.com/office/drawing/2014/main" id="{827DF704-C85E-4523-AD55-E8E646C251BF}"/>
              </a:ext>
            </a:extLst>
          </p:cNvPr>
          <p:cNvSpPr>
            <a:spLocks noGrp="1"/>
          </p:cNvSpPr>
          <p:nvPr>
            <p:ph type="dt" sz="half" idx="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86AE1E2-3CC8-0F45-81C4-C132FCBEA31C}" type="datetime1">
              <a:rPr kumimoji="0" lang="en-US" sz="900" b="1" i="0" u="none" strike="noStrike" kern="1200" cap="none" spc="0" normalizeH="0" baseline="0" noProof="0" smtClean="0">
                <a:ln>
                  <a:noFill/>
                </a:ln>
                <a:solidFill>
                  <a:srgbClr val="A6AAA9"/>
                </a:solidFill>
                <a:effectLst>
                  <a:outerShdw blurRad="50800" dist="38100" dir="2700000" algn="tl" rotWithShape="0">
                    <a:srgbClr val="000000">
                      <a:alpha val="43000"/>
                    </a:srgbClr>
                  </a:outerShdw>
                </a:effectLst>
                <a:uLnTx/>
                <a:uFillTx/>
              </a:rPr>
              <a:pPr marL="0" marR="0" lvl="0" indent="0" algn="r" defTabSz="914400" rtl="0" eaLnBrk="1" fontAlgn="auto" latinLnBrk="0" hangingPunct="1">
                <a:lnSpc>
                  <a:spcPct val="100000"/>
                </a:lnSpc>
                <a:spcBef>
                  <a:spcPts val="0"/>
                </a:spcBef>
                <a:spcAft>
                  <a:spcPts val="0"/>
                </a:spcAft>
                <a:buClrTx/>
                <a:buSzTx/>
                <a:buFontTx/>
                <a:buNone/>
                <a:tabLst/>
                <a:defRPr/>
              </a:pPr>
              <a:t>11/6/2020</a:t>
            </a:fld>
            <a:endParaRPr kumimoji="0" lang="en-US" sz="900" b="1" i="0" u="none" strike="noStrike" kern="1200" cap="none" spc="0" normalizeH="0" baseline="0" noProof="0">
              <a:ln>
                <a:noFill/>
              </a:ln>
              <a:solidFill>
                <a:srgbClr val="A6AAA9"/>
              </a:solidFill>
              <a:effectLst>
                <a:outerShdw blurRad="50800" dist="38100" dir="2700000" algn="tl" rotWithShape="0">
                  <a:srgbClr val="000000">
                    <a:alpha val="43000"/>
                  </a:srgbClr>
                </a:outerShdw>
              </a:effectLst>
              <a:uLnTx/>
              <a:uFillTx/>
            </a:endParaRPr>
          </a:p>
        </p:txBody>
      </p:sp>
      <p:sp>
        <p:nvSpPr>
          <p:cNvPr id="5" name="Slide Number Placeholder 4">
            <a:extLst>
              <a:ext uri="{FF2B5EF4-FFF2-40B4-BE49-F238E27FC236}">
                <a16:creationId xmlns:a16="http://schemas.microsoft.com/office/drawing/2014/main" id="{584A707F-CB6C-4C9D-AF5F-3ED1502D4A9F}"/>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900" b="1" i="0" u="none" strike="noStrike" kern="1200" cap="none" spc="0" normalizeH="0" baseline="0" noProof="0" smtClean="0">
                <a:ln>
                  <a:noFill/>
                </a:ln>
                <a:solidFill>
                  <a:srgbClr val="A6AAA9"/>
                </a:solidFill>
                <a:effectLst>
                  <a:outerShdw blurRad="50800" dist="38100" dir="2700000" algn="tl" rotWithShape="0">
                    <a:srgbClr val="000000">
                      <a:alpha val="43000"/>
                    </a:srgbClr>
                  </a:outerShdw>
                </a:effectLst>
                <a:uLnTx/>
                <a:uFillTx/>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900" b="1" i="0" u="none" strike="noStrike" kern="1200" cap="none" spc="0" normalizeH="0" baseline="0" noProof="0">
              <a:ln>
                <a:noFill/>
              </a:ln>
              <a:solidFill>
                <a:srgbClr val="A6AAA9"/>
              </a:solidFill>
              <a:effectLst>
                <a:outerShdw blurRad="50800" dist="38100" dir="2700000" algn="tl" rotWithShape="0">
                  <a:srgbClr val="000000">
                    <a:alpha val="43000"/>
                  </a:srgbClr>
                </a:outerShdw>
              </a:effectLst>
              <a:uLnTx/>
              <a:uFillTx/>
            </a:endParaRPr>
          </a:p>
        </p:txBody>
      </p:sp>
      <p:pic>
        <p:nvPicPr>
          <p:cNvPr id="11" name="Picture 10">
            <a:extLst>
              <a:ext uri="{FF2B5EF4-FFF2-40B4-BE49-F238E27FC236}">
                <a16:creationId xmlns:a16="http://schemas.microsoft.com/office/drawing/2014/main" id="{5F708436-4BB3-4A50-8362-6203118B0E78}"/>
              </a:ext>
            </a:extLst>
          </p:cNvPr>
          <p:cNvPicPr>
            <a:picLocks noChangeAspect="1"/>
          </p:cNvPicPr>
          <p:nvPr/>
        </p:nvPicPr>
        <p:blipFill>
          <a:blip r:embed="rId2"/>
          <a:stretch>
            <a:fillRect/>
          </a:stretch>
        </p:blipFill>
        <p:spPr>
          <a:xfrm>
            <a:off x="312769" y="941677"/>
            <a:ext cx="4434188" cy="2660513"/>
          </a:xfrm>
          <a:prstGeom prst="rect">
            <a:avLst/>
          </a:prstGeom>
        </p:spPr>
      </p:pic>
      <p:grpSp>
        <p:nvGrpSpPr>
          <p:cNvPr id="12" name="Group 11">
            <a:extLst>
              <a:ext uri="{FF2B5EF4-FFF2-40B4-BE49-F238E27FC236}">
                <a16:creationId xmlns:a16="http://schemas.microsoft.com/office/drawing/2014/main" id="{BA771B46-7372-4658-B252-5070B3AA9205}"/>
              </a:ext>
            </a:extLst>
          </p:cNvPr>
          <p:cNvGrpSpPr/>
          <p:nvPr/>
        </p:nvGrpSpPr>
        <p:grpSpPr>
          <a:xfrm>
            <a:off x="5003719" y="786007"/>
            <a:ext cx="4904412" cy="1306280"/>
            <a:chOff x="5380805" y="1038224"/>
            <a:chExt cx="4904412" cy="1306280"/>
          </a:xfrm>
        </p:grpSpPr>
        <p:pic>
          <p:nvPicPr>
            <p:cNvPr id="13" name="Picture 2" descr="Image result for pdf icon png blue">
              <a:extLst>
                <a:ext uri="{FF2B5EF4-FFF2-40B4-BE49-F238E27FC236}">
                  <a16:creationId xmlns:a16="http://schemas.microsoft.com/office/drawing/2014/main" id="{A2A1C046-1B1F-46BA-BBBD-49578D55E1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63389" y="1038224"/>
              <a:ext cx="1306280" cy="1306280"/>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CC467904-B3B3-4527-B0CC-C6C655A23767}"/>
                </a:ext>
              </a:extLst>
            </p:cNvPr>
            <p:cNvSpPr txBox="1"/>
            <p:nvPr/>
          </p:nvSpPr>
          <p:spPr>
            <a:xfrm>
              <a:off x="5380805" y="1160454"/>
              <a:ext cx="841897" cy="369332"/>
            </a:xfrm>
            <a:prstGeom prst="rect">
              <a:avLst/>
            </a:prstGeom>
            <a:noFill/>
          </p:spPr>
          <p:txBody>
            <a:bodyPr wrap="none" rtlCol="0">
              <a:spAutoFit/>
            </a:bodyPr>
            <a:lstStyle/>
            <a:p>
              <a:r>
                <a:rPr lang="en-US" dirty="0">
                  <a:solidFill>
                    <a:schemeClr val="bg1">
                      <a:lumMod val="75000"/>
                    </a:schemeClr>
                  </a:solidFill>
                  <a:latin typeface="DIN Condensed" panose="00000500000000000000" pitchFamily="2" charset="0"/>
                </a:rPr>
                <a:t>215/1883</a:t>
              </a:r>
            </a:p>
          </p:txBody>
        </p:sp>
        <p:sp>
          <p:nvSpPr>
            <p:cNvPr id="15" name="TextBox 14">
              <a:extLst>
                <a:ext uri="{FF2B5EF4-FFF2-40B4-BE49-F238E27FC236}">
                  <a16:creationId xmlns:a16="http://schemas.microsoft.com/office/drawing/2014/main" id="{1BC31FF8-CC92-40B3-BD34-33E486C51113}"/>
                </a:ext>
              </a:extLst>
            </p:cNvPr>
            <p:cNvSpPr txBox="1"/>
            <p:nvPr/>
          </p:nvSpPr>
          <p:spPr>
            <a:xfrm>
              <a:off x="5395810" y="1894417"/>
              <a:ext cx="841897" cy="369332"/>
            </a:xfrm>
            <a:prstGeom prst="rect">
              <a:avLst/>
            </a:prstGeom>
            <a:noFill/>
          </p:spPr>
          <p:txBody>
            <a:bodyPr wrap="none" rtlCol="0">
              <a:spAutoFit/>
            </a:bodyPr>
            <a:lstStyle/>
            <a:p>
              <a:r>
                <a:rPr lang="en-US" dirty="0">
                  <a:solidFill>
                    <a:schemeClr val="bg1">
                      <a:lumMod val="75000"/>
                    </a:schemeClr>
                  </a:solidFill>
                  <a:latin typeface="DIN Condensed" panose="00000500000000000000" pitchFamily="2" charset="0"/>
                </a:rPr>
                <a:t>669/1883</a:t>
              </a:r>
            </a:p>
          </p:txBody>
        </p:sp>
        <p:sp>
          <p:nvSpPr>
            <p:cNvPr id="16" name="TextBox 15">
              <a:extLst>
                <a:ext uri="{FF2B5EF4-FFF2-40B4-BE49-F238E27FC236}">
                  <a16:creationId xmlns:a16="http://schemas.microsoft.com/office/drawing/2014/main" id="{09228E68-B920-4164-BDB4-28A6ACDE756F}"/>
                </a:ext>
              </a:extLst>
            </p:cNvPr>
            <p:cNvSpPr txBox="1"/>
            <p:nvPr/>
          </p:nvSpPr>
          <p:spPr>
            <a:xfrm>
              <a:off x="7943679" y="1961805"/>
              <a:ext cx="2303836" cy="369332"/>
            </a:xfrm>
            <a:prstGeom prst="rect">
              <a:avLst/>
            </a:prstGeom>
            <a:noFill/>
          </p:spPr>
          <p:txBody>
            <a:bodyPr wrap="none" rtlCol="0">
              <a:spAutoFit/>
            </a:bodyPr>
            <a:lstStyle/>
            <a:p>
              <a:r>
                <a:rPr lang="en-US" dirty="0">
                  <a:solidFill>
                    <a:schemeClr val="bg1">
                      <a:lumMod val="75000"/>
                    </a:schemeClr>
                  </a:solidFill>
                  <a:latin typeface="DIN Condensed" panose="00000500000000000000" pitchFamily="2" charset="0"/>
                </a:rPr>
                <a:t>Zero Tickets in last 14 Months</a:t>
              </a:r>
            </a:p>
          </p:txBody>
        </p:sp>
        <p:sp>
          <p:nvSpPr>
            <p:cNvPr id="17" name="TextBox 16">
              <a:extLst>
                <a:ext uri="{FF2B5EF4-FFF2-40B4-BE49-F238E27FC236}">
                  <a16:creationId xmlns:a16="http://schemas.microsoft.com/office/drawing/2014/main" id="{6E189F3C-7CDC-489E-A46B-44C8CB3E1FA1}"/>
                </a:ext>
              </a:extLst>
            </p:cNvPr>
            <p:cNvSpPr txBox="1"/>
            <p:nvPr/>
          </p:nvSpPr>
          <p:spPr>
            <a:xfrm>
              <a:off x="7894819" y="1185839"/>
              <a:ext cx="2390398" cy="369332"/>
            </a:xfrm>
            <a:prstGeom prst="rect">
              <a:avLst/>
            </a:prstGeom>
            <a:noFill/>
          </p:spPr>
          <p:txBody>
            <a:bodyPr wrap="none" rtlCol="0">
              <a:spAutoFit/>
            </a:bodyPr>
            <a:lstStyle/>
            <a:p>
              <a:r>
                <a:rPr lang="en-US" dirty="0">
                  <a:solidFill>
                    <a:schemeClr val="bg1">
                      <a:lumMod val="75000"/>
                    </a:schemeClr>
                  </a:solidFill>
                  <a:latin typeface="DIN Condensed" panose="00000500000000000000" pitchFamily="2" charset="0"/>
                </a:rPr>
                <a:t>&gt;100 Tickets in last 14 Months</a:t>
              </a:r>
            </a:p>
          </p:txBody>
        </p:sp>
      </p:grpSp>
      <p:grpSp>
        <p:nvGrpSpPr>
          <p:cNvPr id="18" name="Group 17">
            <a:extLst>
              <a:ext uri="{FF2B5EF4-FFF2-40B4-BE49-F238E27FC236}">
                <a16:creationId xmlns:a16="http://schemas.microsoft.com/office/drawing/2014/main" id="{363B0BDC-0115-4159-9738-E10CD4A3B2CF}"/>
              </a:ext>
            </a:extLst>
          </p:cNvPr>
          <p:cNvGrpSpPr/>
          <p:nvPr/>
        </p:nvGrpSpPr>
        <p:grpSpPr>
          <a:xfrm>
            <a:off x="7249248" y="4231752"/>
            <a:ext cx="4180332" cy="1448476"/>
            <a:chOff x="5710094" y="2603891"/>
            <a:chExt cx="4180332" cy="1448476"/>
          </a:xfrm>
        </p:grpSpPr>
        <p:sp>
          <p:nvSpPr>
            <p:cNvPr id="19" name="TextBox 18">
              <a:extLst>
                <a:ext uri="{FF2B5EF4-FFF2-40B4-BE49-F238E27FC236}">
                  <a16:creationId xmlns:a16="http://schemas.microsoft.com/office/drawing/2014/main" id="{ABBE9AB3-6CBC-433A-8163-8667D63BE30E}"/>
                </a:ext>
              </a:extLst>
            </p:cNvPr>
            <p:cNvSpPr txBox="1"/>
            <p:nvPr/>
          </p:nvSpPr>
          <p:spPr>
            <a:xfrm>
              <a:off x="5710094" y="2752357"/>
              <a:ext cx="439544" cy="369332"/>
            </a:xfrm>
            <a:prstGeom prst="rect">
              <a:avLst/>
            </a:prstGeom>
            <a:noFill/>
          </p:spPr>
          <p:txBody>
            <a:bodyPr wrap="none" rtlCol="0">
              <a:spAutoFit/>
            </a:bodyPr>
            <a:lstStyle/>
            <a:p>
              <a:r>
                <a:rPr lang="en-US" dirty="0">
                  <a:solidFill>
                    <a:schemeClr val="bg1">
                      <a:lumMod val="75000"/>
                    </a:schemeClr>
                  </a:solidFill>
                  <a:latin typeface="DIN Condensed" panose="00000500000000000000" pitchFamily="2" charset="0"/>
                </a:rPr>
                <a:t>87%</a:t>
              </a:r>
            </a:p>
          </p:txBody>
        </p:sp>
        <p:pic>
          <p:nvPicPr>
            <p:cNvPr id="20" name="Picture 6" descr="Image result for ticket icon">
              <a:extLst>
                <a:ext uri="{FF2B5EF4-FFF2-40B4-BE49-F238E27FC236}">
                  <a16:creationId xmlns:a16="http://schemas.microsoft.com/office/drawing/2014/main" id="{698E48B2-DB57-4294-8D76-2191591F556B}"/>
                </a:ext>
              </a:extLst>
            </p:cNvPr>
            <p:cNvPicPr>
              <a:picLocks noChangeAspect="1" noChangeArrowheads="1"/>
            </p:cNvPicPr>
            <p:nvPr/>
          </p:nvPicPr>
          <p:blipFill>
            <a:blip r:embed="rId4">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481968" y="2603891"/>
              <a:ext cx="1448476" cy="1448476"/>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4B74C62A-08B6-469D-88ED-1207CC3CA53B}"/>
                </a:ext>
              </a:extLst>
            </p:cNvPr>
            <p:cNvSpPr txBox="1"/>
            <p:nvPr/>
          </p:nvSpPr>
          <p:spPr>
            <a:xfrm>
              <a:off x="7893789" y="2745007"/>
              <a:ext cx="1962397" cy="369332"/>
            </a:xfrm>
            <a:prstGeom prst="rect">
              <a:avLst/>
            </a:prstGeom>
            <a:noFill/>
          </p:spPr>
          <p:txBody>
            <a:bodyPr wrap="none" rtlCol="0">
              <a:spAutoFit/>
            </a:bodyPr>
            <a:lstStyle/>
            <a:p>
              <a:r>
                <a:rPr lang="en-US" dirty="0">
                  <a:solidFill>
                    <a:schemeClr val="bg1">
                      <a:lumMod val="75000"/>
                    </a:schemeClr>
                  </a:solidFill>
                  <a:latin typeface="DIN Condensed" panose="00000500000000000000" pitchFamily="2" charset="0"/>
                </a:rPr>
                <a:t>Resolved by Contractors </a:t>
              </a:r>
            </a:p>
          </p:txBody>
        </p:sp>
        <p:sp>
          <p:nvSpPr>
            <p:cNvPr id="22" name="TextBox 21">
              <a:extLst>
                <a:ext uri="{FF2B5EF4-FFF2-40B4-BE49-F238E27FC236}">
                  <a16:creationId xmlns:a16="http://schemas.microsoft.com/office/drawing/2014/main" id="{FD2E8891-F3FA-4F2F-9696-891995C04512}"/>
                </a:ext>
              </a:extLst>
            </p:cNvPr>
            <p:cNvSpPr txBox="1"/>
            <p:nvPr/>
          </p:nvSpPr>
          <p:spPr>
            <a:xfrm>
              <a:off x="5710094" y="3610297"/>
              <a:ext cx="439544" cy="369332"/>
            </a:xfrm>
            <a:prstGeom prst="rect">
              <a:avLst/>
            </a:prstGeom>
            <a:noFill/>
          </p:spPr>
          <p:txBody>
            <a:bodyPr wrap="none" rtlCol="0">
              <a:spAutoFit/>
            </a:bodyPr>
            <a:lstStyle/>
            <a:p>
              <a:r>
                <a:rPr lang="en-US" dirty="0">
                  <a:solidFill>
                    <a:schemeClr val="bg1">
                      <a:lumMod val="75000"/>
                    </a:schemeClr>
                  </a:solidFill>
                  <a:latin typeface="DIN Condensed" panose="00000500000000000000" pitchFamily="2" charset="0"/>
                </a:rPr>
                <a:t>13%</a:t>
              </a:r>
            </a:p>
          </p:txBody>
        </p:sp>
        <p:sp>
          <p:nvSpPr>
            <p:cNvPr id="23" name="TextBox 22">
              <a:extLst>
                <a:ext uri="{FF2B5EF4-FFF2-40B4-BE49-F238E27FC236}">
                  <a16:creationId xmlns:a16="http://schemas.microsoft.com/office/drawing/2014/main" id="{B28B39C6-FA23-4975-A4A0-FAB187A281DB}"/>
                </a:ext>
              </a:extLst>
            </p:cNvPr>
            <p:cNvSpPr txBox="1"/>
            <p:nvPr/>
          </p:nvSpPr>
          <p:spPr>
            <a:xfrm>
              <a:off x="7799789" y="3602701"/>
              <a:ext cx="2090637" cy="369332"/>
            </a:xfrm>
            <a:prstGeom prst="rect">
              <a:avLst/>
            </a:prstGeom>
            <a:noFill/>
          </p:spPr>
          <p:txBody>
            <a:bodyPr wrap="none" rtlCol="0">
              <a:spAutoFit/>
            </a:bodyPr>
            <a:lstStyle/>
            <a:p>
              <a:r>
                <a:rPr lang="en-US" dirty="0">
                  <a:solidFill>
                    <a:schemeClr val="bg1">
                      <a:lumMod val="75000"/>
                    </a:schemeClr>
                  </a:solidFill>
                  <a:latin typeface="DIN Condensed" panose="00000500000000000000" pitchFamily="2" charset="0"/>
                </a:rPr>
                <a:t>Resolved by GE Employees</a:t>
              </a:r>
            </a:p>
          </p:txBody>
        </p:sp>
      </p:grpSp>
      <p:grpSp>
        <p:nvGrpSpPr>
          <p:cNvPr id="24" name="Group 23">
            <a:extLst>
              <a:ext uri="{FF2B5EF4-FFF2-40B4-BE49-F238E27FC236}">
                <a16:creationId xmlns:a16="http://schemas.microsoft.com/office/drawing/2014/main" id="{E5B29946-41D5-470B-A025-54F7A86D32A5}"/>
              </a:ext>
            </a:extLst>
          </p:cNvPr>
          <p:cNvGrpSpPr/>
          <p:nvPr/>
        </p:nvGrpSpPr>
        <p:grpSpPr>
          <a:xfrm>
            <a:off x="5711514" y="2403627"/>
            <a:ext cx="5599926" cy="1559500"/>
            <a:chOff x="4952265" y="4450720"/>
            <a:chExt cx="5599926" cy="1559500"/>
          </a:xfrm>
        </p:grpSpPr>
        <p:sp>
          <p:nvSpPr>
            <p:cNvPr id="25" name="TextBox 24">
              <a:extLst>
                <a:ext uri="{FF2B5EF4-FFF2-40B4-BE49-F238E27FC236}">
                  <a16:creationId xmlns:a16="http://schemas.microsoft.com/office/drawing/2014/main" id="{94A6CE71-1ED5-4F69-8417-53CB13569F88}"/>
                </a:ext>
              </a:extLst>
            </p:cNvPr>
            <p:cNvSpPr txBox="1"/>
            <p:nvPr/>
          </p:nvSpPr>
          <p:spPr>
            <a:xfrm>
              <a:off x="4952265" y="4614375"/>
              <a:ext cx="2616739" cy="369332"/>
            </a:xfrm>
            <a:prstGeom prst="rect">
              <a:avLst/>
            </a:prstGeom>
            <a:noFill/>
          </p:spPr>
          <p:txBody>
            <a:bodyPr wrap="square" rtlCol="0">
              <a:spAutoFit/>
            </a:bodyPr>
            <a:lstStyle/>
            <a:p>
              <a:r>
                <a:rPr lang="en-US" b="1" dirty="0">
                  <a:solidFill>
                    <a:schemeClr val="bg1">
                      <a:lumMod val="75000"/>
                    </a:schemeClr>
                  </a:solidFill>
                  <a:latin typeface="DIN Condensed" panose="00000500000000000000" pitchFamily="2" charset="0"/>
                </a:rPr>
                <a:t>500+/1200 </a:t>
              </a:r>
              <a:r>
                <a:rPr lang="en-US" dirty="0">
                  <a:solidFill>
                    <a:schemeClr val="bg1">
                      <a:lumMod val="75000"/>
                    </a:schemeClr>
                  </a:solidFill>
                  <a:latin typeface="DIN Condensed" panose="00000500000000000000" pitchFamily="2" charset="0"/>
                </a:rPr>
                <a:t>Contractors</a:t>
              </a:r>
            </a:p>
          </p:txBody>
        </p:sp>
        <p:sp>
          <p:nvSpPr>
            <p:cNvPr id="26" name="TextBox 25">
              <a:extLst>
                <a:ext uri="{FF2B5EF4-FFF2-40B4-BE49-F238E27FC236}">
                  <a16:creationId xmlns:a16="http://schemas.microsoft.com/office/drawing/2014/main" id="{F4FC5AC3-3038-4916-ADE4-659FB790B968}"/>
                </a:ext>
              </a:extLst>
            </p:cNvPr>
            <p:cNvSpPr txBox="1"/>
            <p:nvPr/>
          </p:nvSpPr>
          <p:spPr>
            <a:xfrm>
              <a:off x="8190647" y="4614375"/>
              <a:ext cx="2361544" cy="369332"/>
            </a:xfrm>
            <a:prstGeom prst="rect">
              <a:avLst/>
            </a:prstGeom>
            <a:noFill/>
          </p:spPr>
          <p:txBody>
            <a:bodyPr wrap="none" rtlCol="0">
              <a:spAutoFit/>
            </a:bodyPr>
            <a:lstStyle/>
            <a:p>
              <a:r>
                <a:rPr lang="en-US" dirty="0">
                  <a:solidFill>
                    <a:schemeClr val="bg1">
                      <a:lumMod val="75000"/>
                    </a:schemeClr>
                  </a:solidFill>
                  <a:latin typeface="DIN Condensed" panose="00000500000000000000" pitchFamily="2" charset="0"/>
                </a:rPr>
                <a:t>Resolves more than 10 Tickets</a:t>
              </a:r>
            </a:p>
          </p:txBody>
        </p:sp>
        <p:sp>
          <p:nvSpPr>
            <p:cNvPr id="27" name="TextBox 26">
              <a:extLst>
                <a:ext uri="{FF2B5EF4-FFF2-40B4-BE49-F238E27FC236}">
                  <a16:creationId xmlns:a16="http://schemas.microsoft.com/office/drawing/2014/main" id="{A97F3A1A-DF08-425B-9369-9E07E95AA460}"/>
                </a:ext>
              </a:extLst>
            </p:cNvPr>
            <p:cNvSpPr txBox="1"/>
            <p:nvPr/>
          </p:nvSpPr>
          <p:spPr>
            <a:xfrm>
              <a:off x="5396018" y="5491546"/>
              <a:ext cx="1484702" cy="369332"/>
            </a:xfrm>
            <a:prstGeom prst="rect">
              <a:avLst/>
            </a:prstGeom>
            <a:noFill/>
          </p:spPr>
          <p:txBody>
            <a:bodyPr wrap="none" rtlCol="0">
              <a:spAutoFit/>
            </a:bodyPr>
            <a:lstStyle/>
            <a:p>
              <a:r>
                <a:rPr lang="en-US" dirty="0">
                  <a:solidFill>
                    <a:schemeClr val="bg1">
                      <a:lumMod val="75000"/>
                    </a:schemeClr>
                  </a:solidFill>
                  <a:latin typeface="DIN Condensed" panose="00000500000000000000" pitchFamily="2" charset="0"/>
                </a:rPr>
                <a:t>78/120 Employees</a:t>
              </a:r>
            </a:p>
          </p:txBody>
        </p:sp>
        <p:sp>
          <p:nvSpPr>
            <p:cNvPr id="28" name="TextBox 27">
              <a:extLst>
                <a:ext uri="{FF2B5EF4-FFF2-40B4-BE49-F238E27FC236}">
                  <a16:creationId xmlns:a16="http://schemas.microsoft.com/office/drawing/2014/main" id="{5CF2CD95-D5BE-43CE-9BA8-3A50BD7C4DA0}"/>
                </a:ext>
              </a:extLst>
            </p:cNvPr>
            <p:cNvSpPr txBox="1"/>
            <p:nvPr/>
          </p:nvSpPr>
          <p:spPr>
            <a:xfrm>
              <a:off x="8168410" y="5517168"/>
              <a:ext cx="2361544" cy="369332"/>
            </a:xfrm>
            <a:prstGeom prst="rect">
              <a:avLst/>
            </a:prstGeom>
            <a:noFill/>
          </p:spPr>
          <p:txBody>
            <a:bodyPr wrap="none" rtlCol="0">
              <a:spAutoFit/>
            </a:bodyPr>
            <a:lstStyle/>
            <a:p>
              <a:r>
                <a:rPr lang="en-US" dirty="0">
                  <a:solidFill>
                    <a:schemeClr val="bg1">
                      <a:lumMod val="75000"/>
                    </a:schemeClr>
                  </a:solidFill>
                  <a:latin typeface="DIN Condensed" panose="00000500000000000000" pitchFamily="2" charset="0"/>
                </a:rPr>
                <a:t>Resolves more than 10 Tickets</a:t>
              </a:r>
            </a:p>
          </p:txBody>
        </p:sp>
        <p:pic>
          <p:nvPicPr>
            <p:cNvPr id="29" name="Picture 8" descr="Image result for IT contractor icon">
              <a:extLst>
                <a:ext uri="{FF2B5EF4-FFF2-40B4-BE49-F238E27FC236}">
                  <a16:creationId xmlns:a16="http://schemas.microsoft.com/office/drawing/2014/main" id="{E2CDC3BA-B9BF-43F6-910C-B3DABE7CB2C2}"/>
                </a:ext>
              </a:extLst>
            </p:cNvPr>
            <p:cNvPicPr>
              <a:picLocks noChangeAspect="1" noChangeArrowheads="1"/>
            </p:cNvPicPr>
            <p:nvPr/>
          </p:nvPicPr>
          <p:blipFill>
            <a:blip r:embed="rId5">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322314" y="4450720"/>
              <a:ext cx="753199" cy="753199"/>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8" descr="Image result for IT contractor icon">
              <a:extLst>
                <a:ext uri="{FF2B5EF4-FFF2-40B4-BE49-F238E27FC236}">
                  <a16:creationId xmlns:a16="http://schemas.microsoft.com/office/drawing/2014/main" id="{B6A994AC-834F-40BB-968B-BAA8D47CA03A}"/>
                </a:ext>
              </a:extLst>
            </p:cNvPr>
            <p:cNvPicPr>
              <a:picLocks noChangeAspect="1" noChangeArrowheads="1"/>
            </p:cNvPicPr>
            <p:nvPr/>
          </p:nvPicPr>
          <p:blipFill>
            <a:blip r:embed="rId5">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322315" y="5257021"/>
              <a:ext cx="753199" cy="753199"/>
            </a:xfrm>
            <a:prstGeom prst="rect">
              <a:avLst/>
            </a:prstGeom>
            <a:noFill/>
            <a:extLst>
              <a:ext uri="{909E8E84-426E-40DD-AFC4-6F175D3DCCD1}">
                <a14:hiddenFill xmlns:a14="http://schemas.microsoft.com/office/drawing/2010/main">
                  <a:solidFill>
                    <a:srgbClr val="FFFFFF"/>
                  </a:solidFill>
                </a14:hiddenFill>
              </a:ext>
            </a:extLst>
          </p:spPr>
        </p:pic>
      </p:grpSp>
      <p:pic>
        <p:nvPicPr>
          <p:cNvPr id="31" name="Picture 30">
            <a:extLst>
              <a:ext uri="{FF2B5EF4-FFF2-40B4-BE49-F238E27FC236}">
                <a16:creationId xmlns:a16="http://schemas.microsoft.com/office/drawing/2014/main" id="{33462513-2CEC-49EB-A4DD-A05F132E2F55}"/>
              </a:ext>
            </a:extLst>
          </p:cNvPr>
          <p:cNvPicPr>
            <a:picLocks noChangeAspect="1"/>
          </p:cNvPicPr>
          <p:nvPr/>
        </p:nvPicPr>
        <p:blipFill>
          <a:blip r:embed="rId6"/>
          <a:stretch>
            <a:fillRect/>
          </a:stretch>
        </p:blipFill>
        <p:spPr>
          <a:xfrm>
            <a:off x="52428" y="3813785"/>
            <a:ext cx="7194988" cy="2743729"/>
          </a:xfrm>
          <a:prstGeom prst="rect">
            <a:avLst/>
          </a:prstGeom>
        </p:spPr>
      </p:pic>
      <p:sp>
        <p:nvSpPr>
          <p:cNvPr id="32" name="TextBox 31">
            <a:extLst>
              <a:ext uri="{FF2B5EF4-FFF2-40B4-BE49-F238E27FC236}">
                <a16:creationId xmlns:a16="http://schemas.microsoft.com/office/drawing/2014/main" id="{BD25CA01-9771-4601-8F0A-EF4B8557DEE3}"/>
              </a:ext>
            </a:extLst>
          </p:cNvPr>
          <p:cNvSpPr txBox="1"/>
          <p:nvPr/>
        </p:nvSpPr>
        <p:spPr>
          <a:xfrm>
            <a:off x="2806774" y="5680228"/>
            <a:ext cx="1319592" cy="369332"/>
          </a:xfrm>
          <a:prstGeom prst="rect">
            <a:avLst/>
          </a:prstGeom>
          <a:noFill/>
        </p:spPr>
        <p:txBody>
          <a:bodyPr wrap="none" rtlCol="0">
            <a:spAutoFit/>
          </a:bodyPr>
          <a:lstStyle/>
          <a:p>
            <a:r>
              <a:rPr lang="en-US" dirty="0">
                <a:solidFill>
                  <a:schemeClr val="bg1">
                    <a:lumMod val="75000"/>
                  </a:schemeClr>
                </a:solidFill>
                <a:latin typeface="DIN Condensed" panose="00000500000000000000" pitchFamily="2" charset="0"/>
              </a:rPr>
              <a:t>App Vs Portfolio</a:t>
            </a:r>
          </a:p>
        </p:txBody>
      </p:sp>
      <p:sp>
        <p:nvSpPr>
          <p:cNvPr id="33" name="TextBox 32">
            <a:extLst>
              <a:ext uri="{FF2B5EF4-FFF2-40B4-BE49-F238E27FC236}">
                <a16:creationId xmlns:a16="http://schemas.microsoft.com/office/drawing/2014/main" id="{7CDEE25C-29C1-4C54-A1ED-42A4228AD9DE}"/>
              </a:ext>
            </a:extLst>
          </p:cNvPr>
          <p:cNvSpPr txBox="1"/>
          <p:nvPr/>
        </p:nvSpPr>
        <p:spPr>
          <a:xfrm>
            <a:off x="2444774" y="1361808"/>
            <a:ext cx="1058303" cy="369332"/>
          </a:xfrm>
          <a:prstGeom prst="rect">
            <a:avLst/>
          </a:prstGeom>
          <a:noFill/>
        </p:spPr>
        <p:txBody>
          <a:bodyPr wrap="none" rtlCol="0">
            <a:spAutoFit/>
          </a:bodyPr>
          <a:lstStyle/>
          <a:p>
            <a:r>
              <a:rPr lang="en-US" dirty="0">
                <a:solidFill>
                  <a:schemeClr val="bg1">
                    <a:lumMod val="75000"/>
                  </a:schemeClr>
                </a:solidFill>
                <a:latin typeface="DIN Condensed" panose="00000500000000000000" pitchFamily="2" charset="0"/>
              </a:rPr>
              <a:t>App Vs Tech</a:t>
            </a:r>
          </a:p>
        </p:txBody>
      </p:sp>
    </p:spTree>
    <p:extLst>
      <p:ext uri="{BB962C8B-B14F-4D97-AF65-F5344CB8AC3E}">
        <p14:creationId xmlns:p14="http://schemas.microsoft.com/office/powerpoint/2010/main" val="38714660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42B94-AA19-4448-881B-7FDA1190714D}"/>
              </a:ext>
            </a:extLst>
          </p:cNvPr>
          <p:cNvSpPr>
            <a:spLocks noGrp="1"/>
          </p:cNvSpPr>
          <p:nvPr>
            <p:ph type="title"/>
          </p:nvPr>
        </p:nvSpPr>
        <p:spPr>
          <a:xfrm>
            <a:off x="1661579" y="1"/>
            <a:ext cx="10515600" cy="741872"/>
          </a:xfrm>
        </p:spPr>
        <p:txBody>
          <a:bodyPr vert="horz" lIns="91440" tIns="45720" rIns="91440" bIns="45720" rtlCol="0" anchor="ctr">
            <a:normAutofit/>
          </a:bodyPr>
          <a:lstStyle/>
          <a:p>
            <a:r>
              <a:rPr lang="en-US" dirty="0">
                <a:solidFill>
                  <a:schemeClr val="tx1"/>
                </a:solidFill>
              </a:rPr>
              <a:t>ENGAGEMENT STRATEGY</a:t>
            </a:r>
          </a:p>
        </p:txBody>
      </p:sp>
      <p:sp>
        <p:nvSpPr>
          <p:cNvPr id="4" name="Date Placeholder 3">
            <a:extLst>
              <a:ext uri="{FF2B5EF4-FFF2-40B4-BE49-F238E27FC236}">
                <a16:creationId xmlns:a16="http://schemas.microsoft.com/office/drawing/2014/main" id="{36ED7B83-97B9-AC43-AAED-D4162A5BA637}"/>
              </a:ext>
            </a:extLst>
          </p:cNvPr>
          <p:cNvSpPr>
            <a:spLocks noGrp="1"/>
          </p:cNvSpPr>
          <p:nvPr>
            <p:ph type="dt" sz="half" idx="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4D6C0C8-3325-894F-B9D7-BEA551178ACC}" type="datetime1">
              <a:rPr kumimoji="0" lang="en-US" sz="900" b="1" i="0" u="none" strike="noStrike" kern="1200" cap="none" spc="0" normalizeH="0" baseline="0" noProof="0" smtClean="0">
                <a:ln>
                  <a:noFill/>
                </a:ln>
                <a:solidFill>
                  <a:srgbClr val="A6AAA9"/>
                </a:solidFill>
                <a:effectLst>
                  <a:outerShdw blurRad="50800" dist="38100" dir="2700000" algn="tl" rotWithShape="0">
                    <a:srgbClr val="000000">
                      <a:alpha val="43000"/>
                    </a:srgbClr>
                  </a:outerShdw>
                </a:effectLst>
                <a:uLnTx/>
                <a:uFillTx/>
                <a:latin typeface="DIN Condensed"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11/6/2020</a:t>
            </a:fld>
            <a:endParaRPr kumimoji="0" lang="en-US" sz="900" b="1" i="0" u="none" strike="noStrike" kern="1200" cap="none" spc="0" normalizeH="0" baseline="0" noProof="0">
              <a:ln>
                <a:noFill/>
              </a:ln>
              <a:solidFill>
                <a:srgbClr val="A6AAA9"/>
              </a:solidFill>
              <a:effectLst>
                <a:outerShdw blurRad="50800" dist="38100" dir="2700000" algn="tl" rotWithShape="0">
                  <a:srgbClr val="000000">
                    <a:alpha val="43000"/>
                  </a:srgbClr>
                </a:outerShdw>
              </a:effectLst>
              <a:uLnTx/>
              <a:uFillTx/>
              <a:latin typeface="DIN Condensed" pitchFamily="2" charset="0"/>
              <a:ea typeface="+mn-ea"/>
              <a:cs typeface="+mn-cs"/>
            </a:endParaRPr>
          </a:p>
        </p:txBody>
      </p:sp>
      <p:sp>
        <p:nvSpPr>
          <p:cNvPr id="5" name="Slide Number Placeholder 4">
            <a:extLst>
              <a:ext uri="{FF2B5EF4-FFF2-40B4-BE49-F238E27FC236}">
                <a16:creationId xmlns:a16="http://schemas.microsoft.com/office/drawing/2014/main" id="{2FDACDE7-645B-6F4A-B8EA-9596969D7E2D}"/>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900" b="1" i="0" u="none" strike="noStrike" kern="1200" cap="none" spc="0" normalizeH="0" baseline="0" noProof="0" smtClean="0">
                <a:ln>
                  <a:noFill/>
                </a:ln>
                <a:solidFill>
                  <a:srgbClr val="A6AAA9"/>
                </a:solidFill>
                <a:effectLst>
                  <a:outerShdw blurRad="50800" dist="38100" dir="2700000" algn="tl" rotWithShape="0">
                    <a:srgbClr val="000000">
                      <a:alpha val="43000"/>
                    </a:srgbClr>
                  </a:outerShdw>
                </a:effectLst>
                <a:uLnTx/>
                <a:uFillTx/>
                <a:latin typeface="DIN Condensed"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900" b="1" i="0" u="none" strike="noStrike" kern="1200" cap="none" spc="0" normalizeH="0" baseline="0" noProof="0">
              <a:ln>
                <a:noFill/>
              </a:ln>
              <a:solidFill>
                <a:srgbClr val="A6AAA9"/>
              </a:solidFill>
              <a:effectLst>
                <a:outerShdw blurRad="50800" dist="38100" dir="2700000" algn="tl" rotWithShape="0">
                  <a:srgbClr val="000000">
                    <a:alpha val="43000"/>
                  </a:srgbClr>
                </a:outerShdw>
              </a:effectLst>
              <a:uLnTx/>
              <a:uFillTx/>
              <a:latin typeface="DIN Condensed" pitchFamily="2" charset="0"/>
              <a:ea typeface="+mn-ea"/>
              <a:cs typeface="+mn-cs"/>
            </a:endParaRPr>
          </a:p>
        </p:txBody>
      </p:sp>
      <p:sp>
        <p:nvSpPr>
          <p:cNvPr id="52" name="TextBox 51">
            <a:extLst>
              <a:ext uri="{FF2B5EF4-FFF2-40B4-BE49-F238E27FC236}">
                <a16:creationId xmlns:a16="http://schemas.microsoft.com/office/drawing/2014/main" id="{6F59B261-B464-4DD6-9390-BD09898091F5}"/>
              </a:ext>
            </a:extLst>
          </p:cNvPr>
          <p:cNvSpPr txBox="1"/>
          <p:nvPr/>
        </p:nvSpPr>
        <p:spPr>
          <a:xfrm>
            <a:off x="8501086" y="2299603"/>
            <a:ext cx="3156250" cy="461665"/>
          </a:xfrm>
          <a:prstGeom prst="rect">
            <a:avLst/>
          </a:prstGeom>
          <a:noFill/>
        </p:spPr>
        <p:txBody>
          <a:bodyPr wrap="none" rtlCol="0" anchor="b">
            <a:spAutoFit/>
          </a:bodyPr>
          <a:lstStyle/>
          <a:p>
            <a:pPr algn="ctr"/>
            <a:r>
              <a:rPr lang="en-US" sz="2400" b="1" cap="all" dirty="0">
                <a:solidFill>
                  <a:schemeClr val="accent1"/>
                </a:solidFill>
                <a:latin typeface="DIN Condensed"/>
              </a:rPr>
              <a:t>Seamless transition</a:t>
            </a:r>
          </a:p>
        </p:txBody>
      </p:sp>
      <p:sp>
        <p:nvSpPr>
          <p:cNvPr id="53" name="TextBox 52">
            <a:extLst>
              <a:ext uri="{FF2B5EF4-FFF2-40B4-BE49-F238E27FC236}">
                <a16:creationId xmlns:a16="http://schemas.microsoft.com/office/drawing/2014/main" id="{56E78139-3F76-4970-A63B-C0D8965ACF1E}"/>
              </a:ext>
            </a:extLst>
          </p:cNvPr>
          <p:cNvSpPr txBox="1"/>
          <p:nvPr/>
        </p:nvSpPr>
        <p:spPr>
          <a:xfrm>
            <a:off x="8472604" y="3597351"/>
            <a:ext cx="1010405" cy="461665"/>
          </a:xfrm>
          <a:prstGeom prst="rect">
            <a:avLst/>
          </a:prstGeom>
          <a:noFill/>
        </p:spPr>
        <p:txBody>
          <a:bodyPr wrap="none" rtlCol="0" anchor="b">
            <a:spAutoFit/>
          </a:bodyPr>
          <a:lstStyle/>
          <a:p>
            <a:pPr algn="ctr"/>
            <a:r>
              <a:rPr lang="en-US" sz="2400" b="1" cap="all" dirty="0">
                <a:solidFill>
                  <a:schemeClr val="accent4">
                    <a:lumMod val="75000"/>
                  </a:schemeClr>
                </a:solidFill>
                <a:latin typeface="DIN Condensed"/>
              </a:rPr>
              <a:t>value</a:t>
            </a:r>
          </a:p>
        </p:txBody>
      </p:sp>
      <p:sp>
        <p:nvSpPr>
          <p:cNvPr id="54" name="TextBox 53">
            <a:extLst>
              <a:ext uri="{FF2B5EF4-FFF2-40B4-BE49-F238E27FC236}">
                <a16:creationId xmlns:a16="http://schemas.microsoft.com/office/drawing/2014/main" id="{39DBB51D-FDD3-432D-AF52-1FE1BF2A884B}"/>
              </a:ext>
            </a:extLst>
          </p:cNvPr>
          <p:cNvSpPr txBox="1"/>
          <p:nvPr/>
        </p:nvSpPr>
        <p:spPr>
          <a:xfrm>
            <a:off x="2122001" y="2371126"/>
            <a:ext cx="1636987" cy="461665"/>
          </a:xfrm>
          <a:prstGeom prst="rect">
            <a:avLst/>
          </a:prstGeom>
          <a:noFill/>
        </p:spPr>
        <p:txBody>
          <a:bodyPr wrap="none" rtlCol="0" anchor="b">
            <a:spAutoFit/>
          </a:bodyPr>
          <a:lstStyle/>
          <a:p>
            <a:pPr algn="ctr"/>
            <a:r>
              <a:rPr lang="en-US" sz="2400" b="1" cap="all" dirty="0">
                <a:solidFill>
                  <a:schemeClr val="accent2"/>
                </a:solidFill>
                <a:latin typeface="DIN Condensed"/>
              </a:rPr>
              <a:t>flexibility</a:t>
            </a:r>
          </a:p>
        </p:txBody>
      </p:sp>
      <p:sp>
        <p:nvSpPr>
          <p:cNvPr id="55" name="TextBox 54">
            <a:extLst>
              <a:ext uri="{FF2B5EF4-FFF2-40B4-BE49-F238E27FC236}">
                <a16:creationId xmlns:a16="http://schemas.microsoft.com/office/drawing/2014/main" id="{E0BAB68A-4A7F-40D6-93FA-FE08422D2926}"/>
              </a:ext>
            </a:extLst>
          </p:cNvPr>
          <p:cNvSpPr txBox="1"/>
          <p:nvPr/>
        </p:nvSpPr>
        <p:spPr>
          <a:xfrm>
            <a:off x="1844050" y="3576963"/>
            <a:ext cx="2603598" cy="461665"/>
          </a:xfrm>
          <a:prstGeom prst="rect">
            <a:avLst/>
          </a:prstGeom>
          <a:noFill/>
        </p:spPr>
        <p:txBody>
          <a:bodyPr wrap="none" rtlCol="0" anchor="b">
            <a:spAutoFit/>
          </a:bodyPr>
          <a:lstStyle/>
          <a:p>
            <a:pPr algn="ctr"/>
            <a:r>
              <a:rPr lang="en-US" sz="2400" b="1" cap="all" dirty="0">
                <a:solidFill>
                  <a:schemeClr val="accent1"/>
                </a:solidFill>
                <a:latin typeface="DIN Condensed"/>
              </a:rPr>
              <a:t>RTS Experience</a:t>
            </a:r>
          </a:p>
        </p:txBody>
      </p:sp>
      <p:grpSp>
        <p:nvGrpSpPr>
          <p:cNvPr id="56" name="Group 55">
            <a:extLst>
              <a:ext uri="{FF2B5EF4-FFF2-40B4-BE49-F238E27FC236}">
                <a16:creationId xmlns:a16="http://schemas.microsoft.com/office/drawing/2014/main" id="{A5F877CA-D4F1-48B3-9356-38D19C60D80E}"/>
              </a:ext>
            </a:extLst>
          </p:cNvPr>
          <p:cNvGrpSpPr/>
          <p:nvPr/>
        </p:nvGrpSpPr>
        <p:grpSpPr>
          <a:xfrm>
            <a:off x="7876395" y="4103241"/>
            <a:ext cx="2202816" cy="1683195"/>
            <a:chOff x="8921977" y="4134942"/>
            <a:chExt cx="2937088" cy="2244260"/>
          </a:xfrm>
        </p:grpSpPr>
        <p:sp>
          <p:nvSpPr>
            <p:cNvPr id="57" name="TextBox 56">
              <a:extLst>
                <a:ext uri="{FF2B5EF4-FFF2-40B4-BE49-F238E27FC236}">
                  <a16:creationId xmlns:a16="http://schemas.microsoft.com/office/drawing/2014/main" id="{644C2D83-65D4-4068-A66C-3D7258E434F3}"/>
                </a:ext>
              </a:extLst>
            </p:cNvPr>
            <p:cNvSpPr txBox="1"/>
            <p:nvPr/>
          </p:nvSpPr>
          <p:spPr>
            <a:xfrm>
              <a:off x="8921977" y="4134942"/>
              <a:ext cx="2937088" cy="400109"/>
            </a:xfrm>
            <a:prstGeom prst="rect">
              <a:avLst/>
            </a:prstGeom>
            <a:solidFill>
              <a:schemeClr val="bg1">
                <a:alpha val="25000"/>
              </a:schemeClr>
            </a:solidFill>
          </p:spPr>
          <p:txBody>
            <a:bodyPr wrap="square" lIns="0" rIns="0" rtlCol="0" anchor="b">
              <a:spAutoFit/>
            </a:bodyPr>
            <a:lstStyle/>
            <a:p>
              <a:pPr algn="ctr"/>
              <a:r>
                <a:rPr lang="en-US" sz="1350" b="1" dirty="0">
                  <a:latin typeface="DIN Condensed"/>
                </a:rPr>
                <a:t>All the way through</a:t>
              </a:r>
            </a:p>
          </p:txBody>
        </p:sp>
        <p:sp>
          <p:nvSpPr>
            <p:cNvPr id="58" name="TextBox 57">
              <a:extLst>
                <a:ext uri="{FF2B5EF4-FFF2-40B4-BE49-F238E27FC236}">
                  <a16:creationId xmlns:a16="http://schemas.microsoft.com/office/drawing/2014/main" id="{E6EC089D-3B6E-43D4-8B69-20E624E6C9E0}"/>
                </a:ext>
              </a:extLst>
            </p:cNvPr>
            <p:cNvSpPr txBox="1"/>
            <p:nvPr/>
          </p:nvSpPr>
          <p:spPr>
            <a:xfrm>
              <a:off x="8929772" y="4532542"/>
              <a:ext cx="2929293" cy="1846660"/>
            </a:xfrm>
            <a:prstGeom prst="rect">
              <a:avLst/>
            </a:prstGeom>
            <a:noFill/>
          </p:spPr>
          <p:txBody>
            <a:bodyPr wrap="square" lIns="0" rIns="0" rtlCol="0" anchor="t">
              <a:spAutoFit/>
            </a:bodyPr>
            <a:lstStyle/>
            <a:p>
              <a:pPr marL="285750" indent="-285750">
                <a:buFont typeface="Wingdings" panose="05000000000000000000" pitchFamily="2" charset="2"/>
                <a:buChar char="§"/>
              </a:pPr>
              <a:r>
                <a:rPr lang="en-GB" sz="1400" dirty="0">
                  <a:latin typeface="DIN Condensed"/>
                </a:rPr>
                <a:t>Quality service that solves problems and improves operations of enterprise and support outcomes</a:t>
              </a:r>
            </a:p>
            <a:p>
              <a:pPr marL="285750" indent="-285750">
                <a:buFont typeface="Wingdings" panose="05000000000000000000" pitchFamily="2" charset="2"/>
                <a:buChar char="§"/>
              </a:pPr>
              <a:r>
                <a:rPr lang="en-GB" sz="1400" dirty="0">
                  <a:latin typeface="DIN Condensed"/>
                </a:rPr>
                <a:t>Introducing </a:t>
              </a:r>
              <a:r>
                <a:rPr lang="en-GB" sz="1400" dirty="0" err="1">
                  <a:latin typeface="DIN Condensed"/>
                </a:rPr>
                <a:t>AIOps</a:t>
              </a:r>
              <a:endParaRPr lang="en-US" sz="1400" dirty="0">
                <a:latin typeface="DIN Condensed"/>
              </a:endParaRPr>
            </a:p>
          </p:txBody>
        </p:sp>
      </p:grpSp>
      <p:grpSp>
        <p:nvGrpSpPr>
          <p:cNvPr id="59" name="Group 58">
            <a:extLst>
              <a:ext uri="{FF2B5EF4-FFF2-40B4-BE49-F238E27FC236}">
                <a16:creationId xmlns:a16="http://schemas.microsoft.com/office/drawing/2014/main" id="{59ABF374-3DA1-43DA-859F-D2F0CDA17940}"/>
              </a:ext>
            </a:extLst>
          </p:cNvPr>
          <p:cNvGrpSpPr/>
          <p:nvPr/>
        </p:nvGrpSpPr>
        <p:grpSpPr>
          <a:xfrm>
            <a:off x="7876395" y="1004566"/>
            <a:ext cx="3595560" cy="1467751"/>
            <a:chOff x="8921977" y="4134942"/>
            <a:chExt cx="4794080" cy="1957001"/>
          </a:xfrm>
        </p:grpSpPr>
        <p:sp>
          <p:nvSpPr>
            <p:cNvPr id="60" name="TextBox 59">
              <a:extLst>
                <a:ext uri="{FF2B5EF4-FFF2-40B4-BE49-F238E27FC236}">
                  <a16:creationId xmlns:a16="http://schemas.microsoft.com/office/drawing/2014/main" id="{ABEB4F20-8BF2-4343-AA58-071368D98F71}"/>
                </a:ext>
              </a:extLst>
            </p:cNvPr>
            <p:cNvSpPr txBox="1"/>
            <p:nvPr/>
          </p:nvSpPr>
          <p:spPr>
            <a:xfrm>
              <a:off x="8921977" y="4134942"/>
              <a:ext cx="2937088" cy="400109"/>
            </a:xfrm>
            <a:prstGeom prst="rect">
              <a:avLst/>
            </a:prstGeom>
            <a:solidFill>
              <a:schemeClr val="bg1">
                <a:alpha val="25000"/>
              </a:schemeClr>
            </a:solidFill>
          </p:spPr>
          <p:txBody>
            <a:bodyPr wrap="square" lIns="0" rIns="0" rtlCol="0" anchor="b">
              <a:spAutoFit/>
            </a:bodyPr>
            <a:lstStyle/>
            <a:p>
              <a:pPr algn="ctr"/>
              <a:r>
                <a:rPr lang="en-US" sz="1350" b="1" dirty="0">
                  <a:latin typeface="DIN Condensed"/>
                </a:rPr>
                <a:t>Ensuring continuity</a:t>
              </a:r>
            </a:p>
          </p:txBody>
        </p:sp>
        <p:sp>
          <p:nvSpPr>
            <p:cNvPr id="61" name="TextBox 60">
              <a:extLst>
                <a:ext uri="{FF2B5EF4-FFF2-40B4-BE49-F238E27FC236}">
                  <a16:creationId xmlns:a16="http://schemas.microsoft.com/office/drawing/2014/main" id="{CC9445DB-05BB-4CA3-AC78-C98E877070E6}"/>
                </a:ext>
              </a:extLst>
            </p:cNvPr>
            <p:cNvSpPr txBox="1"/>
            <p:nvPr/>
          </p:nvSpPr>
          <p:spPr>
            <a:xfrm>
              <a:off x="8929772" y="4532542"/>
              <a:ext cx="4786285" cy="1559401"/>
            </a:xfrm>
            <a:prstGeom prst="rect">
              <a:avLst/>
            </a:prstGeom>
            <a:noFill/>
          </p:spPr>
          <p:txBody>
            <a:bodyPr wrap="square" lIns="0" rIns="0" rtlCol="0" anchor="t">
              <a:spAutoFit/>
            </a:bodyPr>
            <a:lstStyle/>
            <a:p>
              <a:pPr marL="171450" indent="-171450" algn="just">
                <a:buFont typeface="Wingdings" panose="05000000000000000000" pitchFamily="2" charset="2"/>
                <a:buChar char="§"/>
              </a:pPr>
              <a:r>
                <a:rPr lang="en-US" sz="1400" dirty="0">
                  <a:latin typeface="DIN Condensed"/>
                </a:rPr>
                <a:t>Pre-KT understanding with documentation help </a:t>
              </a:r>
            </a:p>
            <a:p>
              <a:pPr marL="171450" indent="-171450" algn="just">
                <a:buFont typeface="Wingdings" panose="05000000000000000000" pitchFamily="2" charset="2"/>
                <a:buChar char="§"/>
              </a:pPr>
              <a:r>
                <a:rPr lang="en-US" sz="1400" dirty="0">
                  <a:latin typeface="DIN Condensed"/>
                </a:rPr>
                <a:t>Record all KT sessions for future purpose</a:t>
              </a:r>
            </a:p>
            <a:p>
              <a:pPr marL="171450" indent="-171450" algn="just">
                <a:buFont typeface="Wingdings" panose="05000000000000000000" pitchFamily="2" charset="2"/>
                <a:buChar char="§"/>
              </a:pPr>
              <a:r>
                <a:rPr lang="en-US" sz="1400" dirty="0">
                  <a:latin typeface="DIN Condensed"/>
                </a:rPr>
                <a:t>Reverse KT to ensure best knowledge captured </a:t>
              </a:r>
            </a:p>
          </p:txBody>
        </p:sp>
      </p:grpSp>
      <p:grpSp>
        <p:nvGrpSpPr>
          <p:cNvPr id="62" name="Group 61">
            <a:extLst>
              <a:ext uri="{FF2B5EF4-FFF2-40B4-BE49-F238E27FC236}">
                <a16:creationId xmlns:a16="http://schemas.microsoft.com/office/drawing/2014/main" id="{99AB9022-B2D2-4983-8E63-57BDB7FB196A}"/>
              </a:ext>
            </a:extLst>
          </p:cNvPr>
          <p:cNvGrpSpPr/>
          <p:nvPr/>
        </p:nvGrpSpPr>
        <p:grpSpPr>
          <a:xfrm>
            <a:off x="2282374" y="4078586"/>
            <a:ext cx="2271897" cy="1467751"/>
            <a:chOff x="240828" y="4713895"/>
            <a:chExt cx="3029196" cy="1957001"/>
          </a:xfrm>
        </p:grpSpPr>
        <p:sp>
          <p:nvSpPr>
            <p:cNvPr id="63" name="TextBox 62">
              <a:extLst>
                <a:ext uri="{FF2B5EF4-FFF2-40B4-BE49-F238E27FC236}">
                  <a16:creationId xmlns:a16="http://schemas.microsoft.com/office/drawing/2014/main" id="{03B71756-2080-4B32-8FD2-5D8F1B903958}"/>
                </a:ext>
              </a:extLst>
            </p:cNvPr>
            <p:cNvSpPr txBox="1"/>
            <p:nvPr/>
          </p:nvSpPr>
          <p:spPr>
            <a:xfrm>
              <a:off x="240828" y="4713895"/>
              <a:ext cx="3029195" cy="400109"/>
            </a:xfrm>
            <a:prstGeom prst="rect">
              <a:avLst/>
            </a:prstGeom>
            <a:solidFill>
              <a:schemeClr val="bg1">
                <a:alpha val="25000"/>
              </a:schemeClr>
            </a:solidFill>
          </p:spPr>
          <p:txBody>
            <a:bodyPr wrap="square" lIns="0" rIns="0" rtlCol="0" anchor="b">
              <a:spAutoFit/>
            </a:bodyPr>
            <a:lstStyle/>
            <a:p>
              <a:pPr algn="ctr"/>
              <a:r>
                <a:rPr lang="en-US" sz="1350" b="1" dirty="0">
                  <a:latin typeface="DIN Condensed"/>
                </a:rPr>
                <a:t>Eye on the ball</a:t>
              </a:r>
            </a:p>
          </p:txBody>
        </p:sp>
        <p:sp>
          <p:nvSpPr>
            <p:cNvPr id="64" name="TextBox 63">
              <a:extLst>
                <a:ext uri="{FF2B5EF4-FFF2-40B4-BE49-F238E27FC236}">
                  <a16:creationId xmlns:a16="http://schemas.microsoft.com/office/drawing/2014/main" id="{CBD5A5C0-803C-447B-B223-4A8DB57309B6}"/>
                </a:ext>
              </a:extLst>
            </p:cNvPr>
            <p:cNvSpPr txBox="1"/>
            <p:nvPr/>
          </p:nvSpPr>
          <p:spPr>
            <a:xfrm>
              <a:off x="340731" y="5111495"/>
              <a:ext cx="2929293" cy="1559401"/>
            </a:xfrm>
            <a:prstGeom prst="rect">
              <a:avLst/>
            </a:prstGeom>
            <a:noFill/>
          </p:spPr>
          <p:txBody>
            <a:bodyPr wrap="square" lIns="0" rIns="0" rtlCol="0" anchor="t">
              <a:spAutoFit/>
            </a:bodyPr>
            <a:lstStyle/>
            <a:p>
              <a:pPr marL="285750" indent="-285750">
                <a:buFont typeface="Wingdings" panose="05000000000000000000" pitchFamily="2" charset="2"/>
                <a:buChar char="§"/>
              </a:pPr>
              <a:r>
                <a:rPr lang="en-US" sz="1400" dirty="0">
                  <a:latin typeface="DIN Condensed"/>
                </a:rPr>
                <a:t>Vast experience in GE RTS engagements</a:t>
              </a:r>
            </a:p>
            <a:p>
              <a:pPr marL="285750" indent="-285750">
                <a:buFont typeface="Wingdings" panose="05000000000000000000" pitchFamily="2" charset="2"/>
                <a:buChar char="§"/>
              </a:pPr>
              <a:r>
                <a:rPr lang="en-US" sz="1400" dirty="0">
                  <a:latin typeface="DIN Condensed"/>
                </a:rPr>
                <a:t>Bring best practices and implement them</a:t>
              </a:r>
            </a:p>
            <a:p>
              <a:pPr algn="just"/>
              <a:endParaRPr lang="en-US" sz="1400" dirty="0">
                <a:latin typeface="DIN Condensed"/>
              </a:endParaRPr>
            </a:p>
          </p:txBody>
        </p:sp>
      </p:grpSp>
      <p:grpSp>
        <p:nvGrpSpPr>
          <p:cNvPr id="65" name="Group 64">
            <a:extLst>
              <a:ext uri="{FF2B5EF4-FFF2-40B4-BE49-F238E27FC236}">
                <a16:creationId xmlns:a16="http://schemas.microsoft.com/office/drawing/2014/main" id="{B3000F45-2C73-499E-B27F-F98E84A9F58E}"/>
              </a:ext>
            </a:extLst>
          </p:cNvPr>
          <p:cNvGrpSpPr/>
          <p:nvPr/>
        </p:nvGrpSpPr>
        <p:grpSpPr>
          <a:xfrm>
            <a:off x="1896666" y="912334"/>
            <a:ext cx="3209204" cy="1467752"/>
            <a:chOff x="243540" y="2689322"/>
            <a:chExt cx="3026484" cy="1957001"/>
          </a:xfrm>
        </p:grpSpPr>
        <p:sp>
          <p:nvSpPr>
            <p:cNvPr id="66" name="TextBox 65">
              <a:extLst>
                <a:ext uri="{FF2B5EF4-FFF2-40B4-BE49-F238E27FC236}">
                  <a16:creationId xmlns:a16="http://schemas.microsoft.com/office/drawing/2014/main" id="{00B0181E-7C95-47E6-BC21-23DC5CE15717}"/>
                </a:ext>
              </a:extLst>
            </p:cNvPr>
            <p:cNvSpPr txBox="1"/>
            <p:nvPr/>
          </p:nvSpPr>
          <p:spPr>
            <a:xfrm>
              <a:off x="243540" y="2689322"/>
              <a:ext cx="3026484" cy="400109"/>
            </a:xfrm>
            <a:prstGeom prst="rect">
              <a:avLst/>
            </a:prstGeom>
            <a:solidFill>
              <a:schemeClr val="bg1">
                <a:alpha val="25000"/>
              </a:schemeClr>
            </a:solidFill>
          </p:spPr>
          <p:txBody>
            <a:bodyPr wrap="square" lIns="0" rIns="0" rtlCol="0" anchor="b">
              <a:spAutoFit/>
            </a:bodyPr>
            <a:lstStyle/>
            <a:p>
              <a:pPr algn="ctr"/>
              <a:r>
                <a:rPr lang="en-US" sz="1350" b="1" dirty="0">
                  <a:latin typeface="DIN Condensed"/>
                </a:rPr>
                <a:t>Going above &amp; beyond</a:t>
              </a:r>
            </a:p>
          </p:txBody>
        </p:sp>
        <p:sp>
          <p:nvSpPr>
            <p:cNvPr id="67" name="TextBox 66">
              <a:extLst>
                <a:ext uri="{FF2B5EF4-FFF2-40B4-BE49-F238E27FC236}">
                  <a16:creationId xmlns:a16="http://schemas.microsoft.com/office/drawing/2014/main" id="{EC271A2D-DEDB-44C8-8262-67D51D9B9055}"/>
                </a:ext>
              </a:extLst>
            </p:cNvPr>
            <p:cNvSpPr txBox="1"/>
            <p:nvPr/>
          </p:nvSpPr>
          <p:spPr>
            <a:xfrm>
              <a:off x="340731" y="3086923"/>
              <a:ext cx="2929293" cy="1559400"/>
            </a:xfrm>
            <a:prstGeom prst="rect">
              <a:avLst/>
            </a:prstGeom>
            <a:noFill/>
          </p:spPr>
          <p:txBody>
            <a:bodyPr wrap="square" lIns="0" rIns="0" rtlCol="0" anchor="t">
              <a:spAutoFit/>
            </a:bodyPr>
            <a:lstStyle/>
            <a:p>
              <a:pPr marL="171450" lvl="0" indent="-171450">
                <a:buFont typeface="Wingdings" panose="05000000000000000000" pitchFamily="2" charset="2"/>
                <a:buChar char="§"/>
              </a:pPr>
              <a:r>
                <a:rPr lang="en-GB" sz="1400" dirty="0">
                  <a:latin typeface="DIN Condensed"/>
                </a:rPr>
                <a:t>Work collaboratively with customers </a:t>
              </a:r>
            </a:p>
            <a:p>
              <a:pPr marL="171450" lvl="0" indent="-171450">
                <a:buFont typeface="Wingdings" panose="05000000000000000000" pitchFamily="2" charset="2"/>
                <a:buChar char="§"/>
              </a:pPr>
              <a:r>
                <a:rPr lang="en-GB" sz="1400" dirty="0">
                  <a:latin typeface="DIN Condensed"/>
                </a:rPr>
                <a:t>Rapidly respond to business needs </a:t>
              </a:r>
            </a:p>
            <a:p>
              <a:pPr marL="171450" lvl="0" indent="-171450">
                <a:buFont typeface="Wingdings" panose="05000000000000000000" pitchFamily="2" charset="2"/>
                <a:buChar char="§"/>
              </a:pPr>
              <a:r>
                <a:rPr lang="en-GB" sz="1400" dirty="0">
                  <a:latin typeface="DIN Condensed"/>
                </a:rPr>
                <a:t>Work beyond the scope of traditional “Break-Fix” to align to business challenges.</a:t>
              </a:r>
              <a:endParaRPr lang="en-US" sz="1400" dirty="0">
                <a:latin typeface="DIN Condensed"/>
              </a:endParaRPr>
            </a:p>
          </p:txBody>
        </p:sp>
      </p:grpSp>
      <p:grpSp>
        <p:nvGrpSpPr>
          <p:cNvPr id="68" name="Group 67">
            <a:extLst>
              <a:ext uri="{FF2B5EF4-FFF2-40B4-BE49-F238E27FC236}">
                <a16:creationId xmlns:a16="http://schemas.microsoft.com/office/drawing/2014/main" id="{103AF7AD-25C6-46CB-AE57-6C71A7151B44}"/>
              </a:ext>
            </a:extLst>
          </p:cNvPr>
          <p:cNvGrpSpPr/>
          <p:nvPr/>
        </p:nvGrpSpPr>
        <p:grpSpPr>
          <a:xfrm>
            <a:off x="3720175" y="1881668"/>
            <a:ext cx="4751649" cy="3094663"/>
            <a:chOff x="2590655" y="2268899"/>
            <a:chExt cx="3968934" cy="2584895"/>
          </a:xfrm>
        </p:grpSpPr>
        <p:sp>
          <p:nvSpPr>
            <p:cNvPr id="69" name="Freeform: Shape 22">
              <a:extLst>
                <a:ext uri="{FF2B5EF4-FFF2-40B4-BE49-F238E27FC236}">
                  <a16:creationId xmlns:a16="http://schemas.microsoft.com/office/drawing/2014/main" id="{9847EBFA-22FC-4C7A-9B8D-21863A4DFE11}"/>
                </a:ext>
              </a:extLst>
            </p:cNvPr>
            <p:cNvSpPr/>
            <p:nvPr/>
          </p:nvSpPr>
          <p:spPr>
            <a:xfrm>
              <a:off x="3587868" y="3390746"/>
              <a:ext cx="1979314" cy="1462655"/>
            </a:xfrm>
            <a:custGeom>
              <a:avLst/>
              <a:gdLst>
                <a:gd name="connsiteX0" fmla="*/ 597562 w 2639085"/>
                <a:gd name="connsiteY0" fmla="*/ 0 h 1945445"/>
                <a:gd name="connsiteX1" fmla="*/ 2041523 w 2639085"/>
                <a:gd name="connsiteY1" fmla="*/ 0 h 1945445"/>
                <a:gd name="connsiteX2" fmla="*/ 2639085 w 2639085"/>
                <a:gd name="connsiteY2" fmla="*/ 784482 h 1945445"/>
                <a:gd name="connsiteX3" fmla="*/ 1319543 w 2639085"/>
                <a:gd name="connsiteY3" fmla="*/ 1945445 h 1945445"/>
                <a:gd name="connsiteX4" fmla="*/ 0 w 2639085"/>
                <a:gd name="connsiteY4" fmla="*/ 784482 h 1945445"/>
                <a:gd name="connsiteX0" fmla="*/ 597562 w 2639085"/>
                <a:gd name="connsiteY0" fmla="*/ 0 h 1950207"/>
                <a:gd name="connsiteX1" fmla="*/ 2041523 w 2639085"/>
                <a:gd name="connsiteY1" fmla="*/ 0 h 1950207"/>
                <a:gd name="connsiteX2" fmla="*/ 2639085 w 2639085"/>
                <a:gd name="connsiteY2" fmla="*/ 784482 h 1950207"/>
                <a:gd name="connsiteX3" fmla="*/ 1312399 w 2639085"/>
                <a:gd name="connsiteY3" fmla="*/ 1950207 h 1950207"/>
                <a:gd name="connsiteX4" fmla="*/ 0 w 2639085"/>
                <a:gd name="connsiteY4" fmla="*/ 784482 h 1950207"/>
                <a:gd name="connsiteX5" fmla="*/ 597562 w 2639085"/>
                <a:gd name="connsiteY5" fmla="*/ 0 h 1950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39085" h="1950207">
                  <a:moveTo>
                    <a:pt x="597562" y="0"/>
                  </a:moveTo>
                  <a:lnTo>
                    <a:pt x="2041523" y="0"/>
                  </a:lnTo>
                  <a:lnTo>
                    <a:pt x="2639085" y="784482"/>
                  </a:lnTo>
                  <a:lnTo>
                    <a:pt x="1312399" y="1950207"/>
                  </a:lnTo>
                  <a:lnTo>
                    <a:pt x="0" y="784482"/>
                  </a:lnTo>
                  <a:lnTo>
                    <a:pt x="597562" y="0"/>
                  </a:lnTo>
                  <a:close/>
                </a:path>
              </a:pathLst>
            </a:cu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DIN Condensed"/>
              </a:endParaRPr>
            </a:p>
          </p:txBody>
        </p:sp>
        <p:sp>
          <p:nvSpPr>
            <p:cNvPr id="70" name="Freeform: Shape 23">
              <a:extLst>
                <a:ext uri="{FF2B5EF4-FFF2-40B4-BE49-F238E27FC236}">
                  <a16:creationId xmlns:a16="http://schemas.microsoft.com/office/drawing/2014/main" id="{9A1B467E-D6B6-4C68-AC60-B7BE6AB88F6F}"/>
                </a:ext>
              </a:extLst>
            </p:cNvPr>
            <p:cNvSpPr/>
            <p:nvPr/>
          </p:nvSpPr>
          <p:spPr>
            <a:xfrm>
              <a:off x="2590655" y="2921144"/>
              <a:ext cx="1446165" cy="1062890"/>
            </a:xfrm>
            <a:custGeom>
              <a:avLst/>
              <a:gdLst>
                <a:gd name="connsiteX0" fmla="*/ 1195172 w 1928220"/>
                <a:gd name="connsiteY0" fmla="*/ 0 h 1417186"/>
                <a:gd name="connsiteX1" fmla="*/ 1194903 w 1928220"/>
                <a:gd name="connsiteY1" fmla="*/ 233 h 1417186"/>
                <a:gd name="connsiteX2" fmla="*/ 1918307 w 1928220"/>
                <a:gd name="connsiteY2" fmla="*/ 626135 h 1417186"/>
                <a:gd name="connsiteX3" fmla="*/ 1928220 w 1928220"/>
                <a:gd name="connsiteY3" fmla="*/ 626135 h 1417186"/>
                <a:gd name="connsiteX4" fmla="*/ 1325405 w 1928220"/>
                <a:gd name="connsiteY4" fmla="*/ 1417186 h 1417186"/>
                <a:gd name="connsiteX5" fmla="*/ 1320418 w 1928220"/>
                <a:gd name="connsiteY5" fmla="*/ 1417186 h 1417186"/>
                <a:gd name="connsiteX6" fmla="*/ 0 w 1928220"/>
                <a:gd name="connsiteY6" fmla="*/ 273764 h 1417186"/>
                <a:gd name="connsiteX7" fmla="*/ 3770 w 1928220"/>
                <a:gd name="connsiteY7" fmla="*/ 270499 h 1417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28220" h="1417186">
                  <a:moveTo>
                    <a:pt x="1195172" y="0"/>
                  </a:moveTo>
                  <a:lnTo>
                    <a:pt x="1194903" y="233"/>
                  </a:lnTo>
                  <a:lnTo>
                    <a:pt x="1918307" y="626135"/>
                  </a:lnTo>
                  <a:lnTo>
                    <a:pt x="1928220" y="626135"/>
                  </a:lnTo>
                  <a:lnTo>
                    <a:pt x="1325405" y="1417186"/>
                  </a:lnTo>
                  <a:lnTo>
                    <a:pt x="1320418" y="1417186"/>
                  </a:lnTo>
                  <a:lnTo>
                    <a:pt x="0" y="273764"/>
                  </a:lnTo>
                  <a:lnTo>
                    <a:pt x="3770" y="270499"/>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DIN Condensed"/>
              </a:endParaRPr>
            </a:p>
          </p:txBody>
        </p:sp>
        <p:sp>
          <p:nvSpPr>
            <p:cNvPr id="71" name="Freeform: Shape 24">
              <a:extLst>
                <a:ext uri="{FF2B5EF4-FFF2-40B4-BE49-F238E27FC236}">
                  <a16:creationId xmlns:a16="http://schemas.microsoft.com/office/drawing/2014/main" id="{4CF50C32-0F4A-4165-8FF0-28C6D41C02B4}"/>
                </a:ext>
              </a:extLst>
            </p:cNvPr>
            <p:cNvSpPr/>
            <p:nvPr/>
          </p:nvSpPr>
          <p:spPr>
            <a:xfrm>
              <a:off x="3494390" y="2451892"/>
              <a:ext cx="2166272" cy="938854"/>
            </a:xfrm>
            <a:custGeom>
              <a:avLst/>
              <a:gdLst>
                <a:gd name="connsiteX0" fmla="*/ 723404 w 2888362"/>
                <a:gd name="connsiteY0" fmla="*/ 0 h 1251805"/>
                <a:gd name="connsiteX1" fmla="*/ 2166710 w 2888362"/>
                <a:gd name="connsiteY1" fmla="*/ 0 h 1251805"/>
                <a:gd name="connsiteX2" fmla="*/ 2888362 w 2888362"/>
                <a:gd name="connsiteY2" fmla="*/ 625903 h 1251805"/>
                <a:gd name="connsiteX3" fmla="*/ 2166710 w 2888362"/>
                <a:gd name="connsiteY3" fmla="*/ 1251805 h 1251805"/>
                <a:gd name="connsiteX4" fmla="*/ 723404 w 2888362"/>
                <a:gd name="connsiteY4" fmla="*/ 1251805 h 1251805"/>
                <a:gd name="connsiteX5" fmla="*/ 0 w 2888362"/>
                <a:gd name="connsiteY5" fmla="*/ 625903 h 1251805"/>
                <a:gd name="connsiteX0" fmla="*/ 723404 w 2888362"/>
                <a:gd name="connsiteY0" fmla="*/ 0 h 1251805"/>
                <a:gd name="connsiteX1" fmla="*/ 2166710 w 2888362"/>
                <a:gd name="connsiteY1" fmla="*/ 0 h 1251805"/>
                <a:gd name="connsiteX2" fmla="*/ 2888362 w 2888362"/>
                <a:gd name="connsiteY2" fmla="*/ 625903 h 1251805"/>
                <a:gd name="connsiteX3" fmla="*/ 2166710 w 2888362"/>
                <a:gd name="connsiteY3" fmla="*/ 1251805 h 1251805"/>
                <a:gd name="connsiteX4" fmla="*/ 723404 w 2888362"/>
                <a:gd name="connsiteY4" fmla="*/ 1251805 h 1251805"/>
                <a:gd name="connsiteX5" fmla="*/ 0 w 2888362"/>
                <a:gd name="connsiteY5" fmla="*/ 633047 h 1251805"/>
                <a:gd name="connsiteX6" fmla="*/ 723404 w 2888362"/>
                <a:gd name="connsiteY6" fmla="*/ 0 h 1251805"/>
                <a:gd name="connsiteX0" fmla="*/ 723404 w 2888362"/>
                <a:gd name="connsiteY0" fmla="*/ 0 h 1251805"/>
                <a:gd name="connsiteX1" fmla="*/ 2166710 w 2888362"/>
                <a:gd name="connsiteY1" fmla="*/ 0 h 1251805"/>
                <a:gd name="connsiteX2" fmla="*/ 2888362 w 2888362"/>
                <a:gd name="connsiteY2" fmla="*/ 625903 h 1251805"/>
                <a:gd name="connsiteX3" fmla="*/ 2166710 w 2888362"/>
                <a:gd name="connsiteY3" fmla="*/ 1251805 h 1251805"/>
                <a:gd name="connsiteX4" fmla="*/ 716261 w 2888362"/>
                <a:gd name="connsiteY4" fmla="*/ 1251805 h 1251805"/>
                <a:gd name="connsiteX5" fmla="*/ 0 w 2888362"/>
                <a:gd name="connsiteY5" fmla="*/ 633047 h 1251805"/>
                <a:gd name="connsiteX6" fmla="*/ 723404 w 2888362"/>
                <a:gd name="connsiteY6" fmla="*/ 0 h 1251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88362" h="1251805">
                  <a:moveTo>
                    <a:pt x="723404" y="0"/>
                  </a:moveTo>
                  <a:lnTo>
                    <a:pt x="2166710" y="0"/>
                  </a:lnTo>
                  <a:lnTo>
                    <a:pt x="2888362" y="625903"/>
                  </a:lnTo>
                  <a:lnTo>
                    <a:pt x="2166710" y="1251805"/>
                  </a:lnTo>
                  <a:lnTo>
                    <a:pt x="716261" y="1251805"/>
                  </a:lnTo>
                  <a:lnTo>
                    <a:pt x="0" y="633047"/>
                  </a:lnTo>
                  <a:lnTo>
                    <a:pt x="723404"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DIN Condensed"/>
              </a:endParaRPr>
            </a:p>
          </p:txBody>
        </p:sp>
        <p:sp>
          <p:nvSpPr>
            <p:cNvPr id="72" name="Trapezoid 71">
              <a:extLst>
                <a:ext uri="{FF2B5EF4-FFF2-40B4-BE49-F238E27FC236}">
                  <a16:creationId xmlns:a16="http://schemas.microsoft.com/office/drawing/2014/main" id="{621793D0-CAA4-4590-806D-B08BACCE8B62}"/>
                </a:ext>
              </a:extLst>
            </p:cNvPr>
            <p:cNvSpPr/>
            <p:nvPr/>
          </p:nvSpPr>
          <p:spPr>
            <a:xfrm>
              <a:off x="3584375" y="3394710"/>
              <a:ext cx="1975248" cy="589324"/>
            </a:xfrm>
            <a:prstGeom prst="trapezoid">
              <a:avLst>
                <a:gd name="adj" fmla="val 76031"/>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DIN Condensed"/>
              </a:endParaRPr>
            </a:p>
          </p:txBody>
        </p:sp>
        <p:sp>
          <p:nvSpPr>
            <p:cNvPr id="115" name="Freeform: Shape 26">
              <a:extLst>
                <a:ext uri="{FF2B5EF4-FFF2-40B4-BE49-F238E27FC236}">
                  <a16:creationId xmlns:a16="http://schemas.microsoft.com/office/drawing/2014/main" id="{F355C8BA-BBA6-44D1-98A6-8F55972AB700}"/>
                </a:ext>
              </a:extLst>
            </p:cNvPr>
            <p:cNvSpPr/>
            <p:nvPr/>
          </p:nvSpPr>
          <p:spPr>
            <a:xfrm flipH="1">
              <a:off x="5112551" y="2921144"/>
              <a:ext cx="1447038" cy="1062890"/>
            </a:xfrm>
            <a:custGeom>
              <a:avLst/>
              <a:gdLst>
                <a:gd name="connsiteX0" fmla="*/ 1195172 w 1928220"/>
                <a:gd name="connsiteY0" fmla="*/ 0 h 1417186"/>
                <a:gd name="connsiteX1" fmla="*/ 1194903 w 1928220"/>
                <a:gd name="connsiteY1" fmla="*/ 233 h 1417186"/>
                <a:gd name="connsiteX2" fmla="*/ 1918307 w 1928220"/>
                <a:gd name="connsiteY2" fmla="*/ 626135 h 1417186"/>
                <a:gd name="connsiteX3" fmla="*/ 1928220 w 1928220"/>
                <a:gd name="connsiteY3" fmla="*/ 626135 h 1417186"/>
                <a:gd name="connsiteX4" fmla="*/ 1325405 w 1928220"/>
                <a:gd name="connsiteY4" fmla="*/ 1417186 h 1417186"/>
                <a:gd name="connsiteX5" fmla="*/ 1320418 w 1928220"/>
                <a:gd name="connsiteY5" fmla="*/ 1417186 h 1417186"/>
                <a:gd name="connsiteX6" fmla="*/ 0 w 1928220"/>
                <a:gd name="connsiteY6" fmla="*/ 273764 h 1417186"/>
                <a:gd name="connsiteX7" fmla="*/ 3770 w 1928220"/>
                <a:gd name="connsiteY7" fmla="*/ 270499 h 1417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28220" h="1417186">
                  <a:moveTo>
                    <a:pt x="1195172" y="0"/>
                  </a:moveTo>
                  <a:lnTo>
                    <a:pt x="1194903" y="233"/>
                  </a:lnTo>
                  <a:lnTo>
                    <a:pt x="1918307" y="626135"/>
                  </a:lnTo>
                  <a:lnTo>
                    <a:pt x="1928220" y="626135"/>
                  </a:lnTo>
                  <a:lnTo>
                    <a:pt x="1325405" y="1417186"/>
                  </a:lnTo>
                  <a:lnTo>
                    <a:pt x="1320418" y="1417186"/>
                  </a:lnTo>
                  <a:lnTo>
                    <a:pt x="0" y="273764"/>
                  </a:lnTo>
                  <a:lnTo>
                    <a:pt x="3770" y="270499"/>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DIN Condensed"/>
              </a:endParaRPr>
            </a:p>
          </p:txBody>
        </p:sp>
        <p:sp>
          <p:nvSpPr>
            <p:cNvPr id="116" name="Freeform: Shape 27">
              <a:extLst>
                <a:ext uri="{FF2B5EF4-FFF2-40B4-BE49-F238E27FC236}">
                  <a16:creationId xmlns:a16="http://schemas.microsoft.com/office/drawing/2014/main" id="{6E9AE998-1C9E-4159-A6F9-B34B0FEE0025}"/>
                </a:ext>
              </a:extLst>
            </p:cNvPr>
            <p:cNvSpPr/>
            <p:nvPr/>
          </p:nvSpPr>
          <p:spPr>
            <a:xfrm>
              <a:off x="2599630" y="2268900"/>
              <a:ext cx="1431818" cy="855119"/>
            </a:xfrm>
            <a:custGeom>
              <a:avLst/>
              <a:gdLst>
                <a:gd name="connsiteX0" fmla="*/ 1316647 w 1913853"/>
                <a:gd name="connsiteY0" fmla="*/ 0 h 1140158"/>
                <a:gd name="connsiteX1" fmla="*/ 1329019 w 1913853"/>
                <a:gd name="connsiteY1" fmla="*/ 0 h 1140158"/>
                <a:gd name="connsiteX2" fmla="*/ 1913853 w 1913853"/>
                <a:gd name="connsiteY2" fmla="*/ 244581 h 1140158"/>
                <a:gd name="connsiteX3" fmla="*/ 1191132 w 1913853"/>
                <a:gd name="connsiteY3" fmla="*/ 869892 h 1140158"/>
                <a:gd name="connsiteX4" fmla="*/ 1191401 w 1913853"/>
                <a:gd name="connsiteY4" fmla="*/ 869659 h 1140158"/>
                <a:gd name="connsiteX5" fmla="*/ 0 w 1913853"/>
                <a:gd name="connsiteY5" fmla="*/ 1140158 h 1140158"/>
                <a:gd name="connsiteX0" fmla="*/ 1316647 w 1913853"/>
                <a:gd name="connsiteY0" fmla="*/ 0 h 1140158"/>
                <a:gd name="connsiteX1" fmla="*/ 1329019 w 1913853"/>
                <a:gd name="connsiteY1" fmla="*/ 0 h 1140158"/>
                <a:gd name="connsiteX2" fmla="*/ 1913853 w 1913853"/>
                <a:gd name="connsiteY2" fmla="*/ 244581 h 1140158"/>
                <a:gd name="connsiteX3" fmla="*/ 1191132 w 1913853"/>
                <a:gd name="connsiteY3" fmla="*/ 869892 h 1140158"/>
                <a:gd name="connsiteX4" fmla="*/ 1191401 w 1913853"/>
                <a:gd name="connsiteY4" fmla="*/ 879184 h 1140158"/>
                <a:gd name="connsiteX5" fmla="*/ 0 w 1913853"/>
                <a:gd name="connsiteY5" fmla="*/ 1140158 h 1140158"/>
                <a:gd name="connsiteX6" fmla="*/ 1316647 w 1913853"/>
                <a:gd name="connsiteY6" fmla="*/ 0 h 1140158"/>
                <a:gd name="connsiteX0" fmla="*/ 1323791 w 1920997"/>
                <a:gd name="connsiteY0" fmla="*/ 0 h 1140158"/>
                <a:gd name="connsiteX1" fmla="*/ 1336163 w 1920997"/>
                <a:gd name="connsiteY1" fmla="*/ 0 h 1140158"/>
                <a:gd name="connsiteX2" fmla="*/ 1920997 w 1920997"/>
                <a:gd name="connsiteY2" fmla="*/ 244581 h 1140158"/>
                <a:gd name="connsiteX3" fmla="*/ 1198276 w 1920997"/>
                <a:gd name="connsiteY3" fmla="*/ 869892 h 1140158"/>
                <a:gd name="connsiteX4" fmla="*/ 1198545 w 1920997"/>
                <a:gd name="connsiteY4" fmla="*/ 879184 h 1140158"/>
                <a:gd name="connsiteX5" fmla="*/ 0 w 1920997"/>
                <a:gd name="connsiteY5" fmla="*/ 1140158 h 1140158"/>
                <a:gd name="connsiteX6" fmla="*/ 1323791 w 1920997"/>
                <a:gd name="connsiteY6" fmla="*/ 0 h 1140158"/>
                <a:gd name="connsiteX0" fmla="*/ 1311885 w 1909091"/>
                <a:gd name="connsiteY0" fmla="*/ 0 h 1140158"/>
                <a:gd name="connsiteX1" fmla="*/ 1324257 w 1909091"/>
                <a:gd name="connsiteY1" fmla="*/ 0 h 1140158"/>
                <a:gd name="connsiteX2" fmla="*/ 1909091 w 1909091"/>
                <a:gd name="connsiteY2" fmla="*/ 244581 h 1140158"/>
                <a:gd name="connsiteX3" fmla="*/ 1186370 w 1909091"/>
                <a:gd name="connsiteY3" fmla="*/ 869892 h 1140158"/>
                <a:gd name="connsiteX4" fmla="*/ 1186639 w 1909091"/>
                <a:gd name="connsiteY4" fmla="*/ 879184 h 1140158"/>
                <a:gd name="connsiteX5" fmla="*/ 0 w 1909091"/>
                <a:gd name="connsiteY5" fmla="*/ 1140158 h 1140158"/>
                <a:gd name="connsiteX6" fmla="*/ 1311885 w 1909091"/>
                <a:gd name="connsiteY6" fmla="*/ 0 h 1140158"/>
                <a:gd name="connsiteX0" fmla="*/ 1311885 w 1909091"/>
                <a:gd name="connsiteY0" fmla="*/ 0 h 1140158"/>
                <a:gd name="connsiteX1" fmla="*/ 1324257 w 1909091"/>
                <a:gd name="connsiteY1" fmla="*/ 0 h 1140158"/>
                <a:gd name="connsiteX2" fmla="*/ 1909091 w 1909091"/>
                <a:gd name="connsiteY2" fmla="*/ 251725 h 1140158"/>
                <a:gd name="connsiteX3" fmla="*/ 1186370 w 1909091"/>
                <a:gd name="connsiteY3" fmla="*/ 869892 h 1140158"/>
                <a:gd name="connsiteX4" fmla="*/ 1186639 w 1909091"/>
                <a:gd name="connsiteY4" fmla="*/ 879184 h 1140158"/>
                <a:gd name="connsiteX5" fmla="*/ 0 w 1909091"/>
                <a:gd name="connsiteY5" fmla="*/ 1140158 h 1140158"/>
                <a:gd name="connsiteX6" fmla="*/ 1311885 w 1909091"/>
                <a:gd name="connsiteY6" fmla="*/ 0 h 1140158"/>
                <a:gd name="connsiteX0" fmla="*/ 1311885 w 1909091"/>
                <a:gd name="connsiteY0" fmla="*/ 0 h 1140158"/>
                <a:gd name="connsiteX1" fmla="*/ 1324257 w 1909091"/>
                <a:gd name="connsiteY1" fmla="*/ 0 h 1140158"/>
                <a:gd name="connsiteX2" fmla="*/ 1909091 w 1909091"/>
                <a:gd name="connsiteY2" fmla="*/ 251725 h 1140158"/>
                <a:gd name="connsiteX3" fmla="*/ 1195895 w 1909091"/>
                <a:gd name="connsiteY3" fmla="*/ 869892 h 1140158"/>
                <a:gd name="connsiteX4" fmla="*/ 1186639 w 1909091"/>
                <a:gd name="connsiteY4" fmla="*/ 879184 h 1140158"/>
                <a:gd name="connsiteX5" fmla="*/ 0 w 1909091"/>
                <a:gd name="connsiteY5" fmla="*/ 1140158 h 1140158"/>
                <a:gd name="connsiteX6" fmla="*/ 1311885 w 1909091"/>
                <a:gd name="connsiteY6" fmla="*/ 0 h 1140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09091" h="1140158">
                  <a:moveTo>
                    <a:pt x="1311885" y="0"/>
                  </a:moveTo>
                  <a:lnTo>
                    <a:pt x="1324257" y="0"/>
                  </a:lnTo>
                  <a:lnTo>
                    <a:pt x="1909091" y="251725"/>
                  </a:lnTo>
                  <a:lnTo>
                    <a:pt x="1195895" y="869892"/>
                  </a:lnTo>
                  <a:cubicBezTo>
                    <a:pt x="1195985" y="872989"/>
                    <a:pt x="1186549" y="876087"/>
                    <a:pt x="1186639" y="879184"/>
                  </a:cubicBezTo>
                  <a:lnTo>
                    <a:pt x="0" y="1140158"/>
                  </a:lnTo>
                  <a:lnTo>
                    <a:pt x="1311885"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DIN Condensed"/>
              </a:endParaRPr>
            </a:p>
          </p:txBody>
        </p:sp>
        <p:sp>
          <p:nvSpPr>
            <p:cNvPr id="117" name="Freeform: Shape 28">
              <a:extLst>
                <a:ext uri="{FF2B5EF4-FFF2-40B4-BE49-F238E27FC236}">
                  <a16:creationId xmlns:a16="http://schemas.microsoft.com/office/drawing/2014/main" id="{24314A7F-4A3F-472F-9B60-687A6FBF5BD1}"/>
                </a:ext>
              </a:extLst>
            </p:cNvPr>
            <p:cNvSpPr/>
            <p:nvPr/>
          </p:nvSpPr>
          <p:spPr>
            <a:xfrm flipH="1">
              <a:off x="5119277" y="2268900"/>
              <a:ext cx="1433322" cy="855119"/>
            </a:xfrm>
            <a:custGeom>
              <a:avLst/>
              <a:gdLst>
                <a:gd name="connsiteX0" fmla="*/ 1316647 w 1913853"/>
                <a:gd name="connsiteY0" fmla="*/ 0 h 1140158"/>
                <a:gd name="connsiteX1" fmla="*/ 1329019 w 1913853"/>
                <a:gd name="connsiteY1" fmla="*/ 0 h 1140158"/>
                <a:gd name="connsiteX2" fmla="*/ 1913853 w 1913853"/>
                <a:gd name="connsiteY2" fmla="*/ 244581 h 1140158"/>
                <a:gd name="connsiteX3" fmla="*/ 1191132 w 1913853"/>
                <a:gd name="connsiteY3" fmla="*/ 869892 h 1140158"/>
                <a:gd name="connsiteX4" fmla="*/ 1191401 w 1913853"/>
                <a:gd name="connsiteY4" fmla="*/ 869659 h 1140158"/>
                <a:gd name="connsiteX5" fmla="*/ 0 w 1913853"/>
                <a:gd name="connsiteY5" fmla="*/ 1140158 h 1140158"/>
                <a:gd name="connsiteX0" fmla="*/ 1316647 w 1913853"/>
                <a:gd name="connsiteY0" fmla="*/ 0 h 1140158"/>
                <a:gd name="connsiteX1" fmla="*/ 1329019 w 1913853"/>
                <a:gd name="connsiteY1" fmla="*/ 0 h 1140158"/>
                <a:gd name="connsiteX2" fmla="*/ 1913853 w 1913853"/>
                <a:gd name="connsiteY2" fmla="*/ 244581 h 1140158"/>
                <a:gd name="connsiteX3" fmla="*/ 1191132 w 1913853"/>
                <a:gd name="connsiteY3" fmla="*/ 869892 h 1140158"/>
                <a:gd name="connsiteX4" fmla="*/ 1193786 w 1913853"/>
                <a:gd name="connsiteY4" fmla="*/ 879184 h 1140158"/>
                <a:gd name="connsiteX5" fmla="*/ 0 w 1913853"/>
                <a:gd name="connsiteY5" fmla="*/ 1140158 h 1140158"/>
                <a:gd name="connsiteX6" fmla="*/ 1316647 w 1913853"/>
                <a:gd name="connsiteY6" fmla="*/ 0 h 1140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13853" h="1140158">
                  <a:moveTo>
                    <a:pt x="1316647" y="0"/>
                  </a:moveTo>
                  <a:lnTo>
                    <a:pt x="1329019" y="0"/>
                  </a:lnTo>
                  <a:lnTo>
                    <a:pt x="1913853" y="244581"/>
                  </a:lnTo>
                  <a:lnTo>
                    <a:pt x="1191132" y="869892"/>
                  </a:lnTo>
                  <a:lnTo>
                    <a:pt x="1193786" y="879184"/>
                  </a:lnTo>
                  <a:lnTo>
                    <a:pt x="0" y="1140158"/>
                  </a:lnTo>
                  <a:lnTo>
                    <a:pt x="1316647"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DIN Condensed"/>
              </a:endParaRPr>
            </a:p>
          </p:txBody>
        </p:sp>
        <p:sp>
          <p:nvSpPr>
            <p:cNvPr id="118" name="Freeform: Shape 29">
              <a:extLst>
                <a:ext uri="{FF2B5EF4-FFF2-40B4-BE49-F238E27FC236}">
                  <a16:creationId xmlns:a16="http://schemas.microsoft.com/office/drawing/2014/main" id="{8C1B75CA-73D7-434A-8A29-2254EE0EC4A0}"/>
                </a:ext>
              </a:extLst>
            </p:cNvPr>
            <p:cNvSpPr/>
            <p:nvPr/>
          </p:nvSpPr>
          <p:spPr>
            <a:xfrm>
              <a:off x="3580969" y="2268899"/>
              <a:ext cx="1976303" cy="186959"/>
            </a:xfrm>
            <a:custGeom>
              <a:avLst/>
              <a:gdLst>
                <a:gd name="connsiteX0" fmla="*/ 314929 w 3381224"/>
                <a:gd name="connsiteY0" fmla="*/ 373421 h 646136"/>
                <a:gd name="connsiteX1" fmla="*/ 314929 w 3381224"/>
                <a:gd name="connsiteY1" fmla="*/ 373423 h 646136"/>
                <a:gd name="connsiteX2" fmla="*/ 2 w 3381224"/>
                <a:gd name="connsiteY2" fmla="*/ 646136 h 646136"/>
                <a:gd name="connsiteX3" fmla="*/ 0 w 3381224"/>
                <a:gd name="connsiteY3" fmla="*/ 646136 h 646136"/>
                <a:gd name="connsiteX4" fmla="*/ 758527 w 3381224"/>
                <a:gd name="connsiteY4" fmla="*/ 0 h 646136"/>
                <a:gd name="connsiteX5" fmla="*/ 3381224 w 3381224"/>
                <a:gd name="connsiteY5" fmla="*/ 0 h 646136"/>
                <a:gd name="connsiteX6" fmla="*/ 2797232 w 3381224"/>
                <a:gd name="connsiteY6" fmla="*/ 244581 h 646136"/>
                <a:gd name="connsiteX7" fmla="*/ 2802653 w 3381224"/>
                <a:gd name="connsiteY7" fmla="*/ 249278 h 646136"/>
                <a:gd name="connsiteX8" fmla="*/ 2793446 w 3381224"/>
                <a:gd name="connsiteY8" fmla="*/ 249278 h 646136"/>
                <a:gd name="connsiteX9" fmla="*/ 2787348 w 3381224"/>
                <a:gd name="connsiteY9" fmla="*/ 243989 h 646136"/>
                <a:gd name="connsiteX10" fmla="*/ 1344042 w 3381224"/>
                <a:gd name="connsiteY10" fmla="*/ 243989 h 646136"/>
                <a:gd name="connsiteX11" fmla="*/ 1343359 w 3381224"/>
                <a:gd name="connsiteY11" fmla="*/ 244580 h 646136"/>
                <a:gd name="connsiteX12" fmla="*/ 746153 w 3381224"/>
                <a:gd name="connsiteY12" fmla="*/ 0 h 646136"/>
                <a:gd name="connsiteX13" fmla="*/ 746155 w 3381224"/>
                <a:gd name="connsiteY13" fmla="*/ 0 h 646136"/>
                <a:gd name="connsiteX14" fmla="*/ 458291 w 3381224"/>
                <a:gd name="connsiteY14" fmla="*/ 249278 h 646136"/>
                <a:gd name="connsiteX15" fmla="*/ 458289 w 3381224"/>
                <a:gd name="connsiteY15" fmla="*/ 249278 h 646136"/>
                <a:gd name="connsiteX0" fmla="*/ 314927 w 3381222"/>
                <a:gd name="connsiteY0" fmla="*/ 373421 h 646136"/>
                <a:gd name="connsiteX1" fmla="*/ 314927 w 3381222"/>
                <a:gd name="connsiteY1" fmla="*/ 373423 h 646136"/>
                <a:gd name="connsiteX2" fmla="*/ 0 w 3381222"/>
                <a:gd name="connsiteY2" fmla="*/ 646136 h 646136"/>
                <a:gd name="connsiteX3" fmla="*/ 314927 w 3381222"/>
                <a:gd name="connsiteY3" fmla="*/ 373421 h 646136"/>
                <a:gd name="connsiteX4" fmla="*/ 758525 w 3381222"/>
                <a:gd name="connsiteY4" fmla="*/ 0 h 646136"/>
                <a:gd name="connsiteX5" fmla="*/ 3381222 w 3381222"/>
                <a:gd name="connsiteY5" fmla="*/ 0 h 646136"/>
                <a:gd name="connsiteX6" fmla="*/ 2797230 w 3381222"/>
                <a:gd name="connsiteY6" fmla="*/ 244581 h 646136"/>
                <a:gd name="connsiteX7" fmla="*/ 2802651 w 3381222"/>
                <a:gd name="connsiteY7" fmla="*/ 249278 h 646136"/>
                <a:gd name="connsiteX8" fmla="*/ 2793444 w 3381222"/>
                <a:gd name="connsiteY8" fmla="*/ 249278 h 646136"/>
                <a:gd name="connsiteX9" fmla="*/ 2787346 w 3381222"/>
                <a:gd name="connsiteY9" fmla="*/ 243989 h 646136"/>
                <a:gd name="connsiteX10" fmla="*/ 1344040 w 3381222"/>
                <a:gd name="connsiteY10" fmla="*/ 243989 h 646136"/>
                <a:gd name="connsiteX11" fmla="*/ 1343357 w 3381222"/>
                <a:gd name="connsiteY11" fmla="*/ 244580 h 646136"/>
                <a:gd name="connsiteX12" fmla="*/ 758525 w 3381222"/>
                <a:gd name="connsiteY12" fmla="*/ 0 h 646136"/>
                <a:gd name="connsiteX13" fmla="*/ 746151 w 3381222"/>
                <a:gd name="connsiteY13" fmla="*/ 0 h 646136"/>
                <a:gd name="connsiteX14" fmla="*/ 746153 w 3381222"/>
                <a:gd name="connsiteY14" fmla="*/ 0 h 646136"/>
                <a:gd name="connsiteX15" fmla="*/ 458289 w 3381222"/>
                <a:gd name="connsiteY15" fmla="*/ 249278 h 646136"/>
                <a:gd name="connsiteX16" fmla="*/ 458287 w 3381222"/>
                <a:gd name="connsiteY16" fmla="*/ 249278 h 646136"/>
                <a:gd name="connsiteX17" fmla="*/ 746151 w 3381222"/>
                <a:gd name="connsiteY17" fmla="*/ 0 h 646136"/>
                <a:gd name="connsiteX0" fmla="*/ 0 w 3066295"/>
                <a:gd name="connsiteY0" fmla="*/ 373421 h 373423"/>
                <a:gd name="connsiteX1" fmla="*/ 0 w 3066295"/>
                <a:gd name="connsiteY1" fmla="*/ 373423 h 373423"/>
                <a:gd name="connsiteX2" fmla="*/ 0 w 3066295"/>
                <a:gd name="connsiteY2" fmla="*/ 373421 h 373423"/>
                <a:gd name="connsiteX3" fmla="*/ 443598 w 3066295"/>
                <a:gd name="connsiteY3" fmla="*/ 0 h 373423"/>
                <a:gd name="connsiteX4" fmla="*/ 3066295 w 3066295"/>
                <a:gd name="connsiteY4" fmla="*/ 0 h 373423"/>
                <a:gd name="connsiteX5" fmla="*/ 2482303 w 3066295"/>
                <a:gd name="connsiteY5" fmla="*/ 244581 h 373423"/>
                <a:gd name="connsiteX6" fmla="*/ 2487724 w 3066295"/>
                <a:gd name="connsiteY6" fmla="*/ 249278 h 373423"/>
                <a:gd name="connsiteX7" fmla="*/ 2478517 w 3066295"/>
                <a:gd name="connsiteY7" fmla="*/ 249278 h 373423"/>
                <a:gd name="connsiteX8" fmla="*/ 2472419 w 3066295"/>
                <a:gd name="connsiteY8" fmla="*/ 243989 h 373423"/>
                <a:gd name="connsiteX9" fmla="*/ 1029113 w 3066295"/>
                <a:gd name="connsiteY9" fmla="*/ 243989 h 373423"/>
                <a:gd name="connsiteX10" fmla="*/ 1028430 w 3066295"/>
                <a:gd name="connsiteY10" fmla="*/ 244580 h 373423"/>
                <a:gd name="connsiteX11" fmla="*/ 443598 w 3066295"/>
                <a:gd name="connsiteY11" fmla="*/ 0 h 373423"/>
                <a:gd name="connsiteX12" fmla="*/ 431224 w 3066295"/>
                <a:gd name="connsiteY12" fmla="*/ 0 h 373423"/>
                <a:gd name="connsiteX13" fmla="*/ 431226 w 3066295"/>
                <a:gd name="connsiteY13" fmla="*/ 0 h 373423"/>
                <a:gd name="connsiteX14" fmla="*/ 143362 w 3066295"/>
                <a:gd name="connsiteY14" fmla="*/ 249278 h 373423"/>
                <a:gd name="connsiteX15" fmla="*/ 143360 w 3066295"/>
                <a:gd name="connsiteY15" fmla="*/ 249278 h 373423"/>
                <a:gd name="connsiteX16" fmla="*/ 431224 w 3066295"/>
                <a:gd name="connsiteY16" fmla="*/ 0 h 373423"/>
                <a:gd name="connsiteX0" fmla="*/ 300238 w 2922935"/>
                <a:gd name="connsiteY0" fmla="*/ 0 h 249278"/>
                <a:gd name="connsiteX1" fmla="*/ 2922935 w 2922935"/>
                <a:gd name="connsiteY1" fmla="*/ 0 h 249278"/>
                <a:gd name="connsiteX2" fmla="*/ 2338943 w 2922935"/>
                <a:gd name="connsiteY2" fmla="*/ 244581 h 249278"/>
                <a:gd name="connsiteX3" fmla="*/ 2344364 w 2922935"/>
                <a:gd name="connsiteY3" fmla="*/ 249278 h 249278"/>
                <a:gd name="connsiteX4" fmla="*/ 2335157 w 2922935"/>
                <a:gd name="connsiteY4" fmla="*/ 249278 h 249278"/>
                <a:gd name="connsiteX5" fmla="*/ 2329059 w 2922935"/>
                <a:gd name="connsiteY5" fmla="*/ 243989 h 249278"/>
                <a:gd name="connsiteX6" fmla="*/ 885753 w 2922935"/>
                <a:gd name="connsiteY6" fmla="*/ 243989 h 249278"/>
                <a:gd name="connsiteX7" fmla="*/ 885070 w 2922935"/>
                <a:gd name="connsiteY7" fmla="*/ 244580 h 249278"/>
                <a:gd name="connsiteX8" fmla="*/ 300238 w 2922935"/>
                <a:gd name="connsiteY8" fmla="*/ 0 h 249278"/>
                <a:gd name="connsiteX9" fmla="*/ 287864 w 2922935"/>
                <a:gd name="connsiteY9" fmla="*/ 0 h 249278"/>
                <a:gd name="connsiteX10" fmla="*/ 287866 w 2922935"/>
                <a:gd name="connsiteY10" fmla="*/ 0 h 249278"/>
                <a:gd name="connsiteX11" fmla="*/ 2 w 2922935"/>
                <a:gd name="connsiteY11" fmla="*/ 249278 h 249278"/>
                <a:gd name="connsiteX12" fmla="*/ 0 w 2922935"/>
                <a:gd name="connsiteY12" fmla="*/ 249278 h 249278"/>
                <a:gd name="connsiteX13" fmla="*/ 287864 w 2922935"/>
                <a:gd name="connsiteY13" fmla="*/ 0 h 249278"/>
                <a:gd name="connsiteX0" fmla="*/ 300236 w 2922933"/>
                <a:gd name="connsiteY0" fmla="*/ 0 h 249278"/>
                <a:gd name="connsiteX1" fmla="*/ 2922933 w 2922933"/>
                <a:gd name="connsiteY1" fmla="*/ 0 h 249278"/>
                <a:gd name="connsiteX2" fmla="*/ 2338941 w 2922933"/>
                <a:gd name="connsiteY2" fmla="*/ 244581 h 249278"/>
                <a:gd name="connsiteX3" fmla="*/ 2344362 w 2922933"/>
                <a:gd name="connsiteY3" fmla="*/ 249278 h 249278"/>
                <a:gd name="connsiteX4" fmla="*/ 2335155 w 2922933"/>
                <a:gd name="connsiteY4" fmla="*/ 249278 h 249278"/>
                <a:gd name="connsiteX5" fmla="*/ 2329057 w 2922933"/>
                <a:gd name="connsiteY5" fmla="*/ 243989 h 249278"/>
                <a:gd name="connsiteX6" fmla="*/ 885751 w 2922933"/>
                <a:gd name="connsiteY6" fmla="*/ 243989 h 249278"/>
                <a:gd name="connsiteX7" fmla="*/ 885068 w 2922933"/>
                <a:gd name="connsiteY7" fmla="*/ 244580 h 249278"/>
                <a:gd name="connsiteX8" fmla="*/ 300236 w 2922933"/>
                <a:gd name="connsiteY8" fmla="*/ 0 h 249278"/>
                <a:gd name="connsiteX9" fmla="*/ 287862 w 2922933"/>
                <a:gd name="connsiteY9" fmla="*/ 0 h 249278"/>
                <a:gd name="connsiteX10" fmla="*/ 287864 w 2922933"/>
                <a:gd name="connsiteY10" fmla="*/ 0 h 249278"/>
                <a:gd name="connsiteX11" fmla="*/ 0 w 2922933"/>
                <a:gd name="connsiteY11" fmla="*/ 249278 h 249278"/>
                <a:gd name="connsiteX12" fmla="*/ 287862 w 2922933"/>
                <a:gd name="connsiteY12" fmla="*/ 0 h 249278"/>
                <a:gd name="connsiteX0" fmla="*/ 12374 w 2635071"/>
                <a:gd name="connsiteY0" fmla="*/ 0 h 249278"/>
                <a:gd name="connsiteX1" fmla="*/ 2635071 w 2635071"/>
                <a:gd name="connsiteY1" fmla="*/ 0 h 249278"/>
                <a:gd name="connsiteX2" fmla="*/ 2051079 w 2635071"/>
                <a:gd name="connsiteY2" fmla="*/ 244581 h 249278"/>
                <a:gd name="connsiteX3" fmla="*/ 2056500 w 2635071"/>
                <a:gd name="connsiteY3" fmla="*/ 249278 h 249278"/>
                <a:gd name="connsiteX4" fmla="*/ 2047293 w 2635071"/>
                <a:gd name="connsiteY4" fmla="*/ 249278 h 249278"/>
                <a:gd name="connsiteX5" fmla="*/ 2041195 w 2635071"/>
                <a:gd name="connsiteY5" fmla="*/ 243989 h 249278"/>
                <a:gd name="connsiteX6" fmla="*/ 597889 w 2635071"/>
                <a:gd name="connsiteY6" fmla="*/ 243989 h 249278"/>
                <a:gd name="connsiteX7" fmla="*/ 597206 w 2635071"/>
                <a:gd name="connsiteY7" fmla="*/ 244580 h 249278"/>
                <a:gd name="connsiteX8" fmla="*/ 12374 w 2635071"/>
                <a:gd name="connsiteY8" fmla="*/ 0 h 249278"/>
                <a:gd name="connsiteX9" fmla="*/ 0 w 2635071"/>
                <a:gd name="connsiteY9" fmla="*/ 0 h 249278"/>
                <a:gd name="connsiteX10" fmla="*/ 2 w 2635071"/>
                <a:gd name="connsiteY10" fmla="*/ 0 h 249278"/>
                <a:gd name="connsiteX11" fmla="*/ 0 w 2635071"/>
                <a:gd name="connsiteY11" fmla="*/ 0 h 249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635071" h="249278">
                  <a:moveTo>
                    <a:pt x="12374" y="0"/>
                  </a:moveTo>
                  <a:lnTo>
                    <a:pt x="2635071" y="0"/>
                  </a:lnTo>
                  <a:lnTo>
                    <a:pt x="2051079" y="244581"/>
                  </a:lnTo>
                  <a:lnTo>
                    <a:pt x="2056500" y="249278"/>
                  </a:lnTo>
                  <a:lnTo>
                    <a:pt x="2047293" y="249278"/>
                  </a:lnTo>
                  <a:lnTo>
                    <a:pt x="2041195" y="243989"/>
                  </a:lnTo>
                  <a:lnTo>
                    <a:pt x="597889" y="243989"/>
                  </a:lnTo>
                  <a:lnTo>
                    <a:pt x="597206" y="244580"/>
                  </a:lnTo>
                  <a:lnTo>
                    <a:pt x="12374" y="0"/>
                  </a:lnTo>
                  <a:close/>
                  <a:moveTo>
                    <a:pt x="0" y="0"/>
                  </a:moveTo>
                  <a:lnTo>
                    <a:pt x="2" y="0"/>
                  </a:lnTo>
                  <a:lnTo>
                    <a:pt x="0" y="0"/>
                  </a:lnTo>
                  <a:close/>
                </a:path>
              </a:pathLst>
            </a:cu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DIN Condensed"/>
              </a:endParaRPr>
            </a:p>
          </p:txBody>
        </p:sp>
        <p:grpSp>
          <p:nvGrpSpPr>
            <p:cNvPr id="119" name="Group 118">
              <a:extLst>
                <a:ext uri="{FF2B5EF4-FFF2-40B4-BE49-F238E27FC236}">
                  <a16:creationId xmlns:a16="http://schemas.microsoft.com/office/drawing/2014/main" id="{CBBFBEEA-406F-484E-BB9E-477DAEB71B3A}"/>
                </a:ext>
              </a:extLst>
            </p:cNvPr>
            <p:cNvGrpSpPr/>
            <p:nvPr/>
          </p:nvGrpSpPr>
          <p:grpSpPr>
            <a:xfrm>
              <a:off x="2592688" y="2268901"/>
              <a:ext cx="3958625" cy="2584893"/>
              <a:chOff x="5362576" y="1081088"/>
              <a:chExt cx="1546225" cy="1009650"/>
            </a:xfrm>
          </p:grpSpPr>
          <p:sp>
            <p:nvSpPr>
              <p:cNvPr id="125" name="Line 31">
                <a:extLst>
                  <a:ext uri="{FF2B5EF4-FFF2-40B4-BE49-F238E27FC236}">
                    <a16:creationId xmlns:a16="http://schemas.microsoft.com/office/drawing/2014/main" id="{C1C93616-7E28-4CD0-A75A-4A282C1ADFDA}"/>
                  </a:ext>
                </a:extLst>
              </p:cNvPr>
              <p:cNvSpPr>
                <a:spLocks noChangeShapeType="1"/>
              </p:cNvSpPr>
              <p:nvPr/>
            </p:nvSpPr>
            <p:spPr bwMode="auto">
              <a:xfrm>
                <a:off x="6559551" y="1338263"/>
                <a:ext cx="349250" cy="77788"/>
              </a:xfrm>
              <a:prstGeom prst="line">
                <a:avLst/>
              </a:prstGeom>
              <a:noFill/>
              <a:ln w="19050"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latin typeface="DIN Condensed"/>
                </a:endParaRPr>
              </a:p>
            </p:txBody>
          </p:sp>
          <p:sp>
            <p:nvSpPr>
              <p:cNvPr id="126" name="Freeform 32">
                <a:extLst>
                  <a:ext uri="{FF2B5EF4-FFF2-40B4-BE49-F238E27FC236}">
                    <a16:creationId xmlns:a16="http://schemas.microsoft.com/office/drawing/2014/main" id="{78BBD0E7-1015-4B0D-98E7-166A75A58D2B}"/>
                  </a:ext>
                </a:extLst>
              </p:cNvPr>
              <p:cNvSpPr>
                <a:spLocks/>
              </p:cNvSpPr>
              <p:nvPr/>
            </p:nvSpPr>
            <p:spPr bwMode="auto">
              <a:xfrm>
                <a:off x="5362576" y="1081088"/>
                <a:ext cx="1546225" cy="669925"/>
              </a:xfrm>
              <a:custGeom>
                <a:avLst/>
                <a:gdLst>
                  <a:gd name="T0" fmla="*/ 754 w 3014"/>
                  <a:gd name="T1" fmla="*/ 1304 h 1304"/>
                  <a:gd name="T2" fmla="*/ 0 w 3014"/>
                  <a:gd name="T3" fmla="*/ 652 h 1304"/>
                  <a:gd name="T4" fmla="*/ 754 w 3014"/>
                  <a:gd name="T5" fmla="*/ 0 h 1304"/>
                  <a:gd name="T6" fmla="*/ 2260 w 3014"/>
                  <a:gd name="T7" fmla="*/ 0 h 1304"/>
                  <a:gd name="T8" fmla="*/ 3014 w 3014"/>
                  <a:gd name="T9" fmla="*/ 652 h 1304"/>
                  <a:gd name="T10" fmla="*/ 2260 w 3014"/>
                  <a:gd name="T11" fmla="*/ 1304 h 1304"/>
                  <a:gd name="T12" fmla="*/ 754 w 3014"/>
                  <a:gd name="T13" fmla="*/ 1304 h 1304"/>
                </a:gdLst>
                <a:ahLst/>
                <a:cxnLst>
                  <a:cxn ang="0">
                    <a:pos x="T0" y="T1"/>
                  </a:cxn>
                  <a:cxn ang="0">
                    <a:pos x="T2" y="T3"/>
                  </a:cxn>
                  <a:cxn ang="0">
                    <a:pos x="T4" y="T5"/>
                  </a:cxn>
                  <a:cxn ang="0">
                    <a:pos x="T6" y="T7"/>
                  </a:cxn>
                  <a:cxn ang="0">
                    <a:pos x="T8" y="T9"/>
                  </a:cxn>
                  <a:cxn ang="0">
                    <a:pos x="T10" y="T11"/>
                  </a:cxn>
                  <a:cxn ang="0">
                    <a:pos x="T12" y="T13"/>
                  </a:cxn>
                </a:cxnLst>
                <a:rect l="0" t="0" r="r" b="b"/>
                <a:pathLst>
                  <a:path w="3014" h="1304">
                    <a:moveTo>
                      <a:pt x="754" y="1304"/>
                    </a:moveTo>
                    <a:lnTo>
                      <a:pt x="0" y="652"/>
                    </a:lnTo>
                    <a:lnTo>
                      <a:pt x="754" y="0"/>
                    </a:lnTo>
                    <a:lnTo>
                      <a:pt x="2260" y="0"/>
                    </a:lnTo>
                    <a:lnTo>
                      <a:pt x="3014" y="652"/>
                    </a:lnTo>
                    <a:lnTo>
                      <a:pt x="2260" y="1304"/>
                    </a:lnTo>
                    <a:lnTo>
                      <a:pt x="754" y="1304"/>
                    </a:lnTo>
                    <a:close/>
                  </a:path>
                </a:pathLst>
              </a:custGeom>
              <a:noFill/>
              <a:ln w="1905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350">
                  <a:latin typeface="DIN Condensed"/>
                </a:endParaRPr>
              </a:p>
            </p:txBody>
          </p:sp>
          <p:sp>
            <p:nvSpPr>
              <p:cNvPr id="127" name="Freeform 33">
                <a:extLst>
                  <a:ext uri="{FF2B5EF4-FFF2-40B4-BE49-F238E27FC236}">
                    <a16:creationId xmlns:a16="http://schemas.microsoft.com/office/drawing/2014/main" id="{E7CC7C2F-3A49-428A-8C83-6BF9FCEB8130}"/>
                  </a:ext>
                </a:extLst>
              </p:cNvPr>
              <p:cNvSpPr>
                <a:spLocks/>
              </p:cNvSpPr>
              <p:nvPr/>
            </p:nvSpPr>
            <p:spPr bwMode="auto">
              <a:xfrm>
                <a:off x="5713413" y="1154113"/>
                <a:ext cx="846138" cy="366713"/>
              </a:xfrm>
              <a:custGeom>
                <a:avLst/>
                <a:gdLst>
                  <a:gd name="T0" fmla="*/ 413 w 1649"/>
                  <a:gd name="T1" fmla="*/ 714 h 714"/>
                  <a:gd name="T2" fmla="*/ 0 w 1649"/>
                  <a:gd name="T3" fmla="*/ 357 h 714"/>
                  <a:gd name="T4" fmla="*/ 413 w 1649"/>
                  <a:gd name="T5" fmla="*/ 0 h 714"/>
                  <a:gd name="T6" fmla="*/ 1237 w 1649"/>
                  <a:gd name="T7" fmla="*/ 0 h 714"/>
                  <a:gd name="T8" fmla="*/ 1649 w 1649"/>
                  <a:gd name="T9" fmla="*/ 357 h 714"/>
                  <a:gd name="T10" fmla="*/ 1237 w 1649"/>
                  <a:gd name="T11" fmla="*/ 714 h 714"/>
                  <a:gd name="T12" fmla="*/ 413 w 1649"/>
                  <a:gd name="T13" fmla="*/ 714 h 714"/>
                </a:gdLst>
                <a:ahLst/>
                <a:cxnLst>
                  <a:cxn ang="0">
                    <a:pos x="T0" y="T1"/>
                  </a:cxn>
                  <a:cxn ang="0">
                    <a:pos x="T2" y="T3"/>
                  </a:cxn>
                  <a:cxn ang="0">
                    <a:pos x="T4" y="T5"/>
                  </a:cxn>
                  <a:cxn ang="0">
                    <a:pos x="T6" y="T7"/>
                  </a:cxn>
                  <a:cxn ang="0">
                    <a:pos x="T8" y="T9"/>
                  </a:cxn>
                  <a:cxn ang="0">
                    <a:pos x="T10" y="T11"/>
                  </a:cxn>
                  <a:cxn ang="0">
                    <a:pos x="T12" y="T13"/>
                  </a:cxn>
                </a:cxnLst>
                <a:rect l="0" t="0" r="r" b="b"/>
                <a:pathLst>
                  <a:path w="1649" h="714">
                    <a:moveTo>
                      <a:pt x="413" y="714"/>
                    </a:moveTo>
                    <a:lnTo>
                      <a:pt x="0" y="357"/>
                    </a:lnTo>
                    <a:lnTo>
                      <a:pt x="413" y="0"/>
                    </a:lnTo>
                    <a:lnTo>
                      <a:pt x="1237" y="0"/>
                    </a:lnTo>
                    <a:lnTo>
                      <a:pt x="1649" y="357"/>
                    </a:lnTo>
                    <a:lnTo>
                      <a:pt x="1237" y="714"/>
                    </a:lnTo>
                    <a:lnTo>
                      <a:pt x="413" y="714"/>
                    </a:lnTo>
                    <a:close/>
                  </a:path>
                </a:pathLst>
              </a:custGeom>
              <a:noFill/>
              <a:ln w="1905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350">
                  <a:latin typeface="DIN Condensed"/>
                </a:endParaRPr>
              </a:p>
            </p:txBody>
          </p:sp>
          <p:sp>
            <p:nvSpPr>
              <p:cNvPr id="128" name="Line 34">
                <a:extLst>
                  <a:ext uri="{FF2B5EF4-FFF2-40B4-BE49-F238E27FC236}">
                    <a16:creationId xmlns:a16="http://schemas.microsoft.com/office/drawing/2014/main" id="{EA26514C-34B9-4E98-918D-3AB3D1BF46D1}"/>
                  </a:ext>
                </a:extLst>
              </p:cNvPr>
              <p:cNvSpPr>
                <a:spLocks noChangeShapeType="1"/>
              </p:cNvSpPr>
              <p:nvPr/>
            </p:nvSpPr>
            <p:spPr bwMode="auto">
              <a:xfrm>
                <a:off x="5749926" y="1081088"/>
                <a:ext cx="174625" cy="73025"/>
              </a:xfrm>
              <a:prstGeom prst="line">
                <a:avLst/>
              </a:prstGeom>
              <a:noFill/>
              <a:ln w="19050"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latin typeface="DIN Condensed"/>
                </a:endParaRPr>
              </a:p>
            </p:txBody>
          </p:sp>
          <p:sp>
            <p:nvSpPr>
              <p:cNvPr id="129" name="Line 35">
                <a:extLst>
                  <a:ext uri="{FF2B5EF4-FFF2-40B4-BE49-F238E27FC236}">
                    <a16:creationId xmlns:a16="http://schemas.microsoft.com/office/drawing/2014/main" id="{87847FF4-D639-442A-917D-296A67D88420}"/>
                  </a:ext>
                </a:extLst>
              </p:cNvPr>
              <p:cNvSpPr>
                <a:spLocks noChangeShapeType="1"/>
              </p:cNvSpPr>
              <p:nvPr/>
            </p:nvSpPr>
            <p:spPr bwMode="auto">
              <a:xfrm flipV="1">
                <a:off x="5362576" y="1338263"/>
                <a:ext cx="350838" cy="77788"/>
              </a:xfrm>
              <a:prstGeom prst="line">
                <a:avLst/>
              </a:prstGeom>
              <a:noFill/>
              <a:ln w="19050"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latin typeface="DIN Condensed"/>
                </a:endParaRPr>
              </a:p>
            </p:txBody>
          </p:sp>
          <p:sp>
            <p:nvSpPr>
              <p:cNvPr id="130" name="Line 36">
                <a:extLst>
                  <a:ext uri="{FF2B5EF4-FFF2-40B4-BE49-F238E27FC236}">
                    <a16:creationId xmlns:a16="http://schemas.microsoft.com/office/drawing/2014/main" id="{970C2EC5-C5BA-4755-9347-87C30491E374}"/>
                  </a:ext>
                </a:extLst>
              </p:cNvPr>
              <p:cNvSpPr>
                <a:spLocks noChangeShapeType="1"/>
              </p:cNvSpPr>
              <p:nvPr/>
            </p:nvSpPr>
            <p:spPr bwMode="auto">
              <a:xfrm flipV="1">
                <a:off x="6346826" y="1081088"/>
                <a:ext cx="176213" cy="73025"/>
              </a:xfrm>
              <a:prstGeom prst="line">
                <a:avLst/>
              </a:prstGeom>
              <a:noFill/>
              <a:ln w="19050"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latin typeface="DIN Condensed"/>
                </a:endParaRPr>
              </a:p>
            </p:txBody>
          </p:sp>
          <p:sp>
            <p:nvSpPr>
              <p:cNvPr id="131" name="Freeform 37">
                <a:extLst>
                  <a:ext uri="{FF2B5EF4-FFF2-40B4-BE49-F238E27FC236}">
                    <a16:creationId xmlns:a16="http://schemas.microsoft.com/office/drawing/2014/main" id="{BDA7DAAB-F883-4715-98C0-07249016169D}"/>
                  </a:ext>
                </a:extLst>
              </p:cNvPr>
              <p:cNvSpPr>
                <a:spLocks/>
              </p:cNvSpPr>
              <p:nvPr/>
            </p:nvSpPr>
            <p:spPr bwMode="auto">
              <a:xfrm>
                <a:off x="5749926" y="1520825"/>
                <a:ext cx="773113" cy="569913"/>
              </a:xfrm>
              <a:custGeom>
                <a:avLst/>
                <a:gdLst>
                  <a:gd name="T0" fmla="*/ 341 w 1506"/>
                  <a:gd name="T1" fmla="*/ 0 h 1111"/>
                  <a:gd name="T2" fmla="*/ 0 w 1506"/>
                  <a:gd name="T3" fmla="*/ 448 h 1111"/>
                  <a:gd name="T4" fmla="*/ 753 w 1506"/>
                  <a:gd name="T5" fmla="*/ 1111 h 1111"/>
                  <a:gd name="T6" fmla="*/ 1506 w 1506"/>
                  <a:gd name="T7" fmla="*/ 448 h 1111"/>
                  <a:gd name="T8" fmla="*/ 1165 w 1506"/>
                  <a:gd name="T9" fmla="*/ 0 h 1111"/>
                </a:gdLst>
                <a:ahLst/>
                <a:cxnLst>
                  <a:cxn ang="0">
                    <a:pos x="T0" y="T1"/>
                  </a:cxn>
                  <a:cxn ang="0">
                    <a:pos x="T2" y="T3"/>
                  </a:cxn>
                  <a:cxn ang="0">
                    <a:pos x="T4" y="T5"/>
                  </a:cxn>
                  <a:cxn ang="0">
                    <a:pos x="T6" y="T7"/>
                  </a:cxn>
                  <a:cxn ang="0">
                    <a:pos x="T8" y="T9"/>
                  </a:cxn>
                </a:cxnLst>
                <a:rect l="0" t="0" r="r" b="b"/>
                <a:pathLst>
                  <a:path w="1506" h="1111">
                    <a:moveTo>
                      <a:pt x="341" y="0"/>
                    </a:moveTo>
                    <a:lnTo>
                      <a:pt x="0" y="448"/>
                    </a:lnTo>
                    <a:lnTo>
                      <a:pt x="753" y="1111"/>
                    </a:lnTo>
                    <a:lnTo>
                      <a:pt x="1506" y="448"/>
                    </a:lnTo>
                    <a:lnTo>
                      <a:pt x="1165" y="0"/>
                    </a:lnTo>
                  </a:path>
                </a:pathLst>
              </a:custGeom>
              <a:noFill/>
              <a:ln w="1905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350">
                  <a:latin typeface="DIN Condensed"/>
                </a:endParaRPr>
              </a:p>
            </p:txBody>
          </p:sp>
        </p:grpSp>
        <p:sp>
          <p:nvSpPr>
            <p:cNvPr id="120" name="TextBox 119">
              <a:extLst>
                <a:ext uri="{FF2B5EF4-FFF2-40B4-BE49-F238E27FC236}">
                  <a16:creationId xmlns:a16="http://schemas.microsoft.com/office/drawing/2014/main" id="{A2B885A0-71BB-4696-AEDF-81CA41966519}"/>
                </a:ext>
              </a:extLst>
            </p:cNvPr>
            <p:cNvSpPr txBox="1"/>
            <p:nvPr/>
          </p:nvSpPr>
          <p:spPr>
            <a:xfrm>
              <a:off x="3698805" y="2599160"/>
              <a:ext cx="1700531" cy="694111"/>
            </a:xfrm>
            <a:prstGeom prst="rect">
              <a:avLst/>
            </a:prstGeom>
            <a:noFill/>
          </p:spPr>
          <p:txBody>
            <a:bodyPr wrap="square" rtlCol="0" anchor="ctr">
              <a:spAutoFit/>
            </a:bodyPr>
            <a:lstStyle/>
            <a:p>
              <a:pPr algn="ctr"/>
              <a:r>
                <a:rPr lang="en-US" sz="2400" b="1" cap="all" dirty="0">
                  <a:solidFill>
                    <a:schemeClr val="bg1"/>
                  </a:solidFill>
                  <a:latin typeface="DIN Condensed"/>
                </a:rPr>
                <a:t>GE Ren MOS RTS</a:t>
              </a:r>
            </a:p>
          </p:txBody>
        </p:sp>
      </p:grpSp>
      <p:grpSp>
        <p:nvGrpSpPr>
          <p:cNvPr id="132" name="Group 131">
            <a:extLst>
              <a:ext uri="{FF2B5EF4-FFF2-40B4-BE49-F238E27FC236}">
                <a16:creationId xmlns:a16="http://schemas.microsoft.com/office/drawing/2014/main" id="{C0BD5B3B-2148-40F9-AD59-C083FA2B888C}"/>
              </a:ext>
            </a:extLst>
          </p:cNvPr>
          <p:cNvGrpSpPr/>
          <p:nvPr/>
        </p:nvGrpSpPr>
        <p:grpSpPr>
          <a:xfrm>
            <a:off x="4954680" y="5409941"/>
            <a:ext cx="2271897" cy="1467751"/>
            <a:chOff x="240828" y="4713894"/>
            <a:chExt cx="3029196" cy="1957002"/>
          </a:xfrm>
        </p:grpSpPr>
        <p:sp>
          <p:nvSpPr>
            <p:cNvPr id="133" name="TextBox 132">
              <a:extLst>
                <a:ext uri="{FF2B5EF4-FFF2-40B4-BE49-F238E27FC236}">
                  <a16:creationId xmlns:a16="http://schemas.microsoft.com/office/drawing/2014/main" id="{14E7C8DF-1D73-488C-8D26-1AFFFDF33032}"/>
                </a:ext>
              </a:extLst>
            </p:cNvPr>
            <p:cNvSpPr txBox="1"/>
            <p:nvPr/>
          </p:nvSpPr>
          <p:spPr>
            <a:xfrm>
              <a:off x="240828" y="4713894"/>
              <a:ext cx="3029195" cy="400109"/>
            </a:xfrm>
            <a:prstGeom prst="rect">
              <a:avLst/>
            </a:prstGeom>
            <a:solidFill>
              <a:schemeClr val="bg1">
                <a:alpha val="25000"/>
              </a:schemeClr>
            </a:solidFill>
          </p:spPr>
          <p:txBody>
            <a:bodyPr wrap="square" lIns="0" rIns="0" rtlCol="0" anchor="b">
              <a:spAutoFit/>
            </a:bodyPr>
            <a:lstStyle/>
            <a:p>
              <a:pPr algn="ctr"/>
              <a:r>
                <a:rPr lang="en-US" sz="1350" b="1" dirty="0">
                  <a:latin typeface="DIN Condensed"/>
                </a:rPr>
                <a:t>For a common goal</a:t>
              </a:r>
            </a:p>
          </p:txBody>
        </p:sp>
        <p:sp>
          <p:nvSpPr>
            <p:cNvPr id="134" name="TextBox 133">
              <a:extLst>
                <a:ext uri="{FF2B5EF4-FFF2-40B4-BE49-F238E27FC236}">
                  <a16:creationId xmlns:a16="http://schemas.microsoft.com/office/drawing/2014/main" id="{1E449BB2-1EB1-4F7B-8F5A-36016CBC1531}"/>
                </a:ext>
              </a:extLst>
            </p:cNvPr>
            <p:cNvSpPr txBox="1"/>
            <p:nvPr/>
          </p:nvSpPr>
          <p:spPr>
            <a:xfrm>
              <a:off x="340731" y="5111494"/>
              <a:ext cx="2929293" cy="1559402"/>
            </a:xfrm>
            <a:prstGeom prst="rect">
              <a:avLst/>
            </a:prstGeom>
            <a:noFill/>
          </p:spPr>
          <p:txBody>
            <a:bodyPr wrap="square" lIns="0" rIns="0" rtlCol="0" anchor="t">
              <a:spAutoFit/>
            </a:bodyPr>
            <a:lstStyle/>
            <a:p>
              <a:pPr marL="285750" indent="-285750">
                <a:buFont typeface="Wingdings" panose="05000000000000000000" pitchFamily="2" charset="2"/>
                <a:buChar char="§"/>
              </a:pPr>
              <a:r>
                <a:rPr lang="en-US" sz="1400" dirty="0">
                  <a:latin typeface="DIN Condensed"/>
                </a:rPr>
                <a:t>Ability to understand business challenges</a:t>
              </a:r>
            </a:p>
            <a:p>
              <a:pPr marL="285750" indent="-285750">
                <a:buFont typeface="Wingdings" panose="05000000000000000000" pitchFamily="2" charset="2"/>
                <a:buChar char="§"/>
              </a:pPr>
              <a:r>
                <a:rPr lang="en-US" sz="1400" dirty="0">
                  <a:latin typeface="DIN Condensed"/>
                </a:rPr>
                <a:t>Work as consulting partner  guide and coach </a:t>
              </a:r>
            </a:p>
          </p:txBody>
        </p:sp>
      </p:grpSp>
      <p:sp>
        <p:nvSpPr>
          <p:cNvPr id="135" name="TextBox 134">
            <a:extLst>
              <a:ext uri="{FF2B5EF4-FFF2-40B4-BE49-F238E27FC236}">
                <a16:creationId xmlns:a16="http://schemas.microsoft.com/office/drawing/2014/main" id="{2260A138-23B2-4D56-AF1D-23FC97986A43}"/>
              </a:ext>
            </a:extLst>
          </p:cNvPr>
          <p:cNvSpPr txBox="1"/>
          <p:nvPr/>
        </p:nvSpPr>
        <p:spPr>
          <a:xfrm>
            <a:off x="4961391" y="4983879"/>
            <a:ext cx="2274983" cy="461665"/>
          </a:xfrm>
          <a:prstGeom prst="rect">
            <a:avLst/>
          </a:prstGeom>
          <a:noFill/>
        </p:spPr>
        <p:txBody>
          <a:bodyPr wrap="none" rtlCol="0" anchor="b">
            <a:spAutoFit/>
          </a:bodyPr>
          <a:lstStyle/>
          <a:p>
            <a:pPr algn="ctr"/>
            <a:r>
              <a:rPr lang="en-US" sz="2400" b="1" cap="all" dirty="0">
                <a:solidFill>
                  <a:schemeClr val="tx2"/>
                </a:solidFill>
                <a:latin typeface="DIN Condensed"/>
              </a:rPr>
              <a:t>PARTNERSHIP</a:t>
            </a:r>
          </a:p>
        </p:txBody>
      </p:sp>
    </p:spTree>
    <p:extLst>
      <p:ext uri="{BB962C8B-B14F-4D97-AF65-F5344CB8AC3E}">
        <p14:creationId xmlns:p14="http://schemas.microsoft.com/office/powerpoint/2010/main" val="38041094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42B94-AA19-4448-881B-7FDA1190714D}"/>
              </a:ext>
            </a:extLst>
          </p:cNvPr>
          <p:cNvSpPr>
            <a:spLocks noGrp="1"/>
          </p:cNvSpPr>
          <p:nvPr>
            <p:ph type="title"/>
          </p:nvPr>
        </p:nvSpPr>
        <p:spPr>
          <a:xfrm>
            <a:off x="1661579" y="1"/>
            <a:ext cx="10515600" cy="741872"/>
          </a:xfrm>
        </p:spPr>
        <p:txBody>
          <a:bodyPr vert="horz" lIns="91440" tIns="45720" rIns="91440" bIns="45720" rtlCol="0" anchor="ctr">
            <a:normAutofit/>
          </a:bodyPr>
          <a:lstStyle/>
          <a:p>
            <a:r>
              <a:rPr lang="en-US" dirty="0">
                <a:solidFill>
                  <a:schemeClr val="tx1"/>
                </a:solidFill>
              </a:rPr>
              <a:t>KT – ACQUISITION MODEL</a:t>
            </a:r>
          </a:p>
        </p:txBody>
      </p:sp>
      <p:sp>
        <p:nvSpPr>
          <p:cNvPr id="4" name="Date Placeholder 3">
            <a:extLst>
              <a:ext uri="{FF2B5EF4-FFF2-40B4-BE49-F238E27FC236}">
                <a16:creationId xmlns:a16="http://schemas.microsoft.com/office/drawing/2014/main" id="{36ED7B83-97B9-AC43-AAED-D4162A5BA637}"/>
              </a:ext>
            </a:extLst>
          </p:cNvPr>
          <p:cNvSpPr>
            <a:spLocks noGrp="1"/>
          </p:cNvSpPr>
          <p:nvPr>
            <p:ph type="dt" sz="half" idx="2"/>
          </p:nvPr>
        </p:nvSpPr>
        <p:spPr/>
        <p:txBody>
          <a:bodyPr/>
          <a:lstStyle/>
          <a:p>
            <a:fld id="{E4D6C0C8-3325-894F-B9D7-BEA551178ACC}" type="datetime1">
              <a:rPr lang="en-US" smtClean="0"/>
              <a:t>11/6/2020</a:t>
            </a:fld>
            <a:endParaRPr lang="en-US"/>
          </a:p>
        </p:txBody>
      </p:sp>
      <p:sp>
        <p:nvSpPr>
          <p:cNvPr id="5" name="Slide Number Placeholder 4">
            <a:extLst>
              <a:ext uri="{FF2B5EF4-FFF2-40B4-BE49-F238E27FC236}">
                <a16:creationId xmlns:a16="http://schemas.microsoft.com/office/drawing/2014/main" id="{2FDACDE7-645B-6F4A-B8EA-9596969D7E2D}"/>
              </a:ext>
            </a:extLst>
          </p:cNvPr>
          <p:cNvSpPr>
            <a:spLocks noGrp="1"/>
          </p:cNvSpPr>
          <p:nvPr>
            <p:ph type="sldNum" sz="quarter" idx="4"/>
          </p:nvPr>
        </p:nvSpPr>
        <p:spPr/>
        <p:txBody>
          <a:bodyPr/>
          <a:lstStyle/>
          <a:p>
            <a:fld id="{D57F1E4F-1CFF-5643-939E-217C01CDF565}" type="slidenum">
              <a:rPr lang="en-US" smtClean="0"/>
              <a:pPr/>
              <a:t>13</a:t>
            </a:fld>
            <a:endParaRPr lang="en-US"/>
          </a:p>
        </p:txBody>
      </p:sp>
      <p:sp>
        <p:nvSpPr>
          <p:cNvPr id="65" name="Rectangle 64">
            <a:extLst>
              <a:ext uri="{FF2B5EF4-FFF2-40B4-BE49-F238E27FC236}">
                <a16:creationId xmlns:a16="http://schemas.microsoft.com/office/drawing/2014/main" id="{DB7B968D-2BDC-4CAB-ABE8-536B2CF1C670}"/>
              </a:ext>
            </a:extLst>
          </p:cNvPr>
          <p:cNvSpPr/>
          <p:nvPr/>
        </p:nvSpPr>
        <p:spPr>
          <a:xfrm>
            <a:off x="1387366" y="865580"/>
            <a:ext cx="9066819" cy="430248"/>
          </a:xfrm>
          <a:prstGeom prst="rect">
            <a:avLst/>
          </a:prstGeom>
          <a:pattFill prst="pct70">
            <a:fgClr>
              <a:schemeClr val="tx1">
                <a:lumMod val="50000"/>
                <a:lumOff val="50000"/>
              </a:schemeClr>
            </a:fgClr>
            <a:bgClr>
              <a:schemeClr val="bg1">
                <a:lumMod val="8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a:extLst>
              <a:ext uri="{FF2B5EF4-FFF2-40B4-BE49-F238E27FC236}">
                <a16:creationId xmlns:a16="http://schemas.microsoft.com/office/drawing/2014/main" id="{4A19F396-AE6B-4C6A-B6A2-129A82E0030C}"/>
              </a:ext>
            </a:extLst>
          </p:cNvPr>
          <p:cNvSpPr/>
          <p:nvPr/>
        </p:nvSpPr>
        <p:spPr>
          <a:xfrm>
            <a:off x="8614024" y="2987764"/>
            <a:ext cx="1840161" cy="1586346"/>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latin typeface="DIN Condensed"/>
            </a:endParaRPr>
          </a:p>
        </p:txBody>
      </p:sp>
      <p:sp>
        <p:nvSpPr>
          <p:cNvPr id="67" name="Hexagon 66">
            <a:extLst>
              <a:ext uri="{FF2B5EF4-FFF2-40B4-BE49-F238E27FC236}">
                <a16:creationId xmlns:a16="http://schemas.microsoft.com/office/drawing/2014/main" id="{354E8616-81E3-4529-82C8-7854DEEAECE5}"/>
              </a:ext>
            </a:extLst>
          </p:cNvPr>
          <p:cNvSpPr/>
          <p:nvPr/>
        </p:nvSpPr>
        <p:spPr>
          <a:xfrm>
            <a:off x="7137272" y="3025200"/>
            <a:ext cx="1840161" cy="158634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latin typeface="DIN Condensed"/>
            </a:endParaRPr>
          </a:p>
        </p:txBody>
      </p:sp>
      <p:sp>
        <p:nvSpPr>
          <p:cNvPr id="68" name="Hexagon 67">
            <a:extLst>
              <a:ext uri="{FF2B5EF4-FFF2-40B4-BE49-F238E27FC236}">
                <a16:creationId xmlns:a16="http://schemas.microsoft.com/office/drawing/2014/main" id="{E9C0D0CF-E482-4C2C-9C21-AD33BF29DC85}"/>
              </a:ext>
            </a:extLst>
          </p:cNvPr>
          <p:cNvSpPr/>
          <p:nvPr/>
        </p:nvSpPr>
        <p:spPr>
          <a:xfrm>
            <a:off x="5589163" y="3045020"/>
            <a:ext cx="1840161" cy="1586346"/>
          </a:xfrm>
          <a:prstGeom prst="hexagon">
            <a:avLst/>
          </a:prstGeom>
          <a:ln>
            <a:noFill/>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latin typeface="DIN Condensed"/>
            </a:endParaRPr>
          </a:p>
        </p:txBody>
      </p:sp>
      <p:sp>
        <p:nvSpPr>
          <p:cNvPr id="69" name="Hexagon 68">
            <a:extLst>
              <a:ext uri="{FF2B5EF4-FFF2-40B4-BE49-F238E27FC236}">
                <a16:creationId xmlns:a16="http://schemas.microsoft.com/office/drawing/2014/main" id="{74C208D8-4E4C-4CC6-BD16-5786FD458E0E}"/>
              </a:ext>
            </a:extLst>
          </p:cNvPr>
          <p:cNvSpPr/>
          <p:nvPr/>
        </p:nvSpPr>
        <p:spPr>
          <a:xfrm>
            <a:off x="4076733" y="3015852"/>
            <a:ext cx="1840161" cy="1586346"/>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latin typeface="DIN Condensed"/>
            </a:endParaRPr>
          </a:p>
        </p:txBody>
      </p:sp>
      <p:sp>
        <p:nvSpPr>
          <p:cNvPr id="70" name="Hexagon 69">
            <a:extLst>
              <a:ext uri="{FF2B5EF4-FFF2-40B4-BE49-F238E27FC236}">
                <a16:creationId xmlns:a16="http://schemas.microsoft.com/office/drawing/2014/main" id="{C9B3A991-AE7D-4AA2-ADEE-F9E8AE5F1240}"/>
              </a:ext>
            </a:extLst>
          </p:cNvPr>
          <p:cNvSpPr/>
          <p:nvPr/>
        </p:nvSpPr>
        <p:spPr>
          <a:xfrm>
            <a:off x="2610352" y="3007530"/>
            <a:ext cx="1840161" cy="1586346"/>
          </a:xfrm>
          <a:prstGeom prst="hexag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latin typeface="DIN Condensed"/>
            </a:endParaRPr>
          </a:p>
        </p:txBody>
      </p:sp>
      <p:sp>
        <p:nvSpPr>
          <p:cNvPr id="71" name="Freeform: Shape 13">
            <a:extLst>
              <a:ext uri="{FF2B5EF4-FFF2-40B4-BE49-F238E27FC236}">
                <a16:creationId xmlns:a16="http://schemas.microsoft.com/office/drawing/2014/main" id="{7DE7C8D6-360D-4F9D-9A3B-293B296F19E2}"/>
              </a:ext>
            </a:extLst>
          </p:cNvPr>
          <p:cNvSpPr/>
          <p:nvPr/>
        </p:nvSpPr>
        <p:spPr>
          <a:xfrm>
            <a:off x="1590911" y="3007530"/>
            <a:ext cx="1488117" cy="1586346"/>
          </a:xfrm>
          <a:custGeom>
            <a:avLst/>
            <a:gdLst>
              <a:gd name="connsiteX0" fmla="*/ 59390 w 1984156"/>
              <a:gd name="connsiteY0" fmla="*/ 0 h 2115128"/>
              <a:gd name="connsiteX1" fmla="*/ 1455374 w 1984156"/>
              <a:gd name="connsiteY1" fmla="*/ 0 h 2115128"/>
              <a:gd name="connsiteX2" fmla="*/ 1984156 w 1984156"/>
              <a:gd name="connsiteY2" fmla="*/ 1057564 h 2115128"/>
              <a:gd name="connsiteX3" fmla="*/ 1455374 w 1984156"/>
              <a:gd name="connsiteY3" fmla="*/ 2115128 h 2115128"/>
              <a:gd name="connsiteX4" fmla="*/ 59390 w 1984156"/>
              <a:gd name="connsiteY4" fmla="*/ 2115128 h 2115128"/>
              <a:gd name="connsiteX5" fmla="*/ 0 w 1984156"/>
              <a:gd name="connsiteY5" fmla="*/ 1996348 h 2115128"/>
              <a:gd name="connsiteX6" fmla="*/ 469392 w 1984156"/>
              <a:gd name="connsiteY6" fmla="*/ 1057564 h 2115128"/>
              <a:gd name="connsiteX7" fmla="*/ 0 w 1984156"/>
              <a:gd name="connsiteY7" fmla="*/ 118780 h 2115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84156" h="2115128">
                <a:moveTo>
                  <a:pt x="59390" y="0"/>
                </a:moveTo>
                <a:lnTo>
                  <a:pt x="1455374" y="0"/>
                </a:lnTo>
                <a:lnTo>
                  <a:pt x="1984156" y="1057564"/>
                </a:lnTo>
                <a:lnTo>
                  <a:pt x="1455374" y="2115128"/>
                </a:lnTo>
                <a:lnTo>
                  <a:pt x="59390" y="2115128"/>
                </a:lnTo>
                <a:lnTo>
                  <a:pt x="0" y="1996348"/>
                </a:lnTo>
                <a:lnTo>
                  <a:pt x="469392" y="1057564"/>
                </a:lnTo>
                <a:lnTo>
                  <a:pt x="0" y="11878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latin typeface="DIN Condensed"/>
            </a:endParaRPr>
          </a:p>
        </p:txBody>
      </p:sp>
      <p:sp>
        <p:nvSpPr>
          <p:cNvPr id="72" name="Oval 71">
            <a:extLst>
              <a:ext uri="{FF2B5EF4-FFF2-40B4-BE49-F238E27FC236}">
                <a16:creationId xmlns:a16="http://schemas.microsoft.com/office/drawing/2014/main" id="{29A816FF-0906-4650-9703-5AD40E0EF610}"/>
              </a:ext>
            </a:extLst>
          </p:cNvPr>
          <p:cNvSpPr/>
          <p:nvPr/>
        </p:nvSpPr>
        <p:spPr>
          <a:xfrm>
            <a:off x="3359165" y="5508861"/>
            <a:ext cx="180109" cy="18010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latin typeface="DIN Condensed"/>
            </a:endParaRPr>
          </a:p>
        </p:txBody>
      </p:sp>
      <p:sp>
        <p:nvSpPr>
          <p:cNvPr id="73" name="Oval 72">
            <a:extLst>
              <a:ext uri="{FF2B5EF4-FFF2-40B4-BE49-F238E27FC236}">
                <a16:creationId xmlns:a16="http://schemas.microsoft.com/office/drawing/2014/main" id="{5BBC9244-45C7-4737-B733-A5384B993CE4}"/>
              </a:ext>
            </a:extLst>
          </p:cNvPr>
          <p:cNvSpPr/>
          <p:nvPr/>
        </p:nvSpPr>
        <p:spPr>
          <a:xfrm>
            <a:off x="6542404" y="5503854"/>
            <a:ext cx="180109" cy="18010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latin typeface="DIN Condensed"/>
            </a:endParaRPr>
          </a:p>
        </p:txBody>
      </p:sp>
      <p:sp>
        <p:nvSpPr>
          <p:cNvPr id="74" name="Oval 73">
            <a:extLst>
              <a:ext uri="{FF2B5EF4-FFF2-40B4-BE49-F238E27FC236}">
                <a16:creationId xmlns:a16="http://schemas.microsoft.com/office/drawing/2014/main" id="{F6AA230B-A8E3-482C-B9DC-4027C5EDBF3F}"/>
              </a:ext>
            </a:extLst>
          </p:cNvPr>
          <p:cNvSpPr/>
          <p:nvPr/>
        </p:nvSpPr>
        <p:spPr>
          <a:xfrm>
            <a:off x="9460927" y="5503854"/>
            <a:ext cx="180109" cy="180109"/>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latin typeface="DIN Condensed"/>
            </a:endParaRPr>
          </a:p>
        </p:txBody>
      </p:sp>
      <p:grpSp>
        <p:nvGrpSpPr>
          <p:cNvPr id="75" name="Group 74">
            <a:extLst>
              <a:ext uri="{FF2B5EF4-FFF2-40B4-BE49-F238E27FC236}">
                <a16:creationId xmlns:a16="http://schemas.microsoft.com/office/drawing/2014/main" id="{8D875D4F-E2EB-4E8F-AA10-34E525133345}"/>
              </a:ext>
            </a:extLst>
          </p:cNvPr>
          <p:cNvGrpSpPr/>
          <p:nvPr/>
        </p:nvGrpSpPr>
        <p:grpSpPr>
          <a:xfrm>
            <a:off x="2260412" y="1371778"/>
            <a:ext cx="1794163" cy="1506044"/>
            <a:chOff x="342487" y="2737060"/>
            <a:chExt cx="3264830" cy="2008056"/>
          </a:xfrm>
        </p:grpSpPr>
        <p:sp>
          <p:nvSpPr>
            <p:cNvPr id="76" name="TextBox 75">
              <a:extLst>
                <a:ext uri="{FF2B5EF4-FFF2-40B4-BE49-F238E27FC236}">
                  <a16:creationId xmlns:a16="http://schemas.microsoft.com/office/drawing/2014/main" id="{A3E0C38F-10C6-4327-BDD5-3372F785F7C7}"/>
                </a:ext>
              </a:extLst>
            </p:cNvPr>
            <p:cNvSpPr txBox="1"/>
            <p:nvPr/>
          </p:nvSpPr>
          <p:spPr>
            <a:xfrm>
              <a:off x="350992" y="2737060"/>
              <a:ext cx="2937088" cy="430887"/>
            </a:xfrm>
            <a:prstGeom prst="rect">
              <a:avLst/>
            </a:prstGeom>
            <a:noFill/>
          </p:spPr>
          <p:txBody>
            <a:bodyPr wrap="square" lIns="0" rtlCol="0" anchor="ctr">
              <a:spAutoFit/>
            </a:bodyPr>
            <a:lstStyle/>
            <a:p>
              <a:r>
                <a:rPr lang="en-US" sz="1500" b="1" dirty="0">
                  <a:solidFill>
                    <a:schemeClr val="accent6"/>
                  </a:solidFill>
                  <a:latin typeface="DIN Condensed" panose="00000500000000000000" pitchFamily="2" charset="0"/>
                </a:rPr>
                <a:t>Initiation</a:t>
              </a:r>
            </a:p>
          </p:txBody>
        </p:sp>
        <p:sp>
          <p:nvSpPr>
            <p:cNvPr id="77" name="TextBox 76">
              <a:extLst>
                <a:ext uri="{FF2B5EF4-FFF2-40B4-BE49-F238E27FC236}">
                  <a16:creationId xmlns:a16="http://schemas.microsoft.com/office/drawing/2014/main" id="{FBD7ACFD-F8CD-4271-A7C0-39126BED37E0}"/>
                </a:ext>
              </a:extLst>
            </p:cNvPr>
            <p:cNvSpPr txBox="1"/>
            <p:nvPr/>
          </p:nvSpPr>
          <p:spPr>
            <a:xfrm>
              <a:off x="342487" y="3083125"/>
              <a:ext cx="3264830" cy="1661991"/>
            </a:xfrm>
            <a:prstGeom prst="rect">
              <a:avLst/>
            </a:prstGeom>
            <a:noFill/>
          </p:spPr>
          <p:txBody>
            <a:bodyPr wrap="square" lIns="0" rIns="0" rtlCol="0" anchor="ctr">
              <a:spAutoFit/>
            </a:bodyPr>
            <a:lstStyle/>
            <a:p>
              <a:pPr marL="171450" indent="-171450">
                <a:spcBef>
                  <a:spcPts val="600"/>
                </a:spcBef>
                <a:buFont typeface="Wingdings" panose="05000000000000000000" pitchFamily="2" charset="2"/>
                <a:buChar char="§"/>
              </a:pPr>
              <a:r>
                <a:rPr lang="en-US" sz="1000" dirty="0">
                  <a:latin typeface="DIN Condensed" panose="00000500000000000000" pitchFamily="2" charset="0"/>
                  <a:cs typeface="Calibri" pitchFamily="34" charset="0"/>
                </a:rPr>
                <a:t>Engagement Plan validation</a:t>
              </a:r>
            </a:p>
            <a:p>
              <a:pPr marL="171450" indent="-171450">
                <a:spcBef>
                  <a:spcPts val="600"/>
                </a:spcBef>
                <a:buFont typeface="Wingdings" panose="05000000000000000000" pitchFamily="2" charset="2"/>
                <a:buChar char="§"/>
              </a:pPr>
              <a:r>
                <a:rPr lang="en-US" sz="1000" dirty="0">
                  <a:latin typeface="DIN Condensed" panose="00000500000000000000" pitchFamily="2" charset="0"/>
                  <a:cs typeface="Calibri" pitchFamily="34" charset="0"/>
                </a:rPr>
                <a:t>Finalize exit criteria and deliverables</a:t>
              </a:r>
            </a:p>
            <a:p>
              <a:pPr marL="171450" indent="-171450">
                <a:spcBef>
                  <a:spcPts val="600"/>
                </a:spcBef>
                <a:buFont typeface="Wingdings" panose="05000000000000000000" pitchFamily="2" charset="2"/>
                <a:buChar char="§"/>
              </a:pPr>
              <a:r>
                <a:rPr lang="en-US" sz="1000" dirty="0">
                  <a:latin typeface="DIN Condensed" panose="00000500000000000000" pitchFamily="2" charset="0"/>
                  <a:cs typeface="Calibri" pitchFamily="34" charset="0"/>
                </a:rPr>
                <a:t>Customization KT prioritization</a:t>
              </a:r>
            </a:p>
            <a:p>
              <a:pPr marL="171450" indent="-171450">
                <a:spcBef>
                  <a:spcPts val="600"/>
                </a:spcBef>
                <a:buFont typeface="Wingdings" panose="05000000000000000000" pitchFamily="2" charset="2"/>
                <a:buChar char="§"/>
              </a:pPr>
              <a:r>
                <a:rPr lang="en-US" sz="1000" dirty="0">
                  <a:latin typeface="DIN Condensed" panose="00000500000000000000" pitchFamily="2" charset="0"/>
                  <a:cs typeface="Calibri" pitchFamily="34" charset="0"/>
                </a:rPr>
                <a:t>Understand business pa</a:t>
              </a:r>
              <a:r>
                <a:rPr lang="en-US" sz="900" dirty="0">
                  <a:latin typeface="DIN Condensed" panose="00000500000000000000" pitchFamily="2" charset="0"/>
                </a:rPr>
                <a:t>i</a:t>
              </a:r>
              <a:r>
                <a:rPr lang="en-US" sz="1000" dirty="0">
                  <a:latin typeface="DIN Condensed" panose="00000500000000000000" pitchFamily="2" charset="0"/>
                  <a:cs typeface="Calibri" pitchFamily="34" charset="0"/>
                </a:rPr>
                <a:t>ns</a:t>
              </a:r>
              <a:endParaRPr lang="en-US" sz="900" dirty="0">
                <a:latin typeface="DIN Condensed" panose="00000500000000000000" pitchFamily="2" charset="0"/>
                <a:cs typeface="Calibri" pitchFamily="34" charset="0"/>
              </a:endParaRPr>
            </a:p>
          </p:txBody>
        </p:sp>
      </p:grpSp>
      <p:sp>
        <p:nvSpPr>
          <p:cNvPr id="78" name="Oval 77">
            <a:extLst>
              <a:ext uri="{FF2B5EF4-FFF2-40B4-BE49-F238E27FC236}">
                <a16:creationId xmlns:a16="http://schemas.microsoft.com/office/drawing/2014/main" id="{B5693574-9AAD-47B4-938F-93C581660DCE}"/>
              </a:ext>
            </a:extLst>
          </p:cNvPr>
          <p:cNvSpPr/>
          <p:nvPr/>
        </p:nvSpPr>
        <p:spPr>
          <a:xfrm>
            <a:off x="1999010" y="1413460"/>
            <a:ext cx="180109" cy="180109"/>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latin typeface="DIN Condensed"/>
            </a:endParaRPr>
          </a:p>
        </p:txBody>
      </p:sp>
      <p:sp>
        <p:nvSpPr>
          <p:cNvPr id="79" name="Oval 78">
            <a:extLst>
              <a:ext uri="{FF2B5EF4-FFF2-40B4-BE49-F238E27FC236}">
                <a16:creationId xmlns:a16="http://schemas.microsoft.com/office/drawing/2014/main" id="{E989FBCB-D9F7-41A9-A910-CB1287615E29}"/>
              </a:ext>
            </a:extLst>
          </p:cNvPr>
          <p:cNvSpPr/>
          <p:nvPr/>
        </p:nvSpPr>
        <p:spPr>
          <a:xfrm>
            <a:off x="4940776" y="1355165"/>
            <a:ext cx="180109" cy="18010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latin typeface="DIN Condensed"/>
            </a:endParaRPr>
          </a:p>
        </p:txBody>
      </p:sp>
      <p:sp>
        <p:nvSpPr>
          <p:cNvPr id="80" name="Oval 79">
            <a:extLst>
              <a:ext uri="{FF2B5EF4-FFF2-40B4-BE49-F238E27FC236}">
                <a16:creationId xmlns:a16="http://schemas.microsoft.com/office/drawing/2014/main" id="{52C8DCE5-E1F7-41BF-AA92-0BD2058798A6}"/>
              </a:ext>
            </a:extLst>
          </p:cNvPr>
          <p:cNvSpPr/>
          <p:nvPr/>
        </p:nvSpPr>
        <p:spPr>
          <a:xfrm>
            <a:off x="7836304" y="1310458"/>
            <a:ext cx="180109" cy="18010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latin typeface="DIN Condensed"/>
            </a:endParaRPr>
          </a:p>
        </p:txBody>
      </p:sp>
      <p:cxnSp>
        <p:nvCxnSpPr>
          <p:cNvPr id="81" name="Straight Connector 80">
            <a:extLst>
              <a:ext uri="{FF2B5EF4-FFF2-40B4-BE49-F238E27FC236}">
                <a16:creationId xmlns:a16="http://schemas.microsoft.com/office/drawing/2014/main" id="{142DA3C5-D949-454F-A49B-9A9CC2AB93DB}"/>
              </a:ext>
            </a:extLst>
          </p:cNvPr>
          <p:cNvCxnSpPr>
            <a:cxnSpLocks/>
            <a:stCxn id="78" idx="4"/>
          </p:cNvCxnSpPr>
          <p:nvPr/>
        </p:nvCxnSpPr>
        <p:spPr>
          <a:xfrm>
            <a:off x="2089064" y="1593568"/>
            <a:ext cx="0" cy="764006"/>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5A8FE709-2609-4C23-8412-6D96DB624A1C}"/>
              </a:ext>
            </a:extLst>
          </p:cNvPr>
          <p:cNvCxnSpPr>
            <a:cxnSpLocks/>
            <a:endCxn id="72" idx="0"/>
          </p:cNvCxnSpPr>
          <p:nvPr/>
        </p:nvCxnSpPr>
        <p:spPr>
          <a:xfrm>
            <a:off x="3449219" y="4723984"/>
            <a:ext cx="0" cy="784877"/>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BC0D3E67-4CE5-495A-8122-E085E43F73A1}"/>
              </a:ext>
            </a:extLst>
          </p:cNvPr>
          <p:cNvCxnSpPr>
            <a:cxnSpLocks/>
            <a:stCxn id="79" idx="4"/>
          </p:cNvCxnSpPr>
          <p:nvPr/>
        </p:nvCxnSpPr>
        <p:spPr>
          <a:xfrm>
            <a:off x="5030830" y="1535273"/>
            <a:ext cx="0" cy="764006"/>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EF5FFD0E-3E22-4C73-8C9A-DC963FC38B08}"/>
              </a:ext>
            </a:extLst>
          </p:cNvPr>
          <p:cNvCxnSpPr>
            <a:cxnSpLocks/>
            <a:endCxn id="73" idx="0"/>
          </p:cNvCxnSpPr>
          <p:nvPr/>
        </p:nvCxnSpPr>
        <p:spPr>
          <a:xfrm>
            <a:off x="6632458" y="4718977"/>
            <a:ext cx="0" cy="78487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FB9BA8E2-8336-486F-9846-E9FB4F254113}"/>
              </a:ext>
            </a:extLst>
          </p:cNvPr>
          <p:cNvCxnSpPr>
            <a:cxnSpLocks/>
            <a:stCxn id="80" idx="4"/>
          </p:cNvCxnSpPr>
          <p:nvPr/>
        </p:nvCxnSpPr>
        <p:spPr>
          <a:xfrm>
            <a:off x="7926358" y="1490566"/>
            <a:ext cx="0" cy="764006"/>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2139D64D-DA3E-483A-AAE7-B379676F1F18}"/>
              </a:ext>
            </a:extLst>
          </p:cNvPr>
          <p:cNvCxnSpPr>
            <a:cxnSpLocks/>
            <a:endCxn id="74" idx="0"/>
          </p:cNvCxnSpPr>
          <p:nvPr/>
        </p:nvCxnSpPr>
        <p:spPr>
          <a:xfrm>
            <a:off x="9550981" y="4718977"/>
            <a:ext cx="0" cy="784877"/>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grpSp>
        <p:nvGrpSpPr>
          <p:cNvPr id="87" name="Group 86">
            <a:extLst>
              <a:ext uri="{FF2B5EF4-FFF2-40B4-BE49-F238E27FC236}">
                <a16:creationId xmlns:a16="http://schemas.microsoft.com/office/drawing/2014/main" id="{FC334BF8-02FB-4540-8813-ABB17EB7E1C6}"/>
              </a:ext>
            </a:extLst>
          </p:cNvPr>
          <p:cNvGrpSpPr/>
          <p:nvPr/>
        </p:nvGrpSpPr>
        <p:grpSpPr>
          <a:xfrm>
            <a:off x="3629327" y="4659561"/>
            <a:ext cx="2238983" cy="2154136"/>
            <a:chOff x="350990" y="2583172"/>
            <a:chExt cx="4074268" cy="2872182"/>
          </a:xfrm>
        </p:grpSpPr>
        <p:sp>
          <p:nvSpPr>
            <p:cNvPr id="88" name="TextBox 87">
              <a:extLst>
                <a:ext uri="{FF2B5EF4-FFF2-40B4-BE49-F238E27FC236}">
                  <a16:creationId xmlns:a16="http://schemas.microsoft.com/office/drawing/2014/main" id="{CADCC4A4-701F-44CE-B556-28EC114A9A0D}"/>
                </a:ext>
              </a:extLst>
            </p:cNvPr>
            <p:cNvSpPr txBox="1"/>
            <p:nvPr/>
          </p:nvSpPr>
          <p:spPr>
            <a:xfrm>
              <a:off x="350990" y="2583172"/>
              <a:ext cx="3746535" cy="738664"/>
            </a:xfrm>
            <a:prstGeom prst="rect">
              <a:avLst/>
            </a:prstGeom>
            <a:noFill/>
          </p:spPr>
          <p:txBody>
            <a:bodyPr wrap="square" lIns="0" rtlCol="0" anchor="ctr">
              <a:spAutoFit/>
            </a:bodyPr>
            <a:lstStyle/>
            <a:p>
              <a:r>
                <a:rPr lang="en-US" sz="1500" b="1" dirty="0">
                  <a:solidFill>
                    <a:schemeClr val="accent1"/>
                  </a:solidFill>
                  <a:latin typeface="DIN Condensed" panose="00000500000000000000" pitchFamily="2" charset="0"/>
                </a:rPr>
                <a:t>Knowledge Acquisition</a:t>
              </a:r>
            </a:p>
          </p:txBody>
        </p:sp>
        <p:sp>
          <p:nvSpPr>
            <p:cNvPr id="89" name="TextBox 88">
              <a:extLst>
                <a:ext uri="{FF2B5EF4-FFF2-40B4-BE49-F238E27FC236}">
                  <a16:creationId xmlns:a16="http://schemas.microsoft.com/office/drawing/2014/main" id="{5565191F-2383-4C49-9AAC-CBB1AB970FA1}"/>
                </a:ext>
              </a:extLst>
            </p:cNvPr>
            <p:cNvSpPr txBox="1"/>
            <p:nvPr/>
          </p:nvSpPr>
          <p:spPr>
            <a:xfrm>
              <a:off x="358786" y="3213715"/>
              <a:ext cx="4066472" cy="2241639"/>
            </a:xfrm>
            <a:prstGeom prst="rect">
              <a:avLst/>
            </a:prstGeom>
            <a:noFill/>
          </p:spPr>
          <p:txBody>
            <a:bodyPr wrap="square" lIns="0" rIns="0" rtlCol="0" anchor="ctr">
              <a:spAutoFit/>
            </a:bodyPr>
            <a:lstStyle/>
            <a:p>
              <a:pPr marL="171450" indent="-171450">
                <a:spcBef>
                  <a:spcPts val="600"/>
                </a:spcBef>
                <a:buFont typeface="Wingdings" pitchFamily="2" charset="2"/>
                <a:buChar char="§"/>
              </a:pPr>
              <a:r>
                <a:rPr lang="en-US" sz="1000" dirty="0">
                  <a:latin typeface="DIN Condensed" panose="00000500000000000000" pitchFamily="2" charset="0"/>
                  <a:cs typeface="Calibri" pitchFamily="34" charset="0"/>
                </a:rPr>
                <a:t>Study of Technical/ Business Process</a:t>
              </a:r>
            </a:p>
            <a:p>
              <a:pPr marL="171450" indent="-171450">
                <a:spcBef>
                  <a:spcPts val="600"/>
                </a:spcBef>
                <a:buFont typeface="Wingdings" pitchFamily="2" charset="2"/>
                <a:buChar char="§"/>
              </a:pPr>
              <a:r>
                <a:rPr lang="en-US" sz="1000" dirty="0">
                  <a:latin typeface="DIN Condensed" panose="00000500000000000000" pitchFamily="2" charset="0"/>
                  <a:cs typeface="Calibri" pitchFamily="34" charset="0"/>
                </a:rPr>
                <a:t>Understand support processes/ methodologies and tools</a:t>
              </a:r>
            </a:p>
            <a:p>
              <a:pPr marL="171450" indent="-171450">
                <a:spcBef>
                  <a:spcPts val="600"/>
                </a:spcBef>
                <a:buFont typeface="Wingdings" pitchFamily="2" charset="2"/>
                <a:buChar char="§"/>
              </a:pPr>
              <a:r>
                <a:rPr lang="en-US" sz="1000" dirty="0">
                  <a:latin typeface="DIN Condensed" panose="00000500000000000000" pitchFamily="2" charset="0"/>
                  <a:cs typeface="Calibri" pitchFamily="34" charset="0"/>
                </a:rPr>
                <a:t>Review documents</a:t>
              </a:r>
            </a:p>
            <a:p>
              <a:pPr marL="171450" indent="-171450">
                <a:spcBef>
                  <a:spcPts val="600"/>
                </a:spcBef>
                <a:buFont typeface="Wingdings" pitchFamily="2" charset="2"/>
                <a:buChar char="§"/>
              </a:pPr>
              <a:r>
                <a:rPr lang="en-US" sz="1000" dirty="0">
                  <a:latin typeface="DIN Condensed" panose="00000500000000000000" pitchFamily="2" charset="0"/>
                  <a:cs typeface="Calibri" pitchFamily="34" charset="0"/>
                </a:rPr>
                <a:t>Playback sessions</a:t>
              </a:r>
            </a:p>
            <a:p>
              <a:pPr marL="171450" indent="-171450">
                <a:spcBef>
                  <a:spcPts val="600"/>
                </a:spcBef>
                <a:buFont typeface="Wingdings" pitchFamily="2" charset="2"/>
                <a:buChar char="§"/>
              </a:pPr>
              <a:r>
                <a:rPr lang="en-US" sz="1000" dirty="0">
                  <a:latin typeface="DIN Condensed" panose="00000500000000000000" pitchFamily="2" charset="0"/>
                  <a:cs typeface="Calibri" pitchFamily="34" charset="0"/>
                </a:rPr>
                <a:t>Customization walkthrough</a:t>
              </a:r>
            </a:p>
            <a:p>
              <a:pPr marL="171450" indent="-171450">
                <a:spcBef>
                  <a:spcPts val="600"/>
                </a:spcBef>
                <a:buFont typeface="Wingdings" pitchFamily="2" charset="2"/>
                <a:buChar char="§"/>
              </a:pPr>
              <a:r>
                <a:rPr lang="en-US" sz="1000" dirty="0">
                  <a:latin typeface="DIN Condensed" panose="00000500000000000000" pitchFamily="2" charset="0"/>
                  <a:cs typeface="Calibri" pitchFamily="34" charset="0"/>
                </a:rPr>
                <a:t>Tool integration</a:t>
              </a:r>
            </a:p>
            <a:p>
              <a:pPr algn="just"/>
              <a:r>
                <a:rPr lang="en-US" sz="900" dirty="0">
                  <a:latin typeface="DIN Condensed" panose="00000500000000000000" pitchFamily="2" charset="0"/>
                </a:rPr>
                <a:t>. </a:t>
              </a:r>
            </a:p>
          </p:txBody>
        </p:sp>
      </p:grpSp>
      <p:grpSp>
        <p:nvGrpSpPr>
          <p:cNvPr id="90" name="Group 89">
            <a:extLst>
              <a:ext uri="{FF2B5EF4-FFF2-40B4-BE49-F238E27FC236}">
                <a16:creationId xmlns:a16="http://schemas.microsoft.com/office/drawing/2014/main" id="{B3B9540F-DC29-4917-A24F-6478E59AE2AD}"/>
              </a:ext>
            </a:extLst>
          </p:cNvPr>
          <p:cNvGrpSpPr/>
          <p:nvPr/>
        </p:nvGrpSpPr>
        <p:grpSpPr>
          <a:xfrm>
            <a:off x="9731089" y="4769972"/>
            <a:ext cx="2098053" cy="1480051"/>
            <a:chOff x="350992" y="2737060"/>
            <a:chExt cx="3264821" cy="1973400"/>
          </a:xfrm>
        </p:grpSpPr>
        <p:sp>
          <p:nvSpPr>
            <p:cNvPr id="91" name="TextBox 90">
              <a:extLst>
                <a:ext uri="{FF2B5EF4-FFF2-40B4-BE49-F238E27FC236}">
                  <a16:creationId xmlns:a16="http://schemas.microsoft.com/office/drawing/2014/main" id="{5E6C07CB-32F0-443D-B386-FCC57F889BF1}"/>
                </a:ext>
              </a:extLst>
            </p:cNvPr>
            <p:cNvSpPr txBox="1"/>
            <p:nvPr/>
          </p:nvSpPr>
          <p:spPr>
            <a:xfrm>
              <a:off x="350992" y="2737060"/>
              <a:ext cx="2937088" cy="430887"/>
            </a:xfrm>
            <a:prstGeom prst="rect">
              <a:avLst/>
            </a:prstGeom>
            <a:noFill/>
          </p:spPr>
          <p:txBody>
            <a:bodyPr wrap="square" lIns="0" rtlCol="0" anchor="ctr">
              <a:spAutoFit/>
            </a:bodyPr>
            <a:lstStyle/>
            <a:p>
              <a:r>
                <a:rPr lang="en-US" sz="1500" b="1" dirty="0">
                  <a:solidFill>
                    <a:schemeClr val="accent5"/>
                  </a:solidFill>
                  <a:latin typeface="DIN Condensed" panose="00000500000000000000" pitchFamily="2" charset="0"/>
                </a:rPr>
                <a:t>Steady State</a:t>
              </a:r>
            </a:p>
          </p:txBody>
        </p:sp>
        <p:sp>
          <p:nvSpPr>
            <p:cNvPr id="92" name="TextBox 91">
              <a:extLst>
                <a:ext uri="{FF2B5EF4-FFF2-40B4-BE49-F238E27FC236}">
                  <a16:creationId xmlns:a16="http://schemas.microsoft.com/office/drawing/2014/main" id="{E4ACF178-4F0B-4121-8CE9-DC2ECBB69490}"/>
                </a:ext>
              </a:extLst>
            </p:cNvPr>
            <p:cNvSpPr txBox="1"/>
            <p:nvPr/>
          </p:nvSpPr>
          <p:spPr>
            <a:xfrm>
              <a:off x="358788" y="2986912"/>
              <a:ext cx="3257025" cy="1723548"/>
            </a:xfrm>
            <a:prstGeom prst="rect">
              <a:avLst/>
            </a:prstGeom>
            <a:noFill/>
          </p:spPr>
          <p:txBody>
            <a:bodyPr wrap="square" lIns="0" rIns="0" rtlCol="0" anchor="ctr">
              <a:spAutoFit/>
            </a:bodyPr>
            <a:lstStyle/>
            <a:p>
              <a:pPr marL="171450" indent="-171450">
                <a:spcBef>
                  <a:spcPts val="600"/>
                </a:spcBef>
                <a:buFont typeface="Wingdings" pitchFamily="2" charset="2"/>
                <a:buChar char="§"/>
                <a:defRPr/>
              </a:pPr>
              <a:r>
                <a:rPr lang="en-US" sz="1050" dirty="0">
                  <a:latin typeface="DIN Condensed" panose="00000500000000000000" pitchFamily="2" charset="0"/>
                  <a:cs typeface="Calibri" pitchFamily="34" charset="0"/>
                </a:rPr>
                <a:t>Follow Initiate-Plan-Build-Execute-Verify Cycle</a:t>
              </a:r>
            </a:p>
            <a:p>
              <a:pPr marL="171450" indent="-171450">
                <a:spcBef>
                  <a:spcPts val="600"/>
                </a:spcBef>
                <a:buFont typeface="Wingdings" pitchFamily="2" charset="2"/>
                <a:buChar char="§"/>
                <a:defRPr/>
              </a:pPr>
              <a:r>
                <a:rPr lang="en-US" sz="1050" dirty="0">
                  <a:latin typeface="DIN Condensed" panose="00000500000000000000" pitchFamily="2" charset="0"/>
                  <a:cs typeface="Calibri" pitchFamily="34" charset="0"/>
                </a:rPr>
                <a:t>Process Improvements Implementation, Root Cause Analysis &amp; Proactive Issue Prevention</a:t>
              </a:r>
            </a:p>
            <a:p>
              <a:pPr algn="just"/>
              <a:r>
                <a:rPr lang="en-US" sz="1000" dirty="0">
                  <a:latin typeface="DIN Condensed" panose="00000500000000000000" pitchFamily="2" charset="0"/>
                </a:rPr>
                <a:t>. </a:t>
              </a:r>
            </a:p>
          </p:txBody>
        </p:sp>
      </p:grpSp>
      <p:grpSp>
        <p:nvGrpSpPr>
          <p:cNvPr id="93" name="Group 92">
            <a:extLst>
              <a:ext uri="{FF2B5EF4-FFF2-40B4-BE49-F238E27FC236}">
                <a16:creationId xmlns:a16="http://schemas.microsoft.com/office/drawing/2014/main" id="{10927BD4-3EA5-4DA1-BF5E-905BEFB4EF73}"/>
              </a:ext>
            </a:extLst>
          </p:cNvPr>
          <p:cNvGrpSpPr/>
          <p:nvPr/>
        </p:nvGrpSpPr>
        <p:grpSpPr>
          <a:xfrm>
            <a:off x="5161397" y="1313480"/>
            <a:ext cx="2087212" cy="1694411"/>
            <a:chOff x="350992" y="2737060"/>
            <a:chExt cx="3578415" cy="2259214"/>
          </a:xfrm>
        </p:grpSpPr>
        <p:sp>
          <p:nvSpPr>
            <p:cNvPr id="94" name="TextBox 93">
              <a:extLst>
                <a:ext uri="{FF2B5EF4-FFF2-40B4-BE49-F238E27FC236}">
                  <a16:creationId xmlns:a16="http://schemas.microsoft.com/office/drawing/2014/main" id="{6A554250-99DA-4F10-905B-AAF95647372A}"/>
                </a:ext>
              </a:extLst>
            </p:cNvPr>
            <p:cNvSpPr txBox="1"/>
            <p:nvPr/>
          </p:nvSpPr>
          <p:spPr>
            <a:xfrm>
              <a:off x="350992" y="2737060"/>
              <a:ext cx="2937088" cy="430887"/>
            </a:xfrm>
            <a:prstGeom prst="rect">
              <a:avLst/>
            </a:prstGeom>
            <a:noFill/>
          </p:spPr>
          <p:txBody>
            <a:bodyPr wrap="square" lIns="0" rtlCol="0" anchor="ctr">
              <a:spAutoFit/>
            </a:bodyPr>
            <a:lstStyle/>
            <a:p>
              <a:r>
                <a:rPr lang="en-US" sz="1500" b="1" dirty="0">
                  <a:solidFill>
                    <a:schemeClr val="accent2"/>
                  </a:solidFill>
                  <a:latin typeface="DIN Condensed" panose="00000500000000000000" pitchFamily="2" charset="0"/>
                </a:rPr>
                <a:t>Shadow Support</a:t>
              </a:r>
            </a:p>
          </p:txBody>
        </p:sp>
        <p:sp>
          <p:nvSpPr>
            <p:cNvPr id="95" name="TextBox 94">
              <a:extLst>
                <a:ext uri="{FF2B5EF4-FFF2-40B4-BE49-F238E27FC236}">
                  <a16:creationId xmlns:a16="http://schemas.microsoft.com/office/drawing/2014/main" id="{B375147B-459D-4D87-8E5D-E08EAC3C0261}"/>
                </a:ext>
              </a:extLst>
            </p:cNvPr>
            <p:cNvSpPr txBox="1"/>
            <p:nvPr/>
          </p:nvSpPr>
          <p:spPr>
            <a:xfrm>
              <a:off x="358788" y="3026504"/>
              <a:ext cx="3570619" cy="1969770"/>
            </a:xfrm>
            <a:prstGeom prst="rect">
              <a:avLst/>
            </a:prstGeom>
            <a:noFill/>
          </p:spPr>
          <p:txBody>
            <a:bodyPr wrap="square" lIns="0" rIns="0" rtlCol="0" anchor="ctr">
              <a:spAutoFit/>
            </a:bodyPr>
            <a:lstStyle/>
            <a:p>
              <a:pPr marL="171450" indent="-171450">
                <a:spcBef>
                  <a:spcPts val="600"/>
                </a:spcBef>
                <a:buFont typeface="Wingdings" pitchFamily="2" charset="2"/>
                <a:buChar char="§"/>
              </a:pPr>
              <a:r>
                <a:rPr lang="en-US" sz="1000" dirty="0">
                  <a:latin typeface="DIN Condensed" panose="00000500000000000000" pitchFamily="2" charset="0"/>
                  <a:cs typeface="Calibri" pitchFamily="34" charset="0"/>
                </a:rPr>
                <a:t>Resolve low priority incidents</a:t>
              </a:r>
            </a:p>
            <a:p>
              <a:pPr marL="171450" indent="-171450">
                <a:spcBef>
                  <a:spcPts val="600"/>
                </a:spcBef>
                <a:buFont typeface="Wingdings" pitchFamily="2" charset="2"/>
                <a:buChar char="§"/>
              </a:pPr>
              <a:r>
                <a:rPr lang="en-US" sz="1000" dirty="0">
                  <a:latin typeface="DIN Condensed" panose="00000500000000000000" pitchFamily="2" charset="0"/>
                  <a:cs typeface="Calibri" pitchFamily="34" charset="0"/>
                </a:rPr>
                <a:t>Resolve sample incidents of all types</a:t>
              </a:r>
            </a:p>
            <a:p>
              <a:pPr marL="171450" indent="-171450">
                <a:spcBef>
                  <a:spcPts val="600"/>
                </a:spcBef>
                <a:buFont typeface="Wingdings" pitchFamily="2" charset="2"/>
                <a:buChar char="§"/>
              </a:pPr>
              <a:r>
                <a:rPr lang="en-US" sz="1000" dirty="0">
                  <a:latin typeface="DIN Condensed" panose="00000500000000000000" pitchFamily="2" charset="0"/>
                  <a:cs typeface="Calibri" pitchFamily="34" charset="0"/>
                </a:rPr>
                <a:t>Review &amp; baseline SMTD/ EPD</a:t>
              </a:r>
            </a:p>
            <a:p>
              <a:pPr marL="171450" indent="-171450">
                <a:spcBef>
                  <a:spcPts val="600"/>
                </a:spcBef>
                <a:buFont typeface="Wingdings" pitchFamily="2" charset="2"/>
                <a:buChar char="§"/>
              </a:pPr>
              <a:r>
                <a:rPr lang="en-US" sz="1000" dirty="0">
                  <a:latin typeface="DIN Condensed" panose="00000500000000000000" pitchFamily="2" charset="0"/>
                  <a:cs typeface="Calibri" pitchFamily="34" charset="0"/>
                </a:rPr>
                <a:t>Identify gaps and suggest process improvements</a:t>
              </a:r>
            </a:p>
            <a:p>
              <a:pPr marL="171450" indent="-171450">
                <a:spcBef>
                  <a:spcPts val="600"/>
                </a:spcBef>
                <a:buFont typeface="Wingdings" pitchFamily="2" charset="2"/>
                <a:buChar char="§"/>
              </a:pPr>
              <a:r>
                <a:rPr lang="en-US" sz="1000" dirty="0">
                  <a:latin typeface="DIN Condensed" panose="00000500000000000000" pitchFamily="2" charset="0"/>
                  <a:cs typeface="Calibri" pitchFamily="34" charset="0"/>
                </a:rPr>
                <a:t>Track SLA across DP</a:t>
              </a:r>
            </a:p>
          </p:txBody>
        </p:sp>
      </p:grpSp>
      <p:grpSp>
        <p:nvGrpSpPr>
          <p:cNvPr id="96" name="Group 95">
            <a:extLst>
              <a:ext uri="{FF2B5EF4-FFF2-40B4-BE49-F238E27FC236}">
                <a16:creationId xmlns:a16="http://schemas.microsoft.com/office/drawing/2014/main" id="{4A4A4759-502A-4431-A56D-C49E58FDA4F8}"/>
              </a:ext>
            </a:extLst>
          </p:cNvPr>
          <p:cNvGrpSpPr/>
          <p:nvPr/>
        </p:nvGrpSpPr>
        <p:grpSpPr>
          <a:xfrm>
            <a:off x="8084438" y="1268773"/>
            <a:ext cx="2273078" cy="1770528"/>
            <a:chOff x="350992" y="2737060"/>
            <a:chExt cx="4136309" cy="2360703"/>
          </a:xfrm>
        </p:grpSpPr>
        <p:sp>
          <p:nvSpPr>
            <p:cNvPr id="97" name="TextBox 96">
              <a:extLst>
                <a:ext uri="{FF2B5EF4-FFF2-40B4-BE49-F238E27FC236}">
                  <a16:creationId xmlns:a16="http://schemas.microsoft.com/office/drawing/2014/main" id="{F25EC906-77DF-41FE-8624-A241DC7925E0}"/>
                </a:ext>
              </a:extLst>
            </p:cNvPr>
            <p:cNvSpPr txBox="1"/>
            <p:nvPr/>
          </p:nvSpPr>
          <p:spPr>
            <a:xfrm>
              <a:off x="350992" y="2737060"/>
              <a:ext cx="2937088" cy="430887"/>
            </a:xfrm>
            <a:prstGeom prst="rect">
              <a:avLst/>
            </a:prstGeom>
            <a:noFill/>
          </p:spPr>
          <p:txBody>
            <a:bodyPr wrap="square" lIns="0" rtlCol="0" anchor="ctr">
              <a:spAutoFit/>
            </a:bodyPr>
            <a:lstStyle/>
            <a:p>
              <a:r>
                <a:rPr lang="en-US" sz="1500" b="1" dirty="0">
                  <a:solidFill>
                    <a:srgbClr val="FFC000"/>
                  </a:solidFill>
                  <a:latin typeface="DIN Condensed" panose="00000500000000000000" pitchFamily="2" charset="0"/>
                </a:rPr>
                <a:t>Stabilize</a:t>
              </a:r>
            </a:p>
          </p:txBody>
        </p:sp>
        <p:sp>
          <p:nvSpPr>
            <p:cNvPr id="98" name="TextBox 97">
              <a:extLst>
                <a:ext uri="{FF2B5EF4-FFF2-40B4-BE49-F238E27FC236}">
                  <a16:creationId xmlns:a16="http://schemas.microsoft.com/office/drawing/2014/main" id="{336F50B2-D8CC-4C74-BBD9-C0647F2C7B51}"/>
                </a:ext>
              </a:extLst>
            </p:cNvPr>
            <p:cNvSpPr txBox="1"/>
            <p:nvPr/>
          </p:nvSpPr>
          <p:spPr>
            <a:xfrm>
              <a:off x="358788" y="3025401"/>
              <a:ext cx="4128513" cy="2072362"/>
            </a:xfrm>
            <a:prstGeom prst="rect">
              <a:avLst/>
            </a:prstGeom>
            <a:noFill/>
          </p:spPr>
          <p:txBody>
            <a:bodyPr wrap="square" lIns="0" rIns="0" rtlCol="0" anchor="ctr">
              <a:spAutoFit/>
            </a:bodyPr>
            <a:lstStyle/>
            <a:p>
              <a:pPr marL="171450" indent="-171450">
                <a:spcBef>
                  <a:spcPts val="600"/>
                </a:spcBef>
                <a:buFont typeface="Wingdings" pitchFamily="2" charset="2"/>
                <a:buChar char="§"/>
              </a:pPr>
              <a:r>
                <a:rPr lang="en-US" sz="1000" dirty="0">
                  <a:latin typeface="DIN Condensed" panose="00000500000000000000" pitchFamily="2" charset="0"/>
                  <a:cs typeface="Calibri" pitchFamily="34" charset="0"/>
                </a:rPr>
                <a:t>Resolve Incidents and Problems</a:t>
              </a:r>
            </a:p>
            <a:p>
              <a:pPr marL="171450" indent="-171450">
                <a:spcBef>
                  <a:spcPts val="600"/>
                </a:spcBef>
                <a:buFont typeface="Wingdings" pitchFamily="2" charset="2"/>
                <a:buChar char="§"/>
              </a:pPr>
              <a:r>
                <a:rPr lang="en-US" sz="1000" dirty="0">
                  <a:latin typeface="DIN Condensed" panose="00000500000000000000" pitchFamily="2" charset="0"/>
                  <a:cs typeface="Calibri" pitchFamily="34" charset="0"/>
                </a:rPr>
                <a:t>Handle minor enhancements</a:t>
              </a:r>
            </a:p>
            <a:p>
              <a:pPr marL="171450" indent="-171450">
                <a:spcBef>
                  <a:spcPts val="600"/>
                </a:spcBef>
                <a:buFont typeface="Wingdings" pitchFamily="2" charset="2"/>
                <a:buChar char="§"/>
              </a:pPr>
              <a:r>
                <a:rPr lang="en-US" sz="1000" dirty="0">
                  <a:latin typeface="DIN Condensed" panose="00000500000000000000" pitchFamily="2" charset="0"/>
                  <a:cs typeface="Calibri" pitchFamily="34" charset="0"/>
                </a:rPr>
                <a:t>Change Management &amp; Release Mgmt.</a:t>
              </a:r>
            </a:p>
            <a:p>
              <a:pPr marL="171450" indent="-171450">
                <a:spcBef>
                  <a:spcPts val="600"/>
                </a:spcBef>
                <a:buFont typeface="Wingdings" pitchFamily="2" charset="2"/>
                <a:buChar char="§"/>
              </a:pPr>
              <a:r>
                <a:rPr lang="en-US" sz="1000" dirty="0">
                  <a:latin typeface="DIN Condensed" panose="00000500000000000000" pitchFamily="2" charset="0"/>
                  <a:cs typeface="Calibri" pitchFamily="34" charset="0"/>
                </a:rPr>
                <a:t>Benchmark SLAs</a:t>
              </a:r>
            </a:p>
            <a:p>
              <a:pPr marL="171450" indent="-171450">
                <a:spcBef>
                  <a:spcPts val="600"/>
                </a:spcBef>
                <a:buFont typeface="Wingdings" pitchFamily="2" charset="2"/>
                <a:buChar char="§"/>
              </a:pPr>
              <a:r>
                <a:rPr lang="en-US" sz="1000" dirty="0">
                  <a:latin typeface="DIN Condensed" panose="00000500000000000000" pitchFamily="2" charset="0"/>
                  <a:cs typeface="Calibri" pitchFamily="34" charset="0"/>
                </a:rPr>
                <a:t>Process standardization</a:t>
              </a:r>
            </a:p>
            <a:p>
              <a:pPr marL="171450" indent="-171450">
                <a:spcBef>
                  <a:spcPts val="600"/>
                </a:spcBef>
                <a:buFont typeface="Wingdings" pitchFamily="2" charset="2"/>
                <a:buChar char="§"/>
              </a:pPr>
              <a:r>
                <a:rPr lang="en-US" sz="1000" dirty="0">
                  <a:latin typeface="DIN Condensed" panose="00000500000000000000" pitchFamily="2" charset="0"/>
                  <a:cs typeface="Calibri" pitchFamily="34" charset="0"/>
                </a:rPr>
                <a:t>Backlog Ticket resolution (if any</a:t>
              </a:r>
              <a:endParaRPr lang="en-US" sz="900" dirty="0">
                <a:latin typeface="DIN Condensed" panose="00000500000000000000" pitchFamily="2" charset="0"/>
              </a:endParaRPr>
            </a:p>
          </p:txBody>
        </p:sp>
      </p:grpSp>
      <p:grpSp>
        <p:nvGrpSpPr>
          <p:cNvPr id="99" name="Group 98">
            <a:extLst>
              <a:ext uri="{FF2B5EF4-FFF2-40B4-BE49-F238E27FC236}">
                <a16:creationId xmlns:a16="http://schemas.microsoft.com/office/drawing/2014/main" id="{EB859426-AC1E-49B1-8BBE-293F74C529CE}"/>
              </a:ext>
            </a:extLst>
          </p:cNvPr>
          <p:cNvGrpSpPr/>
          <p:nvPr/>
        </p:nvGrpSpPr>
        <p:grpSpPr>
          <a:xfrm>
            <a:off x="6812567" y="4769971"/>
            <a:ext cx="1974261" cy="1547376"/>
            <a:chOff x="350992" y="2737060"/>
            <a:chExt cx="2937088" cy="2063167"/>
          </a:xfrm>
        </p:grpSpPr>
        <p:sp>
          <p:nvSpPr>
            <p:cNvPr id="100" name="TextBox 99">
              <a:extLst>
                <a:ext uri="{FF2B5EF4-FFF2-40B4-BE49-F238E27FC236}">
                  <a16:creationId xmlns:a16="http://schemas.microsoft.com/office/drawing/2014/main" id="{CBD539BF-E05A-4CFD-A98D-9000E08A89DA}"/>
                </a:ext>
              </a:extLst>
            </p:cNvPr>
            <p:cNvSpPr txBox="1"/>
            <p:nvPr/>
          </p:nvSpPr>
          <p:spPr>
            <a:xfrm>
              <a:off x="350992" y="2737060"/>
              <a:ext cx="2937088" cy="430887"/>
            </a:xfrm>
            <a:prstGeom prst="rect">
              <a:avLst/>
            </a:prstGeom>
            <a:noFill/>
          </p:spPr>
          <p:txBody>
            <a:bodyPr wrap="square" lIns="0" rtlCol="0" anchor="ctr">
              <a:spAutoFit/>
            </a:bodyPr>
            <a:lstStyle/>
            <a:p>
              <a:r>
                <a:rPr lang="en-US" sz="1500" b="1" dirty="0">
                  <a:solidFill>
                    <a:schemeClr val="tx2"/>
                  </a:solidFill>
                  <a:latin typeface="DIN Condensed" panose="00000500000000000000" pitchFamily="2" charset="0"/>
                </a:rPr>
                <a:t>Primary Support</a:t>
              </a:r>
            </a:p>
          </p:txBody>
        </p:sp>
        <p:sp>
          <p:nvSpPr>
            <p:cNvPr id="101" name="TextBox 100">
              <a:extLst>
                <a:ext uri="{FF2B5EF4-FFF2-40B4-BE49-F238E27FC236}">
                  <a16:creationId xmlns:a16="http://schemas.microsoft.com/office/drawing/2014/main" id="{AB8626A5-1B40-45AB-9E2D-684BE2FD4EA9}"/>
                </a:ext>
              </a:extLst>
            </p:cNvPr>
            <p:cNvSpPr txBox="1"/>
            <p:nvPr/>
          </p:nvSpPr>
          <p:spPr>
            <a:xfrm>
              <a:off x="358787" y="3035643"/>
              <a:ext cx="2929293" cy="1764584"/>
            </a:xfrm>
            <a:prstGeom prst="rect">
              <a:avLst/>
            </a:prstGeom>
            <a:noFill/>
          </p:spPr>
          <p:txBody>
            <a:bodyPr wrap="square" lIns="0" rIns="0" rtlCol="0" anchor="ctr">
              <a:spAutoFit/>
            </a:bodyPr>
            <a:lstStyle/>
            <a:p>
              <a:pPr marL="171450" indent="-171450">
                <a:spcBef>
                  <a:spcPts val="600"/>
                </a:spcBef>
                <a:buFont typeface="Wingdings" pitchFamily="2" charset="2"/>
                <a:buChar char="§"/>
              </a:pPr>
              <a:r>
                <a:rPr lang="en-US" sz="1000" dirty="0">
                  <a:latin typeface="DIN Condensed" panose="00000500000000000000" pitchFamily="2" charset="0"/>
                  <a:cs typeface="Calibri" pitchFamily="34" charset="0"/>
                </a:rPr>
                <a:t>Handle all incoming incidents</a:t>
              </a:r>
            </a:p>
            <a:p>
              <a:pPr marL="171450" indent="-171450">
                <a:spcBef>
                  <a:spcPts val="600"/>
                </a:spcBef>
                <a:buFont typeface="Wingdings" pitchFamily="2" charset="2"/>
                <a:buChar char="§"/>
              </a:pPr>
              <a:r>
                <a:rPr lang="en-US" sz="1000" dirty="0">
                  <a:latin typeface="DIN Condensed" panose="00000500000000000000" pitchFamily="2" charset="0"/>
                  <a:cs typeface="Calibri" pitchFamily="34" charset="0"/>
                </a:rPr>
                <a:t>Handle CM &amp; Release Mgmt.</a:t>
              </a:r>
            </a:p>
            <a:p>
              <a:pPr marL="171450" indent="-171450">
                <a:spcBef>
                  <a:spcPts val="600"/>
                </a:spcBef>
                <a:buFont typeface="Wingdings" pitchFamily="2" charset="2"/>
                <a:buChar char="§"/>
              </a:pPr>
              <a:r>
                <a:rPr lang="en-US" sz="1000" dirty="0">
                  <a:latin typeface="DIN Condensed" panose="00000500000000000000" pitchFamily="2" charset="0"/>
                  <a:cs typeface="Calibri" pitchFamily="34" charset="0"/>
                </a:rPr>
                <a:t>Finalize call flow process</a:t>
              </a:r>
            </a:p>
            <a:p>
              <a:pPr marL="171450" indent="-171450">
                <a:spcBef>
                  <a:spcPts val="600"/>
                </a:spcBef>
                <a:buFont typeface="Wingdings" pitchFamily="2" charset="2"/>
                <a:buChar char="§"/>
              </a:pPr>
              <a:r>
                <a:rPr lang="en-US" sz="1000" dirty="0">
                  <a:latin typeface="DIN Condensed" panose="00000500000000000000" pitchFamily="2" charset="0"/>
                  <a:cs typeface="Calibri" pitchFamily="34" charset="0"/>
                </a:rPr>
                <a:t>Revalidate SLA &amp; scope of Minor Enhancement Requests </a:t>
              </a:r>
            </a:p>
            <a:p>
              <a:pPr marL="171450" indent="-171450">
                <a:spcBef>
                  <a:spcPts val="600"/>
                </a:spcBef>
                <a:buFont typeface="Wingdings" pitchFamily="2" charset="2"/>
                <a:buChar char="§"/>
              </a:pPr>
              <a:r>
                <a:rPr lang="en-US" sz="1000" dirty="0">
                  <a:latin typeface="DIN Condensed" panose="00000500000000000000" pitchFamily="2" charset="0"/>
                  <a:cs typeface="Calibri" pitchFamily="34" charset="0"/>
                </a:rPr>
                <a:t>Finalize metric reporting</a:t>
              </a:r>
            </a:p>
          </p:txBody>
        </p:sp>
      </p:grpSp>
      <p:sp>
        <p:nvSpPr>
          <p:cNvPr id="102" name="Oval 101">
            <a:extLst>
              <a:ext uri="{FF2B5EF4-FFF2-40B4-BE49-F238E27FC236}">
                <a16:creationId xmlns:a16="http://schemas.microsoft.com/office/drawing/2014/main" id="{15ED1408-8AA2-45D2-81D0-420ECBF24735}"/>
              </a:ext>
            </a:extLst>
          </p:cNvPr>
          <p:cNvSpPr/>
          <p:nvPr/>
        </p:nvSpPr>
        <p:spPr>
          <a:xfrm>
            <a:off x="2076819" y="3514675"/>
            <a:ext cx="630382" cy="6303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latin typeface="DIN Condensed"/>
            </a:endParaRPr>
          </a:p>
        </p:txBody>
      </p:sp>
      <p:sp>
        <p:nvSpPr>
          <p:cNvPr id="103" name="Oval 102">
            <a:extLst>
              <a:ext uri="{FF2B5EF4-FFF2-40B4-BE49-F238E27FC236}">
                <a16:creationId xmlns:a16="http://schemas.microsoft.com/office/drawing/2014/main" id="{2A88A6D5-981D-4EBC-AF9B-8922097FC22E}"/>
              </a:ext>
            </a:extLst>
          </p:cNvPr>
          <p:cNvSpPr/>
          <p:nvPr/>
        </p:nvSpPr>
        <p:spPr>
          <a:xfrm>
            <a:off x="3224129" y="3487988"/>
            <a:ext cx="630382" cy="6303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latin typeface="DIN Condensed"/>
            </a:endParaRPr>
          </a:p>
        </p:txBody>
      </p:sp>
      <p:sp>
        <p:nvSpPr>
          <p:cNvPr id="104" name="Oval 103">
            <a:extLst>
              <a:ext uri="{FF2B5EF4-FFF2-40B4-BE49-F238E27FC236}">
                <a16:creationId xmlns:a16="http://schemas.microsoft.com/office/drawing/2014/main" id="{481795B8-D18E-4020-A8C1-514CEFAC7CD0}"/>
              </a:ext>
            </a:extLst>
          </p:cNvPr>
          <p:cNvSpPr/>
          <p:nvPr/>
        </p:nvSpPr>
        <p:spPr>
          <a:xfrm>
            <a:off x="4740714" y="3508990"/>
            <a:ext cx="630382" cy="6303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latin typeface="DIN Condensed"/>
            </a:endParaRPr>
          </a:p>
        </p:txBody>
      </p:sp>
      <p:sp>
        <p:nvSpPr>
          <p:cNvPr id="105" name="Oval 104">
            <a:extLst>
              <a:ext uri="{FF2B5EF4-FFF2-40B4-BE49-F238E27FC236}">
                <a16:creationId xmlns:a16="http://schemas.microsoft.com/office/drawing/2014/main" id="{E1D805FA-6DE7-416B-A311-F2160C64BB7B}"/>
              </a:ext>
            </a:extLst>
          </p:cNvPr>
          <p:cNvSpPr/>
          <p:nvPr/>
        </p:nvSpPr>
        <p:spPr>
          <a:xfrm>
            <a:off x="6190194" y="3563409"/>
            <a:ext cx="630382" cy="6303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latin typeface="DIN Condensed"/>
            </a:endParaRPr>
          </a:p>
        </p:txBody>
      </p:sp>
      <p:sp>
        <p:nvSpPr>
          <p:cNvPr id="106" name="Oval 105">
            <a:extLst>
              <a:ext uri="{FF2B5EF4-FFF2-40B4-BE49-F238E27FC236}">
                <a16:creationId xmlns:a16="http://schemas.microsoft.com/office/drawing/2014/main" id="{AFED4FF0-D2B4-4552-AC24-A6DC955B3469}"/>
              </a:ext>
            </a:extLst>
          </p:cNvPr>
          <p:cNvSpPr/>
          <p:nvPr/>
        </p:nvSpPr>
        <p:spPr>
          <a:xfrm>
            <a:off x="7756826" y="3508647"/>
            <a:ext cx="630382" cy="6303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latin typeface="DIN Condensed"/>
            </a:endParaRPr>
          </a:p>
        </p:txBody>
      </p:sp>
      <p:sp>
        <p:nvSpPr>
          <p:cNvPr id="107" name="Oval 106">
            <a:extLst>
              <a:ext uri="{FF2B5EF4-FFF2-40B4-BE49-F238E27FC236}">
                <a16:creationId xmlns:a16="http://schemas.microsoft.com/office/drawing/2014/main" id="{B91D1EA9-1DBE-4442-AC3A-B118A5CEF557}"/>
              </a:ext>
            </a:extLst>
          </p:cNvPr>
          <p:cNvSpPr/>
          <p:nvPr/>
        </p:nvSpPr>
        <p:spPr>
          <a:xfrm>
            <a:off x="9195775" y="3458721"/>
            <a:ext cx="630382" cy="6303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latin typeface="DIN Condensed"/>
            </a:endParaRPr>
          </a:p>
        </p:txBody>
      </p:sp>
      <p:sp>
        <p:nvSpPr>
          <p:cNvPr id="108" name="Freeform 299">
            <a:extLst>
              <a:ext uri="{FF2B5EF4-FFF2-40B4-BE49-F238E27FC236}">
                <a16:creationId xmlns:a16="http://schemas.microsoft.com/office/drawing/2014/main" id="{D11A70C0-B62A-4D73-8587-CF3F767DD8C7}"/>
              </a:ext>
            </a:extLst>
          </p:cNvPr>
          <p:cNvSpPr/>
          <p:nvPr/>
        </p:nvSpPr>
        <p:spPr>
          <a:xfrm>
            <a:off x="4882002" y="3614853"/>
            <a:ext cx="346143" cy="377420"/>
          </a:xfrm>
          <a:custGeom>
            <a:avLst/>
            <a:gdLst>
              <a:gd name="connsiteX0" fmla="*/ 73103 w 297485"/>
              <a:gd name="connsiteY0" fmla="*/ 148745 h 324532"/>
              <a:gd name="connsiteX1" fmla="*/ 81977 w 297485"/>
              <a:gd name="connsiteY1" fmla="*/ 153288 h 324532"/>
              <a:gd name="connsiteX2" fmla="*/ 97718 w 297485"/>
              <a:gd name="connsiteY2" fmla="*/ 163429 h 324532"/>
              <a:gd name="connsiteX3" fmla="*/ 120536 w 297485"/>
              <a:gd name="connsiteY3" fmla="*/ 173571 h 324532"/>
              <a:gd name="connsiteX4" fmla="*/ 148743 w 297485"/>
              <a:gd name="connsiteY4" fmla="*/ 178114 h 324532"/>
              <a:gd name="connsiteX5" fmla="*/ 176949 w 297485"/>
              <a:gd name="connsiteY5" fmla="*/ 173571 h 324532"/>
              <a:gd name="connsiteX6" fmla="*/ 199768 w 297485"/>
              <a:gd name="connsiteY6" fmla="*/ 163429 h 324532"/>
              <a:gd name="connsiteX7" fmla="*/ 215508 w 297485"/>
              <a:gd name="connsiteY7" fmla="*/ 153288 h 324532"/>
              <a:gd name="connsiteX8" fmla="*/ 224382 w 297485"/>
              <a:gd name="connsiteY8" fmla="*/ 148745 h 324532"/>
              <a:gd name="connsiteX9" fmla="*/ 247940 w 297485"/>
              <a:gd name="connsiteY9" fmla="*/ 152971 h 324532"/>
              <a:gd name="connsiteX10" fmla="*/ 266005 w 297485"/>
              <a:gd name="connsiteY10" fmla="*/ 164275 h 324532"/>
              <a:gd name="connsiteX11" fmla="*/ 279104 w 297485"/>
              <a:gd name="connsiteY11" fmla="*/ 181388 h 324532"/>
              <a:gd name="connsiteX12" fmla="*/ 288189 w 297485"/>
              <a:gd name="connsiteY12" fmla="*/ 201988 h 324532"/>
              <a:gd name="connsiteX13" fmla="*/ 293788 w 297485"/>
              <a:gd name="connsiteY13" fmla="*/ 224913 h 324532"/>
              <a:gd name="connsiteX14" fmla="*/ 296746 w 297485"/>
              <a:gd name="connsiteY14" fmla="*/ 247942 h 324532"/>
              <a:gd name="connsiteX15" fmla="*/ 297485 w 297485"/>
              <a:gd name="connsiteY15" fmla="*/ 269810 h 324532"/>
              <a:gd name="connsiteX16" fmla="*/ 282061 w 297485"/>
              <a:gd name="connsiteY16" fmla="*/ 309848 h 324532"/>
              <a:gd name="connsiteX17" fmla="*/ 241073 w 297485"/>
              <a:gd name="connsiteY17" fmla="*/ 324532 h 324532"/>
              <a:gd name="connsiteX18" fmla="*/ 56412 w 297485"/>
              <a:gd name="connsiteY18" fmla="*/ 324532 h 324532"/>
              <a:gd name="connsiteX19" fmla="*/ 15423 w 297485"/>
              <a:gd name="connsiteY19" fmla="*/ 309848 h 324532"/>
              <a:gd name="connsiteX20" fmla="*/ 0 w 297485"/>
              <a:gd name="connsiteY20" fmla="*/ 269810 h 324532"/>
              <a:gd name="connsiteX21" fmla="*/ 740 w 297485"/>
              <a:gd name="connsiteY21" fmla="*/ 247942 h 324532"/>
              <a:gd name="connsiteX22" fmla="*/ 3698 w 297485"/>
              <a:gd name="connsiteY22" fmla="*/ 224913 h 324532"/>
              <a:gd name="connsiteX23" fmla="*/ 9296 w 297485"/>
              <a:gd name="connsiteY23" fmla="*/ 201988 h 324532"/>
              <a:gd name="connsiteX24" fmla="*/ 18382 w 297485"/>
              <a:gd name="connsiteY24" fmla="*/ 181388 h 324532"/>
              <a:gd name="connsiteX25" fmla="*/ 31481 w 297485"/>
              <a:gd name="connsiteY25" fmla="*/ 164275 h 324532"/>
              <a:gd name="connsiteX26" fmla="*/ 49546 w 297485"/>
              <a:gd name="connsiteY26" fmla="*/ 152971 h 324532"/>
              <a:gd name="connsiteX27" fmla="*/ 73103 w 297485"/>
              <a:gd name="connsiteY27" fmla="*/ 148745 h 324532"/>
              <a:gd name="connsiteX28" fmla="*/ 148743 w 297485"/>
              <a:gd name="connsiteY28" fmla="*/ 0 h 324532"/>
              <a:gd name="connsiteX29" fmla="*/ 206106 w 297485"/>
              <a:gd name="connsiteY29" fmla="*/ 23770 h 324532"/>
              <a:gd name="connsiteX30" fmla="*/ 229875 w 297485"/>
              <a:gd name="connsiteY30" fmla="*/ 81133 h 324532"/>
              <a:gd name="connsiteX31" fmla="*/ 206106 w 297485"/>
              <a:gd name="connsiteY31" fmla="*/ 138496 h 324532"/>
              <a:gd name="connsiteX32" fmla="*/ 148743 w 297485"/>
              <a:gd name="connsiteY32" fmla="*/ 162266 h 324532"/>
              <a:gd name="connsiteX33" fmla="*/ 91379 w 297485"/>
              <a:gd name="connsiteY33" fmla="*/ 138496 h 324532"/>
              <a:gd name="connsiteX34" fmla="*/ 67610 w 297485"/>
              <a:gd name="connsiteY34" fmla="*/ 81133 h 324532"/>
              <a:gd name="connsiteX35" fmla="*/ 91379 w 297485"/>
              <a:gd name="connsiteY35" fmla="*/ 23770 h 324532"/>
              <a:gd name="connsiteX36" fmla="*/ 148743 w 297485"/>
              <a:gd name="connsiteY36" fmla="*/ 0 h 324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97485" h="324532">
                <a:moveTo>
                  <a:pt x="73103" y="148745"/>
                </a:moveTo>
                <a:cubicBezTo>
                  <a:pt x="74372" y="148745"/>
                  <a:pt x="77330" y="150259"/>
                  <a:pt x="81977" y="153288"/>
                </a:cubicBezTo>
                <a:cubicBezTo>
                  <a:pt x="86626" y="156316"/>
                  <a:pt x="91872" y="159697"/>
                  <a:pt x="97718" y="163429"/>
                </a:cubicBezTo>
                <a:cubicBezTo>
                  <a:pt x="103564" y="167162"/>
                  <a:pt x="111170" y="170542"/>
                  <a:pt x="120536" y="173571"/>
                </a:cubicBezTo>
                <a:cubicBezTo>
                  <a:pt x="129903" y="176599"/>
                  <a:pt x="139306" y="178114"/>
                  <a:pt x="148743" y="178114"/>
                </a:cubicBezTo>
                <a:cubicBezTo>
                  <a:pt x="158180" y="178114"/>
                  <a:pt x="167582" y="176599"/>
                  <a:pt x="176949" y="173571"/>
                </a:cubicBezTo>
                <a:cubicBezTo>
                  <a:pt x="186315" y="170542"/>
                  <a:pt x="193922" y="167162"/>
                  <a:pt x="199768" y="163429"/>
                </a:cubicBezTo>
                <a:cubicBezTo>
                  <a:pt x="205613" y="159697"/>
                  <a:pt x="210860" y="156316"/>
                  <a:pt x="215508" y="153288"/>
                </a:cubicBezTo>
                <a:cubicBezTo>
                  <a:pt x="220157" y="150259"/>
                  <a:pt x="223115" y="148745"/>
                  <a:pt x="224382" y="148745"/>
                </a:cubicBezTo>
                <a:cubicBezTo>
                  <a:pt x="232974" y="148745"/>
                  <a:pt x="240827" y="150154"/>
                  <a:pt x="247940" y="152971"/>
                </a:cubicBezTo>
                <a:cubicBezTo>
                  <a:pt x="255053" y="155788"/>
                  <a:pt x="261074" y="159556"/>
                  <a:pt x="266005" y="164275"/>
                </a:cubicBezTo>
                <a:cubicBezTo>
                  <a:pt x="270935" y="168993"/>
                  <a:pt x="275301" y="174697"/>
                  <a:pt x="279104" y="181388"/>
                </a:cubicBezTo>
                <a:cubicBezTo>
                  <a:pt x="282907" y="188079"/>
                  <a:pt x="285935" y="194946"/>
                  <a:pt x="288189" y="201988"/>
                </a:cubicBezTo>
                <a:cubicBezTo>
                  <a:pt x="290443" y="209031"/>
                  <a:pt x="292309" y="216673"/>
                  <a:pt x="293788" y="224913"/>
                </a:cubicBezTo>
                <a:cubicBezTo>
                  <a:pt x="295267" y="233152"/>
                  <a:pt x="296253" y="240829"/>
                  <a:pt x="296746" y="247942"/>
                </a:cubicBezTo>
                <a:cubicBezTo>
                  <a:pt x="297238" y="255056"/>
                  <a:pt x="297485" y="262344"/>
                  <a:pt x="297485" y="269810"/>
                </a:cubicBezTo>
                <a:cubicBezTo>
                  <a:pt x="297485" y="286713"/>
                  <a:pt x="292344" y="300059"/>
                  <a:pt x="282061" y="309848"/>
                </a:cubicBezTo>
                <a:cubicBezTo>
                  <a:pt x="271779" y="319638"/>
                  <a:pt x="258116" y="324532"/>
                  <a:pt x="241073" y="324532"/>
                </a:cubicBezTo>
                <a:lnTo>
                  <a:pt x="56412" y="324532"/>
                </a:lnTo>
                <a:cubicBezTo>
                  <a:pt x="39368" y="324532"/>
                  <a:pt x="25706" y="319638"/>
                  <a:pt x="15423" y="309848"/>
                </a:cubicBezTo>
                <a:cubicBezTo>
                  <a:pt x="5141" y="300059"/>
                  <a:pt x="0" y="286713"/>
                  <a:pt x="0" y="269810"/>
                </a:cubicBezTo>
                <a:cubicBezTo>
                  <a:pt x="0" y="262344"/>
                  <a:pt x="246" y="255056"/>
                  <a:pt x="740" y="247942"/>
                </a:cubicBezTo>
                <a:cubicBezTo>
                  <a:pt x="1232" y="240829"/>
                  <a:pt x="2219" y="233152"/>
                  <a:pt x="3698" y="224913"/>
                </a:cubicBezTo>
                <a:cubicBezTo>
                  <a:pt x="5177" y="216673"/>
                  <a:pt x="7043" y="209031"/>
                  <a:pt x="9296" y="201988"/>
                </a:cubicBezTo>
                <a:cubicBezTo>
                  <a:pt x="11550" y="194946"/>
                  <a:pt x="14579" y="188079"/>
                  <a:pt x="18382" y="181388"/>
                </a:cubicBezTo>
                <a:cubicBezTo>
                  <a:pt x="22184" y="174697"/>
                  <a:pt x="26551" y="168993"/>
                  <a:pt x="31481" y="164275"/>
                </a:cubicBezTo>
                <a:cubicBezTo>
                  <a:pt x="36411" y="159556"/>
                  <a:pt x="42432" y="155788"/>
                  <a:pt x="49546" y="152971"/>
                </a:cubicBezTo>
                <a:cubicBezTo>
                  <a:pt x="56659" y="150154"/>
                  <a:pt x="64511" y="148745"/>
                  <a:pt x="73103" y="148745"/>
                </a:cubicBezTo>
                <a:close/>
                <a:moveTo>
                  <a:pt x="148743" y="0"/>
                </a:moveTo>
                <a:cubicBezTo>
                  <a:pt x="171139" y="0"/>
                  <a:pt x="190259" y="7923"/>
                  <a:pt x="206106" y="23770"/>
                </a:cubicBezTo>
                <a:cubicBezTo>
                  <a:pt x="221952" y="39616"/>
                  <a:pt x="229875" y="58736"/>
                  <a:pt x="229875" y="81133"/>
                </a:cubicBezTo>
                <a:cubicBezTo>
                  <a:pt x="229875" y="103529"/>
                  <a:pt x="221952" y="122650"/>
                  <a:pt x="206106" y="138496"/>
                </a:cubicBezTo>
                <a:cubicBezTo>
                  <a:pt x="190259" y="154342"/>
                  <a:pt x="171139" y="162266"/>
                  <a:pt x="148743" y="162266"/>
                </a:cubicBezTo>
                <a:cubicBezTo>
                  <a:pt x="126347" y="162266"/>
                  <a:pt x="107226" y="154342"/>
                  <a:pt x="91379" y="138496"/>
                </a:cubicBezTo>
                <a:cubicBezTo>
                  <a:pt x="75533" y="122650"/>
                  <a:pt x="67610" y="103529"/>
                  <a:pt x="67610" y="81133"/>
                </a:cubicBezTo>
                <a:cubicBezTo>
                  <a:pt x="67610" y="58736"/>
                  <a:pt x="75533" y="39616"/>
                  <a:pt x="91379" y="23770"/>
                </a:cubicBezTo>
                <a:cubicBezTo>
                  <a:pt x="107226" y="7923"/>
                  <a:pt x="126347" y="0"/>
                  <a:pt x="148743"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013">
              <a:latin typeface="DIN Condensed"/>
            </a:endParaRPr>
          </a:p>
        </p:txBody>
      </p:sp>
      <p:sp>
        <p:nvSpPr>
          <p:cNvPr id="109" name="Freeform 304">
            <a:extLst>
              <a:ext uri="{FF2B5EF4-FFF2-40B4-BE49-F238E27FC236}">
                <a16:creationId xmlns:a16="http://schemas.microsoft.com/office/drawing/2014/main" id="{0A2D31E4-E1C6-4D2B-95BF-E967F05A793B}"/>
              </a:ext>
            </a:extLst>
          </p:cNvPr>
          <p:cNvSpPr/>
          <p:nvPr/>
        </p:nvSpPr>
        <p:spPr>
          <a:xfrm>
            <a:off x="3326899" y="3607196"/>
            <a:ext cx="411503" cy="411293"/>
          </a:xfrm>
          <a:custGeom>
            <a:avLst/>
            <a:gdLst/>
            <a:ahLst/>
            <a:cxnLst/>
            <a:rect l="l" t="t" r="r" b="b"/>
            <a:pathLst>
              <a:path w="432707" h="432707">
                <a:moveTo>
                  <a:pt x="185084" y="0"/>
                </a:moveTo>
                <a:lnTo>
                  <a:pt x="247624" y="0"/>
                </a:lnTo>
                <a:cubicBezTo>
                  <a:pt x="250253" y="0"/>
                  <a:pt x="252554" y="798"/>
                  <a:pt x="254525" y="2394"/>
                </a:cubicBezTo>
                <a:cubicBezTo>
                  <a:pt x="256498" y="3991"/>
                  <a:pt x="257578" y="6010"/>
                  <a:pt x="257765" y="8451"/>
                </a:cubicBezTo>
                <a:lnTo>
                  <a:pt x="265653" y="60286"/>
                </a:lnTo>
                <a:cubicBezTo>
                  <a:pt x="274855" y="63291"/>
                  <a:pt x="283306" y="66765"/>
                  <a:pt x="291006" y="70709"/>
                </a:cubicBezTo>
                <a:lnTo>
                  <a:pt x="331010" y="40566"/>
                </a:lnTo>
                <a:cubicBezTo>
                  <a:pt x="332700" y="38876"/>
                  <a:pt x="334953" y="38031"/>
                  <a:pt x="337771" y="38031"/>
                </a:cubicBezTo>
                <a:cubicBezTo>
                  <a:pt x="340212" y="38031"/>
                  <a:pt x="342560" y="38970"/>
                  <a:pt x="344814" y="40848"/>
                </a:cubicBezTo>
                <a:cubicBezTo>
                  <a:pt x="369041" y="63197"/>
                  <a:pt x="384535" y="79161"/>
                  <a:pt x="391295" y="88739"/>
                </a:cubicBezTo>
                <a:cubicBezTo>
                  <a:pt x="392610" y="90241"/>
                  <a:pt x="393268" y="92307"/>
                  <a:pt x="393268" y="94936"/>
                </a:cubicBezTo>
                <a:cubicBezTo>
                  <a:pt x="393268" y="97190"/>
                  <a:pt x="392516" y="99350"/>
                  <a:pt x="391014" y="101416"/>
                </a:cubicBezTo>
                <a:cubicBezTo>
                  <a:pt x="388197" y="105360"/>
                  <a:pt x="383408" y="111604"/>
                  <a:pt x="376647" y="120149"/>
                </a:cubicBezTo>
                <a:cubicBezTo>
                  <a:pt x="369885" y="128695"/>
                  <a:pt x="364815" y="135315"/>
                  <a:pt x="361434" y="140010"/>
                </a:cubicBezTo>
                <a:cubicBezTo>
                  <a:pt x="366317" y="149400"/>
                  <a:pt x="370168" y="158603"/>
                  <a:pt x="372985" y="167618"/>
                </a:cubicBezTo>
                <a:lnTo>
                  <a:pt x="424537" y="175506"/>
                </a:lnTo>
                <a:cubicBezTo>
                  <a:pt x="426979" y="175881"/>
                  <a:pt x="428951" y="177055"/>
                  <a:pt x="430453" y="179027"/>
                </a:cubicBezTo>
                <a:cubicBezTo>
                  <a:pt x="431956" y="180999"/>
                  <a:pt x="432707" y="183206"/>
                  <a:pt x="432707" y="185647"/>
                </a:cubicBezTo>
                <a:lnTo>
                  <a:pt x="432707" y="248187"/>
                </a:lnTo>
                <a:cubicBezTo>
                  <a:pt x="432707" y="250440"/>
                  <a:pt x="431956" y="252600"/>
                  <a:pt x="430453" y="254666"/>
                </a:cubicBezTo>
                <a:cubicBezTo>
                  <a:pt x="428951" y="256732"/>
                  <a:pt x="427072" y="257953"/>
                  <a:pt x="424819" y="258328"/>
                </a:cubicBezTo>
                <a:lnTo>
                  <a:pt x="372703" y="266216"/>
                </a:lnTo>
                <a:cubicBezTo>
                  <a:pt x="369134" y="276358"/>
                  <a:pt x="365472" y="284903"/>
                  <a:pt x="361716" y="291852"/>
                </a:cubicBezTo>
                <a:cubicBezTo>
                  <a:pt x="368289" y="301242"/>
                  <a:pt x="378337" y="314201"/>
                  <a:pt x="391859" y="330728"/>
                </a:cubicBezTo>
                <a:cubicBezTo>
                  <a:pt x="393737" y="332982"/>
                  <a:pt x="394676" y="335329"/>
                  <a:pt x="394676" y="337771"/>
                </a:cubicBezTo>
                <a:cubicBezTo>
                  <a:pt x="394676" y="340212"/>
                  <a:pt x="393832" y="342372"/>
                  <a:pt x="392140" y="344250"/>
                </a:cubicBezTo>
                <a:cubicBezTo>
                  <a:pt x="387070" y="351199"/>
                  <a:pt x="377773" y="361340"/>
                  <a:pt x="364251" y="374675"/>
                </a:cubicBezTo>
                <a:cubicBezTo>
                  <a:pt x="350729" y="388009"/>
                  <a:pt x="341903" y="394676"/>
                  <a:pt x="337771" y="394676"/>
                </a:cubicBezTo>
                <a:cubicBezTo>
                  <a:pt x="335517" y="394676"/>
                  <a:pt x="333075" y="393831"/>
                  <a:pt x="330446" y="392141"/>
                </a:cubicBezTo>
                <a:lnTo>
                  <a:pt x="291570" y="361716"/>
                </a:lnTo>
                <a:cubicBezTo>
                  <a:pt x="283306" y="366036"/>
                  <a:pt x="274762" y="369604"/>
                  <a:pt x="265934" y="372421"/>
                </a:cubicBezTo>
                <a:cubicBezTo>
                  <a:pt x="262929" y="397963"/>
                  <a:pt x="260206" y="415429"/>
                  <a:pt x="257765" y="424819"/>
                </a:cubicBezTo>
                <a:cubicBezTo>
                  <a:pt x="256450" y="430078"/>
                  <a:pt x="253070" y="432707"/>
                  <a:pt x="247624" y="432707"/>
                </a:cubicBezTo>
                <a:lnTo>
                  <a:pt x="185084" y="432707"/>
                </a:lnTo>
                <a:cubicBezTo>
                  <a:pt x="182454" y="432707"/>
                  <a:pt x="180153" y="431909"/>
                  <a:pt x="178182" y="430313"/>
                </a:cubicBezTo>
                <a:cubicBezTo>
                  <a:pt x="176210" y="428716"/>
                  <a:pt x="175130" y="426697"/>
                  <a:pt x="174942" y="424256"/>
                </a:cubicBezTo>
                <a:lnTo>
                  <a:pt x="167054" y="372421"/>
                </a:lnTo>
                <a:cubicBezTo>
                  <a:pt x="157852" y="369416"/>
                  <a:pt x="149401" y="365942"/>
                  <a:pt x="141700" y="361998"/>
                </a:cubicBezTo>
                <a:lnTo>
                  <a:pt x="101979" y="392141"/>
                </a:lnTo>
                <a:cubicBezTo>
                  <a:pt x="100101" y="393831"/>
                  <a:pt x="97753" y="394676"/>
                  <a:pt x="94936" y="394676"/>
                </a:cubicBezTo>
                <a:cubicBezTo>
                  <a:pt x="92307" y="394676"/>
                  <a:pt x="89959" y="393643"/>
                  <a:pt x="87893" y="391577"/>
                </a:cubicBezTo>
                <a:cubicBezTo>
                  <a:pt x="64230" y="370167"/>
                  <a:pt x="48735" y="354392"/>
                  <a:pt x="41411" y="344250"/>
                </a:cubicBezTo>
                <a:cubicBezTo>
                  <a:pt x="40097" y="342372"/>
                  <a:pt x="39439" y="340212"/>
                  <a:pt x="39439" y="337771"/>
                </a:cubicBezTo>
                <a:cubicBezTo>
                  <a:pt x="39439" y="335517"/>
                  <a:pt x="40191" y="333357"/>
                  <a:pt x="41694" y="331291"/>
                </a:cubicBezTo>
                <a:cubicBezTo>
                  <a:pt x="44510" y="327347"/>
                  <a:pt x="49299" y="321103"/>
                  <a:pt x="56060" y="312558"/>
                </a:cubicBezTo>
                <a:cubicBezTo>
                  <a:pt x="62821" y="304012"/>
                  <a:pt x="67892" y="297392"/>
                  <a:pt x="71273" y="292697"/>
                </a:cubicBezTo>
                <a:cubicBezTo>
                  <a:pt x="66202" y="283307"/>
                  <a:pt x="62352" y="274010"/>
                  <a:pt x="59723" y="264808"/>
                </a:cubicBezTo>
                <a:lnTo>
                  <a:pt x="8169" y="257202"/>
                </a:lnTo>
                <a:cubicBezTo>
                  <a:pt x="5728" y="256826"/>
                  <a:pt x="3756" y="255652"/>
                  <a:pt x="2254" y="253680"/>
                </a:cubicBezTo>
                <a:cubicBezTo>
                  <a:pt x="751" y="251708"/>
                  <a:pt x="0" y="249501"/>
                  <a:pt x="0" y="247060"/>
                </a:cubicBezTo>
                <a:lnTo>
                  <a:pt x="0" y="184520"/>
                </a:lnTo>
                <a:cubicBezTo>
                  <a:pt x="0" y="182267"/>
                  <a:pt x="751" y="180107"/>
                  <a:pt x="2254" y="178041"/>
                </a:cubicBezTo>
                <a:cubicBezTo>
                  <a:pt x="3756" y="175975"/>
                  <a:pt x="5540" y="174754"/>
                  <a:pt x="7606" y="174379"/>
                </a:cubicBezTo>
                <a:lnTo>
                  <a:pt x="60004" y="166491"/>
                </a:lnTo>
                <a:cubicBezTo>
                  <a:pt x="62633" y="157852"/>
                  <a:pt x="66295" y="149213"/>
                  <a:pt x="70991" y="140573"/>
                </a:cubicBezTo>
                <a:cubicBezTo>
                  <a:pt x="63478" y="129868"/>
                  <a:pt x="53431" y="116910"/>
                  <a:pt x="40848" y="101697"/>
                </a:cubicBezTo>
                <a:cubicBezTo>
                  <a:pt x="38970" y="99444"/>
                  <a:pt x="38030" y="97190"/>
                  <a:pt x="38030" y="94936"/>
                </a:cubicBezTo>
                <a:cubicBezTo>
                  <a:pt x="38030" y="93058"/>
                  <a:pt x="38876" y="90898"/>
                  <a:pt x="40567" y="88457"/>
                </a:cubicBezTo>
                <a:cubicBezTo>
                  <a:pt x="45449" y="81696"/>
                  <a:pt x="54699" y="71601"/>
                  <a:pt x="68314" y="58173"/>
                </a:cubicBezTo>
                <a:cubicBezTo>
                  <a:pt x="81931" y="44745"/>
                  <a:pt x="90805" y="38031"/>
                  <a:pt x="94936" y="38031"/>
                </a:cubicBezTo>
                <a:cubicBezTo>
                  <a:pt x="97377" y="38031"/>
                  <a:pt x="99819" y="38970"/>
                  <a:pt x="102260" y="40848"/>
                </a:cubicBezTo>
                <a:lnTo>
                  <a:pt x="141137" y="70991"/>
                </a:lnTo>
                <a:cubicBezTo>
                  <a:pt x="149401" y="66671"/>
                  <a:pt x="157945" y="63103"/>
                  <a:pt x="166773" y="60286"/>
                </a:cubicBezTo>
                <a:cubicBezTo>
                  <a:pt x="169777" y="34744"/>
                  <a:pt x="172501" y="17278"/>
                  <a:pt x="174942" y="7888"/>
                </a:cubicBezTo>
                <a:cubicBezTo>
                  <a:pt x="176257" y="2629"/>
                  <a:pt x="179637" y="0"/>
                  <a:pt x="185084" y="0"/>
                </a:cubicBezTo>
                <a:close/>
                <a:moveTo>
                  <a:pt x="216354" y="144236"/>
                </a:moveTo>
                <a:cubicBezTo>
                  <a:pt x="196446" y="144236"/>
                  <a:pt x="179449" y="151278"/>
                  <a:pt x="165364" y="165364"/>
                </a:cubicBezTo>
                <a:cubicBezTo>
                  <a:pt x="151278" y="179449"/>
                  <a:pt x="144235" y="196446"/>
                  <a:pt x="144235" y="216354"/>
                </a:cubicBezTo>
                <a:cubicBezTo>
                  <a:pt x="144235" y="236261"/>
                  <a:pt x="151278" y="253258"/>
                  <a:pt x="165364" y="267343"/>
                </a:cubicBezTo>
                <a:cubicBezTo>
                  <a:pt x="179449" y="281429"/>
                  <a:pt x="196446" y="288471"/>
                  <a:pt x="216354" y="288471"/>
                </a:cubicBezTo>
                <a:cubicBezTo>
                  <a:pt x="236261" y="288471"/>
                  <a:pt x="253258" y="281429"/>
                  <a:pt x="267343" y="267343"/>
                </a:cubicBezTo>
                <a:cubicBezTo>
                  <a:pt x="281429" y="253258"/>
                  <a:pt x="288471" y="236261"/>
                  <a:pt x="288471" y="216354"/>
                </a:cubicBezTo>
                <a:cubicBezTo>
                  <a:pt x="288471" y="196446"/>
                  <a:pt x="281429" y="179449"/>
                  <a:pt x="267343" y="165364"/>
                </a:cubicBezTo>
                <a:cubicBezTo>
                  <a:pt x="253258" y="151278"/>
                  <a:pt x="236261" y="144236"/>
                  <a:pt x="216354" y="144236"/>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latin typeface="DIN Condensed"/>
            </a:endParaRPr>
          </a:p>
        </p:txBody>
      </p:sp>
      <p:sp>
        <p:nvSpPr>
          <p:cNvPr id="110" name="Freeform 311">
            <a:extLst>
              <a:ext uri="{FF2B5EF4-FFF2-40B4-BE49-F238E27FC236}">
                <a16:creationId xmlns:a16="http://schemas.microsoft.com/office/drawing/2014/main" id="{938F7513-6E69-4412-85CA-5EFD7E69A58E}"/>
              </a:ext>
            </a:extLst>
          </p:cNvPr>
          <p:cNvSpPr/>
          <p:nvPr/>
        </p:nvSpPr>
        <p:spPr>
          <a:xfrm>
            <a:off x="2221244" y="3637251"/>
            <a:ext cx="431922" cy="343547"/>
          </a:xfrm>
          <a:custGeom>
            <a:avLst/>
            <a:gdLst>
              <a:gd name="connsiteX0" fmla="*/ 227088 w 454178"/>
              <a:gd name="connsiteY0" fmla="*/ 72963 h 361434"/>
              <a:gd name="connsiteX1" fmla="*/ 389071 w 454178"/>
              <a:gd name="connsiteY1" fmla="*/ 206493 h 361434"/>
              <a:gd name="connsiteX2" fmla="*/ 389353 w 454178"/>
              <a:gd name="connsiteY2" fmla="*/ 208184 h 361434"/>
              <a:gd name="connsiteX3" fmla="*/ 389353 w 454178"/>
              <a:gd name="connsiteY3" fmla="*/ 343405 h 361434"/>
              <a:gd name="connsiteX4" fmla="*/ 384001 w 454178"/>
              <a:gd name="connsiteY4" fmla="*/ 356082 h 361434"/>
              <a:gd name="connsiteX5" fmla="*/ 371324 w 454178"/>
              <a:gd name="connsiteY5" fmla="*/ 361434 h 361434"/>
              <a:gd name="connsiteX6" fmla="*/ 263147 w 454178"/>
              <a:gd name="connsiteY6" fmla="*/ 361434 h 361434"/>
              <a:gd name="connsiteX7" fmla="*/ 263147 w 454178"/>
              <a:gd name="connsiteY7" fmla="*/ 253257 h 361434"/>
              <a:gd name="connsiteX8" fmla="*/ 191030 w 454178"/>
              <a:gd name="connsiteY8" fmla="*/ 253257 h 361434"/>
              <a:gd name="connsiteX9" fmla="*/ 191030 w 454178"/>
              <a:gd name="connsiteY9" fmla="*/ 361434 h 361434"/>
              <a:gd name="connsiteX10" fmla="*/ 82852 w 454178"/>
              <a:gd name="connsiteY10" fmla="*/ 361434 h 361434"/>
              <a:gd name="connsiteX11" fmla="*/ 70175 w 454178"/>
              <a:gd name="connsiteY11" fmla="*/ 356082 h 361434"/>
              <a:gd name="connsiteX12" fmla="*/ 64823 w 454178"/>
              <a:gd name="connsiteY12" fmla="*/ 343405 h 361434"/>
              <a:gd name="connsiteX13" fmla="*/ 64823 w 454178"/>
              <a:gd name="connsiteY13" fmla="*/ 208184 h 361434"/>
              <a:gd name="connsiteX14" fmla="*/ 64963 w 454178"/>
              <a:gd name="connsiteY14" fmla="*/ 207339 h 361434"/>
              <a:gd name="connsiteX15" fmla="*/ 65104 w 454178"/>
              <a:gd name="connsiteY15" fmla="*/ 206493 h 361434"/>
              <a:gd name="connsiteX16" fmla="*/ 227089 w 454178"/>
              <a:gd name="connsiteY16" fmla="*/ 0 h 361434"/>
              <a:gd name="connsiteX17" fmla="*/ 248499 w 454178"/>
              <a:gd name="connsiteY17" fmla="*/ 7324 h 361434"/>
              <a:gd name="connsiteX18" fmla="*/ 317236 w 454178"/>
              <a:gd name="connsiteY18" fmla="*/ 64793 h 361434"/>
              <a:gd name="connsiteX19" fmla="*/ 317236 w 454178"/>
              <a:gd name="connsiteY19" fmla="*/ 9860 h 361434"/>
              <a:gd name="connsiteX20" fmla="*/ 319772 w 454178"/>
              <a:gd name="connsiteY20" fmla="*/ 3380 h 361434"/>
              <a:gd name="connsiteX21" fmla="*/ 326251 w 454178"/>
              <a:gd name="connsiteY21" fmla="*/ 845 h 361434"/>
              <a:gd name="connsiteX22" fmla="*/ 380340 w 454178"/>
              <a:gd name="connsiteY22" fmla="*/ 845 h 361434"/>
              <a:gd name="connsiteX23" fmla="*/ 386819 w 454178"/>
              <a:gd name="connsiteY23" fmla="*/ 3380 h 361434"/>
              <a:gd name="connsiteX24" fmla="*/ 389354 w 454178"/>
              <a:gd name="connsiteY24" fmla="*/ 9860 h 361434"/>
              <a:gd name="connsiteX25" fmla="*/ 389354 w 454178"/>
              <a:gd name="connsiteY25" fmla="*/ 124797 h 361434"/>
              <a:gd name="connsiteX26" fmla="*/ 451049 w 454178"/>
              <a:gd name="connsiteY26" fmla="*/ 176069 h 361434"/>
              <a:gd name="connsiteX27" fmla="*/ 454147 w 454178"/>
              <a:gd name="connsiteY27" fmla="*/ 182126 h 361434"/>
              <a:gd name="connsiteX28" fmla="*/ 452176 w 454178"/>
              <a:gd name="connsiteY28" fmla="*/ 188746 h 361434"/>
              <a:gd name="connsiteX29" fmla="*/ 434709 w 454178"/>
              <a:gd name="connsiteY29" fmla="*/ 209592 h 361434"/>
              <a:gd name="connsiteX30" fmla="*/ 428794 w 454178"/>
              <a:gd name="connsiteY30" fmla="*/ 212691 h 361434"/>
              <a:gd name="connsiteX31" fmla="*/ 427949 w 454178"/>
              <a:gd name="connsiteY31" fmla="*/ 212691 h 361434"/>
              <a:gd name="connsiteX32" fmla="*/ 422032 w 454178"/>
              <a:gd name="connsiteY32" fmla="*/ 210719 h 361434"/>
              <a:gd name="connsiteX33" fmla="*/ 227089 w 454178"/>
              <a:gd name="connsiteY33" fmla="*/ 48172 h 361434"/>
              <a:gd name="connsiteX34" fmla="*/ 32145 w 454178"/>
              <a:gd name="connsiteY34" fmla="*/ 210719 h 361434"/>
              <a:gd name="connsiteX35" fmla="*/ 25385 w 454178"/>
              <a:gd name="connsiteY35" fmla="*/ 212691 h 361434"/>
              <a:gd name="connsiteX36" fmla="*/ 19469 w 454178"/>
              <a:gd name="connsiteY36" fmla="*/ 209592 h 361434"/>
              <a:gd name="connsiteX37" fmla="*/ 2003 w 454178"/>
              <a:gd name="connsiteY37" fmla="*/ 188746 h 361434"/>
              <a:gd name="connsiteX38" fmla="*/ 31 w 454178"/>
              <a:gd name="connsiteY38" fmla="*/ 182126 h 361434"/>
              <a:gd name="connsiteX39" fmla="*/ 3129 w 454178"/>
              <a:gd name="connsiteY39" fmla="*/ 176069 h 361434"/>
              <a:gd name="connsiteX40" fmla="*/ 205680 w 454178"/>
              <a:gd name="connsiteY40" fmla="*/ 7324 h 361434"/>
              <a:gd name="connsiteX41" fmla="*/ 227089 w 454178"/>
              <a:gd name="connsiteY41" fmla="*/ 0 h 361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454178" h="361434">
                <a:moveTo>
                  <a:pt x="227088" y="72963"/>
                </a:moveTo>
                <a:lnTo>
                  <a:pt x="389071" y="206493"/>
                </a:lnTo>
                <a:cubicBezTo>
                  <a:pt x="389259" y="206869"/>
                  <a:pt x="389353" y="207432"/>
                  <a:pt x="389353" y="208184"/>
                </a:cubicBezTo>
                <a:lnTo>
                  <a:pt x="389353" y="343405"/>
                </a:lnTo>
                <a:cubicBezTo>
                  <a:pt x="389353" y="348288"/>
                  <a:pt x="387570" y="352513"/>
                  <a:pt x="384001" y="356082"/>
                </a:cubicBezTo>
                <a:cubicBezTo>
                  <a:pt x="380432" y="359650"/>
                  <a:pt x="376206" y="361434"/>
                  <a:pt x="371324" y="361434"/>
                </a:cubicBezTo>
                <a:lnTo>
                  <a:pt x="263147" y="361434"/>
                </a:lnTo>
                <a:lnTo>
                  <a:pt x="263147" y="253257"/>
                </a:lnTo>
                <a:lnTo>
                  <a:pt x="191030" y="253257"/>
                </a:lnTo>
                <a:lnTo>
                  <a:pt x="191030" y="361434"/>
                </a:lnTo>
                <a:lnTo>
                  <a:pt x="82852" y="361434"/>
                </a:lnTo>
                <a:cubicBezTo>
                  <a:pt x="77970" y="361434"/>
                  <a:pt x="73744" y="359650"/>
                  <a:pt x="70175" y="356082"/>
                </a:cubicBezTo>
                <a:cubicBezTo>
                  <a:pt x="66607" y="352513"/>
                  <a:pt x="64823" y="348288"/>
                  <a:pt x="64823" y="343405"/>
                </a:cubicBezTo>
                <a:lnTo>
                  <a:pt x="64823" y="208184"/>
                </a:lnTo>
                <a:cubicBezTo>
                  <a:pt x="64823" y="207996"/>
                  <a:pt x="64870" y="207714"/>
                  <a:pt x="64963" y="207339"/>
                </a:cubicBezTo>
                <a:cubicBezTo>
                  <a:pt x="65058" y="206963"/>
                  <a:pt x="65104" y="206681"/>
                  <a:pt x="65104" y="206493"/>
                </a:cubicBezTo>
                <a:close/>
                <a:moveTo>
                  <a:pt x="227089" y="0"/>
                </a:moveTo>
                <a:cubicBezTo>
                  <a:pt x="235353" y="0"/>
                  <a:pt x="242489" y="2441"/>
                  <a:pt x="248499" y="7324"/>
                </a:cubicBezTo>
                <a:lnTo>
                  <a:pt x="317236" y="64793"/>
                </a:lnTo>
                <a:lnTo>
                  <a:pt x="317236" y="9860"/>
                </a:lnTo>
                <a:cubicBezTo>
                  <a:pt x="317236" y="7230"/>
                  <a:pt x="318081" y="5071"/>
                  <a:pt x="319772" y="3380"/>
                </a:cubicBezTo>
                <a:cubicBezTo>
                  <a:pt x="321462" y="1690"/>
                  <a:pt x="323622" y="845"/>
                  <a:pt x="326251" y="845"/>
                </a:cubicBezTo>
                <a:lnTo>
                  <a:pt x="380340" y="845"/>
                </a:lnTo>
                <a:cubicBezTo>
                  <a:pt x="382969" y="845"/>
                  <a:pt x="385128" y="1690"/>
                  <a:pt x="386819" y="3380"/>
                </a:cubicBezTo>
                <a:cubicBezTo>
                  <a:pt x="388509" y="5071"/>
                  <a:pt x="389354" y="7230"/>
                  <a:pt x="389354" y="9860"/>
                </a:cubicBezTo>
                <a:lnTo>
                  <a:pt x="389354" y="124797"/>
                </a:lnTo>
                <a:lnTo>
                  <a:pt x="451049" y="176069"/>
                </a:lnTo>
                <a:cubicBezTo>
                  <a:pt x="452926" y="177571"/>
                  <a:pt x="453961" y="179590"/>
                  <a:pt x="454147" y="182126"/>
                </a:cubicBezTo>
                <a:cubicBezTo>
                  <a:pt x="454335" y="184661"/>
                  <a:pt x="453678" y="186868"/>
                  <a:pt x="452176" y="188746"/>
                </a:cubicBezTo>
                <a:lnTo>
                  <a:pt x="434709" y="209592"/>
                </a:lnTo>
                <a:cubicBezTo>
                  <a:pt x="433207" y="211283"/>
                  <a:pt x="431235" y="212315"/>
                  <a:pt x="428794" y="212691"/>
                </a:cubicBezTo>
                <a:lnTo>
                  <a:pt x="427949" y="212691"/>
                </a:lnTo>
                <a:cubicBezTo>
                  <a:pt x="425506" y="212691"/>
                  <a:pt x="423535" y="212034"/>
                  <a:pt x="422032" y="210719"/>
                </a:cubicBezTo>
                <a:lnTo>
                  <a:pt x="227089" y="48172"/>
                </a:lnTo>
                <a:lnTo>
                  <a:pt x="32145" y="210719"/>
                </a:lnTo>
                <a:cubicBezTo>
                  <a:pt x="29892" y="212222"/>
                  <a:pt x="27638" y="212879"/>
                  <a:pt x="25385" y="212691"/>
                </a:cubicBezTo>
                <a:cubicBezTo>
                  <a:pt x="22943" y="212315"/>
                  <a:pt x="20971" y="211283"/>
                  <a:pt x="19469" y="209592"/>
                </a:cubicBezTo>
                <a:lnTo>
                  <a:pt x="2003" y="188746"/>
                </a:lnTo>
                <a:cubicBezTo>
                  <a:pt x="500" y="186868"/>
                  <a:pt x="-158" y="184661"/>
                  <a:pt x="31" y="182126"/>
                </a:cubicBezTo>
                <a:cubicBezTo>
                  <a:pt x="218" y="179590"/>
                  <a:pt x="1251" y="177571"/>
                  <a:pt x="3129" y="176069"/>
                </a:cubicBezTo>
                <a:lnTo>
                  <a:pt x="205680" y="7324"/>
                </a:lnTo>
                <a:cubicBezTo>
                  <a:pt x="211689" y="2441"/>
                  <a:pt x="218826" y="0"/>
                  <a:pt x="227089"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013"/>
          </a:p>
        </p:txBody>
      </p:sp>
      <p:sp>
        <p:nvSpPr>
          <p:cNvPr id="111" name="Freeform 449">
            <a:extLst>
              <a:ext uri="{FF2B5EF4-FFF2-40B4-BE49-F238E27FC236}">
                <a16:creationId xmlns:a16="http://schemas.microsoft.com/office/drawing/2014/main" id="{777B01E0-3910-4C9F-A5CD-425215FCAAD9}"/>
              </a:ext>
            </a:extLst>
          </p:cNvPr>
          <p:cNvSpPr/>
          <p:nvPr/>
        </p:nvSpPr>
        <p:spPr>
          <a:xfrm>
            <a:off x="6288721" y="3632136"/>
            <a:ext cx="441045" cy="408870"/>
          </a:xfrm>
          <a:custGeom>
            <a:avLst/>
            <a:gdLst/>
            <a:ahLst/>
            <a:cxnLst/>
            <a:rect l="l" t="t" r="r" b="b"/>
            <a:pathLst>
              <a:path w="505396" h="468766">
                <a:moveTo>
                  <a:pt x="252699" y="0"/>
                </a:moveTo>
                <a:cubicBezTo>
                  <a:pt x="259272" y="0"/>
                  <a:pt x="265376" y="1690"/>
                  <a:pt x="271010" y="5071"/>
                </a:cubicBezTo>
                <a:cubicBezTo>
                  <a:pt x="276644" y="8451"/>
                  <a:pt x="281058" y="13053"/>
                  <a:pt x="284251" y="18875"/>
                </a:cubicBezTo>
                <a:lnTo>
                  <a:pt x="500604" y="415523"/>
                </a:lnTo>
                <a:cubicBezTo>
                  <a:pt x="507177" y="427355"/>
                  <a:pt x="506989" y="439187"/>
                  <a:pt x="500040" y="451019"/>
                </a:cubicBezTo>
                <a:cubicBezTo>
                  <a:pt x="496848" y="456465"/>
                  <a:pt x="492482" y="460784"/>
                  <a:pt x="486941" y="463977"/>
                </a:cubicBezTo>
                <a:cubicBezTo>
                  <a:pt x="481400" y="467170"/>
                  <a:pt x="475438" y="468766"/>
                  <a:pt x="469052" y="468766"/>
                </a:cubicBezTo>
                <a:lnTo>
                  <a:pt x="36345" y="468766"/>
                </a:lnTo>
                <a:cubicBezTo>
                  <a:pt x="29960" y="468766"/>
                  <a:pt x="23997" y="467170"/>
                  <a:pt x="18457" y="463977"/>
                </a:cubicBezTo>
                <a:cubicBezTo>
                  <a:pt x="12916" y="460784"/>
                  <a:pt x="8550" y="456465"/>
                  <a:pt x="5357" y="451019"/>
                </a:cubicBezTo>
                <a:cubicBezTo>
                  <a:pt x="-1592" y="439187"/>
                  <a:pt x="-1780" y="427355"/>
                  <a:pt x="4794" y="415523"/>
                </a:cubicBezTo>
                <a:lnTo>
                  <a:pt x="221148" y="18875"/>
                </a:lnTo>
                <a:cubicBezTo>
                  <a:pt x="224340" y="13053"/>
                  <a:pt x="228753" y="8451"/>
                  <a:pt x="234387" y="5071"/>
                </a:cubicBezTo>
                <a:cubicBezTo>
                  <a:pt x="240021" y="1690"/>
                  <a:pt x="246126" y="0"/>
                  <a:pt x="252699" y="0"/>
                </a:cubicBezTo>
                <a:close/>
                <a:moveTo>
                  <a:pt x="221711" y="144236"/>
                </a:moveTo>
                <a:cubicBezTo>
                  <a:pt x="219645" y="144236"/>
                  <a:pt x="217391" y="145269"/>
                  <a:pt x="214950" y="147335"/>
                </a:cubicBezTo>
                <a:cubicBezTo>
                  <a:pt x="213072" y="148649"/>
                  <a:pt x="212133" y="150621"/>
                  <a:pt x="212133" y="153251"/>
                </a:cubicBezTo>
                <a:lnTo>
                  <a:pt x="216922" y="281992"/>
                </a:lnTo>
                <a:cubicBezTo>
                  <a:pt x="216922" y="283870"/>
                  <a:pt x="217861" y="285419"/>
                  <a:pt x="219739" y="286640"/>
                </a:cubicBezTo>
                <a:cubicBezTo>
                  <a:pt x="221617" y="287861"/>
                  <a:pt x="223871" y="288471"/>
                  <a:pt x="226500" y="288471"/>
                </a:cubicBezTo>
                <a:lnTo>
                  <a:pt x="278616" y="288471"/>
                </a:lnTo>
                <a:cubicBezTo>
                  <a:pt x="281246" y="288471"/>
                  <a:pt x="283452" y="287861"/>
                  <a:pt x="285236" y="286640"/>
                </a:cubicBezTo>
                <a:cubicBezTo>
                  <a:pt x="287020" y="285419"/>
                  <a:pt x="288007" y="283870"/>
                  <a:pt x="288195" y="281992"/>
                </a:cubicBezTo>
                <a:lnTo>
                  <a:pt x="293265" y="152687"/>
                </a:lnTo>
                <a:cubicBezTo>
                  <a:pt x="293265" y="150433"/>
                  <a:pt x="292326" y="148649"/>
                  <a:pt x="290448" y="147335"/>
                </a:cubicBezTo>
                <a:cubicBezTo>
                  <a:pt x="288007" y="145269"/>
                  <a:pt x="285753" y="144236"/>
                  <a:pt x="283687" y="144236"/>
                </a:cubicBezTo>
                <a:lnTo>
                  <a:pt x="221711" y="144236"/>
                </a:lnTo>
                <a:close/>
                <a:moveTo>
                  <a:pt x="225654" y="324530"/>
                </a:moveTo>
                <a:cubicBezTo>
                  <a:pt x="223213" y="324530"/>
                  <a:pt x="221100" y="325422"/>
                  <a:pt x="219316" y="327206"/>
                </a:cubicBezTo>
                <a:cubicBezTo>
                  <a:pt x="217533" y="328991"/>
                  <a:pt x="216640" y="331198"/>
                  <a:pt x="216640" y="333827"/>
                </a:cubicBezTo>
                <a:lnTo>
                  <a:pt x="216640" y="387352"/>
                </a:lnTo>
                <a:cubicBezTo>
                  <a:pt x="216640" y="389981"/>
                  <a:pt x="217533" y="392188"/>
                  <a:pt x="219316" y="393972"/>
                </a:cubicBezTo>
                <a:cubicBezTo>
                  <a:pt x="221100" y="395756"/>
                  <a:pt x="223213" y="396648"/>
                  <a:pt x="225654" y="396648"/>
                </a:cubicBezTo>
                <a:lnTo>
                  <a:pt x="279743" y="396648"/>
                </a:lnTo>
                <a:cubicBezTo>
                  <a:pt x="282185" y="396648"/>
                  <a:pt x="284298" y="395756"/>
                  <a:pt x="286081" y="393972"/>
                </a:cubicBezTo>
                <a:cubicBezTo>
                  <a:pt x="287866" y="392188"/>
                  <a:pt x="288757" y="389981"/>
                  <a:pt x="288757" y="387352"/>
                </a:cubicBezTo>
                <a:lnTo>
                  <a:pt x="288757" y="333827"/>
                </a:lnTo>
                <a:cubicBezTo>
                  <a:pt x="288757" y="331198"/>
                  <a:pt x="287866" y="328991"/>
                  <a:pt x="286081" y="327206"/>
                </a:cubicBezTo>
                <a:cubicBezTo>
                  <a:pt x="284298" y="325422"/>
                  <a:pt x="282185" y="324530"/>
                  <a:pt x="279743" y="324530"/>
                </a:cubicBezTo>
                <a:lnTo>
                  <a:pt x="225654" y="32453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latin typeface="DIN Condensed"/>
            </a:endParaRPr>
          </a:p>
        </p:txBody>
      </p:sp>
      <p:sp>
        <p:nvSpPr>
          <p:cNvPr id="112" name="Freeform 450">
            <a:extLst>
              <a:ext uri="{FF2B5EF4-FFF2-40B4-BE49-F238E27FC236}">
                <a16:creationId xmlns:a16="http://schemas.microsoft.com/office/drawing/2014/main" id="{08E3B737-08D9-4AF6-812D-116E387AD2A3}"/>
              </a:ext>
            </a:extLst>
          </p:cNvPr>
          <p:cNvSpPr/>
          <p:nvPr/>
        </p:nvSpPr>
        <p:spPr>
          <a:xfrm>
            <a:off x="7894189" y="3635673"/>
            <a:ext cx="355655" cy="382816"/>
          </a:xfrm>
          <a:custGeom>
            <a:avLst/>
            <a:gdLst/>
            <a:ahLst/>
            <a:cxnLst/>
            <a:rect l="l" t="t" r="r" b="b"/>
            <a:pathLst>
              <a:path w="468766" h="504825">
                <a:moveTo>
                  <a:pt x="117192" y="0"/>
                </a:moveTo>
                <a:lnTo>
                  <a:pt x="135221" y="0"/>
                </a:lnTo>
                <a:cubicBezTo>
                  <a:pt x="147617" y="0"/>
                  <a:pt x="158228" y="4413"/>
                  <a:pt x="167054" y="13240"/>
                </a:cubicBezTo>
                <a:cubicBezTo>
                  <a:pt x="175881" y="22067"/>
                  <a:pt x="180295" y="32679"/>
                  <a:pt x="180295" y="45074"/>
                </a:cubicBezTo>
                <a:lnTo>
                  <a:pt x="180295" y="72118"/>
                </a:lnTo>
                <a:lnTo>
                  <a:pt x="288471" y="72118"/>
                </a:lnTo>
                <a:lnTo>
                  <a:pt x="288471" y="45074"/>
                </a:lnTo>
                <a:cubicBezTo>
                  <a:pt x="288471" y="32679"/>
                  <a:pt x="292885" y="22067"/>
                  <a:pt x="301712" y="13240"/>
                </a:cubicBezTo>
                <a:cubicBezTo>
                  <a:pt x="310539" y="4413"/>
                  <a:pt x="321150" y="0"/>
                  <a:pt x="333545" y="0"/>
                </a:cubicBezTo>
                <a:lnTo>
                  <a:pt x="351574" y="0"/>
                </a:lnTo>
                <a:cubicBezTo>
                  <a:pt x="363970" y="0"/>
                  <a:pt x="374581" y="4413"/>
                  <a:pt x="383408" y="13240"/>
                </a:cubicBezTo>
                <a:cubicBezTo>
                  <a:pt x="392235" y="22067"/>
                  <a:pt x="396648" y="32679"/>
                  <a:pt x="396648" y="45074"/>
                </a:cubicBezTo>
                <a:lnTo>
                  <a:pt x="396648" y="72118"/>
                </a:lnTo>
                <a:lnTo>
                  <a:pt x="432707" y="72118"/>
                </a:lnTo>
                <a:cubicBezTo>
                  <a:pt x="442473" y="72118"/>
                  <a:pt x="450924" y="75686"/>
                  <a:pt x="458061" y="82823"/>
                </a:cubicBezTo>
                <a:cubicBezTo>
                  <a:pt x="465198" y="89960"/>
                  <a:pt x="468766" y="98411"/>
                  <a:pt x="468766" y="108177"/>
                </a:cubicBezTo>
                <a:lnTo>
                  <a:pt x="468766" y="468766"/>
                </a:lnTo>
                <a:cubicBezTo>
                  <a:pt x="468766" y="478532"/>
                  <a:pt x="465198" y="486983"/>
                  <a:pt x="458061" y="494120"/>
                </a:cubicBezTo>
                <a:cubicBezTo>
                  <a:pt x="450924" y="501257"/>
                  <a:pt x="442473" y="504825"/>
                  <a:pt x="432707" y="504825"/>
                </a:cubicBezTo>
                <a:lnTo>
                  <a:pt x="36059" y="504825"/>
                </a:lnTo>
                <a:cubicBezTo>
                  <a:pt x="26293" y="504825"/>
                  <a:pt x="17841" y="501257"/>
                  <a:pt x="10705" y="494120"/>
                </a:cubicBezTo>
                <a:cubicBezTo>
                  <a:pt x="3568" y="486983"/>
                  <a:pt x="0" y="478532"/>
                  <a:pt x="0" y="468766"/>
                </a:cubicBezTo>
                <a:lnTo>
                  <a:pt x="0" y="108177"/>
                </a:lnTo>
                <a:cubicBezTo>
                  <a:pt x="0" y="98411"/>
                  <a:pt x="3568" y="89960"/>
                  <a:pt x="10705" y="82823"/>
                </a:cubicBezTo>
                <a:cubicBezTo>
                  <a:pt x="17841" y="75686"/>
                  <a:pt x="26293" y="72118"/>
                  <a:pt x="36059" y="72118"/>
                </a:cubicBezTo>
                <a:lnTo>
                  <a:pt x="72118" y="72118"/>
                </a:lnTo>
                <a:lnTo>
                  <a:pt x="72118" y="45074"/>
                </a:lnTo>
                <a:cubicBezTo>
                  <a:pt x="72118" y="32679"/>
                  <a:pt x="76531" y="22067"/>
                  <a:pt x="85358" y="13240"/>
                </a:cubicBezTo>
                <a:cubicBezTo>
                  <a:pt x="94185" y="4413"/>
                  <a:pt x="104797" y="0"/>
                  <a:pt x="117192" y="0"/>
                </a:cubicBezTo>
                <a:close/>
                <a:moveTo>
                  <a:pt x="117192" y="36059"/>
                </a:moveTo>
                <a:cubicBezTo>
                  <a:pt x="114750" y="36059"/>
                  <a:pt x="112637" y="36951"/>
                  <a:pt x="110853" y="38735"/>
                </a:cubicBezTo>
                <a:cubicBezTo>
                  <a:pt x="109069" y="40519"/>
                  <a:pt x="108177" y="42632"/>
                  <a:pt x="108177" y="45074"/>
                </a:cubicBezTo>
                <a:lnTo>
                  <a:pt x="108177" y="126206"/>
                </a:lnTo>
                <a:cubicBezTo>
                  <a:pt x="108177" y="128648"/>
                  <a:pt x="109069" y="130761"/>
                  <a:pt x="110853" y="132545"/>
                </a:cubicBezTo>
                <a:cubicBezTo>
                  <a:pt x="112637" y="134329"/>
                  <a:pt x="114750" y="135221"/>
                  <a:pt x="117192" y="135221"/>
                </a:cubicBezTo>
                <a:lnTo>
                  <a:pt x="135221" y="135221"/>
                </a:lnTo>
                <a:cubicBezTo>
                  <a:pt x="137663" y="135221"/>
                  <a:pt x="139775" y="134329"/>
                  <a:pt x="141559" y="132545"/>
                </a:cubicBezTo>
                <a:cubicBezTo>
                  <a:pt x="143344" y="130761"/>
                  <a:pt x="144236" y="128648"/>
                  <a:pt x="144236" y="126206"/>
                </a:cubicBezTo>
                <a:lnTo>
                  <a:pt x="144236" y="45074"/>
                </a:lnTo>
                <a:cubicBezTo>
                  <a:pt x="144236" y="42632"/>
                  <a:pt x="143344" y="40519"/>
                  <a:pt x="141559" y="38735"/>
                </a:cubicBezTo>
                <a:cubicBezTo>
                  <a:pt x="139775" y="36951"/>
                  <a:pt x="137663" y="36059"/>
                  <a:pt x="135221" y="36059"/>
                </a:cubicBezTo>
                <a:lnTo>
                  <a:pt x="117192" y="36059"/>
                </a:lnTo>
                <a:close/>
                <a:moveTo>
                  <a:pt x="36059" y="180295"/>
                </a:moveTo>
                <a:lnTo>
                  <a:pt x="36059" y="261427"/>
                </a:lnTo>
                <a:lnTo>
                  <a:pt x="117192" y="261427"/>
                </a:lnTo>
                <a:lnTo>
                  <a:pt x="117192" y="180295"/>
                </a:lnTo>
                <a:lnTo>
                  <a:pt x="36059" y="180295"/>
                </a:lnTo>
                <a:close/>
                <a:moveTo>
                  <a:pt x="135221" y="180295"/>
                </a:moveTo>
                <a:lnTo>
                  <a:pt x="135221" y="261427"/>
                </a:lnTo>
                <a:lnTo>
                  <a:pt x="225368" y="261427"/>
                </a:lnTo>
                <a:lnTo>
                  <a:pt x="225368" y="180295"/>
                </a:lnTo>
                <a:lnTo>
                  <a:pt x="135221" y="180295"/>
                </a:lnTo>
                <a:close/>
                <a:moveTo>
                  <a:pt x="243398" y="180295"/>
                </a:moveTo>
                <a:lnTo>
                  <a:pt x="243398" y="261427"/>
                </a:lnTo>
                <a:lnTo>
                  <a:pt x="333545" y="261427"/>
                </a:lnTo>
                <a:lnTo>
                  <a:pt x="333545" y="180295"/>
                </a:lnTo>
                <a:lnTo>
                  <a:pt x="243398" y="180295"/>
                </a:lnTo>
                <a:close/>
                <a:moveTo>
                  <a:pt x="351574" y="180295"/>
                </a:moveTo>
                <a:lnTo>
                  <a:pt x="351574" y="261427"/>
                </a:lnTo>
                <a:lnTo>
                  <a:pt x="432707" y="261427"/>
                </a:lnTo>
                <a:lnTo>
                  <a:pt x="432707" y="180295"/>
                </a:lnTo>
                <a:lnTo>
                  <a:pt x="351574" y="180295"/>
                </a:lnTo>
                <a:close/>
                <a:moveTo>
                  <a:pt x="36059" y="279457"/>
                </a:moveTo>
                <a:lnTo>
                  <a:pt x="36059" y="369604"/>
                </a:lnTo>
                <a:lnTo>
                  <a:pt x="117192" y="369604"/>
                </a:lnTo>
                <a:lnTo>
                  <a:pt x="117192" y="279457"/>
                </a:lnTo>
                <a:lnTo>
                  <a:pt x="36059" y="279457"/>
                </a:lnTo>
                <a:close/>
                <a:moveTo>
                  <a:pt x="135221" y="279457"/>
                </a:moveTo>
                <a:lnTo>
                  <a:pt x="135221" y="369604"/>
                </a:lnTo>
                <a:lnTo>
                  <a:pt x="225368" y="369604"/>
                </a:lnTo>
                <a:lnTo>
                  <a:pt x="225368" y="279457"/>
                </a:lnTo>
                <a:lnTo>
                  <a:pt x="135221" y="279457"/>
                </a:lnTo>
                <a:close/>
                <a:moveTo>
                  <a:pt x="243398" y="279457"/>
                </a:moveTo>
                <a:lnTo>
                  <a:pt x="243398" y="369604"/>
                </a:lnTo>
                <a:lnTo>
                  <a:pt x="333545" y="369604"/>
                </a:lnTo>
                <a:lnTo>
                  <a:pt x="333545" y="279457"/>
                </a:lnTo>
                <a:lnTo>
                  <a:pt x="243398" y="279457"/>
                </a:lnTo>
                <a:close/>
                <a:moveTo>
                  <a:pt x="351574" y="279457"/>
                </a:moveTo>
                <a:lnTo>
                  <a:pt x="351574" y="369604"/>
                </a:lnTo>
                <a:lnTo>
                  <a:pt x="432707" y="369604"/>
                </a:lnTo>
                <a:lnTo>
                  <a:pt x="432707" y="279457"/>
                </a:lnTo>
                <a:lnTo>
                  <a:pt x="351574" y="279457"/>
                </a:lnTo>
                <a:close/>
                <a:moveTo>
                  <a:pt x="36059" y="387634"/>
                </a:moveTo>
                <a:lnTo>
                  <a:pt x="36059" y="468766"/>
                </a:lnTo>
                <a:lnTo>
                  <a:pt x="117192" y="468766"/>
                </a:lnTo>
                <a:lnTo>
                  <a:pt x="117192" y="387634"/>
                </a:lnTo>
                <a:lnTo>
                  <a:pt x="36059" y="387634"/>
                </a:lnTo>
                <a:close/>
                <a:moveTo>
                  <a:pt x="135221" y="387634"/>
                </a:moveTo>
                <a:lnTo>
                  <a:pt x="135221" y="468766"/>
                </a:lnTo>
                <a:lnTo>
                  <a:pt x="225368" y="468766"/>
                </a:lnTo>
                <a:lnTo>
                  <a:pt x="225368" y="387634"/>
                </a:lnTo>
                <a:lnTo>
                  <a:pt x="135221" y="387634"/>
                </a:lnTo>
                <a:close/>
                <a:moveTo>
                  <a:pt x="243398" y="387634"/>
                </a:moveTo>
                <a:lnTo>
                  <a:pt x="243398" y="468766"/>
                </a:lnTo>
                <a:lnTo>
                  <a:pt x="333545" y="468766"/>
                </a:lnTo>
                <a:lnTo>
                  <a:pt x="333545" y="387634"/>
                </a:lnTo>
                <a:lnTo>
                  <a:pt x="243398" y="387634"/>
                </a:lnTo>
                <a:close/>
                <a:moveTo>
                  <a:pt x="351574" y="387634"/>
                </a:moveTo>
                <a:lnTo>
                  <a:pt x="351574" y="468766"/>
                </a:lnTo>
                <a:lnTo>
                  <a:pt x="432707" y="468766"/>
                </a:lnTo>
                <a:lnTo>
                  <a:pt x="432707" y="387634"/>
                </a:lnTo>
                <a:lnTo>
                  <a:pt x="351574" y="387634"/>
                </a:lnTo>
                <a:close/>
                <a:moveTo>
                  <a:pt x="333545" y="36059"/>
                </a:moveTo>
                <a:cubicBezTo>
                  <a:pt x="331104" y="36059"/>
                  <a:pt x="328990" y="36951"/>
                  <a:pt x="327207" y="38735"/>
                </a:cubicBezTo>
                <a:cubicBezTo>
                  <a:pt x="325423" y="40519"/>
                  <a:pt x="324531" y="42632"/>
                  <a:pt x="324531" y="45074"/>
                </a:cubicBezTo>
                <a:lnTo>
                  <a:pt x="324531" y="126206"/>
                </a:lnTo>
                <a:cubicBezTo>
                  <a:pt x="324531" y="128648"/>
                  <a:pt x="325423" y="130761"/>
                  <a:pt x="327207" y="132545"/>
                </a:cubicBezTo>
                <a:cubicBezTo>
                  <a:pt x="328990" y="134329"/>
                  <a:pt x="331104" y="135221"/>
                  <a:pt x="333545" y="135221"/>
                </a:cubicBezTo>
                <a:lnTo>
                  <a:pt x="351574" y="135221"/>
                </a:lnTo>
                <a:cubicBezTo>
                  <a:pt x="354016" y="135221"/>
                  <a:pt x="356129" y="134329"/>
                  <a:pt x="357913" y="132545"/>
                </a:cubicBezTo>
                <a:cubicBezTo>
                  <a:pt x="359697" y="130761"/>
                  <a:pt x="360590" y="128648"/>
                  <a:pt x="360590" y="126206"/>
                </a:cubicBezTo>
                <a:lnTo>
                  <a:pt x="360590" y="45074"/>
                </a:lnTo>
                <a:cubicBezTo>
                  <a:pt x="360590" y="42632"/>
                  <a:pt x="359697" y="40519"/>
                  <a:pt x="357913" y="38735"/>
                </a:cubicBezTo>
                <a:cubicBezTo>
                  <a:pt x="356129" y="36951"/>
                  <a:pt x="354016" y="36059"/>
                  <a:pt x="351574" y="36059"/>
                </a:cubicBezTo>
                <a:lnTo>
                  <a:pt x="333545" y="36059"/>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latin typeface="DIN Condensed"/>
            </a:endParaRPr>
          </a:p>
        </p:txBody>
      </p:sp>
      <p:sp>
        <p:nvSpPr>
          <p:cNvPr id="113" name="Freeform 456">
            <a:extLst>
              <a:ext uri="{FF2B5EF4-FFF2-40B4-BE49-F238E27FC236}">
                <a16:creationId xmlns:a16="http://schemas.microsoft.com/office/drawing/2014/main" id="{C7A72E19-1F09-4CC5-A525-C0378531BD2C}"/>
              </a:ext>
            </a:extLst>
          </p:cNvPr>
          <p:cNvSpPr/>
          <p:nvPr/>
        </p:nvSpPr>
        <p:spPr>
          <a:xfrm>
            <a:off x="9293753" y="3592772"/>
            <a:ext cx="434424" cy="376928"/>
          </a:xfrm>
          <a:custGeom>
            <a:avLst/>
            <a:gdLst/>
            <a:ahLst/>
            <a:cxnLst/>
            <a:rect l="l" t="t" r="r" b="b"/>
            <a:pathLst>
              <a:path w="504825" h="432793">
                <a:moveTo>
                  <a:pt x="252413" y="0"/>
                </a:moveTo>
                <a:cubicBezTo>
                  <a:pt x="298237" y="0"/>
                  <a:pt x="340494" y="8029"/>
                  <a:pt x="379182" y="24086"/>
                </a:cubicBezTo>
                <a:cubicBezTo>
                  <a:pt x="417870" y="40143"/>
                  <a:pt x="448483" y="62023"/>
                  <a:pt x="471020" y="89725"/>
                </a:cubicBezTo>
                <a:cubicBezTo>
                  <a:pt x="493556" y="117426"/>
                  <a:pt x="504825" y="147616"/>
                  <a:pt x="504825" y="180294"/>
                </a:cubicBezTo>
                <a:cubicBezTo>
                  <a:pt x="504825" y="212973"/>
                  <a:pt x="493556" y="243163"/>
                  <a:pt x="471020" y="270864"/>
                </a:cubicBezTo>
                <a:cubicBezTo>
                  <a:pt x="448483" y="298566"/>
                  <a:pt x="417870" y="320446"/>
                  <a:pt x="379182" y="336503"/>
                </a:cubicBezTo>
                <a:cubicBezTo>
                  <a:pt x="340494" y="352561"/>
                  <a:pt x="298237" y="360589"/>
                  <a:pt x="252413" y="360589"/>
                </a:cubicBezTo>
                <a:cubicBezTo>
                  <a:pt x="239266" y="360589"/>
                  <a:pt x="225650" y="359838"/>
                  <a:pt x="211564" y="358335"/>
                </a:cubicBezTo>
                <a:cubicBezTo>
                  <a:pt x="174379" y="391202"/>
                  <a:pt x="131183" y="413926"/>
                  <a:pt x="81978" y="426510"/>
                </a:cubicBezTo>
                <a:cubicBezTo>
                  <a:pt x="72775" y="429139"/>
                  <a:pt x="62071" y="431205"/>
                  <a:pt x="49863" y="432707"/>
                </a:cubicBezTo>
                <a:cubicBezTo>
                  <a:pt x="46670" y="433083"/>
                  <a:pt x="43806" y="432238"/>
                  <a:pt x="41271" y="430172"/>
                </a:cubicBezTo>
                <a:cubicBezTo>
                  <a:pt x="38735" y="428106"/>
                  <a:pt x="37092" y="425383"/>
                  <a:pt x="36341" y="422002"/>
                </a:cubicBezTo>
                <a:lnTo>
                  <a:pt x="36341" y="421720"/>
                </a:lnTo>
                <a:cubicBezTo>
                  <a:pt x="35777" y="420969"/>
                  <a:pt x="35730" y="419842"/>
                  <a:pt x="36200" y="418340"/>
                </a:cubicBezTo>
                <a:cubicBezTo>
                  <a:pt x="36669" y="416837"/>
                  <a:pt x="36857" y="415898"/>
                  <a:pt x="36763" y="415523"/>
                </a:cubicBezTo>
                <a:cubicBezTo>
                  <a:pt x="36669" y="415147"/>
                  <a:pt x="37092" y="414255"/>
                  <a:pt x="38031" y="412846"/>
                </a:cubicBezTo>
                <a:cubicBezTo>
                  <a:pt x="38970" y="411438"/>
                  <a:pt x="39534" y="410593"/>
                  <a:pt x="39721" y="410311"/>
                </a:cubicBezTo>
                <a:cubicBezTo>
                  <a:pt x="39909" y="410029"/>
                  <a:pt x="40566" y="409231"/>
                  <a:pt x="41693" y="407916"/>
                </a:cubicBezTo>
                <a:cubicBezTo>
                  <a:pt x="42820" y="406602"/>
                  <a:pt x="43571" y="405757"/>
                  <a:pt x="43947" y="405381"/>
                </a:cubicBezTo>
                <a:cubicBezTo>
                  <a:pt x="45261" y="403879"/>
                  <a:pt x="48173" y="400639"/>
                  <a:pt x="52680" y="395662"/>
                </a:cubicBezTo>
                <a:cubicBezTo>
                  <a:pt x="57187" y="390685"/>
                  <a:pt x="60427" y="387117"/>
                  <a:pt x="62399" y="384957"/>
                </a:cubicBezTo>
                <a:cubicBezTo>
                  <a:pt x="64371" y="382797"/>
                  <a:pt x="67282" y="379088"/>
                  <a:pt x="71132" y="373830"/>
                </a:cubicBezTo>
                <a:cubicBezTo>
                  <a:pt x="74981" y="368571"/>
                  <a:pt x="78034" y="363782"/>
                  <a:pt x="80288" y="359462"/>
                </a:cubicBezTo>
                <a:cubicBezTo>
                  <a:pt x="82541" y="355143"/>
                  <a:pt x="85077" y="349603"/>
                  <a:pt x="87893" y="342841"/>
                </a:cubicBezTo>
                <a:cubicBezTo>
                  <a:pt x="90711" y="336080"/>
                  <a:pt x="93152" y="328944"/>
                  <a:pt x="95218" y="321432"/>
                </a:cubicBezTo>
                <a:cubicBezTo>
                  <a:pt x="65733" y="304717"/>
                  <a:pt x="42492" y="284058"/>
                  <a:pt x="25495" y="259455"/>
                </a:cubicBezTo>
                <a:cubicBezTo>
                  <a:pt x="8498" y="234852"/>
                  <a:pt x="0" y="208465"/>
                  <a:pt x="0" y="180294"/>
                </a:cubicBezTo>
                <a:cubicBezTo>
                  <a:pt x="0" y="155880"/>
                  <a:pt x="6667" y="132544"/>
                  <a:pt x="20002" y="110289"/>
                </a:cubicBezTo>
                <a:cubicBezTo>
                  <a:pt x="33336" y="88034"/>
                  <a:pt x="51271" y="68831"/>
                  <a:pt x="73808" y="52680"/>
                </a:cubicBezTo>
                <a:cubicBezTo>
                  <a:pt x="96345" y="36528"/>
                  <a:pt x="123202" y="23710"/>
                  <a:pt x="154377" y="14226"/>
                </a:cubicBezTo>
                <a:cubicBezTo>
                  <a:pt x="185553" y="4742"/>
                  <a:pt x="218231" y="0"/>
                  <a:pt x="252413"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latin typeface="DIN Condensed"/>
            </a:endParaRPr>
          </a:p>
        </p:txBody>
      </p:sp>
      <p:sp>
        <p:nvSpPr>
          <p:cNvPr id="114" name="TextBox 113">
            <a:extLst>
              <a:ext uri="{FF2B5EF4-FFF2-40B4-BE49-F238E27FC236}">
                <a16:creationId xmlns:a16="http://schemas.microsoft.com/office/drawing/2014/main" id="{082ADBDD-18EC-4384-B0C9-3A508802E28F}"/>
              </a:ext>
            </a:extLst>
          </p:cNvPr>
          <p:cNvSpPr txBox="1"/>
          <p:nvPr/>
        </p:nvSpPr>
        <p:spPr>
          <a:xfrm>
            <a:off x="1490870" y="917837"/>
            <a:ext cx="1614055" cy="323165"/>
          </a:xfrm>
          <a:prstGeom prst="rect">
            <a:avLst/>
          </a:prstGeom>
          <a:noFill/>
        </p:spPr>
        <p:txBody>
          <a:bodyPr wrap="square" lIns="0" rtlCol="0" anchor="ctr">
            <a:spAutoFit/>
          </a:bodyPr>
          <a:lstStyle/>
          <a:p>
            <a:pPr algn="ctr"/>
            <a:r>
              <a:rPr lang="en-US" sz="1500" b="1" dirty="0">
                <a:solidFill>
                  <a:schemeClr val="bg1"/>
                </a:solidFill>
                <a:latin typeface="DIN Condensed"/>
              </a:rPr>
              <a:t>Pre-Transition</a:t>
            </a:r>
          </a:p>
        </p:txBody>
      </p:sp>
      <p:sp>
        <p:nvSpPr>
          <p:cNvPr id="115" name="TextBox 114">
            <a:extLst>
              <a:ext uri="{FF2B5EF4-FFF2-40B4-BE49-F238E27FC236}">
                <a16:creationId xmlns:a16="http://schemas.microsoft.com/office/drawing/2014/main" id="{F9C816DC-AAD9-4F62-B3E3-5A279D51127C}"/>
              </a:ext>
            </a:extLst>
          </p:cNvPr>
          <p:cNvSpPr txBox="1"/>
          <p:nvPr/>
        </p:nvSpPr>
        <p:spPr>
          <a:xfrm>
            <a:off x="4302839" y="921875"/>
            <a:ext cx="1614055" cy="323165"/>
          </a:xfrm>
          <a:prstGeom prst="rect">
            <a:avLst/>
          </a:prstGeom>
          <a:noFill/>
        </p:spPr>
        <p:txBody>
          <a:bodyPr wrap="square" lIns="0" rtlCol="0" anchor="ctr">
            <a:spAutoFit/>
          </a:bodyPr>
          <a:lstStyle/>
          <a:p>
            <a:pPr algn="ctr"/>
            <a:r>
              <a:rPr lang="en-US" sz="1500" b="1" dirty="0">
                <a:solidFill>
                  <a:schemeClr val="bg1"/>
                </a:solidFill>
                <a:latin typeface="DIN Condensed"/>
              </a:rPr>
              <a:t>Transition</a:t>
            </a:r>
          </a:p>
        </p:txBody>
      </p:sp>
      <p:sp>
        <p:nvSpPr>
          <p:cNvPr id="116" name="TextBox 115">
            <a:extLst>
              <a:ext uri="{FF2B5EF4-FFF2-40B4-BE49-F238E27FC236}">
                <a16:creationId xmlns:a16="http://schemas.microsoft.com/office/drawing/2014/main" id="{62207428-8494-42E6-A262-1B19358C59AA}"/>
              </a:ext>
            </a:extLst>
          </p:cNvPr>
          <p:cNvSpPr txBox="1"/>
          <p:nvPr/>
        </p:nvSpPr>
        <p:spPr>
          <a:xfrm>
            <a:off x="8114122" y="941790"/>
            <a:ext cx="1614055" cy="323165"/>
          </a:xfrm>
          <a:prstGeom prst="rect">
            <a:avLst/>
          </a:prstGeom>
          <a:noFill/>
        </p:spPr>
        <p:txBody>
          <a:bodyPr wrap="square" lIns="0" rtlCol="0" anchor="ctr">
            <a:spAutoFit/>
          </a:bodyPr>
          <a:lstStyle/>
          <a:p>
            <a:pPr algn="ctr"/>
            <a:r>
              <a:rPr lang="en-US" sz="1500" b="1" dirty="0">
                <a:solidFill>
                  <a:schemeClr val="bg1"/>
                </a:solidFill>
                <a:latin typeface="DIN Condensed"/>
              </a:rPr>
              <a:t>Business-as-usual</a:t>
            </a:r>
          </a:p>
        </p:txBody>
      </p:sp>
      <p:cxnSp>
        <p:nvCxnSpPr>
          <p:cNvPr id="117" name="Straight Connector 116">
            <a:extLst>
              <a:ext uri="{FF2B5EF4-FFF2-40B4-BE49-F238E27FC236}">
                <a16:creationId xmlns:a16="http://schemas.microsoft.com/office/drawing/2014/main" id="{6C541DD6-3823-4BAE-A1BE-8BDC1C39F989}"/>
              </a:ext>
            </a:extLst>
          </p:cNvPr>
          <p:cNvCxnSpPr/>
          <p:nvPr/>
        </p:nvCxnSpPr>
        <p:spPr>
          <a:xfrm>
            <a:off x="1490870" y="933923"/>
            <a:ext cx="0" cy="311117"/>
          </a:xfrm>
          <a:prstGeom prst="line">
            <a:avLst/>
          </a:prstGeom>
          <a:ln w="38100">
            <a:solidFill>
              <a:schemeClr val="tx1"/>
            </a:solidFill>
          </a:ln>
        </p:spPr>
        <p:style>
          <a:lnRef idx="3">
            <a:schemeClr val="accent3"/>
          </a:lnRef>
          <a:fillRef idx="0">
            <a:schemeClr val="accent3"/>
          </a:fillRef>
          <a:effectRef idx="2">
            <a:schemeClr val="accent3"/>
          </a:effectRef>
          <a:fontRef idx="minor">
            <a:schemeClr val="tx1"/>
          </a:fontRef>
        </p:style>
      </p:cxnSp>
      <p:cxnSp>
        <p:nvCxnSpPr>
          <p:cNvPr id="118" name="Straight Connector 117">
            <a:extLst>
              <a:ext uri="{FF2B5EF4-FFF2-40B4-BE49-F238E27FC236}">
                <a16:creationId xmlns:a16="http://schemas.microsoft.com/office/drawing/2014/main" id="{E59C9FC5-7E92-4EED-ADA8-1D6170267761}"/>
              </a:ext>
            </a:extLst>
          </p:cNvPr>
          <p:cNvCxnSpPr/>
          <p:nvPr/>
        </p:nvCxnSpPr>
        <p:spPr>
          <a:xfrm>
            <a:off x="7276594" y="929885"/>
            <a:ext cx="0" cy="311117"/>
          </a:xfrm>
          <a:prstGeom prst="line">
            <a:avLst/>
          </a:prstGeom>
          <a:ln w="38100">
            <a:solidFill>
              <a:schemeClr val="tx1"/>
            </a:solidFill>
          </a:ln>
        </p:spPr>
        <p:style>
          <a:lnRef idx="3">
            <a:schemeClr val="accent3"/>
          </a:lnRef>
          <a:fillRef idx="0">
            <a:schemeClr val="accent3"/>
          </a:fillRef>
          <a:effectRef idx="2">
            <a:schemeClr val="accent3"/>
          </a:effectRef>
          <a:fontRef idx="minor">
            <a:schemeClr val="tx1"/>
          </a:fontRef>
        </p:style>
      </p:cxnSp>
      <p:cxnSp>
        <p:nvCxnSpPr>
          <p:cNvPr id="119" name="Straight Connector 118">
            <a:extLst>
              <a:ext uri="{FF2B5EF4-FFF2-40B4-BE49-F238E27FC236}">
                <a16:creationId xmlns:a16="http://schemas.microsoft.com/office/drawing/2014/main" id="{0EF0CEA0-1CB8-488C-B0FB-5FEFE3106492}"/>
              </a:ext>
            </a:extLst>
          </p:cNvPr>
          <p:cNvCxnSpPr/>
          <p:nvPr/>
        </p:nvCxnSpPr>
        <p:spPr>
          <a:xfrm>
            <a:off x="2982277" y="917837"/>
            <a:ext cx="0" cy="311117"/>
          </a:xfrm>
          <a:prstGeom prst="line">
            <a:avLst/>
          </a:prstGeom>
          <a:ln w="38100">
            <a:solidFill>
              <a:schemeClr val="tx1"/>
            </a:solidFill>
          </a:ln>
        </p:spPr>
        <p:style>
          <a:lnRef idx="3">
            <a:schemeClr val="accent3"/>
          </a:lnRef>
          <a:fillRef idx="0">
            <a:schemeClr val="accent3"/>
          </a:fillRef>
          <a:effectRef idx="2">
            <a:schemeClr val="accent3"/>
          </a:effectRef>
          <a:fontRef idx="minor">
            <a:schemeClr val="tx1"/>
          </a:fontRef>
        </p:style>
      </p:cxnSp>
      <p:cxnSp>
        <p:nvCxnSpPr>
          <p:cNvPr id="120" name="Straight Connector 119">
            <a:extLst>
              <a:ext uri="{FF2B5EF4-FFF2-40B4-BE49-F238E27FC236}">
                <a16:creationId xmlns:a16="http://schemas.microsoft.com/office/drawing/2014/main" id="{CBD75903-049A-4367-A435-BD25706FBB24}"/>
              </a:ext>
            </a:extLst>
          </p:cNvPr>
          <p:cNvCxnSpPr/>
          <p:nvPr/>
        </p:nvCxnSpPr>
        <p:spPr>
          <a:xfrm>
            <a:off x="10322223" y="917837"/>
            <a:ext cx="0" cy="311117"/>
          </a:xfrm>
          <a:prstGeom prst="line">
            <a:avLst/>
          </a:prstGeom>
          <a:ln w="38100">
            <a:solidFill>
              <a:schemeClr val="tx1"/>
            </a:solidFill>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14574343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6ED7B83-97B9-AC43-AAED-D4162A5BA637}"/>
              </a:ext>
            </a:extLst>
          </p:cNvPr>
          <p:cNvSpPr>
            <a:spLocks noGrp="1"/>
          </p:cNvSpPr>
          <p:nvPr>
            <p:ph type="dt" sz="half" idx="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4D6C0C8-3325-894F-B9D7-BEA551178ACC}" type="datetime1">
              <a:rPr kumimoji="0" lang="en-US" sz="900" b="1" i="0" u="none" strike="noStrike" kern="1200" cap="none" spc="0" normalizeH="0" baseline="0" noProof="0" smtClean="0">
                <a:ln>
                  <a:noFill/>
                </a:ln>
                <a:solidFill>
                  <a:srgbClr val="A6AAA9"/>
                </a:solidFill>
                <a:effectLst>
                  <a:outerShdw blurRad="50800" dist="38100" dir="2700000" algn="tl" rotWithShape="0">
                    <a:srgbClr val="000000">
                      <a:alpha val="43000"/>
                    </a:srgbClr>
                  </a:outerShdw>
                </a:effectLst>
                <a:uLnTx/>
                <a:uFillTx/>
                <a:latin typeface="DIN Condensed"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11/6/2020</a:t>
            </a:fld>
            <a:endParaRPr kumimoji="0" lang="en-US" sz="900" b="1" i="0" u="none" strike="noStrike" kern="1200" cap="none" spc="0" normalizeH="0" baseline="0" noProof="0">
              <a:ln>
                <a:noFill/>
              </a:ln>
              <a:solidFill>
                <a:srgbClr val="A6AAA9"/>
              </a:solidFill>
              <a:effectLst>
                <a:outerShdw blurRad="50800" dist="38100" dir="2700000" algn="tl" rotWithShape="0">
                  <a:srgbClr val="000000">
                    <a:alpha val="43000"/>
                  </a:srgbClr>
                </a:outerShdw>
              </a:effectLst>
              <a:uLnTx/>
              <a:uFillTx/>
              <a:latin typeface="DIN Condensed" pitchFamily="2" charset="0"/>
              <a:ea typeface="+mn-ea"/>
              <a:cs typeface="+mn-cs"/>
            </a:endParaRPr>
          </a:p>
        </p:txBody>
      </p:sp>
      <p:sp>
        <p:nvSpPr>
          <p:cNvPr id="5" name="Slide Number Placeholder 4">
            <a:extLst>
              <a:ext uri="{FF2B5EF4-FFF2-40B4-BE49-F238E27FC236}">
                <a16:creationId xmlns:a16="http://schemas.microsoft.com/office/drawing/2014/main" id="{2FDACDE7-645B-6F4A-B8EA-9596969D7E2D}"/>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900" b="1" i="0" u="none" strike="noStrike" kern="1200" cap="none" spc="0" normalizeH="0" baseline="0" noProof="0" smtClean="0">
                <a:ln>
                  <a:noFill/>
                </a:ln>
                <a:solidFill>
                  <a:srgbClr val="A6AAA9"/>
                </a:solidFill>
                <a:effectLst>
                  <a:outerShdw blurRad="50800" dist="38100" dir="2700000" algn="tl" rotWithShape="0">
                    <a:srgbClr val="000000">
                      <a:alpha val="43000"/>
                    </a:srgbClr>
                  </a:outerShdw>
                </a:effectLst>
                <a:uLnTx/>
                <a:uFillTx/>
                <a:latin typeface="DIN Condensed"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900" b="1" i="0" u="none" strike="noStrike" kern="1200" cap="none" spc="0" normalizeH="0" baseline="0" noProof="0">
              <a:ln>
                <a:noFill/>
              </a:ln>
              <a:solidFill>
                <a:srgbClr val="A6AAA9"/>
              </a:solidFill>
              <a:effectLst>
                <a:outerShdw blurRad="50800" dist="38100" dir="2700000" algn="tl" rotWithShape="0">
                  <a:srgbClr val="000000">
                    <a:alpha val="43000"/>
                  </a:srgbClr>
                </a:outerShdw>
              </a:effectLst>
              <a:uLnTx/>
              <a:uFillTx/>
              <a:latin typeface="DIN Condensed" pitchFamily="2" charset="0"/>
              <a:ea typeface="+mn-ea"/>
              <a:cs typeface="+mn-cs"/>
            </a:endParaRPr>
          </a:p>
        </p:txBody>
      </p:sp>
      <p:sp>
        <p:nvSpPr>
          <p:cNvPr id="2" name="Title 1">
            <a:extLst>
              <a:ext uri="{FF2B5EF4-FFF2-40B4-BE49-F238E27FC236}">
                <a16:creationId xmlns:a16="http://schemas.microsoft.com/office/drawing/2014/main" id="{F7942B94-AA19-4448-881B-7FDA1190714D}"/>
              </a:ext>
            </a:extLst>
          </p:cNvPr>
          <p:cNvSpPr>
            <a:spLocks noGrp="1"/>
          </p:cNvSpPr>
          <p:nvPr>
            <p:ph type="title"/>
          </p:nvPr>
        </p:nvSpPr>
        <p:spPr>
          <a:xfrm>
            <a:off x="1661579" y="-28630"/>
            <a:ext cx="10515600" cy="741872"/>
          </a:xfrm>
        </p:spPr>
        <p:txBody>
          <a:bodyPr vert="horz" lIns="91440" tIns="45720" rIns="91440" bIns="45720" rtlCol="0" anchor="ctr">
            <a:normAutofit/>
          </a:bodyPr>
          <a:lstStyle/>
          <a:p>
            <a:r>
              <a:rPr lang="en-US" dirty="0">
                <a:solidFill>
                  <a:schemeClr val="tx1"/>
                </a:solidFill>
              </a:rPr>
              <a:t>NEXGEN RTS</a:t>
            </a:r>
          </a:p>
        </p:txBody>
      </p:sp>
      <p:sp>
        <p:nvSpPr>
          <p:cNvPr id="100" name="Rectangle 99"/>
          <p:cNvSpPr/>
          <p:nvPr/>
        </p:nvSpPr>
        <p:spPr>
          <a:xfrm>
            <a:off x="160088" y="940436"/>
            <a:ext cx="11854905" cy="52170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5">
            <a:extLst>
              <a:ext uri="{FF2B5EF4-FFF2-40B4-BE49-F238E27FC236}">
                <a16:creationId xmlns:a16="http://schemas.microsoft.com/office/drawing/2014/main" id="{79A7E5F7-CF64-4B4F-9153-4B15F2462695}"/>
              </a:ext>
            </a:extLst>
          </p:cNvPr>
          <p:cNvSpPr>
            <a:spLocks/>
          </p:cNvSpPr>
          <p:nvPr/>
        </p:nvSpPr>
        <p:spPr bwMode="auto">
          <a:xfrm>
            <a:off x="191516" y="526269"/>
            <a:ext cx="2114449" cy="5593742"/>
          </a:xfrm>
          <a:custGeom>
            <a:avLst/>
            <a:gdLst>
              <a:gd name="T0" fmla="*/ 311 w 624"/>
              <a:gd name="T1" fmla="*/ 0 h 1162"/>
              <a:gd name="T2" fmla="*/ 624 w 624"/>
              <a:gd name="T3" fmla="*/ 83 h 1162"/>
              <a:gd name="T4" fmla="*/ 624 w 624"/>
              <a:gd name="T5" fmla="*/ 1079 h 1162"/>
              <a:gd name="T6" fmla="*/ 311 w 624"/>
              <a:gd name="T7" fmla="*/ 1162 h 1162"/>
              <a:gd name="T8" fmla="*/ 0 w 624"/>
              <a:gd name="T9" fmla="*/ 1079 h 1162"/>
              <a:gd name="T10" fmla="*/ 0 w 624"/>
              <a:gd name="T11" fmla="*/ 83 h 1162"/>
              <a:gd name="T12" fmla="*/ 311 w 624"/>
              <a:gd name="T13" fmla="*/ 0 h 1162"/>
            </a:gdLst>
            <a:ahLst/>
            <a:cxnLst>
              <a:cxn ang="0">
                <a:pos x="T0" y="T1"/>
              </a:cxn>
              <a:cxn ang="0">
                <a:pos x="T2" y="T3"/>
              </a:cxn>
              <a:cxn ang="0">
                <a:pos x="T4" y="T5"/>
              </a:cxn>
              <a:cxn ang="0">
                <a:pos x="T6" y="T7"/>
              </a:cxn>
              <a:cxn ang="0">
                <a:pos x="T8" y="T9"/>
              </a:cxn>
              <a:cxn ang="0">
                <a:pos x="T10" y="T11"/>
              </a:cxn>
              <a:cxn ang="0">
                <a:pos x="T12" y="T13"/>
              </a:cxn>
            </a:cxnLst>
            <a:rect l="0" t="0" r="r" b="b"/>
            <a:pathLst>
              <a:path w="624" h="1162">
                <a:moveTo>
                  <a:pt x="311" y="0"/>
                </a:moveTo>
                <a:lnTo>
                  <a:pt x="624" y="83"/>
                </a:lnTo>
                <a:lnTo>
                  <a:pt x="624" y="1079"/>
                </a:lnTo>
                <a:lnTo>
                  <a:pt x="311" y="1162"/>
                </a:lnTo>
                <a:lnTo>
                  <a:pt x="0" y="1079"/>
                </a:lnTo>
                <a:lnTo>
                  <a:pt x="0" y="83"/>
                </a:lnTo>
                <a:lnTo>
                  <a:pt x="311" y="0"/>
                </a:ln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pPr defTabSz="914400" fontAlgn="base">
              <a:spcBef>
                <a:spcPct val="0"/>
              </a:spcBef>
              <a:spcAft>
                <a:spcPct val="0"/>
              </a:spcAft>
              <a:defRPr/>
            </a:pPr>
            <a:endParaRPr lang="en-US" sz="1400" dirty="0">
              <a:solidFill>
                <a:prstClr val="black"/>
              </a:solidFill>
              <a:latin typeface="DIN Condensed"/>
              <a:cs typeface="Arial" charset="0"/>
            </a:endParaRPr>
          </a:p>
        </p:txBody>
      </p:sp>
      <p:sp>
        <p:nvSpPr>
          <p:cNvPr id="102" name="Freeform 5">
            <a:extLst>
              <a:ext uri="{FF2B5EF4-FFF2-40B4-BE49-F238E27FC236}">
                <a16:creationId xmlns:a16="http://schemas.microsoft.com/office/drawing/2014/main" id="{5F7CC447-F401-496F-82B6-BFB0F0941215}"/>
              </a:ext>
            </a:extLst>
          </p:cNvPr>
          <p:cNvSpPr>
            <a:spLocks/>
          </p:cNvSpPr>
          <p:nvPr/>
        </p:nvSpPr>
        <p:spPr bwMode="auto">
          <a:xfrm>
            <a:off x="7895513" y="556731"/>
            <a:ext cx="4148679" cy="5563280"/>
          </a:xfrm>
          <a:custGeom>
            <a:avLst/>
            <a:gdLst>
              <a:gd name="T0" fmla="*/ 311 w 624"/>
              <a:gd name="T1" fmla="*/ 0 h 1162"/>
              <a:gd name="T2" fmla="*/ 624 w 624"/>
              <a:gd name="T3" fmla="*/ 83 h 1162"/>
              <a:gd name="T4" fmla="*/ 624 w 624"/>
              <a:gd name="T5" fmla="*/ 1079 h 1162"/>
              <a:gd name="T6" fmla="*/ 311 w 624"/>
              <a:gd name="T7" fmla="*/ 1162 h 1162"/>
              <a:gd name="T8" fmla="*/ 0 w 624"/>
              <a:gd name="T9" fmla="*/ 1079 h 1162"/>
              <a:gd name="T10" fmla="*/ 0 w 624"/>
              <a:gd name="T11" fmla="*/ 83 h 1162"/>
              <a:gd name="T12" fmla="*/ 311 w 624"/>
              <a:gd name="T13" fmla="*/ 0 h 1162"/>
            </a:gdLst>
            <a:ahLst/>
            <a:cxnLst>
              <a:cxn ang="0">
                <a:pos x="T0" y="T1"/>
              </a:cxn>
              <a:cxn ang="0">
                <a:pos x="T2" y="T3"/>
              </a:cxn>
              <a:cxn ang="0">
                <a:pos x="T4" y="T5"/>
              </a:cxn>
              <a:cxn ang="0">
                <a:pos x="T6" y="T7"/>
              </a:cxn>
              <a:cxn ang="0">
                <a:pos x="T8" y="T9"/>
              </a:cxn>
              <a:cxn ang="0">
                <a:pos x="T10" y="T11"/>
              </a:cxn>
              <a:cxn ang="0">
                <a:pos x="T12" y="T13"/>
              </a:cxn>
            </a:cxnLst>
            <a:rect l="0" t="0" r="r" b="b"/>
            <a:pathLst>
              <a:path w="624" h="1162">
                <a:moveTo>
                  <a:pt x="311" y="0"/>
                </a:moveTo>
                <a:lnTo>
                  <a:pt x="624" y="83"/>
                </a:lnTo>
                <a:lnTo>
                  <a:pt x="624" y="1079"/>
                </a:lnTo>
                <a:lnTo>
                  <a:pt x="311" y="1162"/>
                </a:lnTo>
                <a:lnTo>
                  <a:pt x="0" y="1079"/>
                </a:lnTo>
                <a:lnTo>
                  <a:pt x="0" y="83"/>
                </a:lnTo>
                <a:lnTo>
                  <a:pt x="311" y="0"/>
                </a:lnTo>
                <a:close/>
              </a:path>
            </a:pathLst>
          </a:custGeom>
          <a:solidFill>
            <a:schemeClr val="tx2">
              <a:lumMod val="60000"/>
              <a:lumOff val="40000"/>
            </a:schemeClr>
          </a:solidFill>
          <a:ln>
            <a:noFill/>
          </a:ln>
        </p:spPr>
        <p:txBody>
          <a:bodyPr vert="horz" wrap="square" lIns="91440" tIns="45720" rIns="91440" bIns="45720" numCol="1" anchor="t" anchorCtr="0" compatLnSpc="1">
            <a:prstTxWarp prst="textNoShape">
              <a:avLst/>
            </a:prstTxWarp>
          </a:bodyPr>
          <a:lstStyle/>
          <a:p>
            <a:pPr defTabSz="914400" fontAlgn="base">
              <a:spcBef>
                <a:spcPct val="0"/>
              </a:spcBef>
              <a:spcAft>
                <a:spcPct val="0"/>
              </a:spcAft>
              <a:defRPr/>
            </a:pPr>
            <a:endParaRPr lang="en-US" sz="1400" dirty="0">
              <a:solidFill>
                <a:prstClr val="black"/>
              </a:solidFill>
              <a:latin typeface="DIN Condensed"/>
              <a:cs typeface="Arial" charset="0"/>
            </a:endParaRPr>
          </a:p>
        </p:txBody>
      </p:sp>
      <p:sp>
        <p:nvSpPr>
          <p:cNvPr id="103" name="Freeform 5">
            <a:extLst>
              <a:ext uri="{FF2B5EF4-FFF2-40B4-BE49-F238E27FC236}">
                <a16:creationId xmlns:a16="http://schemas.microsoft.com/office/drawing/2014/main" id="{76BB3543-0370-462E-9630-025F1F8D7B64}"/>
              </a:ext>
            </a:extLst>
          </p:cNvPr>
          <p:cNvSpPr>
            <a:spLocks/>
          </p:cNvSpPr>
          <p:nvPr/>
        </p:nvSpPr>
        <p:spPr bwMode="auto">
          <a:xfrm>
            <a:off x="5554829" y="556472"/>
            <a:ext cx="1827420" cy="5563539"/>
          </a:xfrm>
          <a:custGeom>
            <a:avLst/>
            <a:gdLst>
              <a:gd name="T0" fmla="*/ 311 w 624"/>
              <a:gd name="T1" fmla="*/ 0 h 1162"/>
              <a:gd name="T2" fmla="*/ 624 w 624"/>
              <a:gd name="T3" fmla="*/ 83 h 1162"/>
              <a:gd name="T4" fmla="*/ 624 w 624"/>
              <a:gd name="T5" fmla="*/ 1079 h 1162"/>
              <a:gd name="T6" fmla="*/ 311 w 624"/>
              <a:gd name="T7" fmla="*/ 1162 h 1162"/>
              <a:gd name="T8" fmla="*/ 0 w 624"/>
              <a:gd name="T9" fmla="*/ 1079 h 1162"/>
              <a:gd name="T10" fmla="*/ 0 w 624"/>
              <a:gd name="T11" fmla="*/ 83 h 1162"/>
              <a:gd name="T12" fmla="*/ 311 w 624"/>
              <a:gd name="T13" fmla="*/ 0 h 1162"/>
            </a:gdLst>
            <a:ahLst/>
            <a:cxnLst>
              <a:cxn ang="0">
                <a:pos x="T0" y="T1"/>
              </a:cxn>
              <a:cxn ang="0">
                <a:pos x="T2" y="T3"/>
              </a:cxn>
              <a:cxn ang="0">
                <a:pos x="T4" y="T5"/>
              </a:cxn>
              <a:cxn ang="0">
                <a:pos x="T6" y="T7"/>
              </a:cxn>
              <a:cxn ang="0">
                <a:pos x="T8" y="T9"/>
              </a:cxn>
              <a:cxn ang="0">
                <a:pos x="T10" y="T11"/>
              </a:cxn>
              <a:cxn ang="0">
                <a:pos x="T12" y="T13"/>
              </a:cxn>
            </a:cxnLst>
            <a:rect l="0" t="0" r="r" b="b"/>
            <a:pathLst>
              <a:path w="624" h="1162">
                <a:moveTo>
                  <a:pt x="311" y="0"/>
                </a:moveTo>
                <a:lnTo>
                  <a:pt x="624" y="83"/>
                </a:lnTo>
                <a:lnTo>
                  <a:pt x="624" y="1079"/>
                </a:lnTo>
                <a:lnTo>
                  <a:pt x="311" y="1162"/>
                </a:lnTo>
                <a:lnTo>
                  <a:pt x="0" y="1079"/>
                </a:lnTo>
                <a:lnTo>
                  <a:pt x="0" y="83"/>
                </a:lnTo>
                <a:lnTo>
                  <a:pt x="311" y="0"/>
                </a:lnTo>
                <a:close/>
              </a:path>
            </a:pathLst>
          </a:custGeom>
          <a:solidFill>
            <a:schemeClr val="accent2">
              <a:lumMod val="60000"/>
              <a:lumOff val="40000"/>
            </a:schemeClr>
          </a:solidFill>
          <a:ln>
            <a:noFill/>
          </a:ln>
        </p:spPr>
        <p:txBody>
          <a:bodyPr vert="horz" wrap="square" lIns="91440" tIns="45720" rIns="91440" bIns="45720" numCol="1" anchor="t" anchorCtr="0" compatLnSpc="1">
            <a:prstTxWarp prst="textNoShape">
              <a:avLst/>
            </a:prstTxWarp>
          </a:bodyPr>
          <a:lstStyle/>
          <a:p>
            <a:pPr defTabSz="914400" fontAlgn="base">
              <a:spcBef>
                <a:spcPct val="0"/>
              </a:spcBef>
              <a:spcAft>
                <a:spcPct val="0"/>
              </a:spcAft>
              <a:defRPr/>
            </a:pPr>
            <a:endParaRPr lang="en-US" sz="1400" dirty="0">
              <a:solidFill>
                <a:prstClr val="black"/>
              </a:solidFill>
              <a:latin typeface="DIN Condensed"/>
              <a:cs typeface="Arial" charset="0"/>
            </a:endParaRPr>
          </a:p>
        </p:txBody>
      </p:sp>
      <p:sp>
        <p:nvSpPr>
          <p:cNvPr id="104" name="Freeform 103">
            <a:extLst>
              <a:ext uri="{FF2B5EF4-FFF2-40B4-BE49-F238E27FC236}">
                <a16:creationId xmlns:a16="http://schemas.microsoft.com/office/drawing/2014/main" id="{8733A999-6C15-4890-98EC-277FD91CE741}"/>
              </a:ext>
            </a:extLst>
          </p:cNvPr>
          <p:cNvSpPr>
            <a:spLocks/>
          </p:cNvSpPr>
          <p:nvPr/>
        </p:nvSpPr>
        <p:spPr bwMode="auto">
          <a:xfrm>
            <a:off x="3052594" y="582944"/>
            <a:ext cx="1871064" cy="5537068"/>
          </a:xfrm>
          <a:custGeom>
            <a:avLst/>
            <a:gdLst>
              <a:gd name="T0" fmla="*/ 311 w 624"/>
              <a:gd name="T1" fmla="*/ 0 h 1162"/>
              <a:gd name="T2" fmla="*/ 624 w 624"/>
              <a:gd name="T3" fmla="*/ 83 h 1162"/>
              <a:gd name="T4" fmla="*/ 624 w 624"/>
              <a:gd name="T5" fmla="*/ 1079 h 1162"/>
              <a:gd name="T6" fmla="*/ 311 w 624"/>
              <a:gd name="T7" fmla="*/ 1162 h 1162"/>
              <a:gd name="T8" fmla="*/ 0 w 624"/>
              <a:gd name="T9" fmla="*/ 1079 h 1162"/>
              <a:gd name="T10" fmla="*/ 0 w 624"/>
              <a:gd name="T11" fmla="*/ 83 h 1162"/>
              <a:gd name="T12" fmla="*/ 311 w 624"/>
              <a:gd name="T13" fmla="*/ 0 h 1162"/>
            </a:gdLst>
            <a:ahLst/>
            <a:cxnLst>
              <a:cxn ang="0">
                <a:pos x="T0" y="T1"/>
              </a:cxn>
              <a:cxn ang="0">
                <a:pos x="T2" y="T3"/>
              </a:cxn>
              <a:cxn ang="0">
                <a:pos x="T4" y="T5"/>
              </a:cxn>
              <a:cxn ang="0">
                <a:pos x="T6" y="T7"/>
              </a:cxn>
              <a:cxn ang="0">
                <a:pos x="T8" y="T9"/>
              </a:cxn>
              <a:cxn ang="0">
                <a:pos x="T10" y="T11"/>
              </a:cxn>
              <a:cxn ang="0">
                <a:pos x="T12" y="T13"/>
              </a:cxn>
            </a:cxnLst>
            <a:rect l="0" t="0" r="r" b="b"/>
            <a:pathLst>
              <a:path w="624" h="1162">
                <a:moveTo>
                  <a:pt x="311" y="0"/>
                </a:moveTo>
                <a:lnTo>
                  <a:pt x="624" y="83"/>
                </a:lnTo>
                <a:lnTo>
                  <a:pt x="624" y="1079"/>
                </a:lnTo>
                <a:lnTo>
                  <a:pt x="311" y="1162"/>
                </a:lnTo>
                <a:lnTo>
                  <a:pt x="0" y="1079"/>
                </a:lnTo>
                <a:lnTo>
                  <a:pt x="0" y="83"/>
                </a:lnTo>
                <a:lnTo>
                  <a:pt x="311" y="0"/>
                </a:lnTo>
                <a:close/>
              </a:path>
            </a:pathLst>
          </a:custGeom>
          <a:solidFill>
            <a:schemeClr val="accent4">
              <a:lumMod val="60000"/>
              <a:lumOff val="40000"/>
            </a:scheme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200" i="0" u="none" strike="noStrike" kern="0" cap="none" spc="0" normalizeH="0" baseline="0" noProof="0" dirty="0">
              <a:ln>
                <a:noFill/>
              </a:ln>
              <a:solidFill>
                <a:prstClr val="black"/>
              </a:solidFill>
              <a:effectLst/>
              <a:uLnTx/>
              <a:uFillTx/>
              <a:latin typeface="DIN Condensed"/>
              <a:cs typeface="Arial" charset="0"/>
            </a:endParaRPr>
          </a:p>
        </p:txBody>
      </p:sp>
      <p:sp>
        <p:nvSpPr>
          <p:cNvPr id="105" name="Freeform 104">
            <a:extLst>
              <a:ext uri="{FF2B5EF4-FFF2-40B4-BE49-F238E27FC236}">
                <a16:creationId xmlns:a16="http://schemas.microsoft.com/office/drawing/2014/main" id="{9F1D9D5F-ED92-4458-A73A-B0E1A595A449}"/>
              </a:ext>
            </a:extLst>
          </p:cNvPr>
          <p:cNvSpPr>
            <a:spLocks/>
          </p:cNvSpPr>
          <p:nvPr/>
        </p:nvSpPr>
        <p:spPr bwMode="auto">
          <a:xfrm>
            <a:off x="833941" y="526269"/>
            <a:ext cx="809321" cy="866678"/>
          </a:xfrm>
          <a:custGeom>
            <a:avLst/>
            <a:gdLst>
              <a:gd name="T0" fmla="*/ 72 w 144"/>
              <a:gd name="T1" fmla="*/ 0 h 156"/>
              <a:gd name="T2" fmla="*/ 0 w 144"/>
              <a:gd name="T3" fmla="*/ 72 h 156"/>
              <a:gd name="T4" fmla="*/ 72 w 144"/>
              <a:gd name="T5" fmla="*/ 156 h 156"/>
              <a:gd name="T6" fmla="*/ 144 w 144"/>
              <a:gd name="T7" fmla="*/ 72 h 156"/>
              <a:gd name="T8" fmla="*/ 72 w 144"/>
              <a:gd name="T9" fmla="*/ 0 h 156"/>
            </a:gdLst>
            <a:ahLst/>
            <a:cxnLst>
              <a:cxn ang="0">
                <a:pos x="T0" y="T1"/>
              </a:cxn>
              <a:cxn ang="0">
                <a:pos x="T2" y="T3"/>
              </a:cxn>
              <a:cxn ang="0">
                <a:pos x="T4" y="T5"/>
              </a:cxn>
              <a:cxn ang="0">
                <a:pos x="T6" y="T7"/>
              </a:cxn>
              <a:cxn ang="0">
                <a:pos x="T8" y="T9"/>
              </a:cxn>
            </a:cxnLst>
            <a:rect l="0" t="0" r="r" b="b"/>
            <a:pathLst>
              <a:path w="144" h="156">
                <a:moveTo>
                  <a:pt x="72" y="0"/>
                </a:moveTo>
                <a:cubicBezTo>
                  <a:pt x="32" y="0"/>
                  <a:pt x="0" y="32"/>
                  <a:pt x="0" y="72"/>
                </a:cubicBezTo>
                <a:cubicBezTo>
                  <a:pt x="0" y="136"/>
                  <a:pt x="72" y="156"/>
                  <a:pt x="72" y="156"/>
                </a:cubicBezTo>
                <a:cubicBezTo>
                  <a:pt x="72" y="156"/>
                  <a:pt x="144" y="136"/>
                  <a:pt x="144" y="72"/>
                </a:cubicBezTo>
                <a:cubicBezTo>
                  <a:pt x="144" y="32"/>
                  <a:pt x="112" y="0"/>
                  <a:pt x="72" y="0"/>
                </a:cubicBezTo>
                <a:close/>
              </a:path>
            </a:pathLst>
          </a:custGeom>
          <a:solidFill>
            <a:sysClr val="windowText" lastClr="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400" b="0" i="0" u="none" strike="noStrike" kern="0" cap="none" spc="0" normalizeH="0" baseline="0" noProof="0" dirty="0">
              <a:ln>
                <a:noFill/>
              </a:ln>
              <a:solidFill>
                <a:prstClr val="black"/>
              </a:solidFill>
              <a:effectLst/>
              <a:uLnTx/>
              <a:uFillTx/>
              <a:latin typeface="DIN Condensed"/>
              <a:cs typeface="Arial" charset="0"/>
            </a:endParaRPr>
          </a:p>
        </p:txBody>
      </p:sp>
      <p:sp>
        <p:nvSpPr>
          <p:cNvPr id="106" name="Freeform 9">
            <a:extLst>
              <a:ext uri="{FF2B5EF4-FFF2-40B4-BE49-F238E27FC236}">
                <a16:creationId xmlns:a16="http://schemas.microsoft.com/office/drawing/2014/main" id="{7B7E7F6A-664B-4726-BDCD-73DAF9D01948}"/>
              </a:ext>
            </a:extLst>
          </p:cNvPr>
          <p:cNvSpPr>
            <a:spLocks noEditPoints="1"/>
          </p:cNvSpPr>
          <p:nvPr/>
        </p:nvSpPr>
        <p:spPr bwMode="auto">
          <a:xfrm>
            <a:off x="987118" y="705653"/>
            <a:ext cx="528118" cy="434579"/>
          </a:xfrm>
          <a:custGeom>
            <a:avLst/>
            <a:gdLst>
              <a:gd name="T0" fmla="*/ 263 w 289"/>
              <a:gd name="T1" fmla="*/ 78 h 239"/>
              <a:gd name="T2" fmla="*/ 246 w 289"/>
              <a:gd name="T3" fmla="*/ 95 h 239"/>
              <a:gd name="T4" fmla="*/ 263 w 289"/>
              <a:gd name="T5" fmla="*/ 111 h 239"/>
              <a:gd name="T6" fmla="*/ 279 w 289"/>
              <a:gd name="T7" fmla="*/ 95 h 239"/>
              <a:gd name="T8" fmla="*/ 263 w 289"/>
              <a:gd name="T9" fmla="*/ 78 h 239"/>
              <a:gd name="T10" fmla="*/ 27 w 289"/>
              <a:gd name="T11" fmla="*/ 78 h 239"/>
              <a:gd name="T12" fmla="*/ 10 w 289"/>
              <a:gd name="T13" fmla="*/ 95 h 239"/>
              <a:gd name="T14" fmla="*/ 27 w 289"/>
              <a:gd name="T15" fmla="*/ 111 h 239"/>
              <a:gd name="T16" fmla="*/ 43 w 289"/>
              <a:gd name="T17" fmla="*/ 95 h 239"/>
              <a:gd name="T18" fmla="*/ 27 w 289"/>
              <a:gd name="T19" fmla="*/ 78 h 239"/>
              <a:gd name="T20" fmla="*/ 214 w 289"/>
              <a:gd name="T21" fmla="*/ 49 h 239"/>
              <a:gd name="T22" fmla="*/ 189 w 289"/>
              <a:gd name="T23" fmla="*/ 73 h 239"/>
              <a:gd name="T24" fmla="*/ 214 w 289"/>
              <a:gd name="T25" fmla="*/ 97 h 239"/>
              <a:gd name="T26" fmla="*/ 238 w 289"/>
              <a:gd name="T27" fmla="*/ 73 h 239"/>
              <a:gd name="T28" fmla="*/ 214 w 289"/>
              <a:gd name="T29" fmla="*/ 49 h 239"/>
              <a:gd name="T30" fmla="*/ 289 w 289"/>
              <a:gd name="T31" fmla="*/ 197 h 239"/>
              <a:gd name="T32" fmla="*/ 262 w 289"/>
              <a:gd name="T33" fmla="*/ 197 h 239"/>
              <a:gd name="T34" fmla="*/ 262 w 289"/>
              <a:gd name="T35" fmla="*/ 146 h 239"/>
              <a:gd name="T36" fmla="*/ 255 w 289"/>
              <a:gd name="T37" fmla="*/ 122 h 239"/>
              <a:gd name="T38" fmla="*/ 263 w 289"/>
              <a:gd name="T39" fmla="*/ 121 h 239"/>
              <a:gd name="T40" fmla="*/ 289 w 289"/>
              <a:gd name="T41" fmla="*/ 148 h 239"/>
              <a:gd name="T42" fmla="*/ 289 w 289"/>
              <a:gd name="T43" fmla="*/ 197 h 239"/>
              <a:gd name="T44" fmla="*/ 76 w 289"/>
              <a:gd name="T45" fmla="*/ 49 h 239"/>
              <a:gd name="T46" fmla="*/ 51 w 289"/>
              <a:gd name="T47" fmla="*/ 73 h 239"/>
              <a:gd name="T48" fmla="*/ 76 w 289"/>
              <a:gd name="T49" fmla="*/ 97 h 239"/>
              <a:gd name="T50" fmla="*/ 100 w 289"/>
              <a:gd name="T51" fmla="*/ 73 h 239"/>
              <a:gd name="T52" fmla="*/ 76 w 289"/>
              <a:gd name="T53" fmla="*/ 49 h 239"/>
              <a:gd name="T54" fmla="*/ 27 w 289"/>
              <a:gd name="T55" fmla="*/ 121 h 239"/>
              <a:gd name="T56" fmla="*/ 34 w 289"/>
              <a:gd name="T57" fmla="*/ 122 h 239"/>
              <a:gd name="T58" fmla="*/ 28 w 289"/>
              <a:gd name="T59" fmla="*/ 146 h 239"/>
              <a:gd name="T60" fmla="*/ 28 w 289"/>
              <a:gd name="T61" fmla="*/ 197 h 239"/>
              <a:gd name="T62" fmla="*/ 0 w 289"/>
              <a:gd name="T63" fmla="*/ 197 h 239"/>
              <a:gd name="T64" fmla="*/ 0 w 289"/>
              <a:gd name="T65" fmla="*/ 148 h 239"/>
              <a:gd name="T66" fmla="*/ 27 w 289"/>
              <a:gd name="T67" fmla="*/ 121 h 239"/>
              <a:gd name="T68" fmla="*/ 145 w 289"/>
              <a:gd name="T69" fmla="*/ 0 h 239"/>
              <a:gd name="T70" fmla="*/ 109 w 289"/>
              <a:gd name="T71" fmla="*/ 36 h 239"/>
              <a:gd name="T72" fmla="*/ 145 w 289"/>
              <a:gd name="T73" fmla="*/ 72 h 239"/>
              <a:gd name="T74" fmla="*/ 181 w 289"/>
              <a:gd name="T75" fmla="*/ 36 h 239"/>
              <a:gd name="T76" fmla="*/ 145 w 289"/>
              <a:gd name="T77" fmla="*/ 0 h 239"/>
              <a:gd name="T78" fmla="*/ 253 w 289"/>
              <a:gd name="T79" fmla="*/ 216 h 239"/>
              <a:gd name="T80" fmla="*/ 210 w 289"/>
              <a:gd name="T81" fmla="*/ 216 h 239"/>
              <a:gd name="T82" fmla="*/ 210 w 289"/>
              <a:gd name="T83" fmla="*/ 138 h 239"/>
              <a:gd name="T84" fmla="*/ 203 w 289"/>
              <a:gd name="T85" fmla="*/ 109 h 239"/>
              <a:gd name="T86" fmla="*/ 214 w 289"/>
              <a:gd name="T87" fmla="*/ 107 h 239"/>
              <a:gd name="T88" fmla="*/ 253 w 289"/>
              <a:gd name="T89" fmla="*/ 146 h 239"/>
              <a:gd name="T90" fmla="*/ 253 w 289"/>
              <a:gd name="T91" fmla="*/ 216 h 239"/>
              <a:gd name="T92" fmla="*/ 79 w 289"/>
              <a:gd name="T93" fmla="*/ 138 h 239"/>
              <a:gd name="T94" fmla="*/ 79 w 289"/>
              <a:gd name="T95" fmla="*/ 216 h 239"/>
              <a:gd name="T96" fmla="*/ 37 w 289"/>
              <a:gd name="T97" fmla="*/ 216 h 239"/>
              <a:gd name="T98" fmla="*/ 37 w 289"/>
              <a:gd name="T99" fmla="*/ 146 h 239"/>
              <a:gd name="T100" fmla="*/ 76 w 289"/>
              <a:gd name="T101" fmla="*/ 107 h 239"/>
              <a:gd name="T102" fmla="*/ 87 w 289"/>
              <a:gd name="T103" fmla="*/ 109 h 239"/>
              <a:gd name="T104" fmla="*/ 79 w 289"/>
              <a:gd name="T105" fmla="*/ 138 h 239"/>
              <a:gd name="T106" fmla="*/ 88 w 289"/>
              <a:gd name="T107" fmla="*/ 239 h 239"/>
              <a:gd name="T108" fmla="*/ 201 w 289"/>
              <a:gd name="T109" fmla="*/ 239 h 239"/>
              <a:gd name="T110" fmla="*/ 201 w 289"/>
              <a:gd name="T111" fmla="*/ 138 h 239"/>
              <a:gd name="T112" fmla="*/ 145 w 289"/>
              <a:gd name="T113" fmla="*/ 82 h 239"/>
              <a:gd name="T114" fmla="*/ 88 w 289"/>
              <a:gd name="T115" fmla="*/ 138 h 239"/>
              <a:gd name="T116" fmla="*/ 88 w 289"/>
              <a:gd name="T117" fmla="*/ 239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89" h="239">
                <a:moveTo>
                  <a:pt x="263" y="78"/>
                </a:moveTo>
                <a:cubicBezTo>
                  <a:pt x="253" y="78"/>
                  <a:pt x="246" y="86"/>
                  <a:pt x="246" y="95"/>
                </a:cubicBezTo>
                <a:cubicBezTo>
                  <a:pt x="246" y="104"/>
                  <a:pt x="253" y="111"/>
                  <a:pt x="263" y="111"/>
                </a:cubicBezTo>
                <a:cubicBezTo>
                  <a:pt x="272" y="111"/>
                  <a:pt x="279" y="104"/>
                  <a:pt x="279" y="95"/>
                </a:cubicBezTo>
                <a:cubicBezTo>
                  <a:pt x="279" y="86"/>
                  <a:pt x="272" y="78"/>
                  <a:pt x="263" y="78"/>
                </a:cubicBezTo>
                <a:close/>
                <a:moveTo>
                  <a:pt x="27" y="78"/>
                </a:moveTo>
                <a:cubicBezTo>
                  <a:pt x="18" y="78"/>
                  <a:pt x="10" y="86"/>
                  <a:pt x="10" y="95"/>
                </a:cubicBezTo>
                <a:cubicBezTo>
                  <a:pt x="10" y="104"/>
                  <a:pt x="18" y="111"/>
                  <a:pt x="27" y="111"/>
                </a:cubicBezTo>
                <a:cubicBezTo>
                  <a:pt x="36" y="111"/>
                  <a:pt x="43" y="104"/>
                  <a:pt x="43" y="95"/>
                </a:cubicBezTo>
                <a:cubicBezTo>
                  <a:pt x="43" y="86"/>
                  <a:pt x="36" y="78"/>
                  <a:pt x="27" y="78"/>
                </a:cubicBezTo>
                <a:close/>
                <a:moveTo>
                  <a:pt x="214" y="49"/>
                </a:moveTo>
                <a:cubicBezTo>
                  <a:pt x="200" y="49"/>
                  <a:pt x="189" y="60"/>
                  <a:pt x="189" y="73"/>
                </a:cubicBezTo>
                <a:cubicBezTo>
                  <a:pt x="189" y="86"/>
                  <a:pt x="200" y="97"/>
                  <a:pt x="214" y="97"/>
                </a:cubicBezTo>
                <a:cubicBezTo>
                  <a:pt x="227" y="97"/>
                  <a:pt x="238" y="86"/>
                  <a:pt x="238" y="73"/>
                </a:cubicBezTo>
                <a:cubicBezTo>
                  <a:pt x="238" y="60"/>
                  <a:pt x="227" y="49"/>
                  <a:pt x="214" y="49"/>
                </a:cubicBezTo>
                <a:close/>
                <a:moveTo>
                  <a:pt x="289" y="197"/>
                </a:moveTo>
                <a:cubicBezTo>
                  <a:pt x="262" y="197"/>
                  <a:pt x="262" y="197"/>
                  <a:pt x="262" y="197"/>
                </a:cubicBezTo>
                <a:cubicBezTo>
                  <a:pt x="262" y="146"/>
                  <a:pt x="262" y="146"/>
                  <a:pt x="262" y="146"/>
                </a:cubicBezTo>
                <a:cubicBezTo>
                  <a:pt x="262" y="137"/>
                  <a:pt x="259" y="129"/>
                  <a:pt x="255" y="122"/>
                </a:cubicBezTo>
                <a:cubicBezTo>
                  <a:pt x="257" y="121"/>
                  <a:pt x="260" y="121"/>
                  <a:pt x="263" y="121"/>
                </a:cubicBezTo>
                <a:cubicBezTo>
                  <a:pt x="277" y="121"/>
                  <a:pt x="289" y="133"/>
                  <a:pt x="289" y="148"/>
                </a:cubicBezTo>
                <a:lnTo>
                  <a:pt x="289" y="197"/>
                </a:lnTo>
                <a:close/>
                <a:moveTo>
                  <a:pt x="76" y="49"/>
                </a:moveTo>
                <a:cubicBezTo>
                  <a:pt x="62" y="49"/>
                  <a:pt x="51" y="60"/>
                  <a:pt x="51" y="73"/>
                </a:cubicBezTo>
                <a:cubicBezTo>
                  <a:pt x="51" y="86"/>
                  <a:pt x="62" y="97"/>
                  <a:pt x="76" y="97"/>
                </a:cubicBezTo>
                <a:cubicBezTo>
                  <a:pt x="89" y="97"/>
                  <a:pt x="100" y="86"/>
                  <a:pt x="100" y="73"/>
                </a:cubicBezTo>
                <a:cubicBezTo>
                  <a:pt x="100" y="60"/>
                  <a:pt x="89" y="49"/>
                  <a:pt x="76" y="49"/>
                </a:cubicBezTo>
                <a:close/>
                <a:moveTo>
                  <a:pt x="27" y="121"/>
                </a:moveTo>
                <a:cubicBezTo>
                  <a:pt x="29" y="121"/>
                  <a:pt x="32" y="121"/>
                  <a:pt x="34" y="122"/>
                </a:cubicBezTo>
                <a:cubicBezTo>
                  <a:pt x="30" y="129"/>
                  <a:pt x="28" y="137"/>
                  <a:pt x="28" y="146"/>
                </a:cubicBezTo>
                <a:cubicBezTo>
                  <a:pt x="28" y="197"/>
                  <a:pt x="28" y="197"/>
                  <a:pt x="28" y="197"/>
                </a:cubicBezTo>
                <a:cubicBezTo>
                  <a:pt x="0" y="197"/>
                  <a:pt x="0" y="197"/>
                  <a:pt x="0" y="197"/>
                </a:cubicBezTo>
                <a:cubicBezTo>
                  <a:pt x="0" y="148"/>
                  <a:pt x="0" y="148"/>
                  <a:pt x="0" y="148"/>
                </a:cubicBezTo>
                <a:cubicBezTo>
                  <a:pt x="0" y="133"/>
                  <a:pt x="12" y="121"/>
                  <a:pt x="27" y="121"/>
                </a:cubicBezTo>
                <a:close/>
                <a:moveTo>
                  <a:pt x="145" y="0"/>
                </a:moveTo>
                <a:cubicBezTo>
                  <a:pt x="125" y="0"/>
                  <a:pt x="109" y="16"/>
                  <a:pt x="109" y="36"/>
                </a:cubicBezTo>
                <a:cubicBezTo>
                  <a:pt x="109" y="56"/>
                  <a:pt x="125" y="72"/>
                  <a:pt x="145" y="72"/>
                </a:cubicBezTo>
                <a:cubicBezTo>
                  <a:pt x="164" y="72"/>
                  <a:pt x="181" y="56"/>
                  <a:pt x="181" y="36"/>
                </a:cubicBezTo>
                <a:cubicBezTo>
                  <a:pt x="181" y="16"/>
                  <a:pt x="164" y="0"/>
                  <a:pt x="145" y="0"/>
                </a:cubicBezTo>
                <a:close/>
                <a:moveTo>
                  <a:pt x="253" y="216"/>
                </a:moveTo>
                <a:cubicBezTo>
                  <a:pt x="210" y="216"/>
                  <a:pt x="210" y="216"/>
                  <a:pt x="210" y="216"/>
                </a:cubicBezTo>
                <a:cubicBezTo>
                  <a:pt x="210" y="138"/>
                  <a:pt x="210" y="138"/>
                  <a:pt x="210" y="138"/>
                </a:cubicBezTo>
                <a:cubicBezTo>
                  <a:pt x="210" y="127"/>
                  <a:pt x="207" y="118"/>
                  <a:pt x="203" y="109"/>
                </a:cubicBezTo>
                <a:cubicBezTo>
                  <a:pt x="206" y="108"/>
                  <a:pt x="210" y="107"/>
                  <a:pt x="214" y="107"/>
                </a:cubicBezTo>
                <a:cubicBezTo>
                  <a:pt x="235" y="107"/>
                  <a:pt x="253" y="124"/>
                  <a:pt x="253" y="146"/>
                </a:cubicBezTo>
                <a:lnTo>
                  <a:pt x="253" y="216"/>
                </a:lnTo>
                <a:close/>
                <a:moveTo>
                  <a:pt x="79" y="138"/>
                </a:moveTo>
                <a:cubicBezTo>
                  <a:pt x="79" y="216"/>
                  <a:pt x="79" y="216"/>
                  <a:pt x="79" y="216"/>
                </a:cubicBezTo>
                <a:cubicBezTo>
                  <a:pt x="37" y="216"/>
                  <a:pt x="37" y="216"/>
                  <a:pt x="37" y="216"/>
                </a:cubicBezTo>
                <a:cubicBezTo>
                  <a:pt x="37" y="146"/>
                  <a:pt x="37" y="146"/>
                  <a:pt x="37" y="146"/>
                </a:cubicBezTo>
                <a:cubicBezTo>
                  <a:pt x="37" y="124"/>
                  <a:pt x="54" y="107"/>
                  <a:pt x="76" y="107"/>
                </a:cubicBezTo>
                <a:cubicBezTo>
                  <a:pt x="79" y="107"/>
                  <a:pt x="83" y="108"/>
                  <a:pt x="87" y="109"/>
                </a:cubicBezTo>
                <a:cubicBezTo>
                  <a:pt x="82" y="118"/>
                  <a:pt x="79" y="127"/>
                  <a:pt x="79" y="138"/>
                </a:cubicBezTo>
                <a:close/>
                <a:moveTo>
                  <a:pt x="88" y="239"/>
                </a:moveTo>
                <a:cubicBezTo>
                  <a:pt x="201" y="239"/>
                  <a:pt x="201" y="239"/>
                  <a:pt x="201" y="239"/>
                </a:cubicBezTo>
                <a:cubicBezTo>
                  <a:pt x="201" y="138"/>
                  <a:pt x="201" y="138"/>
                  <a:pt x="201" y="138"/>
                </a:cubicBezTo>
                <a:cubicBezTo>
                  <a:pt x="201" y="107"/>
                  <a:pt x="176" y="82"/>
                  <a:pt x="145" y="82"/>
                </a:cubicBezTo>
                <a:cubicBezTo>
                  <a:pt x="113" y="82"/>
                  <a:pt x="88" y="107"/>
                  <a:pt x="88" y="138"/>
                </a:cubicBezTo>
                <a:lnTo>
                  <a:pt x="88" y="239"/>
                </a:ln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prstClr val="black"/>
              </a:solidFill>
              <a:effectLst/>
              <a:uLnTx/>
              <a:uFillTx/>
              <a:latin typeface="DIN Condensed"/>
              <a:cs typeface="Arial" charset="0"/>
            </a:endParaRPr>
          </a:p>
        </p:txBody>
      </p:sp>
      <p:grpSp>
        <p:nvGrpSpPr>
          <p:cNvPr id="107" name="Group 106">
            <a:extLst>
              <a:ext uri="{FF2B5EF4-FFF2-40B4-BE49-F238E27FC236}">
                <a16:creationId xmlns:a16="http://schemas.microsoft.com/office/drawing/2014/main" id="{72DCEB1E-1E3C-483A-97D9-5A6003D7D708}"/>
              </a:ext>
            </a:extLst>
          </p:cNvPr>
          <p:cNvGrpSpPr/>
          <p:nvPr/>
        </p:nvGrpSpPr>
        <p:grpSpPr>
          <a:xfrm>
            <a:off x="9480871" y="411480"/>
            <a:ext cx="809321" cy="866678"/>
            <a:chOff x="5439302" y="3543305"/>
            <a:chExt cx="803604" cy="866678"/>
          </a:xfrm>
        </p:grpSpPr>
        <p:sp>
          <p:nvSpPr>
            <p:cNvPr id="108" name="Freeform 6">
              <a:extLst>
                <a:ext uri="{FF2B5EF4-FFF2-40B4-BE49-F238E27FC236}">
                  <a16:creationId xmlns:a16="http://schemas.microsoft.com/office/drawing/2014/main" id="{CC99211B-B7B6-4907-9120-45ADE4967612}"/>
                </a:ext>
              </a:extLst>
            </p:cNvPr>
            <p:cNvSpPr>
              <a:spLocks/>
            </p:cNvSpPr>
            <p:nvPr/>
          </p:nvSpPr>
          <p:spPr bwMode="auto">
            <a:xfrm>
              <a:off x="5439302" y="3543305"/>
              <a:ext cx="803604" cy="866678"/>
            </a:xfrm>
            <a:custGeom>
              <a:avLst/>
              <a:gdLst>
                <a:gd name="T0" fmla="*/ 72 w 144"/>
                <a:gd name="T1" fmla="*/ 0 h 156"/>
                <a:gd name="T2" fmla="*/ 0 w 144"/>
                <a:gd name="T3" fmla="*/ 72 h 156"/>
                <a:gd name="T4" fmla="*/ 72 w 144"/>
                <a:gd name="T5" fmla="*/ 156 h 156"/>
                <a:gd name="T6" fmla="*/ 144 w 144"/>
                <a:gd name="T7" fmla="*/ 72 h 156"/>
                <a:gd name="T8" fmla="*/ 72 w 144"/>
                <a:gd name="T9" fmla="*/ 0 h 156"/>
              </a:gdLst>
              <a:ahLst/>
              <a:cxnLst>
                <a:cxn ang="0">
                  <a:pos x="T0" y="T1"/>
                </a:cxn>
                <a:cxn ang="0">
                  <a:pos x="T2" y="T3"/>
                </a:cxn>
                <a:cxn ang="0">
                  <a:pos x="T4" y="T5"/>
                </a:cxn>
                <a:cxn ang="0">
                  <a:pos x="T6" y="T7"/>
                </a:cxn>
                <a:cxn ang="0">
                  <a:pos x="T8" y="T9"/>
                </a:cxn>
              </a:cxnLst>
              <a:rect l="0" t="0" r="r" b="b"/>
              <a:pathLst>
                <a:path w="144" h="156">
                  <a:moveTo>
                    <a:pt x="72" y="0"/>
                  </a:moveTo>
                  <a:cubicBezTo>
                    <a:pt x="32" y="0"/>
                    <a:pt x="0" y="32"/>
                    <a:pt x="0" y="72"/>
                  </a:cubicBezTo>
                  <a:cubicBezTo>
                    <a:pt x="0" y="136"/>
                    <a:pt x="72" y="156"/>
                    <a:pt x="72" y="156"/>
                  </a:cubicBezTo>
                  <a:cubicBezTo>
                    <a:pt x="72" y="156"/>
                    <a:pt x="144" y="136"/>
                    <a:pt x="144" y="72"/>
                  </a:cubicBezTo>
                  <a:cubicBezTo>
                    <a:pt x="144" y="32"/>
                    <a:pt x="112" y="0"/>
                    <a:pt x="72" y="0"/>
                  </a:cubicBezTo>
                  <a:close/>
                </a:path>
              </a:pathLst>
            </a:custGeom>
            <a:solidFill>
              <a:sysClr val="windowText" lastClr="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400" b="0" i="0" u="none" strike="noStrike" kern="0" cap="none" spc="0" normalizeH="0" baseline="0" noProof="0" dirty="0">
                <a:ln>
                  <a:noFill/>
                </a:ln>
                <a:solidFill>
                  <a:prstClr val="black"/>
                </a:solidFill>
                <a:effectLst/>
                <a:uLnTx/>
                <a:uFillTx/>
                <a:latin typeface="DIN Condensed"/>
                <a:cs typeface="Arial" charset="0"/>
              </a:endParaRPr>
            </a:p>
          </p:txBody>
        </p:sp>
        <p:sp>
          <p:nvSpPr>
            <p:cNvPr id="109" name="Freeform 18">
              <a:extLst>
                <a:ext uri="{FF2B5EF4-FFF2-40B4-BE49-F238E27FC236}">
                  <a16:creationId xmlns:a16="http://schemas.microsoft.com/office/drawing/2014/main" id="{87AA275D-3EB8-4EAC-8297-135D5C55474D}"/>
                </a:ext>
              </a:extLst>
            </p:cNvPr>
            <p:cNvSpPr>
              <a:spLocks noEditPoints="1"/>
            </p:cNvSpPr>
            <p:nvPr/>
          </p:nvSpPr>
          <p:spPr bwMode="auto">
            <a:xfrm>
              <a:off x="5565678" y="3824269"/>
              <a:ext cx="214803" cy="294996"/>
            </a:xfrm>
            <a:custGeom>
              <a:avLst/>
              <a:gdLst>
                <a:gd name="T0" fmla="*/ 198 w 221"/>
                <a:gd name="T1" fmla="*/ 293 h 304"/>
                <a:gd name="T2" fmla="*/ 221 w 221"/>
                <a:gd name="T3" fmla="*/ 293 h 304"/>
                <a:gd name="T4" fmla="*/ 185 w 221"/>
                <a:gd name="T5" fmla="*/ 185 h 304"/>
                <a:gd name="T6" fmla="*/ 186 w 221"/>
                <a:gd name="T7" fmla="*/ 118 h 304"/>
                <a:gd name="T8" fmla="*/ 183 w 221"/>
                <a:gd name="T9" fmla="*/ 107 h 304"/>
                <a:gd name="T10" fmla="*/ 197 w 221"/>
                <a:gd name="T11" fmla="*/ 95 h 304"/>
                <a:gd name="T12" fmla="*/ 219 w 221"/>
                <a:gd name="T13" fmla="*/ 86 h 304"/>
                <a:gd name="T14" fmla="*/ 208 w 221"/>
                <a:gd name="T15" fmla="*/ 38 h 304"/>
                <a:gd name="T16" fmla="*/ 197 w 221"/>
                <a:gd name="T17" fmla="*/ 63 h 304"/>
                <a:gd name="T18" fmla="*/ 189 w 221"/>
                <a:gd name="T19" fmla="*/ 63 h 304"/>
                <a:gd name="T20" fmla="*/ 177 w 221"/>
                <a:gd name="T21" fmla="*/ 19 h 304"/>
                <a:gd name="T22" fmla="*/ 166 w 221"/>
                <a:gd name="T23" fmla="*/ 92 h 304"/>
                <a:gd name="T24" fmla="*/ 155 w 221"/>
                <a:gd name="T25" fmla="*/ 92 h 304"/>
                <a:gd name="T26" fmla="*/ 144 w 221"/>
                <a:gd name="T27" fmla="*/ 19 h 304"/>
                <a:gd name="T28" fmla="*/ 133 w 221"/>
                <a:gd name="T29" fmla="*/ 63 h 304"/>
                <a:gd name="T30" fmla="*/ 120 w 221"/>
                <a:gd name="T31" fmla="*/ 64 h 304"/>
                <a:gd name="T32" fmla="*/ 109 w 221"/>
                <a:gd name="T33" fmla="*/ 0 h 304"/>
                <a:gd name="T34" fmla="*/ 98 w 221"/>
                <a:gd name="T35" fmla="*/ 73 h 304"/>
                <a:gd name="T36" fmla="*/ 91 w 221"/>
                <a:gd name="T37" fmla="*/ 31 h 304"/>
                <a:gd name="T38" fmla="*/ 68 w 221"/>
                <a:gd name="T39" fmla="*/ 31 h 304"/>
                <a:gd name="T40" fmla="*/ 60 w 221"/>
                <a:gd name="T41" fmla="*/ 43 h 304"/>
                <a:gd name="T42" fmla="*/ 60 w 221"/>
                <a:gd name="T43" fmla="*/ 90 h 304"/>
                <a:gd name="T44" fmla="*/ 68 w 221"/>
                <a:gd name="T45" fmla="*/ 95 h 304"/>
                <a:gd name="T46" fmla="*/ 40 w 221"/>
                <a:gd name="T47" fmla="*/ 99 h 304"/>
                <a:gd name="T48" fmla="*/ 23 w 221"/>
                <a:gd name="T49" fmla="*/ 11 h 304"/>
                <a:gd name="T50" fmla="*/ 0 w 221"/>
                <a:gd name="T51" fmla="*/ 11 h 304"/>
                <a:gd name="T52" fmla="*/ 2 w 221"/>
                <a:gd name="T53" fmla="*/ 82 h 304"/>
                <a:gd name="T54" fmla="*/ 32 w 221"/>
                <a:gd name="T55" fmla="*/ 178 h 304"/>
                <a:gd name="T56" fmla="*/ 32 w 221"/>
                <a:gd name="T57" fmla="*/ 274 h 304"/>
                <a:gd name="T58" fmla="*/ 55 w 221"/>
                <a:gd name="T59" fmla="*/ 274 h 304"/>
                <a:gd name="T60" fmla="*/ 66 w 221"/>
                <a:gd name="T61" fmla="*/ 196 h 304"/>
                <a:gd name="T62" fmla="*/ 77 w 221"/>
                <a:gd name="T63" fmla="*/ 285 h 304"/>
                <a:gd name="T64" fmla="*/ 88 w 221"/>
                <a:gd name="T65" fmla="*/ 180 h 304"/>
                <a:gd name="T66" fmla="*/ 88 w 221"/>
                <a:gd name="T67" fmla="*/ 129 h 304"/>
                <a:gd name="T68" fmla="*/ 101 w 221"/>
                <a:gd name="T69" fmla="*/ 197 h 304"/>
                <a:gd name="T70" fmla="*/ 100 w 221"/>
                <a:gd name="T71" fmla="*/ 293 h 304"/>
                <a:gd name="T72" fmla="*/ 123 w 221"/>
                <a:gd name="T73" fmla="*/ 293 h 304"/>
                <a:gd name="T74" fmla="*/ 134 w 221"/>
                <a:gd name="T75" fmla="*/ 216 h 304"/>
                <a:gd name="T76" fmla="*/ 145 w 221"/>
                <a:gd name="T77" fmla="*/ 304 h 304"/>
                <a:gd name="T78" fmla="*/ 157 w 221"/>
                <a:gd name="T79" fmla="*/ 199 h 304"/>
                <a:gd name="T80" fmla="*/ 156 w 221"/>
                <a:gd name="T81" fmla="*/ 147 h 304"/>
                <a:gd name="T82" fmla="*/ 165 w 221"/>
                <a:gd name="T83" fmla="*/ 147 h 304"/>
                <a:gd name="T84" fmla="*/ 165 w 221"/>
                <a:gd name="T85" fmla="*/ 199 h 304"/>
                <a:gd name="T86" fmla="*/ 176 w 221"/>
                <a:gd name="T87" fmla="*/ 304 h 304"/>
                <a:gd name="T88" fmla="*/ 187 w 221"/>
                <a:gd name="T89" fmla="*/ 216 h 304"/>
                <a:gd name="T90" fmla="*/ 128 w 221"/>
                <a:gd name="T91" fmla="*/ 118 h 304"/>
                <a:gd name="T92" fmla="*/ 101 w 221"/>
                <a:gd name="T93" fmla="*/ 108 h 304"/>
                <a:gd name="T94" fmla="*/ 128 w 221"/>
                <a:gd name="T95" fmla="*/ 109 h 304"/>
                <a:gd name="T96" fmla="*/ 146 w 221"/>
                <a:gd name="T97" fmla="*/ 118 h 304"/>
                <a:gd name="T98" fmla="*/ 128 w 221"/>
                <a:gd name="T99" fmla="*/ 118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21" h="304">
                  <a:moveTo>
                    <a:pt x="198" y="216"/>
                  </a:moveTo>
                  <a:cubicBezTo>
                    <a:pt x="198" y="293"/>
                    <a:pt x="198" y="293"/>
                    <a:pt x="198" y="293"/>
                  </a:cubicBezTo>
                  <a:cubicBezTo>
                    <a:pt x="198" y="299"/>
                    <a:pt x="203" y="304"/>
                    <a:pt x="210" y="304"/>
                  </a:cubicBezTo>
                  <a:cubicBezTo>
                    <a:pt x="216" y="304"/>
                    <a:pt x="221" y="299"/>
                    <a:pt x="221" y="293"/>
                  </a:cubicBezTo>
                  <a:cubicBezTo>
                    <a:pt x="221" y="223"/>
                    <a:pt x="221" y="223"/>
                    <a:pt x="221" y="223"/>
                  </a:cubicBezTo>
                  <a:cubicBezTo>
                    <a:pt x="185" y="185"/>
                    <a:pt x="185" y="185"/>
                    <a:pt x="185" y="185"/>
                  </a:cubicBezTo>
                  <a:cubicBezTo>
                    <a:pt x="177" y="177"/>
                    <a:pt x="174" y="165"/>
                    <a:pt x="177" y="154"/>
                  </a:cubicBezTo>
                  <a:cubicBezTo>
                    <a:pt x="186" y="118"/>
                    <a:pt x="186" y="118"/>
                    <a:pt x="186" y="118"/>
                  </a:cubicBezTo>
                  <a:cubicBezTo>
                    <a:pt x="176" y="118"/>
                    <a:pt x="176" y="118"/>
                    <a:pt x="176" y="118"/>
                  </a:cubicBezTo>
                  <a:cubicBezTo>
                    <a:pt x="183" y="107"/>
                    <a:pt x="183" y="107"/>
                    <a:pt x="183" y="107"/>
                  </a:cubicBezTo>
                  <a:cubicBezTo>
                    <a:pt x="185" y="108"/>
                    <a:pt x="186" y="108"/>
                    <a:pt x="188" y="109"/>
                  </a:cubicBezTo>
                  <a:cubicBezTo>
                    <a:pt x="190" y="103"/>
                    <a:pt x="193" y="99"/>
                    <a:pt x="197" y="95"/>
                  </a:cubicBezTo>
                  <a:cubicBezTo>
                    <a:pt x="202" y="90"/>
                    <a:pt x="209" y="87"/>
                    <a:pt x="216" y="86"/>
                  </a:cubicBezTo>
                  <a:cubicBezTo>
                    <a:pt x="217" y="86"/>
                    <a:pt x="218" y="86"/>
                    <a:pt x="219" y="86"/>
                  </a:cubicBezTo>
                  <a:cubicBezTo>
                    <a:pt x="219" y="49"/>
                    <a:pt x="219" y="49"/>
                    <a:pt x="219" y="49"/>
                  </a:cubicBezTo>
                  <a:cubicBezTo>
                    <a:pt x="219" y="43"/>
                    <a:pt x="214" y="38"/>
                    <a:pt x="208" y="38"/>
                  </a:cubicBezTo>
                  <a:cubicBezTo>
                    <a:pt x="202" y="38"/>
                    <a:pt x="197" y="43"/>
                    <a:pt x="197" y="49"/>
                  </a:cubicBezTo>
                  <a:cubicBezTo>
                    <a:pt x="197" y="63"/>
                    <a:pt x="197" y="63"/>
                    <a:pt x="197" y="63"/>
                  </a:cubicBezTo>
                  <a:cubicBezTo>
                    <a:pt x="196" y="62"/>
                    <a:pt x="194" y="62"/>
                    <a:pt x="193" y="62"/>
                  </a:cubicBezTo>
                  <a:cubicBezTo>
                    <a:pt x="191" y="62"/>
                    <a:pt x="190" y="62"/>
                    <a:pt x="189" y="63"/>
                  </a:cubicBezTo>
                  <a:cubicBezTo>
                    <a:pt x="189" y="31"/>
                    <a:pt x="189" y="31"/>
                    <a:pt x="189" y="31"/>
                  </a:cubicBezTo>
                  <a:cubicBezTo>
                    <a:pt x="189" y="24"/>
                    <a:pt x="184" y="19"/>
                    <a:pt x="177" y="19"/>
                  </a:cubicBezTo>
                  <a:cubicBezTo>
                    <a:pt x="171" y="19"/>
                    <a:pt x="166" y="24"/>
                    <a:pt x="166" y="31"/>
                  </a:cubicBezTo>
                  <a:cubicBezTo>
                    <a:pt x="166" y="92"/>
                    <a:pt x="166" y="92"/>
                    <a:pt x="166" y="92"/>
                  </a:cubicBezTo>
                  <a:cubicBezTo>
                    <a:pt x="161" y="100"/>
                    <a:pt x="161" y="100"/>
                    <a:pt x="161" y="100"/>
                  </a:cubicBezTo>
                  <a:cubicBezTo>
                    <a:pt x="155" y="92"/>
                    <a:pt x="155" y="92"/>
                    <a:pt x="155" y="92"/>
                  </a:cubicBezTo>
                  <a:cubicBezTo>
                    <a:pt x="155" y="31"/>
                    <a:pt x="155" y="31"/>
                    <a:pt x="155" y="31"/>
                  </a:cubicBezTo>
                  <a:cubicBezTo>
                    <a:pt x="155" y="24"/>
                    <a:pt x="150" y="19"/>
                    <a:pt x="144" y="19"/>
                  </a:cubicBezTo>
                  <a:cubicBezTo>
                    <a:pt x="138" y="19"/>
                    <a:pt x="133" y="24"/>
                    <a:pt x="133" y="31"/>
                  </a:cubicBezTo>
                  <a:cubicBezTo>
                    <a:pt x="133" y="63"/>
                    <a:pt x="133" y="63"/>
                    <a:pt x="133" y="63"/>
                  </a:cubicBezTo>
                  <a:cubicBezTo>
                    <a:pt x="131" y="62"/>
                    <a:pt x="130" y="62"/>
                    <a:pt x="128" y="62"/>
                  </a:cubicBezTo>
                  <a:cubicBezTo>
                    <a:pt x="126" y="62"/>
                    <a:pt x="123" y="63"/>
                    <a:pt x="120" y="64"/>
                  </a:cubicBezTo>
                  <a:cubicBezTo>
                    <a:pt x="120" y="11"/>
                    <a:pt x="120" y="11"/>
                    <a:pt x="120" y="11"/>
                  </a:cubicBezTo>
                  <a:cubicBezTo>
                    <a:pt x="120" y="5"/>
                    <a:pt x="115" y="0"/>
                    <a:pt x="109" y="0"/>
                  </a:cubicBezTo>
                  <a:cubicBezTo>
                    <a:pt x="103" y="0"/>
                    <a:pt x="98" y="5"/>
                    <a:pt x="98" y="11"/>
                  </a:cubicBezTo>
                  <a:cubicBezTo>
                    <a:pt x="98" y="73"/>
                    <a:pt x="98" y="73"/>
                    <a:pt x="98" y="73"/>
                  </a:cubicBezTo>
                  <a:cubicBezTo>
                    <a:pt x="91" y="83"/>
                    <a:pt x="91" y="83"/>
                    <a:pt x="91" y="83"/>
                  </a:cubicBezTo>
                  <a:cubicBezTo>
                    <a:pt x="91" y="31"/>
                    <a:pt x="91" y="31"/>
                    <a:pt x="91" y="31"/>
                  </a:cubicBezTo>
                  <a:cubicBezTo>
                    <a:pt x="91" y="24"/>
                    <a:pt x="86" y="19"/>
                    <a:pt x="80" y="19"/>
                  </a:cubicBezTo>
                  <a:cubicBezTo>
                    <a:pt x="73" y="19"/>
                    <a:pt x="68" y="24"/>
                    <a:pt x="68" y="31"/>
                  </a:cubicBezTo>
                  <a:cubicBezTo>
                    <a:pt x="68" y="45"/>
                    <a:pt x="68" y="45"/>
                    <a:pt x="68" y="45"/>
                  </a:cubicBezTo>
                  <a:cubicBezTo>
                    <a:pt x="66" y="44"/>
                    <a:pt x="63" y="43"/>
                    <a:pt x="60" y="43"/>
                  </a:cubicBezTo>
                  <a:cubicBezTo>
                    <a:pt x="47" y="43"/>
                    <a:pt x="37" y="54"/>
                    <a:pt x="37" y="67"/>
                  </a:cubicBezTo>
                  <a:cubicBezTo>
                    <a:pt x="37" y="79"/>
                    <a:pt x="47" y="90"/>
                    <a:pt x="60" y="90"/>
                  </a:cubicBezTo>
                  <a:cubicBezTo>
                    <a:pt x="63" y="90"/>
                    <a:pt x="66" y="89"/>
                    <a:pt x="68" y="88"/>
                  </a:cubicBezTo>
                  <a:cubicBezTo>
                    <a:pt x="68" y="95"/>
                    <a:pt x="68" y="95"/>
                    <a:pt x="68" y="95"/>
                  </a:cubicBezTo>
                  <a:cubicBezTo>
                    <a:pt x="68" y="97"/>
                    <a:pt x="69" y="98"/>
                    <a:pt x="69" y="99"/>
                  </a:cubicBezTo>
                  <a:cubicBezTo>
                    <a:pt x="40" y="99"/>
                    <a:pt x="40" y="99"/>
                    <a:pt x="40" y="99"/>
                  </a:cubicBezTo>
                  <a:cubicBezTo>
                    <a:pt x="23" y="73"/>
                    <a:pt x="23" y="73"/>
                    <a:pt x="23" y="73"/>
                  </a:cubicBezTo>
                  <a:cubicBezTo>
                    <a:pt x="23" y="11"/>
                    <a:pt x="23" y="11"/>
                    <a:pt x="23" y="11"/>
                  </a:cubicBezTo>
                  <a:cubicBezTo>
                    <a:pt x="23" y="5"/>
                    <a:pt x="17" y="0"/>
                    <a:pt x="11" y="0"/>
                  </a:cubicBezTo>
                  <a:cubicBezTo>
                    <a:pt x="5" y="0"/>
                    <a:pt x="0" y="5"/>
                    <a:pt x="0" y="11"/>
                  </a:cubicBezTo>
                  <a:cubicBezTo>
                    <a:pt x="0" y="76"/>
                    <a:pt x="0" y="76"/>
                    <a:pt x="0" y="76"/>
                  </a:cubicBezTo>
                  <a:cubicBezTo>
                    <a:pt x="0" y="78"/>
                    <a:pt x="1" y="80"/>
                    <a:pt x="2" y="82"/>
                  </a:cubicBezTo>
                  <a:cubicBezTo>
                    <a:pt x="32" y="128"/>
                    <a:pt x="32" y="128"/>
                    <a:pt x="32" y="128"/>
                  </a:cubicBezTo>
                  <a:cubicBezTo>
                    <a:pt x="32" y="178"/>
                    <a:pt x="32" y="178"/>
                    <a:pt x="32" y="178"/>
                  </a:cubicBezTo>
                  <a:cubicBezTo>
                    <a:pt x="32" y="178"/>
                    <a:pt x="32" y="179"/>
                    <a:pt x="32" y="180"/>
                  </a:cubicBezTo>
                  <a:cubicBezTo>
                    <a:pt x="32" y="274"/>
                    <a:pt x="32" y="274"/>
                    <a:pt x="32" y="274"/>
                  </a:cubicBezTo>
                  <a:cubicBezTo>
                    <a:pt x="32" y="280"/>
                    <a:pt x="37" y="285"/>
                    <a:pt x="43" y="285"/>
                  </a:cubicBezTo>
                  <a:cubicBezTo>
                    <a:pt x="50" y="285"/>
                    <a:pt x="55" y="280"/>
                    <a:pt x="55" y="274"/>
                  </a:cubicBezTo>
                  <a:cubicBezTo>
                    <a:pt x="55" y="196"/>
                    <a:pt x="55" y="196"/>
                    <a:pt x="55" y="196"/>
                  </a:cubicBezTo>
                  <a:cubicBezTo>
                    <a:pt x="66" y="196"/>
                    <a:pt x="66" y="196"/>
                    <a:pt x="66" y="196"/>
                  </a:cubicBezTo>
                  <a:cubicBezTo>
                    <a:pt x="66" y="274"/>
                    <a:pt x="66" y="274"/>
                    <a:pt x="66" y="274"/>
                  </a:cubicBezTo>
                  <a:cubicBezTo>
                    <a:pt x="66" y="280"/>
                    <a:pt x="71" y="285"/>
                    <a:pt x="77" y="285"/>
                  </a:cubicBezTo>
                  <a:cubicBezTo>
                    <a:pt x="83" y="285"/>
                    <a:pt x="88" y="280"/>
                    <a:pt x="88" y="274"/>
                  </a:cubicBezTo>
                  <a:cubicBezTo>
                    <a:pt x="88" y="180"/>
                    <a:pt x="88" y="180"/>
                    <a:pt x="88" y="180"/>
                  </a:cubicBezTo>
                  <a:cubicBezTo>
                    <a:pt x="88" y="179"/>
                    <a:pt x="88" y="178"/>
                    <a:pt x="88" y="178"/>
                  </a:cubicBezTo>
                  <a:cubicBezTo>
                    <a:pt x="88" y="129"/>
                    <a:pt x="88" y="129"/>
                    <a:pt x="88" y="129"/>
                  </a:cubicBezTo>
                  <a:cubicBezTo>
                    <a:pt x="101" y="147"/>
                    <a:pt x="101" y="147"/>
                    <a:pt x="101" y="147"/>
                  </a:cubicBezTo>
                  <a:cubicBezTo>
                    <a:pt x="101" y="197"/>
                    <a:pt x="101" y="197"/>
                    <a:pt x="101" y="197"/>
                  </a:cubicBezTo>
                  <a:cubicBezTo>
                    <a:pt x="100" y="197"/>
                    <a:pt x="100" y="198"/>
                    <a:pt x="100" y="199"/>
                  </a:cubicBezTo>
                  <a:cubicBezTo>
                    <a:pt x="100" y="293"/>
                    <a:pt x="100" y="293"/>
                    <a:pt x="100" y="293"/>
                  </a:cubicBezTo>
                  <a:cubicBezTo>
                    <a:pt x="100" y="299"/>
                    <a:pt x="105" y="304"/>
                    <a:pt x="112" y="304"/>
                  </a:cubicBezTo>
                  <a:cubicBezTo>
                    <a:pt x="118" y="304"/>
                    <a:pt x="123" y="299"/>
                    <a:pt x="123" y="293"/>
                  </a:cubicBezTo>
                  <a:cubicBezTo>
                    <a:pt x="123" y="216"/>
                    <a:pt x="123" y="216"/>
                    <a:pt x="123" y="216"/>
                  </a:cubicBezTo>
                  <a:cubicBezTo>
                    <a:pt x="134" y="216"/>
                    <a:pt x="134" y="216"/>
                    <a:pt x="134" y="216"/>
                  </a:cubicBezTo>
                  <a:cubicBezTo>
                    <a:pt x="134" y="293"/>
                    <a:pt x="134" y="293"/>
                    <a:pt x="134" y="293"/>
                  </a:cubicBezTo>
                  <a:cubicBezTo>
                    <a:pt x="134" y="299"/>
                    <a:pt x="139" y="304"/>
                    <a:pt x="145" y="304"/>
                  </a:cubicBezTo>
                  <a:cubicBezTo>
                    <a:pt x="152" y="304"/>
                    <a:pt x="157" y="299"/>
                    <a:pt x="157" y="293"/>
                  </a:cubicBezTo>
                  <a:cubicBezTo>
                    <a:pt x="157" y="199"/>
                    <a:pt x="157" y="199"/>
                    <a:pt x="157" y="199"/>
                  </a:cubicBezTo>
                  <a:cubicBezTo>
                    <a:pt x="157" y="198"/>
                    <a:pt x="157" y="197"/>
                    <a:pt x="156" y="197"/>
                  </a:cubicBezTo>
                  <a:cubicBezTo>
                    <a:pt x="156" y="147"/>
                    <a:pt x="156" y="147"/>
                    <a:pt x="156" y="147"/>
                  </a:cubicBezTo>
                  <a:cubicBezTo>
                    <a:pt x="161" y="141"/>
                    <a:pt x="161" y="141"/>
                    <a:pt x="161" y="141"/>
                  </a:cubicBezTo>
                  <a:cubicBezTo>
                    <a:pt x="165" y="147"/>
                    <a:pt x="165" y="147"/>
                    <a:pt x="165" y="147"/>
                  </a:cubicBezTo>
                  <a:cubicBezTo>
                    <a:pt x="165" y="197"/>
                    <a:pt x="165" y="197"/>
                    <a:pt x="165" y="197"/>
                  </a:cubicBezTo>
                  <a:cubicBezTo>
                    <a:pt x="165" y="197"/>
                    <a:pt x="165" y="198"/>
                    <a:pt x="165" y="199"/>
                  </a:cubicBezTo>
                  <a:cubicBezTo>
                    <a:pt x="165" y="293"/>
                    <a:pt x="165" y="293"/>
                    <a:pt x="165" y="293"/>
                  </a:cubicBezTo>
                  <a:cubicBezTo>
                    <a:pt x="165" y="299"/>
                    <a:pt x="170" y="304"/>
                    <a:pt x="176" y="304"/>
                  </a:cubicBezTo>
                  <a:cubicBezTo>
                    <a:pt x="182" y="304"/>
                    <a:pt x="187" y="299"/>
                    <a:pt x="187" y="293"/>
                  </a:cubicBezTo>
                  <a:cubicBezTo>
                    <a:pt x="187" y="216"/>
                    <a:pt x="187" y="216"/>
                    <a:pt x="187" y="216"/>
                  </a:cubicBezTo>
                  <a:lnTo>
                    <a:pt x="198" y="216"/>
                  </a:lnTo>
                  <a:close/>
                  <a:moveTo>
                    <a:pt x="128" y="118"/>
                  </a:moveTo>
                  <a:cubicBezTo>
                    <a:pt x="108" y="118"/>
                    <a:pt x="108" y="118"/>
                    <a:pt x="108" y="118"/>
                  </a:cubicBezTo>
                  <a:cubicBezTo>
                    <a:pt x="101" y="108"/>
                    <a:pt x="101" y="108"/>
                    <a:pt x="101" y="108"/>
                  </a:cubicBezTo>
                  <a:cubicBezTo>
                    <a:pt x="108" y="98"/>
                    <a:pt x="108" y="98"/>
                    <a:pt x="108" y="98"/>
                  </a:cubicBezTo>
                  <a:cubicBezTo>
                    <a:pt x="112" y="104"/>
                    <a:pt x="120" y="109"/>
                    <a:pt x="128" y="109"/>
                  </a:cubicBezTo>
                  <a:cubicBezTo>
                    <a:pt x="132" y="109"/>
                    <a:pt x="135" y="108"/>
                    <a:pt x="138" y="107"/>
                  </a:cubicBezTo>
                  <a:cubicBezTo>
                    <a:pt x="146" y="118"/>
                    <a:pt x="146" y="118"/>
                    <a:pt x="146" y="118"/>
                  </a:cubicBezTo>
                  <a:lnTo>
                    <a:pt x="128" y="118"/>
                  </a:lnTo>
                  <a:close/>
                  <a:moveTo>
                    <a:pt x="128" y="118"/>
                  </a:moveTo>
                  <a:cubicBezTo>
                    <a:pt x="128" y="118"/>
                    <a:pt x="128" y="118"/>
                    <a:pt x="128" y="118"/>
                  </a:cubicBezTo>
                </a:path>
              </a:pathLst>
            </a:custGeom>
            <a:solidFill>
              <a:sysClr val="window" lastClr="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prstClr val="black"/>
                </a:solidFill>
                <a:effectLst/>
                <a:uLnTx/>
                <a:uFillTx/>
                <a:latin typeface="DIN Condensed"/>
                <a:cs typeface="Arial" charset="0"/>
              </a:endParaRPr>
            </a:p>
          </p:txBody>
        </p:sp>
        <p:sp>
          <p:nvSpPr>
            <p:cNvPr id="110" name="Freeform 19">
              <a:extLst>
                <a:ext uri="{FF2B5EF4-FFF2-40B4-BE49-F238E27FC236}">
                  <a16:creationId xmlns:a16="http://schemas.microsoft.com/office/drawing/2014/main" id="{C84BC4BE-C39D-4F08-ACED-EDD1E2AC81C3}"/>
                </a:ext>
              </a:extLst>
            </p:cNvPr>
            <p:cNvSpPr>
              <a:spLocks noEditPoints="1"/>
            </p:cNvSpPr>
            <p:nvPr/>
          </p:nvSpPr>
          <p:spPr bwMode="auto">
            <a:xfrm>
              <a:off x="5789073" y="3842681"/>
              <a:ext cx="40097" cy="76920"/>
            </a:xfrm>
            <a:custGeom>
              <a:avLst/>
              <a:gdLst>
                <a:gd name="T0" fmla="*/ 15 w 41"/>
                <a:gd name="T1" fmla="*/ 79 h 79"/>
                <a:gd name="T2" fmla="*/ 19 w 41"/>
                <a:gd name="T3" fmla="*/ 74 h 79"/>
                <a:gd name="T4" fmla="*/ 23 w 41"/>
                <a:gd name="T5" fmla="*/ 69 h 79"/>
                <a:gd name="T6" fmla="*/ 31 w 41"/>
                <a:gd name="T7" fmla="*/ 62 h 79"/>
                <a:gd name="T8" fmla="*/ 41 w 41"/>
                <a:gd name="T9" fmla="*/ 57 h 79"/>
                <a:gd name="T10" fmla="*/ 41 w 41"/>
                <a:gd name="T11" fmla="*/ 39 h 79"/>
                <a:gd name="T12" fmla="*/ 30 w 41"/>
                <a:gd name="T13" fmla="*/ 27 h 79"/>
                <a:gd name="T14" fmla="*/ 23 w 41"/>
                <a:gd name="T15" fmla="*/ 30 h 79"/>
                <a:gd name="T16" fmla="*/ 23 w 41"/>
                <a:gd name="T17" fmla="*/ 12 h 79"/>
                <a:gd name="T18" fmla="*/ 12 w 41"/>
                <a:gd name="T19" fmla="*/ 0 h 79"/>
                <a:gd name="T20" fmla="*/ 0 w 41"/>
                <a:gd name="T21" fmla="*/ 12 h 79"/>
                <a:gd name="T22" fmla="*/ 0 w 41"/>
                <a:gd name="T23" fmla="*/ 69 h 79"/>
                <a:gd name="T24" fmla="*/ 8 w 41"/>
                <a:gd name="T25" fmla="*/ 72 h 79"/>
                <a:gd name="T26" fmla="*/ 15 w 41"/>
                <a:gd name="T27" fmla="*/ 79 h 79"/>
                <a:gd name="T28" fmla="*/ 15 w 41"/>
                <a:gd name="T29" fmla="*/ 79 h 79"/>
                <a:gd name="T30" fmla="*/ 15 w 41"/>
                <a:gd name="T31" fmla="*/ 79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1" h="79">
                  <a:moveTo>
                    <a:pt x="15" y="79"/>
                  </a:moveTo>
                  <a:cubicBezTo>
                    <a:pt x="16" y="77"/>
                    <a:pt x="18" y="75"/>
                    <a:pt x="19" y="74"/>
                  </a:cubicBezTo>
                  <a:cubicBezTo>
                    <a:pt x="20" y="72"/>
                    <a:pt x="21" y="70"/>
                    <a:pt x="23" y="69"/>
                  </a:cubicBezTo>
                  <a:cubicBezTo>
                    <a:pt x="25" y="66"/>
                    <a:pt x="28" y="64"/>
                    <a:pt x="31" y="62"/>
                  </a:cubicBezTo>
                  <a:cubicBezTo>
                    <a:pt x="34" y="60"/>
                    <a:pt x="38" y="58"/>
                    <a:pt x="41" y="57"/>
                  </a:cubicBezTo>
                  <a:cubicBezTo>
                    <a:pt x="41" y="39"/>
                    <a:pt x="41" y="39"/>
                    <a:pt x="41" y="39"/>
                  </a:cubicBezTo>
                  <a:cubicBezTo>
                    <a:pt x="41" y="32"/>
                    <a:pt x="36" y="27"/>
                    <a:pt x="30" y="27"/>
                  </a:cubicBezTo>
                  <a:cubicBezTo>
                    <a:pt x="27" y="27"/>
                    <a:pt x="25" y="28"/>
                    <a:pt x="23" y="30"/>
                  </a:cubicBezTo>
                  <a:cubicBezTo>
                    <a:pt x="23" y="12"/>
                    <a:pt x="23" y="12"/>
                    <a:pt x="23" y="12"/>
                  </a:cubicBezTo>
                  <a:cubicBezTo>
                    <a:pt x="23" y="5"/>
                    <a:pt x="18" y="0"/>
                    <a:pt x="12" y="0"/>
                  </a:cubicBezTo>
                  <a:cubicBezTo>
                    <a:pt x="5" y="0"/>
                    <a:pt x="0" y="5"/>
                    <a:pt x="0" y="12"/>
                  </a:cubicBezTo>
                  <a:cubicBezTo>
                    <a:pt x="0" y="69"/>
                    <a:pt x="0" y="69"/>
                    <a:pt x="0" y="69"/>
                  </a:cubicBezTo>
                  <a:cubicBezTo>
                    <a:pt x="3" y="70"/>
                    <a:pt x="5" y="71"/>
                    <a:pt x="8" y="72"/>
                  </a:cubicBezTo>
                  <a:cubicBezTo>
                    <a:pt x="10" y="74"/>
                    <a:pt x="13" y="76"/>
                    <a:pt x="15" y="79"/>
                  </a:cubicBezTo>
                  <a:close/>
                  <a:moveTo>
                    <a:pt x="15" y="79"/>
                  </a:moveTo>
                  <a:cubicBezTo>
                    <a:pt x="15" y="79"/>
                    <a:pt x="15" y="79"/>
                    <a:pt x="15" y="79"/>
                  </a:cubicBezTo>
                </a:path>
              </a:pathLst>
            </a:custGeom>
            <a:solidFill>
              <a:sysClr val="window" lastClr="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prstClr val="black"/>
                </a:solidFill>
                <a:effectLst/>
                <a:uLnTx/>
                <a:uFillTx/>
                <a:latin typeface="DIN Condensed"/>
                <a:cs typeface="Arial" charset="0"/>
              </a:endParaRPr>
            </a:p>
          </p:txBody>
        </p:sp>
        <p:sp>
          <p:nvSpPr>
            <p:cNvPr id="111" name="Freeform 20">
              <a:extLst>
                <a:ext uri="{FF2B5EF4-FFF2-40B4-BE49-F238E27FC236}">
                  <a16:creationId xmlns:a16="http://schemas.microsoft.com/office/drawing/2014/main" id="{45267261-2DFB-48DD-BEF4-73B359CBBB30}"/>
                </a:ext>
              </a:extLst>
            </p:cNvPr>
            <p:cNvSpPr>
              <a:spLocks noEditPoints="1"/>
            </p:cNvSpPr>
            <p:nvPr/>
          </p:nvSpPr>
          <p:spPr bwMode="auto">
            <a:xfrm>
              <a:off x="5788255" y="4048482"/>
              <a:ext cx="8592" cy="65055"/>
            </a:xfrm>
            <a:custGeom>
              <a:avLst/>
              <a:gdLst>
                <a:gd name="T0" fmla="*/ 21 w 21"/>
                <a:gd name="T1" fmla="*/ 21 h 159"/>
                <a:gd name="T2" fmla="*/ 0 w 21"/>
                <a:gd name="T3" fmla="*/ 0 h 159"/>
                <a:gd name="T4" fmla="*/ 0 w 21"/>
                <a:gd name="T5" fmla="*/ 159 h 159"/>
                <a:gd name="T6" fmla="*/ 21 w 21"/>
                <a:gd name="T7" fmla="*/ 135 h 159"/>
                <a:gd name="T8" fmla="*/ 21 w 21"/>
                <a:gd name="T9" fmla="*/ 21 h 159"/>
                <a:gd name="T10" fmla="*/ 21 w 21"/>
                <a:gd name="T11" fmla="*/ 21 h 159"/>
                <a:gd name="T12" fmla="*/ 21 w 21"/>
                <a:gd name="T13" fmla="*/ 21 h 159"/>
              </a:gdLst>
              <a:ahLst/>
              <a:cxnLst>
                <a:cxn ang="0">
                  <a:pos x="T0" y="T1"/>
                </a:cxn>
                <a:cxn ang="0">
                  <a:pos x="T2" y="T3"/>
                </a:cxn>
                <a:cxn ang="0">
                  <a:pos x="T4" y="T5"/>
                </a:cxn>
                <a:cxn ang="0">
                  <a:pos x="T6" y="T7"/>
                </a:cxn>
                <a:cxn ang="0">
                  <a:pos x="T8" y="T9"/>
                </a:cxn>
                <a:cxn ang="0">
                  <a:pos x="T10" y="T11"/>
                </a:cxn>
                <a:cxn ang="0">
                  <a:pos x="T12" y="T13"/>
                </a:cxn>
              </a:cxnLst>
              <a:rect l="0" t="0" r="r" b="b"/>
              <a:pathLst>
                <a:path w="21" h="159">
                  <a:moveTo>
                    <a:pt x="21" y="21"/>
                  </a:moveTo>
                  <a:lnTo>
                    <a:pt x="0" y="0"/>
                  </a:lnTo>
                  <a:lnTo>
                    <a:pt x="0" y="159"/>
                  </a:lnTo>
                  <a:lnTo>
                    <a:pt x="21" y="135"/>
                  </a:lnTo>
                  <a:lnTo>
                    <a:pt x="21" y="21"/>
                  </a:lnTo>
                  <a:close/>
                  <a:moveTo>
                    <a:pt x="21" y="21"/>
                  </a:moveTo>
                  <a:lnTo>
                    <a:pt x="21" y="21"/>
                  </a:lnTo>
                  <a:close/>
                </a:path>
              </a:pathLst>
            </a:custGeom>
            <a:solidFill>
              <a:sysClr val="window" lastClr="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prstClr val="black"/>
                </a:solidFill>
                <a:effectLst/>
                <a:uLnTx/>
                <a:uFillTx/>
                <a:latin typeface="DIN Condensed"/>
                <a:cs typeface="Arial" charset="0"/>
              </a:endParaRPr>
            </a:p>
          </p:txBody>
        </p:sp>
        <p:sp>
          <p:nvSpPr>
            <p:cNvPr id="112" name="Freeform 21">
              <a:extLst>
                <a:ext uri="{FF2B5EF4-FFF2-40B4-BE49-F238E27FC236}">
                  <a16:creationId xmlns:a16="http://schemas.microsoft.com/office/drawing/2014/main" id="{7D5D85A1-7D41-4D59-A52B-B6111492BCF7}"/>
                </a:ext>
              </a:extLst>
            </p:cNvPr>
            <p:cNvSpPr>
              <a:spLocks noEditPoints="1"/>
            </p:cNvSpPr>
            <p:nvPr/>
          </p:nvSpPr>
          <p:spPr bwMode="auto">
            <a:xfrm>
              <a:off x="5788255" y="4048482"/>
              <a:ext cx="8592" cy="65055"/>
            </a:xfrm>
            <a:custGeom>
              <a:avLst/>
              <a:gdLst>
                <a:gd name="T0" fmla="*/ 21 w 21"/>
                <a:gd name="T1" fmla="*/ 21 h 159"/>
                <a:gd name="T2" fmla="*/ 0 w 21"/>
                <a:gd name="T3" fmla="*/ 0 h 159"/>
                <a:gd name="T4" fmla="*/ 0 w 21"/>
                <a:gd name="T5" fmla="*/ 159 h 159"/>
                <a:gd name="T6" fmla="*/ 21 w 21"/>
                <a:gd name="T7" fmla="*/ 135 h 159"/>
                <a:gd name="T8" fmla="*/ 21 w 21"/>
                <a:gd name="T9" fmla="*/ 21 h 159"/>
                <a:gd name="T10" fmla="*/ 21 w 21"/>
                <a:gd name="T11" fmla="*/ 21 h 159"/>
                <a:gd name="T12" fmla="*/ 21 w 21"/>
                <a:gd name="T13" fmla="*/ 21 h 159"/>
              </a:gdLst>
              <a:ahLst/>
              <a:cxnLst>
                <a:cxn ang="0">
                  <a:pos x="T0" y="T1"/>
                </a:cxn>
                <a:cxn ang="0">
                  <a:pos x="T2" y="T3"/>
                </a:cxn>
                <a:cxn ang="0">
                  <a:pos x="T4" y="T5"/>
                </a:cxn>
                <a:cxn ang="0">
                  <a:pos x="T6" y="T7"/>
                </a:cxn>
                <a:cxn ang="0">
                  <a:pos x="T8" y="T9"/>
                </a:cxn>
                <a:cxn ang="0">
                  <a:pos x="T10" y="T11"/>
                </a:cxn>
                <a:cxn ang="0">
                  <a:pos x="T12" y="T13"/>
                </a:cxn>
              </a:cxnLst>
              <a:rect l="0" t="0" r="r" b="b"/>
              <a:pathLst>
                <a:path w="21" h="159">
                  <a:moveTo>
                    <a:pt x="21" y="21"/>
                  </a:moveTo>
                  <a:lnTo>
                    <a:pt x="0" y="0"/>
                  </a:lnTo>
                  <a:lnTo>
                    <a:pt x="0" y="159"/>
                  </a:lnTo>
                  <a:lnTo>
                    <a:pt x="21" y="135"/>
                  </a:lnTo>
                  <a:lnTo>
                    <a:pt x="21" y="21"/>
                  </a:lnTo>
                  <a:moveTo>
                    <a:pt x="21" y="21"/>
                  </a:moveTo>
                  <a:lnTo>
                    <a:pt x="21" y="21"/>
                  </a:lnTo>
                </a:path>
              </a:pathLst>
            </a:custGeom>
            <a:solidFill>
              <a:sysClr val="window" lastClr="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prstClr val="black"/>
                </a:solidFill>
                <a:effectLst/>
                <a:uLnTx/>
                <a:uFillTx/>
                <a:latin typeface="DIN Condensed"/>
                <a:cs typeface="Arial" charset="0"/>
              </a:endParaRPr>
            </a:p>
          </p:txBody>
        </p:sp>
        <p:sp>
          <p:nvSpPr>
            <p:cNvPr id="113" name="Freeform 22">
              <a:extLst>
                <a:ext uri="{FF2B5EF4-FFF2-40B4-BE49-F238E27FC236}">
                  <a16:creationId xmlns:a16="http://schemas.microsoft.com/office/drawing/2014/main" id="{A9FE1463-F9DF-44BE-A3CD-0ED49DC0C152}"/>
                </a:ext>
              </a:extLst>
            </p:cNvPr>
            <p:cNvSpPr>
              <a:spLocks noEditPoints="1"/>
            </p:cNvSpPr>
            <p:nvPr/>
          </p:nvSpPr>
          <p:spPr bwMode="auto">
            <a:xfrm>
              <a:off x="5959278" y="3832861"/>
              <a:ext cx="156295" cy="295405"/>
            </a:xfrm>
            <a:custGeom>
              <a:avLst/>
              <a:gdLst>
                <a:gd name="T0" fmla="*/ 139 w 161"/>
                <a:gd name="T1" fmla="*/ 11 h 304"/>
                <a:gd name="T2" fmla="*/ 121 w 161"/>
                <a:gd name="T3" fmla="*/ 99 h 304"/>
                <a:gd name="T4" fmla="*/ 93 w 161"/>
                <a:gd name="T5" fmla="*/ 95 h 304"/>
                <a:gd name="T6" fmla="*/ 101 w 161"/>
                <a:gd name="T7" fmla="*/ 89 h 304"/>
                <a:gd name="T8" fmla="*/ 101 w 161"/>
                <a:gd name="T9" fmla="*/ 43 h 304"/>
                <a:gd name="T10" fmla="*/ 93 w 161"/>
                <a:gd name="T11" fmla="*/ 30 h 304"/>
                <a:gd name="T12" fmla="*/ 70 w 161"/>
                <a:gd name="T13" fmla="*/ 30 h 304"/>
                <a:gd name="T14" fmla="*/ 63 w 161"/>
                <a:gd name="T15" fmla="*/ 72 h 304"/>
                <a:gd name="T16" fmla="*/ 52 w 161"/>
                <a:gd name="T17" fmla="*/ 0 h 304"/>
                <a:gd name="T18" fmla="*/ 41 w 161"/>
                <a:gd name="T19" fmla="*/ 63 h 304"/>
                <a:gd name="T20" fmla="*/ 28 w 161"/>
                <a:gd name="T21" fmla="*/ 62 h 304"/>
                <a:gd name="T22" fmla="*/ 17 w 161"/>
                <a:gd name="T23" fmla="*/ 19 h 304"/>
                <a:gd name="T24" fmla="*/ 6 w 161"/>
                <a:gd name="T25" fmla="*/ 91 h 304"/>
                <a:gd name="T26" fmla="*/ 0 w 161"/>
                <a:gd name="T27" fmla="*/ 98 h 304"/>
                <a:gd name="T28" fmla="*/ 0 w 161"/>
                <a:gd name="T29" fmla="*/ 140 h 304"/>
                <a:gd name="T30" fmla="*/ 5 w 161"/>
                <a:gd name="T31" fmla="*/ 196 h 304"/>
                <a:gd name="T32" fmla="*/ 5 w 161"/>
                <a:gd name="T33" fmla="*/ 292 h 304"/>
                <a:gd name="T34" fmla="*/ 27 w 161"/>
                <a:gd name="T35" fmla="*/ 292 h 304"/>
                <a:gd name="T36" fmla="*/ 38 w 161"/>
                <a:gd name="T37" fmla="*/ 215 h 304"/>
                <a:gd name="T38" fmla="*/ 50 w 161"/>
                <a:gd name="T39" fmla="*/ 304 h 304"/>
                <a:gd name="T40" fmla="*/ 61 w 161"/>
                <a:gd name="T41" fmla="*/ 198 h 304"/>
                <a:gd name="T42" fmla="*/ 61 w 161"/>
                <a:gd name="T43" fmla="*/ 147 h 304"/>
                <a:gd name="T44" fmla="*/ 73 w 161"/>
                <a:gd name="T45" fmla="*/ 177 h 304"/>
                <a:gd name="T46" fmla="*/ 73 w 161"/>
                <a:gd name="T47" fmla="*/ 273 h 304"/>
                <a:gd name="T48" fmla="*/ 95 w 161"/>
                <a:gd name="T49" fmla="*/ 273 h 304"/>
                <a:gd name="T50" fmla="*/ 107 w 161"/>
                <a:gd name="T51" fmla="*/ 196 h 304"/>
                <a:gd name="T52" fmla="*/ 118 w 161"/>
                <a:gd name="T53" fmla="*/ 284 h 304"/>
                <a:gd name="T54" fmla="*/ 129 w 161"/>
                <a:gd name="T55" fmla="*/ 179 h 304"/>
                <a:gd name="T56" fmla="*/ 129 w 161"/>
                <a:gd name="T57" fmla="*/ 128 h 304"/>
                <a:gd name="T58" fmla="*/ 161 w 161"/>
                <a:gd name="T59" fmla="*/ 75 h 304"/>
                <a:gd name="T60" fmla="*/ 150 w 161"/>
                <a:gd name="T61" fmla="*/ 0 h 304"/>
                <a:gd name="T62" fmla="*/ 15 w 161"/>
                <a:gd name="T63" fmla="*/ 118 h 304"/>
                <a:gd name="T64" fmla="*/ 33 w 161"/>
                <a:gd name="T65" fmla="*/ 109 h 304"/>
                <a:gd name="T66" fmla="*/ 60 w 161"/>
                <a:gd name="T67" fmla="*/ 107 h 304"/>
                <a:gd name="T68" fmla="*/ 53 w 161"/>
                <a:gd name="T69" fmla="*/ 118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61" h="304">
                  <a:moveTo>
                    <a:pt x="150" y="0"/>
                  </a:moveTo>
                  <a:cubicBezTo>
                    <a:pt x="144" y="0"/>
                    <a:pt x="139" y="5"/>
                    <a:pt x="139" y="11"/>
                  </a:cubicBezTo>
                  <a:cubicBezTo>
                    <a:pt x="139" y="72"/>
                    <a:pt x="139" y="72"/>
                    <a:pt x="139" y="72"/>
                  </a:cubicBezTo>
                  <a:cubicBezTo>
                    <a:pt x="121" y="99"/>
                    <a:pt x="121" y="99"/>
                    <a:pt x="121" y="99"/>
                  </a:cubicBezTo>
                  <a:cubicBezTo>
                    <a:pt x="92" y="99"/>
                    <a:pt x="92" y="99"/>
                    <a:pt x="92" y="99"/>
                  </a:cubicBezTo>
                  <a:cubicBezTo>
                    <a:pt x="93" y="97"/>
                    <a:pt x="93" y="96"/>
                    <a:pt x="93" y="95"/>
                  </a:cubicBezTo>
                  <a:cubicBezTo>
                    <a:pt x="93" y="88"/>
                    <a:pt x="93" y="88"/>
                    <a:pt x="93" y="88"/>
                  </a:cubicBezTo>
                  <a:cubicBezTo>
                    <a:pt x="95" y="89"/>
                    <a:pt x="98" y="89"/>
                    <a:pt x="101" y="89"/>
                  </a:cubicBezTo>
                  <a:cubicBezTo>
                    <a:pt x="114" y="89"/>
                    <a:pt x="124" y="79"/>
                    <a:pt x="124" y="66"/>
                  </a:cubicBezTo>
                  <a:cubicBezTo>
                    <a:pt x="124" y="53"/>
                    <a:pt x="114" y="43"/>
                    <a:pt x="101" y="43"/>
                  </a:cubicBezTo>
                  <a:cubicBezTo>
                    <a:pt x="98" y="43"/>
                    <a:pt x="95" y="43"/>
                    <a:pt x="93" y="44"/>
                  </a:cubicBezTo>
                  <a:cubicBezTo>
                    <a:pt x="93" y="30"/>
                    <a:pt x="93" y="30"/>
                    <a:pt x="93" y="30"/>
                  </a:cubicBezTo>
                  <a:cubicBezTo>
                    <a:pt x="93" y="24"/>
                    <a:pt x="88" y="19"/>
                    <a:pt x="82" y="19"/>
                  </a:cubicBezTo>
                  <a:cubicBezTo>
                    <a:pt x="75" y="19"/>
                    <a:pt x="70" y="24"/>
                    <a:pt x="70" y="30"/>
                  </a:cubicBezTo>
                  <a:cubicBezTo>
                    <a:pt x="70" y="83"/>
                    <a:pt x="70" y="83"/>
                    <a:pt x="70" y="83"/>
                  </a:cubicBezTo>
                  <a:cubicBezTo>
                    <a:pt x="63" y="72"/>
                    <a:pt x="63" y="72"/>
                    <a:pt x="63" y="72"/>
                  </a:cubicBezTo>
                  <a:cubicBezTo>
                    <a:pt x="63" y="11"/>
                    <a:pt x="63" y="11"/>
                    <a:pt x="63" y="11"/>
                  </a:cubicBezTo>
                  <a:cubicBezTo>
                    <a:pt x="63" y="5"/>
                    <a:pt x="58" y="0"/>
                    <a:pt x="52" y="0"/>
                  </a:cubicBezTo>
                  <a:cubicBezTo>
                    <a:pt x="46" y="0"/>
                    <a:pt x="41" y="5"/>
                    <a:pt x="41" y="11"/>
                  </a:cubicBezTo>
                  <a:cubicBezTo>
                    <a:pt x="41" y="63"/>
                    <a:pt x="41" y="63"/>
                    <a:pt x="41" y="63"/>
                  </a:cubicBezTo>
                  <a:cubicBezTo>
                    <a:pt x="38" y="62"/>
                    <a:pt x="36" y="62"/>
                    <a:pt x="33" y="62"/>
                  </a:cubicBezTo>
                  <a:cubicBezTo>
                    <a:pt x="31" y="62"/>
                    <a:pt x="30" y="62"/>
                    <a:pt x="28" y="62"/>
                  </a:cubicBezTo>
                  <a:cubicBezTo>
                    <a:pt x="28" y="30"/>
                    <a:pt x="28" y="30"/>
                    <a:pt x="28" y="30"/>
                  </a:cubicBezTo>
                  <a:cubicBezTo>
                    <a:pt x="28" y="24"/>
                    <a:pt x="23" y="19"/>
                    <a:pt x="17" y="19"/>
                  </a:cubicBezTo>
                  <a:cubicBezTo>
                    <a:pt x="11" y="19"/>
                    <a:pt x="6" y="24"/>
                    <a:pt x="6" y="30"/>
                  </a:cubicBezTo>
                  <a:cubicBezTo>
                    <a:pt x="6" y="91"/>
                    <a:pt x="6" y="91"/>
                    <a:pt x="6" y="91"/>
                  </a:cubicBezTo>
                  <a:cubicBezTo>
                    <a:pt x="0" y="100"/>
                    <a:pt x="0" y="100"/>
                    <a:pt x="0" y="100"/>
                  </a:cubicBezTo>
                  <a:cubicBezTo>
                    <a:pt x="0" y="98"/>
                    <a:pt x="0" y="98"/>
                    <a:pt x="0" y="98"/>
                  </a:cubicBezTo>
                  <a:cubicBezTo>
                    <a:pt x="0" y="142"/>
                    <a:pt x="0" y="142"/>
                    <a:pt x="0" y="142"/>
                  </a:cubicBezTo>
                  <a:cubicBezTo>
                    <a:pt x="0" y="140"/>
                    <a:pt x="0" y="140"/>
                    <a:pt x="0" y="140"/>
                  </a:cubicBezTo>
                  <a:cubicBezTo>
                    <a:pt x="5" y="147"/>
                    <a:pt x="5" y="147"/>
                    <a:pt x="5" y="147"/>
                  </a:cubicBezTo>
                  <a:cubicBezTo>
                    <a:pt x="5" y="196"/>
                    <a:pt x="5" y="196"/>
                    <a:pt x="5" y="196"/>
                  </a:cubicBezTo>
                  <a:cubicBezTo>
                    <a:pt x="5" y="197"/>
                    <a:pt x="5" y="198"/>
                    <a:pt x="5" y="198"/>
                  </a:cubicBezTo>
                  <a:cubicBezTo>
                    <a:pt x="5" y="292"/>
                    <a:pt x="5" y="292"/>
                    <a:pt x="5" y="292"/>
                  </a:cubicBezTo>
                  <a:cubicBezTo>
                    <a:pt x="5" y="298"/>
                    <a:pt x="10" y="304"/>
                    <a:pt x="16" y="304"/>
                  </a:cubicBezTo>
                  <a:cubicBezTo>
                    <a:pt x="22" y="304"/>
                    <a:pt x="27" y="298"/>
                    <a:pt x="27" y="292"/>
                  </a:cubicBezTo>
                  <a:cubicBezTo>
                    <a:pt x="27" y="215"/>
                    <a:pt x="27" y="215"/>
                    <a:pt x="27" y="215"/>
                  </a:cubicBezTo>
                  <a:cubicBezTo>
                    <a:pt x="38" y="215"/>
                    <a:pt x="38" y="215"/>
                    <a:pt x="38" y="215"/>
                  </a:cubicBezTo>
                  <a:cubicBezTo>
                    <a:pt x="38" y="292"/>
                    <a:pt x="38" y="292"/>
                    <a:pt x="38" y="292"/>
                  </a:cubicBezTo>
                  <a:cubicBezTo>
                    <a:pt x="38" y="298"/>
                    <a:pt x="43" y="304"/>
                    <a:pt x="50" y="304"/>
                  </a:cubicBezTo>
                  <a:cubicBezTo>
                    <a:pt x="56" y="304"/>
                    <a:pt x="61" y="298"/>
                    <a:pt x="61" y="292"/>
                  </a:cubicBezTo>
                  <a:cubicBezTo>
                    <a:pt x="61" y="198"/>
                    <a:pt x="61" y="198"/>
                    <a:pt x="61" y="198"/>
                  </a:cubicBezTo>
                  <a:cubicBezTo>
                    <a:pt x="61" y="198"/>
                    <a:pt x="61" y="197"/>
                    <a:pt x="61" y="196"/>
                  </a:cubicBezTo>
                  <a:cubicBezTo>
                    <a:pt x="61" y="147"/>
                    <a:pt x="61" y="147"/>
                    <a:pt x="61" y="147"/>
                  </a:cubicBezTo>
                  <a:cubicBezTo>
                    <a:pt x="73" y="128"/>
                    <a:pt x="73" y="128"/>
                    <a:pt x="73" y="128"/>
                  </a:cubicBezTo>
                  <a:cubicBezTo>
                    <a:pt x="73" y="177"/>
                    <a:pt x="73" y="177"/>
                    <a:pt x="73" y="177"/>
                  </a:cubicBezTo>
                  <a:cubicBezTo>
                    <a:pt x="73" y="178"/>
                    <a:pt x="73" y="178"/>
                    <a:pt x="73" y="179"/>
                  </a:cubicBezTo>
                  <a:cubicBezTo>
                    <a:pt x="73" y="273"/>
                    <a:pt x="73" y="273"/>
                    <a:pt x="73" y="273"/>
                  </a:cubicBezTo>
                  <a:cubicBezTo>
                    <a:pt x="73" y="279"/>
                    <a:pt x="78" y="284"/>
                    <a:pt x="84" y="284"/>
                  </a:cubicBezTo>
                  <a:cubicBezTo>
                    <a:pt x="90" y="284"/>
                    <a:pt x="95" y="279"/>
                    <a:pt x="95" y="273"/>
                  </a:cubicBezTo>
                  <a:cubicBezTo>
                    <a:pt x="95" y="196"/>
                    <a:pt x="95" y="196"/>
                    <a:pt x="95" y="196"/>
                  </a:cubicBezTo>
                  <a:cubicBezTo>
                    <a:pt x="107" y="196"/>
                    <a:pt x="107" y="196"/>
                    <a:pt x="107" y="196"/>
                  </a:cubicBezTo>
                  <a:cubicBezTo>
                    <a:pt x="107" y="273"/>
                    <a:pt x="107" y="273"/>
                    <a:pt x="107" y="273"/>
                  </a:cubicBezTo>
                  <a:cubicBezTo>
                    <a:pt x="107" y="279"/>
                    <a:pt x="112" y="284"/>
                    <a:pt x="118" y="284"/>
                  </a:cubicBezTo>
                  <a:cubicBezTo>
                    <a:pt x="124" y="284"/>
                    <a:pt x="129" y="279"/>
                    <a:pt x="129" y="273"/>
                  </a:cubicBezTo>
                  <a:cubicBezTo>
                    <a:pt x="129" y="179"/>
                    <a:pt x="129" y="179"/>
                    <a:pt x="129" y="179"/>
                  </a:cubicBezTo>
                  <a:cubicBezTo>
                    <a:pt x="129" y="178"/>
                    <a:pt x="129" y="178"/>
                    <a:pt x="129" y="177"/>
                  </a:cubicBezTo>
                  <a:cubicBezTo>
                    <a:pt x="129" y="128"/>
                    <a:pt x="129" y="128"/>
                    <a:pt x="129" y="128"/>
                  </a:cubicBezTo>
                  <a:cubicBezTo>
                    <a:pt x="159" y="82"/>
                    <a:pt x="159" y="82"/>
                    <a:pt x="159" y="82"/>
                  </a:cubicBezTo>
                  <a:cubicBezTo>
                    <a:pt x="160" y="80"/>
                    <a:pt x="161" y="78"/>
                    <a:pt x="161" y="75"/>
                  </a:cubicBezTo>
                  <a:cubicBezTo>
                    <a:pt x="161" y="11"/>
                    <a:pt x="161" y="11"/>
                    <a:pt x="161" y="11"/>
                  </a:cubicBezTo>
                  <a:cubicBezTo>
                    <a:pt x="161" y="5"/>
                    <a:pt x="156" y="0"/>
                    <a:pt x="150" y="0"/>
                  </a:cubicBezTo>
                  <a:close/>
                  <a:moveTo>
                    <a:pt x="53" y="118"/>
                  </a:moveTo>
                  <a:cubicBezTo>
                    <a:pt x="15" y="118"/>
                    <a:pt x="15" y="118"/>
                    <a:pt x="15" y="118"/>
                  </a:cubicBezTo>
                  <a:cubicBezTo>
                    <a:pt x="23" y="106"/>
                    <a:pt x="23" y="106"/>
                    <a:pt x="23" y="106"/>
                  </a:cubicBezTo>
                  <a:cubicBezTo>
                    <a:pt x="26" y="108"/>
                    <a:pt x="29" y="109"/>
                    <a:pt x="33" y="109"/>
                  </a:cubicBezTo>
                  <a:cubicBezTo>
                    <a:pt x="41" y="109"/>
                    <a:pt x="49" y="104"/>
                    <a:pt x="53" y="97"/>
                  </a:cubicBezTo>
                  <a:cubicBezTo>
                    <a:pt x="60" y="107"/>
                    <a:pt x="60" y="107"/>
                    <a:pt x="60" y="107"/>
                  </a:cubicBezTo>
                  <a:lnTo>
                    <a:pt x="53" y="118"/>
                  </a:lnTo>
                  <a:close/>
                  <a:moveTo>
                    <a:pt x="53" y="118"/>
                  </a:moveTo>
                  <a:cubicBezTo>
                    <a:pt x="53" y="118"/>
                    <a:pt x="53" y="118"/>
                    <a:pt x="53" y="118"/>
                  </a:cubicBezTo>
                </a:path>
              </a:pathLst>
            </a:custGeom>
            <a:solidFill>
              <a:sysClr val="window" lastClr="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prstClr val="black"/>
                </a:solidFill>
                <a:effectLst/>
                <a:uLnTx/>
                <a:uFillTx/>
                <a:latin typeface="DIN Condensed"/>
                <a:cs typeface="Arial" charset="0"/>
              </a:endParaRPr>
            </a:p>
          </p:txBody>
        </p:sp>
        <p:sp>
          <p:nvSpPr>
            <p:cNvPr id="114" name="Freeform 23">
              <a:extLst>
                <a:ext uri="{FF2B5EF4-FFF2-40B4-BE49-F238E27FC236}">
                  <a16:creationId xmlns:a16="http://schemas.microsoft.com/office/drawing/2014/main" id="{DDF326AF-2580-4CE7-8B44-4EC8D52233FE}"/>
                </a:ext>
              </a:extLst>
            </p:cNvPr>
            <p:cNvSpPr>
              <a:spLocks noEditPoints="1"/>
            </p:cNvSpPr>
            <p:nvPr/>
          </p:nvSpPr>
          <p:spPr bwMode="auto">
            <a:xfrm>
              <a:off x="5910590" y="3985474"/>
              <a:ext cx="44597" cy="142793"/>
            </a:xfrm>
            <a:custGeom>
              <a:avLst/>
              <a:gdLst>
                <a:gd name="T0" fmla="*/ 46 w 46"/>
                <a:gd name="T1" fmla="*/ 0 h 147"/>
                <a:gd name="T2" fmla="*/ 44 w 46"/>
                <a:gd name="T3" fmla="*/ 4 h 147"/>
                <a:gd name="T4" fmla="*/ 0 w 46"/>
                <a:gd name="T5" fmla="*/ 71 h 147"/>
                <a:gd name="T6" fmla="*/ 0 w 46"/>
                <a:gd name="T7" fmla="*/ 141 h 147"/>
                <a:gd name="T8" fmla="*/ 0 w 46"/>
                <a:gd name="T9" fmla="*/ 146 h 147"/>
                <a:gd name="T10" fmla="*/ 0 w 46"/>
                <a:gd name="T11" fmla="*/ 146 h 147"/>
                <a:gd name="T12" fmla="*/ 1 w 46"/>
                <a:gd name="T13" fmla="*/ 147 h 147"/>
                <a:gd name="T14" fmla="*/ 13 w 46"/>
                <a:gd name="T15" fmla="*/ 135 h 147"/>
                <a:gd name="T16" fmla="*/ 13 w 46"/>
                <a:gd name="T17" fmla="*/ 58 h 147"/>
                <a:gd name="T18" fmla="*/ 24 w 46"/>
                <a:gd name="T19" fmla="*/ 58 h 147"/>
                <a:gd name="T20" fmla="*/ 24 w 46"/>
                <a:gd name="T21" fmla="*/ 135 h 147"/>
                <a:gd name="T22" fmla="*/ 35 w 46"/>
                <a:gd name="T23" fmla="*/ 147 h 147"/>
                <a:gd name="T24" fmla="*/ 46 w 46"/>
                <a:gd name="T25" fmla="*/ 135 h 147"/>
                <a:gd name="T26" fmla="*/ 46 w 46"/>
                <a:gd name="T27" fmla="*/ 41 h 147"/>
                <a:gd name="T28" fmla="*/ 46 w 46"/>
                <a:gd name="T29" fmla="*/ 39 h 147"/>
                <a:gd name="T30" fmla="*/ 46 w 46"/>
                <a:gd name="T31" fmla="*/ 0 h 147"/>
                <a:gd name="T32" fmla="*/ 46 w 46"/>
                <a:gd name="T33" fmla="*/ 0 h 147"/>
                <a:gd name="T34" fmla="*/ 46 w 46"/>
                <a:gd name="T35"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6" h="147">
                  <a:moveTo>
                    <a:pt x="46" y="0"/>
                  </a:moveTo>
                  <a:cubicBezTo>
                    <a:pt x="46" y="2"/>
                    <a:pt x="45" y="3"/>
                    <a:pt x="44" y="4"/>
                  </a:cubicBezTo>
                  <a:cubicBezTo>
                    <a:pt x="0" y="71"/>
                    <a:pt x="0" y="71"/>
                    <a:pt x="0" y="71"/>
                  </a:cubicBezTo>
                  <a:cubicBezTo>
                    <a:pt x="0" y="141"/>
                    <a:pt x="0" y="141"/>
                    <a:pt x="0" y="141"/>
                  </a:cubicBezTo>
                  <a:cubicBezTo>
                    <a:pt x="0" y="143"/>
                    <a:pt x="0" y="144"/>
                    <a:pt x="0" y="146"/>
                  </a:cubicBezTo>
                  <a:cubicBezTo>
                    <a:pt x="0" y="146"/>
                    <a:pt x="0" y="146"/>
                    <a:pt x="0" y="146"/>
                  </a:cubicBezTo>
                  <a:cubicBezTo>
                    <a:pt x="1" y="146"/>
                    <a:pt x="1" y="147"/>
                    <a:pt x="1" y="147"/>
                  </a:cubicBezTo>
                  <a:cubicBezTo>
                    <a:pt x="8" y="147"/>
                    <a:pt x="13" y="141"/>
                    <a:pt x="13" y="135"/>
                  </a:cubicBezTo>
                  <a:cubicBezTo>
                    <a:pt x="13" y="58"/>
                    <a:pt x="13" y="58"/>
                    <a:pt x="13" y="58"/>
                  </a:cubicBezTo>
                  <a:cubicBezTo>
                    <a:pt x="24" y="58"/>
                    <a:pt x="24" y="58"/>
                    <a:pt x="24" y="58"/>
                  </a:cubicBezTo>
                  <a:cubicBezTo>
                    <a:pt x="24" y="135"/>
                    <a:pt x="24" y="135"/>
                    <a:pt x="24" y="135"/>
                  </a:cubicBezTo>
                  <a:cubicBezTo>
                    <a:pt x="24" y="141"/>
                    <a:pt x="29" y="147"/>
                    <a:pt x="35" y="147"/>
                  </a:cubicBezTo>
                  <a:cubicBezTo>
                    <a:pt x="41" y="147"/>
                    <a:pt x="46" y="141"/>
                    <a:pt x="46" y="135"/>
                  </a:cubicBezTo>
                  <a:cubicBezTo>
                    <a:pt x="46" y="41"/>
                    <a:pt x="46" y="41"/>
                    <a:pt x="46" y="41"/>
                  </a:cubicBezTo>
                  <a:cubicBezTo>
                    <a:pt x="46" y="41"/>
                    <a:pt x="46" y="40"/>
                    <a:pt x="46" y="39"/>
                  </a:cubicBezTo>
                  <a:lnTo>
                    <a:pt x="46" y="0"/>
                  </a:lnTo>
                  <a:close/>
                  <a:moveTo>
                    <a:pt x="46" y="0"/>
                  </a:moveTo>
                  <a:cubicBezTo>
                    <a:pt x="46" y="0"/>
                    <a:pt x="46" y="0"/>
                    <a:pt x="46" y="0"/>
                  </a:cubicBezTo>
                </a:path>
              </a:pathLst>
            </a:custGeom>
            <a:solidFill>
              <a:sysClr val="window" lastClr="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prstClr val="black"/>
                </a:solidFill>
                <a:effectLst/>
                <a:uLnTx/>
                <a:uFillTx/>
                <a:latin typeface="DIN Condensed"/>
                <a:cs typeface="Arial" charset="0"/>
              </a:endParaRPr>
            </a:p>
          </p:txBody>
        </p:sp>
        <p:sp>
          <p:nvSpPr>
            <p:cNvPr id="115" name="Freeform 24">
              <a:extLst>
                <a:ext uri="{FF2B5EF4-FFF2-40B4-BE49-F238E27FC236}">
                  <a16:creationId xmlns:a16="http://schemas.microsoft.com/office/drawing/2014/main" id="{C6E7B3A2-A765-407D-BE59-E32B9F87AB00}"/>
                </a:ext>
              </a:extLst>
            </p:cNvPr>
            <p:cNvSpPr>
              <a:spLocks noEditPoints="1"/>
            </p:cNvSpPr>
            <p:nvPr/>
          </p:nvSpPr>
          <p:spPr bwMode="auto">
            <a:xfrm>
              <a:off x="5852491" y="3851682"/>
              <a:ext cx="39687" cy="61781"/>
            </a:xfrm>
            <a:custGeom>
              <a:avLst/>
              <a:gdLst>
                <a:gd name="T0" fmla="*/ 41 w 41"/>
                <a:gd name="T1" fmla="*/ 11 h 64"/>
                <a:gd name="T2" fmla="*/ 29 w 41"/>
                <a:gd name="T3" fmla="*/ 0 h 64"/>
                <a:gd name="T4" fmla="*/ 18 w 41"/>
                <a:gd name="T5" fmla="*/ 11 h 64"/>
                <a:gd name="T6" fmla="*/ 18 w 41"/>
                <a:gd name="T7" fmla="*/ 13 h 64"/>
                <a:gd name="T8" fmla="*/ 11 w 41"/>
                <a:gd name="T9" fmla="*/ 10 h 64"/>
                <a:gd name="T10" fmla="*/ 0 w 41"/>
                <a:gd name="T11" fmla="*/ 21 h 64"/>
                <a:gd name="T12" fmla="*/ 0 w 41"/>
                <a:gd name="T13" fmla="*/ 44 h 64"/>
                <a:gd name="T14" fmla="*/ 18 w 41"/>
                <a:gd name="T15" fmla="*/ 47 h 64"/>
                <a:gd name="T16" fmla="*/ 22 w 41"/>
                <a:gd name="T17" fmla="*/ 49 h 64"/>
                <a:gd name="T18" fmla="*/ 41 w 41"/>
                <a:gd name="T19" fmla="*/ 64 h 64"/>
                <a:gd name="T20" fmla="*/ 41 w 41"/>
                <a:gd name="T21" fmla="*/ 11 h 64"/>
                <a:gd name="T22" fmla="*/ 41 w 41"/>
                <a:gd name="T23" fmla="*/ 11 h 64"/>
                <a:gd name="T24" fmla="*/ 41 w 41"/>
                <a:gd name="T25" fmla="*/ 1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 h="64">
                  <a:moveTo>
                    <a:pt x="41" y="11"/>
                  </a:moveTo>
                  <a:cubicBezTo>
                    <a:pt x="41" y="5"/>
                    <a:pt x="36" y="0"/>
                    <a:pt x="29" y="0"/>
                  </a:cubicBezTo>
                  <a:cubicBezTo>
                    <a:pt x="23" y="0"/>
                    <a:pt x="18" y="5"/>
                    <a:pt x="18" y="11"/>
                  </a:cubicBezTo>
                  <a:cubicBezTo>
                    <a:pt x="18" y="13"/>
                    <a:pt x="18" y="13"/>
                    <a:pt x="18" y="13"/>
                  </a:cubicBezTo>
                  <a:cubicBezTo>
                    <a:pt x="16" y="11"/>
                    <a:pt x="14" y="10"/>
                    <a:pt x="11" y="10"/>
                  </a:cubicBezTo>
                  <a:cubicBezTo>
                    <a:pt x="5" y="10"/>
                    <a:pt x="0" y="15"/>
                    <a:pt x="0" y="21"/>
                  </a:cubicBezTo>
                  <a:cubicBezTo>
                    <a:pt x="0" y="44"/>
                    <a:pt x="0" y="44"/>
                    <a:pt x="0" y="44"/>
                  </a:cubicBezTo>
                  <a:cubicBezTo>
                    <a:pt x="6" y="44"/>
                    <a:pt x="12" y="45"/>
                    <a:pt x="18" y="47"/>
                  </a:cubicBezTo>
                  <a:cubicBezTo>
                    <a:pt x="20" y="48"/>
                    <a:pt x="21" y="49"/>
                    <a:pt x="22" y="49"/>
                  </a:cubicBezTo>
                  <a:cubicBezTo>
                    <a:pt x="29" y="53"/>
                    <a:pt x="36" y="58"/>
                    <a:pt x="41" y="64"/>
                  </a:cubicBezTo>
                  <a:lnTo>
                    <a:pt x="41" y="11"/>
                  </a:lnTo>
                  <a:close/>
                  <a:moveTo>
                    <a:pt x="41" y="11"/>
                  </a:moveTo>
                  <a:cubicBezTo>
                    <a:pt x="41" y="11"/>
                    <a:pt x="41" y="11"/>
                    <a:pt x="41" y="11"/>
                  </a:cubicBezTo>
                </a:path>
              </a:pathLst>
            </a:custGeom>
            <a:solidFill>
              <a:sysClr val="window" lastClr="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prstClr val="black"/>
                </a:solidFill>
                <a:effectLst/>
                <a:uLnTx/>
                <a:uFillTx/>
                <a:latin typeface="DIN Condensed"/>
                <a:cs typeface="Arial" charset="0"/>
              </a:endParaRPr>
            </a:p>
          </p:txBody>
        </p:sp>
        <p:sp>
          <p:nvSpPr>
            <p:cNvPr id="116" name="Freeform 25">
              <a:extLst>
                <a:ext uri="{FF2B5EF4-FFF2-40B4-BE49-F238E27FC236}">
                  <a16:creationId xmlns:a16="http://schemas.microsoft.com/office/drawing/2014/main" id="{93824E9B-308D-4082-8585-2DA73072F703}"/>
                </a:ext>
              </a:extLst>
            </p:cNvPr>
            <p:cNvSpPr>
              <a:spLocks noEditPoints="1"/>
            </p:cNvSpPr>
            <p:nvPr/>
          </p:nvSpPr>
          <p:spPr bwMode="auto">
            <a:xfrm>
              <a:off x="5619276" y="3726073"/>
              <a:ext cx="43779" cy="96150"/>
            </a:xfrm>
            <a:custGeom>
              <a:avLst/>
              <a:gdLst>
                <a:gd name="T0" fmla="*/ 38 w 45"/>
                <a:gd name="T1" fmla="*/ 91 h 99"/>
                <a:gd name="T2" fmla="*/ 39 w 45"/>
                <a:gd name="T3" fmla="*/ 60 h 99"/>
                <a:gd name="T4" fmla="*/ 21 w 45"/>
                <a:gd name="T5" fmla="*/ 18 h 99"/>
                <a:gd name="T6" fmla="*/ 10 w 45"/>
                <a:gd name="T7" fmla="*/ 6 h 99"/>
                <a:gd name="T8" fmla="*/ 3 w 45"/>
                <a:gd name="T9" fmla="*/ 37 h 99"/>
                <a:gd name="T10" fmla="*/ 24 w 45"/>
                <a:gd name="T11" fmla="*/ 83 h 99"/>
                <a:gd name="T12" fmla="*/ 38 w 45"/>
                <a:gd name="T13" fmla="*/ 91 h 99"/>
                <a:gd name="T14" fmla="*/ 38 w 45"/>
                <a:gd name="T15" fmla="*/ 91 h 99"/>
                <a:gd name="T16" fmla="*/ 38 w 45"/>
                <a:gd name="T17" fmla="*/ 91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99">
                  <a:moveTo>
                    <a:pt x="38" y="91"/>
                  </a:moveTo>
                  <a:cubicBezTo>
                    <a:pt x="44" y="82"/>
                    <a:pt x="45" y="69"/>
                    <a:pt x="39" y="60"/>
                  </a:cubicBezTo>
                  <a:cubicBezTo>
                    <a:pt x="33" y="49"/>
                    <a:pt x="7" y="29"/>
                    <a:pt x="21" y="18"/>
                  </a:cubicBezTo>
                  <a:cubicBezTo>
                    <a:pt x="29" y="11"/>
                    <a:pt x="18" y="0"/>
                    <a:pt x="10" y="6"/>
                  </a:cubicBezTo>
                  <a:cubicBezTo>
                    <a:pt x="1" y="14"/>
                    <a:pt x="0" y="26"/>
                    <a:pt x="3" y="37"/>
                  </a:cubicBezTo>
                  <a:cubicBezTo>
                    <a:pt x="7" y="51"/>
                    <a:pt x="36" y="66"/>
                    <a:pt x="24" y="83"/>
                  </a:cubicBezTo>
                  <a:cubicBezTo>
                    <a:pt x="18" y="91"/>
                    <a:pt x="31" y="99"/>
                    <a:pt x="38" y="91"/>
                  </a:cubicBezTo>
                  <a:close/>
                  <a:moveTo>
                    <a:pt x="38" y="91"/>
                  </a:moveTo>
                  <a:cubicBezTo>
                    <a:pt x="38" y="91"/>
                    <a:pt x="38" y="91"/>
                    <a:pt x="38" y="91"/>
                  </a:cubicBezTo>
                </a:path>
              </a:pathLst>
            </a:custGeom>
            <a:solidFill>
              <a:sysClr val="window" lastClr="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prstClr val="black"/>
                </a:solidFill>
                <a:effectLst/>
                <a:uLnTx/>
                <a:uFillTx/>
                <a:latin typeface="DIN Condensed"/>
                <a:cs typeface="Arial" charset="0"/>
              </a:endParaRPr>
            </a:p>
          </p:txBody>
        </p:sp>
        <p:sp>
          <p:nvSpPr>
            <p:cNvPr id="117" name="Freeform 26">
              <a:extLst>
                <a:ext uri="{FF2B5EF4-FFF2-40B4-BE49-F238E27FC236}">
                  <a16:creationId xmlns:a16="http://schemas.microsoft.com/office/drawing/2014/main" id="{D2FC1BCF-3EF3-490C-80C4-3F65664CE8C7}"/>
                </a:ext>
              </a:extLst>
            </p:cNvPr>
            <p:cNvSpPr>
              <a:spLocks noEditPoints="1"/>
            </p:cNvSpPr>
            <p:nvPr/>
          </p:nvSpPr>
          <p:spPr bwMode="auto">
            <a:xfrm>
              <a:off x="6019423" y="3732211"/>
              <a:ext cx="51553" cy="87149"/>
            </a:xfrm>
            <a:custGeom>
              <a:avLst/>
              <a:gdLst>
                <a:gd name="T0" fmla="*/ 43 w 53"/>
                <a:gd name="T1" fmla="*/ 16 h 90"/>
                <a:gd name="T2" fmla="*/ 39 w 53"/>
                <a:gd name="T3" fmla="*/ 1 h 90"/>
                <a:gd name="T4" fmla="*/ 17 w 53"/>
                <a:gd name="T5" fmla="*/ 22 h 90"/>
                <a:gd name="T6" fmla="*/ 10 w 53"/>
                <a:gd name="T7" fmla="*/ 72 h 90"/>
                <a:gd name="T8" fmla="*/ 17 w 53"/>
                <a:gd name="T9" fmla="*/ 86 h 90"/>
                <a:gd name="T10" fmla="*/ 35 w 53"/>
                <a:gd name="T11" fmla="*/ 61 h 90"/>
                <a:gd name="T12" fmla="*/ 43 w 53"/>
                <a:gd name="T13" fmla="*/ 16 h 90"/>
                <a:gd name="T14" fmla="*/ 43 w 53"/>
                <a:gd name="T15" fmla="*/ 16 h 90"/>
                <a:gd name="T16" fmla="*/ 43 w 53"/>
                <a:gd name="T17" fmla="*/ 16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 h="90">
                  <a:moveTo>
                    <a:pt x="43" y="16"/>
                  </a:moveTo>
                  <a:cubicBezTo>
                    <a:pt x="53" y="15"/>
                    <a:pt x="50" y="0"/>
                    <a:pt x="39" y="1"/>
                  </a:cubicBezTo>
                  <a:cubicBezTo>
                    <a:pt x="27" y="2"/>
                    <a:pt x="20" y="11"/>
                    <a:pt x="17" y="22"/>
                  </a:cubicBezTo>
                  <a:cubicBezTo>
                    <a:pt x="13" y="37"/>
                    <a:pt x="29" y="65"/>
                    <a:pt x="10" y="72"/>
                  </a:cubicBezTo>
                  <a:cubicBezTo>
                    <a:pt x="0" y="76"/>
                    <a:pt x="7" y="90"/>
                    <a:pt x="17" y="86"/>
                  </a:cubicBezTo>
                  <a:cubicBezTo>
                    <a:pt x="27" y="83"/>
                    <a:pt x="34" y="72"/>
                    <a:pt x="35" y="61"/>
                  </a:cubicBezTo>
                  <a:cubicBezTo>
                    <a:pt x="35" y="49"/>
                    <a:pt x="24" y="18"/>
                    <a:pt x="43" y="16"/>
                  </a:cubicBezTo>
                  <a:close/>
                  <a:moveTo>
                    <a:pt x="43" y="16"/>
                  </a:moveTo>
                  <a:cubicBezTo>
                    <a:pt x="43" y="16"/>
                    <a:pt x="43" y="16"/>
                    <a:pt x="43" y="16"/>
                  </a:cubicBezTo>
                </a:path>
              </a:pathLst>
            </a:custGeom>
            <a:solidFill>
              <a:sysClr val="window" lastClr="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prstClr val="black"/>
                </a:solidFill>
                <a:effectLst/>
                <a:uLnTx/>
                <a:uFillTx/>
                <a:latin typeface="DIN Condensed"/>
                <a:cs typeface="Arial" charset="0"/>
              </a:endParaRPr>
            </a:p>
          </p:txBody>
        </p:sp>
        <p:sp>
          <p:nvSpPr>
            <p:cNvPr id="118" name="Freeform 27">
              <a:extLst>
                <a:ext uri="{FF2B5EF4-FFF2-40B4-BE49-F238E27FC236}">
                  <a16:creationId xmlns:a16="http://schemas.microsoft.com/office/drawing/2014/main" id="{47DC8B65-8143-4D6C-B9B0-BA5F7962E971}"/>
                </a:ext>
              </a:extLst>
            </p:cNvPr>
            <p:cNvSpPr>
              <a:spLocks noEditPoints="1"/>
            </p:cNvSpPr>
            <p:nvPr/>
          </p:nvSpPr>
          <p:spPr bwMode="auto">
            <a:xfrm>
              <a:off x="5734656" y="3754305"/>
              <a:ext cx="57281" cy="83466"/>
            </a:xfrm>
            <a:custGeom>
              <a:avLst/>
              <a:gdLst>
                <a:gd name="T0" fmla="*/ 22 w 59"/>
                <a:gd name="T1" fmla="*/ 60 h 86"/>
                <a:gd name="T2" fmla="*/ 43 w 59"/>
                <a:gd name="T3" fmla="*/ 83 h 86"/>
                <a:gd name="T4" fmla="*/ 49 w 59"/>
                <a:gd name="T5" fmla="*/ 68 h 86"/>
                <a:gd name="T6" fmla="*/ 36 w 59"/>
                <a:gd name="T7" fmla="*/ 19 h 86"/>
                <a:gd name="T8" fmla="*/ 12 w 59"/>
                <a:gd name="T9" fmla="*/ 0 h 86"/>
                <a:gd name="T10" fmla="*/ 10 w 59"/>
                <a:gd name="T11" fmla="*/ 16 h 86"/>
                <a:gd name="T12" fmla="*/ 22 w 59"/>
                <a:gd name="T13" fmla="*/ 60 h 86"/>
                <a:gd name="T14" fmla="*/ 22 w 59"/>
                <a:gd name="T15" fmla="*/ 60 h 86"/>
                <a:gd name="T16" fmla="*/ 22 w 59"/>
                <a:gd name="T17" fmla="*/ 6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 h="86">
                  <a:moveTo>
                    <a:pt x="22" y="60"/>
                  </a:moveTo>
                  <a:cubicBezTo>
                    <a:pt x="24" y="71"/>
                    <a:pt x="32" y="80"/>
                    <a:pt x="43" y="83"/>
                  </a:cubicBezTo>
                  <a:cubicBezTo>
                    <a:pt x="53" y="86"/>
                    <a:pt x="59" y="71"/>
                    <a:pt x="49" y="68"/>
                  </a:cubicBezTo>
                  <a:cubicBezTo>
                    <a:pt x="29" y="63"/>
                    <a:pt x="42" y="33"/>
                    <a:pt x="36" y="19"/>
                  </a:cubicBezTo>
                  <a:cubicBezTo>
                    <a:pt x="32" y="9"/>
                    <a:pt x="24" y="0"/>
                    <a:pt x="12" y="0"/>
                  </a:cubicBezTo>
                  <a:cubicBezTo>
                    <a:pt x="2" y="0"/>
                    <a:pt x="0" y="16"/>
                    <a:pt x="10" y="16"/>
                  </a:cubicBezTo>
                  <a:cubicBezTo>
                    <a:pt x="29" y="16"/>
                    <a:pt x="21" y="48"/>
                    <a:pt x="22" y="60"/>
                  </a:cubicBezTo>
                  <a:close/>
                  <a:moveTo>
                    <a:pt x="22" y="60"/>
                  </a:moveTo>
                  <a:cubicBezTo>
                    <a:pt x="22" y="60"/>
                    <a:pt x="22" y="60"/>
                    <a:pt x="22" y="60"/>
                  </a:cubicBezTo>
                </a:path>
              </a:pathLst>
            </a:custGeom>
            <a:solidFill>
              <a:sysClr val="window" lastClr="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prstClr val="black"/>
                </a:solidFill>
                <a:effectLst/>
                <a:uLnTx/>
                <a:uFillTx/>
                <a:latin typeface="DIN Condensed"/>
                <a:cs typeface="Arial" charset="0"/>
              </a:endParaRPr>
            </a:p>
          </p:txBody>
        </p:sp>
        <p:sp>
          <p:nvSpPr>
            <p:cNvPr id="119" name="Freeform 28">
              <a:extLst>
                <a:ext uri="{FF2B5EF4-FFF2-40B4-BE49-F238E27FC236}">
                  <a16:creationId xmlns:a16="http://schemas.microsoft.com/office/drawing/2014/main" id="{D958124D-DC43-45DF-89DC-B6C220F31404}"/>
                </a:ext>
              </a:extLst>
            </p:cNvPr>
            <p:cNvSpPr>
              <a:spLocks noEditPoints="1"/>
            </p:cNvSpPr>
            <p:nvPr/>
          </p:nvSpPr>
          <p:spPr bwMode="auto">
            <a:xfrm>
              <a:off x="5900770" y="3719527"/>
              <a:ext cx="50734" cy="94104"/>
            </a:xfrm>
            <a:custGeom>
              <a:avLst/>
              <a:gdLst>
                <a:gd name="T0" fmla="*/ 47 w 52"/>
                <a:gd name="T1" fmla="*/ 39 h 97"/>
                <a:gd name="T2" fmla="*/ 44 w 52"/>
                <a:gd name="T3" fmla="*/ 8 h 97"/>
                <a:gd name="T4" fmla="*/ 31 w 52"/>
                <a:gd name="T5" fmla="*/ 17 h 97"/>
                <a:gd name="T6" fmla="*/ 8 w 52"/>
                <a:gd name="T7" fmla="*/ 57 h 97"/>
                <a:gd name="T8" fmla="*/ 5 w 52"/>
                <a:gd name="T9" fmla="*/ 88 h 97"/>
                <a:gd name="T10" fmla="*/ 20 w 52"/>
                <a:gd name="T11" fmla="*/ 82 h 97"/>
                <a:gd name="T12" fmla="*/ 47 w 52"/>
                <a:gd name="T13" fmla="*/ 39 h 97"/>
                <a:gd name="T14" fmla="*/ 47 w 52"/>
                <a:gd name="T15" fmla="*/ 39 h 97"/>
                <a:gd name="T16" fmla="*/ 47 w 52"/>
                <a:gd name="T17" fmla="*/ 39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97">
                  <a:moveTo>
                    <a:pt x="47" y="39"/>
                  </a:moveTo>
                  <a:cubicBezTo>
                    <a:pt x="52" y="28"/>
                    <a:pt x="52" y="16"/>
                    <a:pt x="44" y="8"/>
                  </a:cubicBezTo>
                  <a:cubicBezTo>
                    <a:pt x="37" y="0"/>
                    <a:pt x="24" y="10"/>
                    <a:pt x="31" y="17"/>
                  </a:cubicBezTo>
                  <a:cubicBezTo>
                    <a:pt x="44" y="31"/>
                    <a:pt x="15" y="47"/>
                    <a:pt x="8" y="57"/>
                  </a:cubicBezTo>
                  <a:cubicBezTo>
                    <a:pt x="1" y="66"/>
                    <a:pt x="0" y="78"/>
                    <a:pt x="5" y="88"/>
                  </a:cubicBezTo>
                  <a:cubicBezTo>
                    <a:pt x="10" y="97"/>
                    <a:pt x="25" y="90"/>
                    <a:pt x="20" y="82"/>
                  </a:cubicBezTo>
                  <a:cubicBezTo>
                    <a:pt x="10" y="64"/>
                    <a:pt x="41" y="53"/>
                    <a:pt x="47" y="39"/>
                  </a:cubicBezTo>
                  <a:close/>
                  <a:moveTo>
                    <a:pt x="47" y="39"/>
                  </a:moveTo>
                  <a:cubicBezTo>
                    <a:pt x="47" y="39"/>
                    <a:pt x="47" y="39"/>
                    <a:pt x="47" y="39"/>
                  </a:cubicBezTo>
                </a:path>
              </a:pathLst>
            </a:custGeom>
            <a:solidFill>
              <a:sysClr val="window" lastClr="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prstClr val="black"/>
                </a:solidFill>
                <a:effectLst/>
                <a:uLnTx/>
                <a:uFillTx/>
                <a:latin typeface="DIN Condensed"/>
                <a:cs typeface="Arial" charset="0"/>
              </a:endParaRPr>
            </a:p>
          </p:txBody>
        </p:sp>
        <p:sp>
          <p:nvSpPr>
            <p:cNvPr id="120" name="Freeform 29">
              <a:extLst>
                <a:ext uri="{FF2B5EF4-FFF2-40B4-BE49-F238E27FC236}">
                  <a16:creationId xmlns:a16="http://schemas.microsoft.com/office/drawing/2014/main" id="{03624B73-58C2-4314-B76E-4F11DE2CE406}"/>
                </a:ext>
              </a:extLst>
            </p:cNvPr>
            <p:cNvSpPr>
              <a:spLocks noEditPoints="1"/>
            </p:cNvSpPr>
            <p:nvPr/>
          </p:nvSpPr>
          <p:spPr bwMode="auto">
            <a:xfrm>
              <a:off x="5772707" y="3716663"/>
              <a:ext cx="69964" cy="73647"/>
            </a:xfrm>
            <a:custGeom>
              <a:avLst/>
              <a:gdLst>
                <a:gd name="T0" fmla="*/ 34 w 72"/>
                <a:gd name="T1" fmla="*/ 58 h 76"/>
                <a:gd name="T2" fmla="*/ 60 w 72"/>
                <a:gd name="T3" fmla="*/ 76 h 76"/>
                <a:gd name="T4" fmla="*/ 62 w 72"/>
                <a:gd name="T5" fmla="*/ 60 h 76"/>
                <a:gd name="T6" fmla="*/ 38 w 72"/>
                <a:gd name="T7" fmla="*/ 16 h 76"/>
                <a:gd name="T8" fmla="*/ 10 w 72"/>
                <a:gd name="T9" fmla="*/ 3 h 76"/>
                <a:gd name="T10" fmla="*/ 12 w 72"/>
                <a:gd name="T11" fmla="*/ 19 h 76"/>
                <a:gd name="T12" fmla="*/ 34 w 72"/>
                <a:gd name="T13" fmla="*/ 58 h 76"/>
                <a:gd name="T14" fmla="*/ 34 w 72"/>
                <a:gd name="T15" fmla="*/ 58 h 76"/>
                <a:gd name="T16" fmla="*/ 34 w 72"/>
                <a:gd name="T17" fmla="*/ 58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76">
                  <a:moveTo>
                    <a:pt x="34" y="58"/>
                  </a:moveTo>
                  <a:cubicBezTo>
                    <a:pt x="39" y="69"/>
                    <a:pt x="49" y="76"/>
                    <a:pt x="60" y="76"/>
                  </a:cubicBezTo>
                  <a:cubicBezTo>
                    <a:pt x="70" y="76"/>
                    <a:pt x="72" y="60"/>
                    <a:pt x="62" y="60"/>
                  </a:cubicBezTo>
                  <a:cubicBezTo>
                    <a:pt x="42" y="60"/>
                    <a:pt x="47" y="28"/>
                    <a:pt x="38" y="16"/>
                  </a:cubicBezTo>
                  <a:cubicBezTo>
                    <a:pt x="31" y="6"/>
                    <a:pt x="22" y="0"/>
                    <a:pt x="10" y="3"/>
                  </a:cubicBezTo>
                  <a:cubicBezTo>
                    <a:pt x="0" y="5"/>
                    <a:pt x="2" y="21"/>
                    <a:pt x="12" y="19"/>
                  </a:cubicBezTo>
                  <a:cubicBezTo>
                    <a:pt x="30" y="14"/>
                    <a:pt x="30" y="47"/>
                    <a:pt x="34" y="58"/>
                  </a:cubicBezTo>
                  <a:close/>
                  <a:moveTo>
                    <a:pt x="34" y="58"/>
                  </a:moveTo>
                  <a:cubicBezTo>
                    <a:pt x="34" y="58"/>
                    <a:pt x="34" y="58"/>
                    <a:pt x="34" y="58"/>
                  </a:cubicBezTo>
                </a:path>
              </a:pathLst>
            </a:custGeom>
            <a:solidFill>
              <a:sysClr val="window" lastClr="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prstClr val="black"/>
                </a:solidFill>
                <a:effectLst/>
                <a:uLnTx/>
                <a:uFillTx/>
                <a:latin typeface="DIN Condensed"/>
                <a:cs typeface="Arial" charset="0"/>
              </a:endParaRPr>
            </a:p>
          </p:txBody>
        </p:sp>
        <p:sp>
          <p:nvSpPr>
            <p:cNvPr id="121" name="Freeform 30">
              <a:extLst>
                <a:ext uri="{FF2B5EF4-FFF2-40B4-BE49-F238E27FC236}">
                  <a16:creationId xmlns:a16="http://schemas.microsoft.com/office/drawing/2014/main" id="{3A57EDA1-4CD3-4A89-81E7-1F5F8D4EC804}"/>
                </a:ext>
              </a:extLst>
            </p:cNvPr>
            <p:cNvSpPr>
              <a:spLocks noEditPoints="1"/>
            </p:cNvSpPr>
            <p:nvPr/>
          </p:nvSpPr>
          <p:spPr bwMode="auto">
            <a:xfrm>
              <a:off x="5682285" y="3794401"/>
              <a:ext cx="28231" cy="21276"/>
            </a:xfrm>
            <a:custGeom>
              <a:avLst/>
              <a:gdLst>
                <a:gd name="T0" fmla="*/ 14 w 29"/>
                <a:gd name="T1" fmla="*/ 22 h 22"/>
                <a:gd name="T2" fmla="*/ 14 w 29"/>
                <a:gd name="T3" fmla="*/ 0 h 22"/>
                <a:gd name="T4" fmla="*/ 14 w 29"/>
                <a:gd name="T5" fmla="*/ 22 h 22"/>
                <a:gd name="T6" fmla="*/ 14 w 29"/>
                <a:gd name="T7" fmla="*/ 22 h 22"/>
                <a:gd name="T8" fmla="*/ 14 w 29"/>
                <a:gd name="T9" fmla="*/ 22 h 22"/>
              </a:gdLst>
              <a:ahLst/>
              <a:cxnLst>
                <a:cxn ang="0">
                  <a:pos x="T0" y="T1"/>
                </a:cxn>
                <a:cxn ang="0">
                  <a:pos x="T2" y="T3"/>
                </a:cxn>
                <a:cxn ang="0">
                  <a:pos x="T4" y="T5"/>
                </a:cxn>
                <a:cxn ang="0">
                  <a:pos x="T6" y="T7"/>
                </a:cxn>
                <a:cxn ang="0">
                  <a:pos x="T8" y="T9"/>
                </a:cxn>
              </a:cxnLst>
              <a:rect l="0" t="0" r="r" b="b"/>
              <a:pathLst>
                <a:path w="29" h="22">
                  <a:moveTo>
                    <a:pt x="14" y="22"/>
                  </a:moveTo>
                  <a:cubicBezTo>
                    <a:pt x="29" y="22"/>
                    <a:pt x="29" y="0"/>
                    <a:pt x="14" y="0"/>
                  </a:cubicBezTo>
                  <a:cubicBezTo>
                    <a:pt x="0" y="0"/>
                    <a:pt x="0" y="22"/>
                    <a:pt x="14" y="22"/>
                  </a:cubicBezTo>
                  <a:close/>
                  <a:moveTo>
                    <a:pt x="14" y="22"/>
                  </a:moveTo>
                  <a:cubicBezTo>
                    <a:pt x="14" y="22"/>
                    <a:pt x="14" y="22"/>
                    <a:pt x="14" y="22"/>
                  </a:cubicBezTo>
                </a:path>
              </a:pathLst>
            </a:custGeom>
            <a:solidFill>
              <a:sysClr val="window" lastClr="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prstClr val="black"/>
                </a:solidFill>
                <a:effectLst/>
                <a:uLnTx/>
                <a:uFillTx/>
                <a:latin typeface="DIN Condensed"/>
                <a:cs typeface="Arial" charset="0"/>
              </a:endParaRPr>
            </a:p>
          </p:txBody>
        </p:sp>
        <p:sp>
          <p:nvSpPr>
            <p:cNvPr id="122" name="Freeform 31">
              <a:extLst>
                <a:ext uri="{FF2B5EF4-FFF2-40B4-BE49-F238E27FC236}">
                  <a16:creationId xmlns:a16="http://schemas.microsoft.com/office/drawing/2014/main" id="{A169DAA9-3DE5-45AE-AF17-F52408F5D5C5}"/>
                </a:ext>
              </a:extLst>
            </p:cNvPr>
            <p:cNvSpPr>
              <a:spLocks noEditPoints="1"/>
            </p:cNvSpPr>
            <p:nvPr/>
          </p:nvSpPr>
          <p:spPr bwMode="auto">
            <a:xfrm>
              <a:off x="5578362" y="3763306"/>
              <a:ext cx="28231" cy="21276"/>
            </a:xfrm>
            <a:custGeom>
              <a:avLst/>
              <a:gdLst>
                <a:gd name="T0" fmla="*/ 14 w 29"/>
                <a:gd name="T1" fmla="*/ 22 h 22"/>
                <a:gd name="T2" fmla="*/ 14 w 29"/>
                <a:gd name="T3" fmla="*/ 0 h 22"/>
                <a:gd name="T4" fmla="*/ 14 w 29"/>
                <a:gd name="T5" fmla="*/ 22 h 22"/>
                <a:gd name="T6" fmla="*/ 14 w 29"/>
                <a:gd name="T7" fmla="*/ 22 h 22"/>
                <a:gd name="T8" fmla="*/ 14 w 29"/>
                <a:gd name="T9" fmla="*/ 22 h 22"/>
              </a:gdLst>
              <a:ahLst/>
              <a:cxnLst>
                <a:cxn ang="0">
                  <a:pos x="T0" y="T1"/>
                </a:cxn>
                <a:cxn ang="0">
                  <a:pos x="T2" y="T3"/>
                </a:cxn>
                <a:cxn ang="0">
                  <a:pos x="T4" y="T5"/>
                </a:cxn>
                <a:cxn ang="0">
                  <a:pos x="T6" y="T7"/>
                </a:cxn>
                <a:cxn ang="0">
                  <a:pos x="T8" y="T9"/>
                </a:cxn>
              </a:cxnLst>
              <a:rect l="0" t="0" r="r" b="b"/>
              <a:pathLst>
                <a:path w="29" h="22">
                  <a:moveTo>
                    <a:pt x="14" y="22"/>
                  </a:moveTo>
                  <a:cubicBezTo>
                    <a:pt x="29" y="22"/>
                    <a:pt x="29" y="0"/>
                    <a:pt x="14" y="0"/>
                  </a:cubicBezTo>
                  <a:cubicBezTo>
                    <a:pt x="0" y="0"/>
                    <a:pt x="0" y="22"/>
                    <a:pt x="14" y="22"/>
                  </a:cubicBezTo>
                  <a:close/>
                  <a:moveTo>
                    <a:pt x="14" y="22"/>
                  </a:moveTo>
                  <a:cubicBezTo>
                    <a:pt x="14" y="22"/>
                    <a:pt x="14" y="22"/>
                    <a:pt x="14" y="22"/>
                  </a:cubicBezTo>
                </a:path>
              </a:pathLst>
            </a:custGeom>
            <a:solidFill>
              <a:sysClr val="window" lastClr="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prstClr val="black"/>
                </a:solidFill>
                <a:effectLst/>
                <a:uLnTx/>
                <a:uFillTx/>
                <a:latin typeface="DIN Condensed"/>
                <a:cs typeface="Arial" charset="0"/>
              </a:endParaRPr>
            </a:p>
          </p:txBody>
        </p:sp>
        <p:sp>
          <p:nvSpPr>
            <p:cNvPr id="123" name="Freeform 32">
              <a:extLst>
                <a:ext uri="{FF2B5EF4-FFF2-40B4-BE49-F238E27FC236}">
                  <a16:creationId xmlns:a16="http://schemas.microsoft.com/office/drawing/2014/main" id="{E2603527-82E2-4AE5-B337-F1CBD3377C73}"/>
                </a:ext>
              </a:extLst>
            </p:cNvPr>
            <p:cNvSpPr>
              <a:spLocks noEditPoints="1"/>
            </p:cNvSpPr>
            <p:nvPr/>
          </p:nvSpPr>
          <p:spPr bwMode="auto">
            <a:xfrm>
              <a:off x="5870902" y="3735075"/>
              <a:ext cx="27004" cy="21276"/>
            </a:xfrm>
            <a:custGeom>
              <a:avLst/>
              <a:gdLst>
                <a:gd name="T0" fmla="*/ 14 w 28"/>
                <a:gd name="T1" fmla="*/ 0 h 22"/>
                <a:gd name="T2" fmla="*/ 14 w 28"/>
                <a:gd name="T3" fmla="*/ 22 h 22"/>
                <a:gd name="T4" fmla="*/ 14 w 28"/>
                <a:gd name="T5" fmla="*/ 0 h 22"/>
                <a:gd name="T6" fmla="*/ 14 w 28"/>
                <a:gd name="T7" fmla="*/ 0 h 22"/>
                <a:gd name="T8" fmla="*/ 14 w 28"/>
                <a:gd name="T9" fmla="*/ 0 h 22"/>
              </a:gdLst>
              <a:ahLst/>
              <a:cxnLst>
                <a:cxn ang="0">
                  <a:pos x="T0" y="T1"/>
                </a:cxn>
                <a:cxn ang="0">
                  <a:pos x="T2" y="T3"/>
                </a:cxn>
                <a:cxn ang="0">
                  <a:pos x="T4" y="T5"/>
                </a:cxn>
                <a:cxn ang="0">
                  <a:pos x="T6" y="T7"/>
                </a:cxn>
                <a:cxn ang="0">
                  <a:pos x="T8" y="T9"/>
                </a:cxn>
              </a:cxnLst>
              <a:rect l="0" t="0" r="r" b="b"/>
              <a:pathLst>
                <a:path w="28" h="22">
                  <a:moveTo>
                    <a:pt x="14" y="0"/>
                  </a:moveTo>
                  <a:cubicBezTo>
                    <a:pt x="0" y="0"/>
                    <a:pt x="0" y="22"/>
                    <a:pt x="14" y="22"/>
                  </a:cubicBezTo>
                  <a:cubicBezTo>
                    <a:pt x="28" y="22"/>
                    <a:pt x="28" y="0"/>
                    <a:pt x="14" y="0"/>
                  </a:cubicBezTo>
                  <a:close/>
                  <a:moveTo>
                    <a:pt x="14" y="0"/>
                  </a:moveTo>
                  <a:cubicBezTo>
                    <a:pt x="14" y="0"/>
                    <a:pt x="14" y="0"/>
                    <a:pt x="14" y="0"/>
                  </a:cubicBezTo>
                </a:path>
              </a:pathLst>
            </a:custGeom>
            <a:solidFill>
              <a:sysClr val="window" lastClr="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prstClr val="black"/>
                </a:solidFill>
                <a:effectLst/>
                <a:uLnTx/>
                <a:uFillTx/>
                <a:latin typeface="DIN Condensed"/>
                <a:cs typeface="Arial" charset="0"/>
              </a:endParaRPr>
            </a:p>
          </p:txBody>
        </p:sp>
        <p:sp>
          <p:nvSpPr>
            <p:cNvPr id="124" name="Freeform 33">
              <a:extLst>
                <a:ext uri="{FF2B5EF4-FFF2-40B4-BE49-F238E27FC236}">
                  <a16:creationId xmlns:a16="http://schemas.microsoft.com/office/drawing/2014/main" id="{F93F36C5-9CA6-4C17-836B-37FC95FC56D0}"/>
                </a:ext>
              </a:extLst>
            </p:cNvPr>
            <p:cNvSpPr>
              <a:spLocks noEditPoints="1"/>
            </p:cNvSpPr>
            <p:nvPr/>
          </p:nvSpPr>
          <p:spPr bwMode="auto">
            <a:xfrm>
              <a:off x="5850445" y="3791128"/>
              <a:ext cx="28231" cy="21685"/>
            </a:xfrm>
            <a:custGeom>
              <a:avLst/>
              <a:gdLst>
                <a:gd name="T0" fmla="*/ 14 w 29"/>
                <a:gd name="T1" fmla="*/ 22 h 22"/>
                <a:gd name="T2" fmla="*/ 14 w 29"/>
                <a:gd name="T3" fmla="*/ 0 h 22"/>
                <a:gd name="T4" fmla="*/ 14 w 29"/>
                <a:gd name="T5" fmla="*/ 22 h 22"/>
                <a:gd name="T6" fmla="*/ 14 w 29"/>
                <a:gd name="T7" fmla="*/ 22 h 22"/>
                <a:gd name="T8" fmla="*/ 14 w 29"/>
                <a:gd name="T9" fmla="*/ 22 h 22"/>
              </a:gdLst>
              <a:ahLst/>
              <a:cxnLst>
                <a:cxn ang="0">
                  <a:pos x="T0" y="T1"/>
                </a:cxn>
                <a:cxn ang="0">
                  <a:pos x="T2" y="T3"/>
                </a:cxn>
                <a:cxn ang="0">
                  <a:pos x="T4" y="T5"/>
                </a:cxn>
                <a:cxn ang="0">
                  <a:pos x="T6" y="T7"/>
                </a:cxn>
                <a:cxn ang="0">
                  <a:pos x="T8" y="T9"/>
                </a:cxn>
              </a:cxnLst>
              <a:rect l="0" t="0" r="r" b="b"/>
              <a:pathLst>
                <a:path w="29" h="22">
                  <a:moveTo>
                    <a:pt x="14" y="22"/>
                  </a:moveTo>
                  <a:cubicBezTo>
                    <a:pt x="29" y="22"/>
                    <a:pt x="29" y="0"/>
                    <a:pt x="14" y="0"/>
                  </a:cubicBezTo>
                  <a:cubicBezTo>
                    <a:pt x="0" y="0"/>
                    <a:pt x="0" y="22"/>
                    <a:pt x="14" y="22"/>
                  </a:cubicBezTo>
                  <a:close/>
                  <a:moveTo>
                    <a:pt x="14" y="22"/>
                  </a:moveTo>
                  <a:cubicBezTo>
                    <a:pt x="14" y="22"/>
                    <a:pt x="14" y="22"/>
                    <a:pt x="14" y="22"/>
                  </a:cubicBezTo>
                </a:path>
              </a:pathLst>
            </a:custGeom>
            <a:solidFill>
              <a:sysClr val="window" lastClr="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prstClr val="black"/>
                </a:solidFill>
                <a:effectLst/>
                <a:uLnTx/>
                <a:uFillTx/>
                <a:latin typeface="DIN Condensed"/>
                <a:cs typeface="Arial" charset="0"/>
              </a:endParaRPr>
            </a:p>
          </p:txBody>
        </p:sp>
        <p:sp>
          <p:nvSpPr>
            <p:cNvPr id="125" name="Freeform 34">
              <a:extLst>
                <a:ext uri="{FF2B5EF4-FFF2-40B4-BE49-F238E27FC236}">
                  <a16:creationId xmlns:a16="http://schemas.microsoft.com/office/drawing/2014/main" id="{047FC575-BC60-4A40-8976-CF220ED73478}"/>
                </a:ext>
              </a:extLst>
            </p:cNvPr>
            <p:cNvSpPr>
              <a:spLocks noEditPoints="1"/>
            </p:cNvSpPr>
            <p:nvPr/>
          </p:nvSpPr>
          <p:spPr bwMode="auto">
            <a:xfrm>
              <a:off x="5750204" y="3836134"/>
              <a:ext cx="193527" cy="448427"/>
            </a:xfrm>
            <a:custGeom>
              <a:avLst/>
              <a:gdLst>
                <a:gd name="T0" fmla="*/ 155 w 199"/>
                <a:gd name="T1" fmla="*/ 211 h 462"/>
                <a:gd name="T2" fmla="*/ 196 w 199"/>
                <a:gd name="T3" fmla="*/ 149 h 462"/>
                <a:gd name="T4" fmla="*/ 199 w 199"/>
                <a:gd name="T5" fmla="*/ 140 h 462"/>
                <a:gd name="T6" fmla="*/ 199 w 199"/>
                <a:gd name="T7" fmla="*/ 17 h 462"/>
                <a:gd name="T8" fmla="*/ 199 w 199"/>
                <a:gd name="T9" fmla="*/ 16 h 462"/>
                <a:gd name="T10" fmla="*/ 181 w 199"/>
                <a:gd name="T11" fmla="*/ 0 h 462"/>
                <a:gd name="T12" fmla="*/ 164 w 199"/>
                <a:gd name="T13" fmla="*/ 17 h 462"/>
                <a:gd name="T14" fmla="*/ 164 w 199"/>
                <a:gd name="T15" fmla="*/ 135 h 462"/>
                <a:gd name="T16" fmla="*/ 155 w 199"/>
                <a:gd name="T17" fmla="*/ 147 h 462"/>
                <a:gd name="T18" fmla="*/ 137 w 199"/>
                <a:gd name="T19" fmla="*/ 176 h 462"/>
                <a:gd name="T20" fmla="*/ 68 w 199"/>
                <a:gd name="T21" fmla="*/ 176 h 462"/>
                <a:gd name="T22" fmla="*/ 39 w 199"/>
                <a:gd name="T23" fmla="*/ 145 h 462"/>
                <a:gd name="T24" fmla="*/ 44 w 199"/>
                <a:gd name="T25" fmla="*/ 121 h 462"/>
                <a:gd name="T26" fmla="*/ 47 w 199"/>
                <a:gd name="T27" fmla="*/ 111 h 462"/>
                <a:gd name="T28" fmla="*/ 47 w 199"/>
                <a:gd name="T29" fmla="*/ 111 h 462"/>
                <a:gd name="T30" fmla="*/ 47 w 199"/>
                <a:gd name="T31" fmla="*/ 110 h 462"/>
                <a:gd name="T32" fmla="*/ 47 w 199"/>
                <a:gd name="T33" fmla="*/ 109 h 462"/>
                <a:gd name="T34" fmla="*/ 47 w 199"/>
                <a:gd name="T35" fmla="*/ 103 h 462"/>
                <a:gd name="T36" fmla="*/ 45 w 199"/>
                <a:gd name="T37" fmla="*/ 98 h 462"/>
                <a:gd name="T38" fmla="*/ 34 w 199"/>
                <a:gd name="T39" fmla="*/ 90 h 462"/>
                <a:gd name="T40" fmla="*/ 33 w 199"/>
                <a:gd name="T41" fmla="*/ 90 h 462"/>
                <a:gd name="T42" fmla="*/ 30 w 199"/>
                <a:gd name="T43" fmla="*/ 90 h 462"/>
                <a:gd name="T44" fmla="*/ 29 w 199"/>
                <a:gd name="T45" fmla="*/ 90 h 462"/>
                <a:gd name="T46" fmla="*/ 13 w 199"/>
                <a:gd name="T47" fmla="*/ 103 h 462"/>
                <a:gd name="T48" fmla="*/ 12 w 199"/>
                <a:gd name="T49" fmla="*/ 106 h 462"/>
                <a:gd name="T50" fmla="*/ 11 w 199"/>
                <a:gd name="T51" fmla="*/ 111 h 462"/>
                <a:gd name="T52" fmla="*/ 3 w 199"/>
                <a:gd name="T53" fmla="*/ 146 h 462"/>
                <a:gd name="T54" fmla="*/ 7 w 199"/>
                <a:gd name="T55" fmla="*/ 162 h 462"/>
                <a:gd name="T56" fmla="*/ 31 w 199"/>
                <a:gd name="T57" fmla="*/ 187 h 462"/>
                <a:gd name="T58" fmla="*/ 39 w 199"/>
                <a:gd name="T59" fmla="*/ 196 h 462"/>
                <a:gd name="T60" fmla="*/ 64 w 199"/>
                <a:gd name="T61" fmla="*/ 222 h 462"/>
                <a:gd name="T62" fmla="*/ 64 w 199"/>
                <a:gd name="T63" fmla="*/ 281 h 462"/>
                <a:gd name="T64" fmla="*/ 61 w 199"/>
                <a:gd name="T65" fmla="*/ 284 h 462"/>
                <a:gd name="T66" fmla="*/ 42 w 199"/>
                <a:gd name="T67" fmla="*/ 307 h 462"/>
                <a:gd name="T68" fmla="*/ 6 w 199"/>
                <a:gd name="T69" fmla="*/ 352 h 462"/>
                <a:gd name="T70" fmla="*/ 8 w 199"/>
                <a:gd name="T71" fmla="*/ 376 h 462"/>
                <a:gd name="T72" fmla="*/ 52 w 199"/>
                <a:gd name="T73" fmla="*/ 417 h 462"/>
                <a:gd name="T74" fmla="*/ 64 w 199"/>
                <a:gd name="T75" fmla="*/ 421 h 462"/>
                <a:gd name="T76" fmla="*/ 77 w 199"/>
                <a:gd name="T77" fmla="*/ 416 h 462"/>
                <a:gd name="T78" fmla="*/ 76 w 199"/>
                <a:gd name="T79" fmla="*/ 391 h 462"/>
                <a:gd name="T80" fmla="*/ 43 w 199"/>
                <a:gd name="T81" fmla="*/ 361 h 462"/>
                <a:gd name="T82" fmla="*/ 73 w 199"/>
                <a:gd name="T83" fmla="*/ 325 h 462"/>
                <a:gd name="T84" fmla="*/ 114 w 199"/>
                <a:gd name="T85" fmla="*/ 325 h 462"/>
                <a:gd name="T86" fmla="*/ 114 w 199"/>
                <a:gd name="T87" fmla="*/ 445 h 462"/>
                <a:gd name="T88" fmla="*/ 132 w 199"/>
                <a:gd name="T89" fmla="*/ 462 h 462"/>
                <a:gd name="T90" fmla="*/ 149 w 199"/>
                <a:gd name="T91" fmla="*/ 445 h 462"/>
                <a:gd name="T92" fmla="*/ 149 w 199"/>
                <a:gd name="T93" fmla="*/ 300 h 462"/>
                <a:gd name="T94" fmla="*/ 149 w 199"/>
                <a:gd name="T95" fmla="*/ 296 h 462"/>
                <a:gd name="T96" fmla="*/ 149 w 199"/>
                <a:gd name="T97" fmla="*/ 220 h 462"/>
                <a:gd name="T98" fmla="*/ 155 w 199"/>
                <a:gd name="T99" fmla="*/ 211 h 462"/>
                <a:gd name="T100" fmla="*/ 155 w 199"/>
                <a:gd name="T101" fmla="*/ 211 h 462"/>
                <a:gd name="T102" fmla="*/ 155 w 199"/>
                <a:gd name="T103" fmla="*/ 211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99" h="462">
                  <a:moveTo>
                    <a:pt x="155" y="211"/>
                  </a:moveTo>
                  <a:cubicBezTo>
                    <a:pt x="196" y="149"/>
                    <a:pt x="196" y="149"/>
                    <a:pt x="196" y="149"/>
                  </a:cubicBezTo>
                  <a:cubicBezTo>
                    <a:pt x="198" y="146"/>
                    <a:pt x="199" y="143"/>
                    <a:pt x="199" y="140"/>
                  </a:cubicBezTo>
                  <a:cubicBezTo>
                    <a:pt x="199" y="17"/>
                    <a:pt x="199" y="17"/>
                    <a:pt x="199" y="17"/>
                  </a:cubicBezTo>
                  <a:cubicBezTo>
                    <a:pt x="199" y="17"/>
                    <a:pt x="199" y="16"/>
                    <a:pt x="199" y="16"/>
                  </a:cubicBezTo>
                  <a:cubicBezTo>
                    <a:pt x="198" y="7"/>
                    <a:pt x="190" y="0"/>
                    <a:pt x="181" y="0"/>
                  </a:cubicBezTo>
                  <a:cubicBezTo>
                    <a:pt x="172" y="0"/>
                    <a:pt x="164" y="8"/>
                    <a:pt x="164" y="17"/>
                  </a:cubicBezTo>
                  <a:cubicBezTo>
                    <a:pt x="164" y="135"/>
                    <a:pt x="164" y="135"/>
                    <a:pt x="164" y="135"/>
                  </a:cubicBezTo>
                  <a:cubicBezTo>
                    <a:pt x="155" y="147"/>
                    <a:pt x="155" y="147"/>
                    <a:pt x="155" y="147"/>
                  </a:cubicBezTo>
                  <a:cubicBezTo>
                    <a:pt x="137" y="176"/>
                    <a:pt x="137" y="176"/>
                    <a:pt x="137" y="176"/>
                  </a:cubicBezTo>
                  <a:cubicBezTo>
                    <a:pt x="68" y="176"/>
                    <a:pt x="68" y="176"/>
                    <a:pt x="68" y="176"/>
                  </a:cubicBezTo>
                  <a:cubicBezTo>
                    <a:pt x="39" y="145"/>
                    <a:pt x="39" y="145"/>
                    <a:pt x="39" y="145"/>
                  </a:cubicBezTo>
                  <a:cubicBezTo>
                    <a:pt x="44" y="121"/>
                    <a:pt x="44" y="121"/>
                    <a:pt x="44" y="121"/>
                  </a:cubicBezTo>
                  <a:cubicBezTo>
                    <a:pt x="47" y="111"/>
                    <a:pt x="47" y="111"/>
                    <a:pt x="47" y="111"/>
                  </a:cubicBezTo>
                  <a:cubicBezTo>
                    <a:pt x="47" y="111"/>
                    <a:pt x="47" y="111"/>
                    <a:pt x="47" y="111"/>
                  </a:cubicBezTo>
                  <a:cubicBezTo>
                    <a:pt x="47" y="111"/>
                    <a:pt x="47" y="110"/>
                    <a:pt x="47" y="110"/>
                  </a:cubicBezTo>
                  <a:cubicBezTo>
                    <a:pt x="47" y="110"/>
                    <a:pt x="47" y="110"/>
                    <a:pt x="47" y="109"/>
                  </a:cubicBezTo>
                  <a:cubicBezTo>
                    <a:pt x="47" y="107"/>
                    <a:pt x="47" y="105"/>
                    <a:pt x="47" y="103"/>
                  </a:cubicBezTo>
                  <a:cubicBezTo>
                    <a:pt x="46" y="102"/>
                    <a:pt x="45" y="100"/>
                    <a:pt x="45" y="98"/>
                  </a:cubicBezTo>
                  <a:cubicBezTo>
                    <a:pt x="42" y="95"/>
                    <a:pt x="38" y="92"/>
                    <a:pt x="34" y="90"/>
                  </a:cubicBezTo>
                  <a:cubicBezTo>
                    <a:pt x="34" y="90"/>
                    <a:pt x="34" y="90"/>
                    <a:pt x="33" y="90"/>
                  </a:cubicBezTo>
                  <a:cubicBezTo>
                    <a:pt x="32" y="90"/>
                    <a:pt x="31" y="90"/>
                    <a:pt x="30" y="90"/>
                  </a:cubicBezTo>
                  <a:cubicBezTo>
                    <a:pt x="30" y="90"/>
                    <a:pt x="30" y="90"/>
                    <a:pt x="29" y="90"/>
                  </a:cubicBezTo>
                  <a:cubicBezTo>
                    <a:pt x="22" y="90"/>
                    <a:pt x="15" y="95"/>
                    <a:pt x="13" y="103"/>
                  </a:cubicBezTo>
                  <a:cubicBezTo>
                    <a:pt x="12" y="106"/>
                    <a:pt x="12" y="106"/>
                    <a:pt x="12" y="106"/>
                  </a:cubicBezTo>
                  <a:cubicBezTo>
                    <a:pt x="11" y="111"/>
                    <a:pt x="11" y="111"/>
                    <a:pt x="11" y="111"/>
                  </a:cubicBezTo>
                  <a:cubicBezTo>
                    <a:pt x="3" y="146"/>
                    <a:pt x="3" y="146"/>
                    <a:pt x="3" y="146"/>
                  </a:cubicBezTo>
                  <a:cubicBezTo>
                    <a:pt x="1" y="152"/>
                    <a:pt x="3" y="158"/>
                    <a:pt x="7" y="162"/>
                  </a:cubicBezTo>
                  <a:cubicBezTo>
                    <a:pt x="31" y="187"/>
                    <a:pt x="31" y="187"/>
                    <a:pt x="31" y="187"/>
                  </a:cubicBezTo>
                  <a:cubicBezTo>
                    <a:pt x="39" y="196"/>
                    <a:pt x="39" y="196"/>
                    <a:pt x="39" y="196"/>
                  </a:cubicBezTo>
                  <a:cubicBezTo>
                    <a:pt x="64" y="222"/>
                    <a:pt x="64" y="222"/>
                    <a:pt x="64" y="222"/>
                  </a:cubicBezTo>
                  <a:cubicBezTo>
                    <a:pt x="64" y="281"/>
                    <a:pt x="64" y="281"/>
                    <a:pt x="64" y="281"/>
                  </a:cubicBezTo>
                  <a:cubicBezTo>
                    <a:pt x="61" y="284"/>
                    <a:pt x="61" y="284"/>
                    <a:pt x="61" y="284"/>
                  </a:cubicBezTo>
                  <a:cubicBezTo>
                    <a:pt x="42" y="307"/>
                    <a:pt x="42" y="307"/>
                    <a:pt x="42" y="307"/>
                  </a:cubicBezTo>
                  <a:cubicBezTo>
                    <a:pt x="6" y="352"/>
                    <a:pt x="6" y="352"/>
                    <a:pt x="6" y="352"/>
                  </a:cubicBezTo>
                  <a:cubicBezTo>
                    <a:pt x="0" y="359"/>
                    <a:pt x="1" y="369"/>
                    <a:pt x="8" y="376"/>
                  </a:cubicBezTo>
                  <a:cubicBezTo>
                    <a:pt x="52" y="417"/>
                    <a:pt x="52" y="417"/>
                    <a:pt x="52" y="417"/>
                  </a:cubicBezTo>
                  <a:cubicBezTo>
                    <a:pt x="55" y="420"/>
                    <a:pt x="60" y="421"/>
                    <a:pt x="64" y="421"/>
                  </a:cubicBezTo>
                  <a:cubicBezTo>
                    <a:pt x="68" y="421"/>
                    <a:pt x="73" y="419"/>
                    <a:pt x="77" y="416"/>
                  </a:cubicBezTo>
                  <a:cubicBezTo>
                    <a:pt x="83" y="408"/>
                    <a:pt x="83" y="398"/>
                    <a:pt x="76" y="391"/>
                  </a:cubicBezTo>
                  <a:cubicBezTo>
                    <a:pt x="43" y="361"/>
                    <a:pt x="43" y="361"/>
                    <a:pt x="43" y="361"/>
                  </a:cubicBezTo>
                  <a:cubicBezTo>
                    <a:pt x="73" y="325"/>
                    <a:pt x="73" y="325"/>
                    <a:pt x="73" y="325"/>
                  </a:cubicBezTo>
                  <a:cubicBezTo>
                    <a:pt x="114" y="325"/>
                    <a:pt x="114" y="325"/>
                    <a:pt x="114" y="325"/>
                  </a:cubicBezTo>
                  <a:cubicBezTo>
                    <a:pt x="114" y="445"/>
                    <a:pt x="114" y="445"/>
                    <a:pt x="114" y="445"/>
                  </a:cubicBezTo>
                  <a:cubicBezTo>
                    <a:pt x="114" y="454"/>
                    <a:pt x="122" y="462"/>
                    <a:pt x="132" y="462"/>
                  </a:cubicBezTo>
                  <a:cubicBezTo>
                    <a:pt x="141" y="462"/>
                    <a:pt x="149" y="454"/>
                    <a:pt x="149" y="445"/>
                  </a:cubicBezTo>
                  <a:cubicBezTo>
                    <a:pt x="149" y="300"/>
                    <a:pt x="149" y="300"/>
                    <a:pt x="149" y="300"/>
                  </a:cubicBezTo>
                  <a:cubicBezTo>
                    <a:pt x="149" y="299"/>
                    <a:pt x="149" y="298"/>
                    <a:pt x="149" y="296"/>
                  </a:cubicBezTo>
                  <a:cubicBezTo>
                    <a:pt x="149" y="220"/>
                    <a:pt x="149" y="220"/>
                    <a:pt x="149" y="220"/>
                  </a:cubicBezTo>
                  <a:lnTo>
                    <a:pt x="155" y="211"/>
                  </a:lnTo>
                  <a:close/>
                  <a:moveTo>
                    <a:pt x="155" y="211"/>
                  </a:moveTo>
                  <a:cubicBezTo>
                    <a:pt x="155" y="211"/>
                    <a:pt x="155" y="211"/>
                    <a:pt x="155" y="211"/>
                  </a:cubicBezTo>
                </a:path>
              </a:pathLst>
            </a:custGeom>
            <a:solidFill>
              <a:sysClr val="window" lastClr="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prstClr val="black"/>
                </a:solidFill>
                <a:effectLst/>
                <a:uLnTx/>
                <a:uFillTx/>
                <a:latin typeface="DIN Condensed"/>
                <a:cs typeface="Arial" charset="0"/>
              </a:endParaRPr>
            </a:p>
          </p:txBody>
        </p:sp>
        <p:sp>
          <p:nvSpPr>
            <p:cNvPr id="126" name="Freeform 35">
              <a:extLst>
                <a:ext uri="{FF2B5EF4-FFF2-40B4-BE49-F238E27FC236}">
                  <a16:creationId xmlns:a16="http://schemas.microsoft.com/office/drawing/2014/main" id="{FFBAAAAA-8C57-4CCF-8CF9-E557BA5C5F62}"/>
                </a:ext>
              </a:extLst>
            </p:cNvPr>
            <p:cNvSpPr>
              <a:spLocks noEditPoints="1"/>
            </p:cNvSpPr>
            <p:nvPr/>
          </p:nvSpPr>
          <p:spPr bwMode="auto">
            <a:xfrm>
              <a:off x="5811576" y="3908554"/>
              <a:ext cx="77738" cy="78966"/>
            </a:xfrm>
            <a:custGeom>
              <a:avLst/>
              <a:gdLst>
                <a:gd name="T0" fmla="*/ 1 w 80"/>
                <a:gd name="T1" fmla="*/ 50 h 81"/>
                <a:gd name="T2" fmla="*/ 20 w 80"/>
                <a:gd name="T3" fmla="*/ 76 h 81"/>
                <a:gd name="T4" fmla="*/ 32 w 80"/>
                <a:gd name="T5" fmla="*/ 80 h 81"/>
                <a:gd name="T6" fmla="*/ 40 w 80"/>
                <a:gd name="T7" fmla="*/ 81 h 81"/>
                <a:gd name="T8" fmla="*/ 76 w 80"/>
                <a:gd name="T9" fmla="*/ 58 h 81"/>
                <a:gd name="T10" fmla="*/ 79 w 80"/>
                <a:gd name="T11" fmla="*/ 48 h 81"/>
                <a:gd name="T12" fmla="*/ 80 w 80"/>
                <a:gd name="T13" fmla="*/ 41 h 81"/>
                <a:gd name="T14" fmla="*/ 79 w 80"/>
                <a:gd name="T15" fmla="*/ 31 h 81"/>
                <a:gd name="T16" fmla="*/ 64 w 80"/>
                <a:gd name="T17" fmla="*/ 9 h 81"/>
                <a:gd name="T18" fmla="*/ 60 w 80"/>
                <a:gd name="T19" fmla="*/ 6 h 81"/>
                <a:gd name="T20" fmla="*/ 52 w 80"/>
                <a:gd name="T21" fmla="*/ 3 h 81"/>
                <a:gd name="T22" fmla="*/ 42 w 80"/>
                <a:gd name="T23" fmla="*/ 1 h 81"/>
                <a:gd name="T24" fmla="*/ 40 w 80"/>
                <a:gd name="T25" fmla="*/ 0 h 81"/>
                <a:gd name="T26" fmla="*/ 23 w 80"/>
                <a:gd name="T27" fmla="*/ 4 h 81"/>
                <a:gd name="T28" fmla="*/ 18 w 80"/>
                <a:gd name="T29" fmla="*/ 7 h 81"/>
                <a:gd name="T30" fmla="*/ 0 w 80"/>
                <a:gd name="T31" fmla="*/ 36 h 81"/>
                <a:gd name="T32" fmla="*/ 0 w 80"/>
                <a:gd name="T33" fmla="*/ 37 h 81"/>
                <a:gd name="T34" fmla="*/ 0 w 80"/>
                <a:gd name="T35" fmla="*/ 40 h 81"/>
                <a:gd name="T36" fmla="*/ 0 w 80"/>
                <a:gd name="T37" fmla="*/ 41 h 81"/>
                <a:gd name="T38" fmla="*/ 0 w 80"/>
                <a:gd name="T39" fmla="*/ 44 h 81"/>
                <a:gd name="T40" fmla="*/ 1 w 80"/>
                <a:gd name="T41" fmla="*/ 50 h 81"/>
                <a:gd name="T42" fmla="*/ 1 w 80"/>
                <a:gd name="T43" fmla="*/ 50 h 81"/>
                <a:gd name="T44" fmla="*/ 1 w 80"/>
                <a:gd name="T45" fmla="*/ 5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0" h="81">
                  <a:moveTo>
                    <a:pt x="1" y="50"/>
                  </a:moveTo>
                  <a:cubicBezTo>
                    <a:pt x="3" y="61"/>
                    <a:pt x="11" y="70"/>
                    <a:pt x="20" y="76"/>
                  </a:cubicBezTo>
                  <a:cubicBezTo>
                    <a:pt x="24" y="78"/>
                    <a:pt x="28" y="79"/>
                    <a:pt x="32" y="80"/>
                  </a:cubicBezTo>
                  <a:cubicBezTo>
                    <a:pt x="34" y="80"/>
                    <a:pt x="37" y="81"/>
                    <a:pt x="40" y="81"/>
                  </a:cubicBezTo>
                  <a:cubicBezTo>
                    <a:pt x="55" y="81"/>
                    <a:pt x="69" y="72"/>
                    <a:pt x="76" y="58"/>
                  </a:cubicBezTo>
                  <a:cubicBezTo>
                    <a:pt x="77" y="55"/>
                    <a:pt x="78" y="52"/>
                    <a:pt x="79" y="48"/>
                  </a:cubicBezTo>
                  <a:cubicBezTo>
                    <a:pt x="79" y="46"/>
                    <a:pt x="80" y="43"/>
                    <a:pt x="80" y="41"/>
                  </a:cubicBezTo>
                  <a:cubicBezTo>
                    <a:pt x="80" y="37"/>
                    <a:pt x="79" y="34"/>
                    <a:pt x="79" y="31"/>
                  </a:cubicBezTo>
                  <a:cubicBezTo>
                    <a:pt x="77" y="22"/>
                    <a:pt x="71" y="14"/>
                    <a:pt x="64" y="9"/>
                  </a:cubicBezTo>
                  <a:cubicBezTo>
                    <a:pt x="63" y="8"/>
                    <a:pt x="62" y="7"/>
                    <a:pt x="60" y="6"/>
                  </a:cubicBezTo>
                  <a:cubicBezTo>
                    <a:pt x="58" y="5"/>
                    <a:pt x="55" y="3"/>
                    <a:pt x="52" y="3"/>
                  </a:cubicBezTo>
                  <a:cubicBezTo>
                    <a:pt x="49" y="1"/>
                    <a:pt x="45" y="1"/>
                    <a:pt x="42" y="1"/>
                  </a:cubicBezTo>
                  <a:cubicBezTo>
                    <a:pt x="41" y="1"/>
                    <a:pt x="40" y="0"/>
                    <a:pt x="40" y="0"/>
                  </a:cubicBezTo>
                  <a:cubicBezTo>
                    <a:pt x="34" y="0"/>
                    <a:pt x="28" y="2"/>
                    <a:pt x="23" y="4"/>
                  </a:cubicBezTo>
                  <a:cubicBezTo>
                    <a:pt x="22" y="5"/>
                    <a:pt x="20" y="6"/>
                    <a:pt x="18" y="7"/>
                  </a:cubicBezTo>
                  <a:cubicBezTo>
                    <a:pt x="8" y="13"/>
                    <a:pt x="1" y="24"/>
                    <a:pt x="0" y="36"/>
                  </a:cubicBezTo>
                  <a:cubicBezTo>
                    <a:pt x="0" y="36"/>
                    <a:pt x="0" y="37"/>
                    <a:pt x="0" y="37"/>
                  </a:cubicBezTo>
                  <a:cubicBezTo>
                    <a:pt x="0" y="38"/>
                    <a:pt x="0" y="39"/>
                    <a:pt x="0" y="40"/>
                  </a:cubicBezTo>
                  <a:cubicBezTo>
                    <a:pt x="0" y="40"/>
                    <a:pt x="0" y="40"/>
                    <a:pt x="0" y="41"/>
                  </a:cubicBezTo>
                  <a:cubicBezTo>
                    <a:pt x="0" y="42"/>
                    <a:pt x="0" y="43"/>
                    <a:pt x="0" y="44"/>
                  </a:cubicBezTo>
                  <a:cubicBezTo>
                    <a:pt x="0" y="46"/>
                    <a:pt x="0" y="48"/>
                    <a:pt x="1" y="50"/>
                  </a:cubicBezTo>
                  <a:close/>
                  <a:moveTo>
                    <a:pt x="1" y="50"/>
                  </a:moveTo>
                  <a:cubicBezTo>
                    <a:pt x="1" y="50"/>
                    <a:pt x="1" y="50"/>
                    <a:pt x="1" y="50"/>
                  </a:cubicBezTo>
                </a:path>
              </a:pathLst>
            </a:custGeom>
            <a:solidFill>
              <a:sysClr val="window" lastClr="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prstClr val="black"/>
                </a:solidFill>
                <a:effectLst/>
                <a:uLnTx/>
                <a:uFillTx/>
                <a:latin typeface="DIN Condensed"/>
                <a:cs typeface="Arial" charset="0"/>
              </a:endParaRPr>
            </a:p>
          </p:txBody>
        </p:sp>
      </p:grpSp>
      <p:sp>
        <p:nvSpPr>
          <p:cNvPr id="127" name="Freeform 6">
            <a:extLst>
              <a:ext uri="{FF2B5EF4-FFF2-40B4-BE49-F238E27FC236}">
                <a16:creationId xmlns:a16="http://schemas.microsoft.com/office/drawing/2014/main" id="{A8CAFE10-651E-4B68-BA28-ACC6163CE942}"/>
              </a:ext>
            </a:extLst>
          </p:cNvPr>
          <p:cNvSpPr>
            <a:spLocks/>
          </p:cNvSpPr>
          <p:nvPr/>
        </p:nvSpPr>
        <p:spPr bwMode="auto">
          <a:xfrm>
            <a:off x="6072812" y="442043"/>
            <a:ext cx="809321" cy="866678"/>
          </a:xfrm>
          <a:custGeom>
            <a:avLst/>
            <a:gdLst>
              <a:gd name="T0" fmla="*/ 72 w 144"/>
              <a:gd name="T1" fmla="*/ 0 h 156"/>
              <a:gd name="T2" fmla="*/ 0 w 144"/>
              <a:gd name="T3" fmla="*/ 72 h 156"/>
              <a:gd name="T4" fmla="*/ 72 w 144"/>
              <a:gd name="T5" fmla="*/ 156 h 156"/>
              <a:gd name="T6" fmla="*/ 144 w 144"/>
              <a:gd name="T7" fmla="*/ 72 h 156"/>
              <a:gd name="T8" fmla="*/ 72 w 144"/>
              <a:gd name="T9" fmla="*/ 0 h 156"/>
            </a:gdLst>
            <a:ahLst/>
            <a:cxnLst>
              <a:cxn ang="0">
                <a:pos x="T0" y="T1"/>
              </a:cxn>
              <a:cxn ang="0">
                <a:pos x="T2" y="T3"/>
              </a:cxn>
              <a:cxn ang="0">
                <a:pos x="T4" y="T5"/>
              </a:cxn>
              <a:cxn ang="0">
                <a:pos x="T6" y="T7"/>
              </a:cxn>
              <a:cxn ang="0">
                <a:pos x="T8" y="T9"/>
              </a:cxn>
            </a:cxnLst>
            <a:rect l="0" t="0" r="r" b="b"/>
            <a:pathLst>
              <a:path w="144" h="156">
                <a:moveTo>
                  <a:pt x="72" y="0"/>
                </a:moveTo>
                <a:cubicBezTo>
                  <a:pt x="32" y="0"/>
                  <a:pt x="0" y="32"/>
                  <a:pt x="0" y="72"/>
                </a:cubicBezTo>
                <a:cubicBezTo>
                  <a:pt x="0" y="136"/>
                  <a:pt x="72" y="156"/>
                  <a:pt x="72" y="156"/>
                </a:cubicBezTo>
                <a:cubicBezTo>
                  <a:pt x="72" y="156"/>
                  <a:pt x="144" y="136"/>
                  <a:pt x="144" y="72"/>
                </a:cubicBezTo>
                <a:cubicBezTo>
                  <a:pt x="144" y="32"/>
                  <a:pt x="112" y="0"/>
                  <a:pt x="72" y="0"/>
                </a:cubicBezTo>
                <a:close/>
              </a:path>
            </a:pathLst>
          </a:custGeom>
          <a:solidFill>
            <a:sysClr val="windowText" lastClr="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400" b="0" i="0" u="none" strike="noStrike" kern="0" cap="none" spc="0" normalizeH="0" baseline="0" noProof="0" dirty="0">
              <a:ln>
                <a:noFill/>
              </a:ln>
              <a:solidFill>
                <a:prstClr val="black"/>
              </a:solidFill>
              <a:effectLst/>
              <a:uLnTx/>
              <a:uFillTx/>
              <a:latin typeface="DIN Condensed"/>
              <a:cs typeface="Arial" charset="0"/>
            </a:endParaRPr>
          </a:p>
        </p:txBody>
      </p:sp>
      <p:sp>
        <p:nvSpPr>
          <p:cNvPr id="128" name="Freeform 14">
            <a:extLst>
              <a:ext uri="{FF2B5EF4-FFF2-40B4-BE49-F238E27FC236}">
                <a16:creationId xmlns:a16="http://schemas.microsoft.com/office/drawing/2014/main" id="{9D3ACEEB-7B7F-45AF-B691-C7900086736C}"/>
              </a:ext>
            </a:extLst>
          </p:cNvPr>
          <p:cNvSpPr>
            <a:spLocks noEditPoints="1"/>
          </p:cNvSpPr>
          <p:nvPr/>
        </p:nvSpPr>
        <p:spPr bwMode="auto">
          <a:xfrm>
            <a:off x="6221006" y="679774"/>
            <a:ext cx="510825" cy="374200"/>
          </a:xfrm>
          <a:custGeom>
            <a:avLst/>
            <a:gdLst>
              <a:gd name="T0" fmla="*/ 1586 w 1586"/>
              <a:gd name="T1" fmla="*/ 633 h 1175"/>
              <a:gd name="T2" fmla="*/ 1327 w 1586"/>
              <a:gd name="T3" fmla="*/ 634 h 1175"/>
              <a:gd name="T4" fmla="*/ 871 w 1586"/>
              <a:gd name="T5" fmla="*/ 295 h 1175"/>
              <a:gd name="T6" fmla="*/ 520 w 1586"/>
              <a:gd name="T7" fmla="*/ 327 h 1175"/>
              <a:gd name="T8" fmla="*/ 956 w 1586"/>
              <a:gd name="T9" fmla="*/ 29 h 1175"/>
              <a:gd name="T10" fmla="*/ 1273 w 1586"/>
              <a:gd name="T11" fmla="*/ 195 h 1175"/>
              <a:gd name="T12" fmla="*/ 1586 w 1586"/>
              <a:gd name="T13" fmla="*/ 153 h 1175"/>
              <a:gd name="T14" fmla="*/ 522 w 1586"/>
              <a:gd name="T15" fmla="*/ 872 h 1175"/>
              <a:gd name="T16" fmla="*/ 419 w 1586"/>
              <a:gd name="T17" fmla="*/ 765 h 1175"/>
              <a:gd name="T18" fmla="*/ 316 w 1586"/>
              <a:gd name="T19" fmla="*/ 659 h 1175"/>
              <a:gd name="T20" fmla="*/ 153 w 1586"/>
              <a:gd name="T21" fmla="*/ 808 h 1175"/>
              <a:gd name="T22" fmla="*/ 256 w 1586"/>
              <a:gd name="T23" fmla="*/ 914 h 1175"/>
              <a:gd name="T24" fmla="*/ 359 w 1586"/>
              <a:gd name="T25" fmla="*/ 1021 h 1175"/>
              <a:gd name="T26" fmla="*/ 467 w 1586"/>
              <a:gd name="T27" fmla="*/ 1135 h 1175"/>
              <a:gd name="T28" fmla="*/ 630 w 1586"/>
              <a:gd name="T29" fmla="*/ 986 h 1175"/>
              <a:gd name="T30" fmla="*/ 1256 w 1586"/>
              <a:gd name="T31" fmla="*/ 717 h 1175"/>
              <a:gd name="T32" fmla="*/ 845 w 1586"/>
              <a:gd name="T33" fmla="*/ 394 h 1175"/>
              <a:gd name="T34" fmla="*/ 614 w 1586"/>
              <a:gd name="T35" fmla="*/ 488 h 1175"/>
              <a:gd name="T36" fmla="*/ 530 w 1586"/>
              <a:gd name="T37" fmla="*/ 195 h 1175"/>
              <a:gd name="T38" fmla="*/ 597 w 1586"/>
              <a:gd name="T39" fmla="*/ 18 h 1175"/>
              <a:gd name="T40" fmla="*/ 158 w 1586"/>
              <a:gd name="T41" fmla="*/ 155 h 1175"/>
              <a:gd name="T42" fmla="*/ 0 w 1586"/>
              <a:gd name="T43" fmla="*/ 649 h 1175"/>
              <a:gd name="T44" fmla="*/ 130 w 1586"/>
              <a:gd name="T45" fmla="*/ 609 h 1175"/>
              <a:gd name="T46" fmla="*/ 408 w 1586"/>
              <a:gd name="T47" fmla="*/ 674 h 1175"/>
              <a:gd name="T48" fmla="*/ 511 w 1586"/>
              <a:gd name="T49" fmla="*/ 781 h 1175"/>
              <a:gd name="T50" fmla="*/ 616 w 1586"/>
              <a:gd name="T51" fmla="*/ 894 h 1175"/>
              <a:gd name="T52" fmla="*/ 726 w 1586"/>
              <a:gd name="T53" fmla="*/ 1073 h 1175"/>
              <a:gd name="T54" fmla="*/ 762 w 1586"/>
              <a:gd name="T55" fmla="*/ 1113 h 1175"/>
              <a:gd name="T56" fmla="*/ 861 w 1586"/>
              <a:gd name="T57" fmla="*/ 1014 h 1175"/>
              <a:gd name="T58" fmla="*/ 904 w 1586"/>
              <a:gd name="T59" fmla="*/ 1027 h 1175"/>
              <a:gd name="T60" fmla="*/ 1003 w 1586"/>
              <a:gd name="T61" fmla="*/ 928 h 1175"/>
              <a:gd name="T62" fmla="*/ 881 w 1586"/>
              <a:gd name="T63" fmla="*/ 801 h 1175"/>
              <a:gd name="T64" fmla="*/ 1138 w 1586"/>
              <a:gd name="T65" fmla="*/ 932 h 1175"/>
              <a:gd name="T66" fmla="*/ 1035 w 1586"/>
              <a:gd name="T67" fmla="*/ 708 h 1175"/>
              <a:gd name="T68" fmla="*/ 1257 w 1586"/>
              <a:gd name="T69" fmla="*/ 816 h 1175"/>
              <a:gd name="T70" fmla="*/ 1256 w 1586"/>
              <a:gd name="T71" fmla="*/ 717 h 1175"/>
              <a:gd name="T72" fmla="*/ 1256 w 1586"/>
              <a:gd name="T73" fmla="*/ 717 h 1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86" h="1175">
                <a:moveTo>
                  <a:pt x="1586" y="153"/>
                </a:moveTo>
                <a:cubicBezTo>
                  <a:pt x="1586" y="633"/>
                  <a:pt x="1586" y="633"/>
                  <a:pt x="1586" y="633"/>
                </a:cubicBezTo>
                <a:cubicBezTo>
                  <a:pt x="1586" y="633"/>
                  <a:pt x="1483" y="654"/>
                  <a:pt x="1462" y="656"/>
                </a:cubicBezTo>
                <a:cubicBezTo>
                  <a:pt x="1441" y="659"/>
                  <a:pt x="1375" y="680"/>
                  <a:pt x="1327" y="634"/>
                </a:cubicBezTo>
                <a:cubicBezTo>
                  <a:pt x="1252" y="563"/>
                  <a:pt x="989" y="301"/>
                  <a:pt x="989" y="301"/>
                </a:cubicBezTo>
                <a:cubicBezTo>
                  <a:pt x="989" y="301"/>
                  <a:pt x="944" y="257"/>
                  <a:pt x="871" y="295"/>
                </a:cubicBezTo>
                <a:cubicBezTo>
                  <a:pt x="804" y="330"/>
                  <a:pt x="705" y="382"/>
                  <a:pt x="663" y="402"/>
                </a:cubicBezTo>
                <a:cubicBezTo>
                  <a:pt x="585" y="444"/>
                  <a:pt x="520" y="378"/>
                  <a:pt x="520" y="327"/>
                </a:cubicBezTo>
                <a:cubicBezTo>
                  <a:pt x="520" y="288"/>
                  <a:pt x="544" y="262"/>
                  <a:pt x="579" y="242"/>
                </a:cubicBezTo>
                <a:cubicBezTo>
                  <a:pt x="674" y="185"/>
                  <a:pt x="873" y="73"/>
                  <a:pt x="956" y="29"/>
                </a:cubicBezTo>
                <a:cubicBezTo>
                  <a:pt x="1006" y="2"/>
                  <a:pt x="1043" y="0"/>
                  <a:pt x="1112" y="58"/>
                </a:cubicBezTo>
                <a:cubicBezTo>
                  <a:pt x="1197" y="130"/>
                  <a:pt x="1273" y="195"/>
                  <a:pt x="1273" y="195"/>
                </a:cubicBezTo>
                <a:cubicBezTo>
                  <a:pt x="1273" y="195"/>
                  <a:pt x="1298" y="216"/>
                  <a:pt x="1337" y="208"/>
                </a:cubicBezTo>
                <a:cubicBezTo>
                  <a:pt x="1434" y="187"/>
                  <a:pt x="1586" y="153"/>
                  <a:pt x="1586" y="153"/>
                </a:cubicBezTo>
                <a:close/>
                <a:moveTo>
                  <a:pt x="538" y="967"/>
                </a:moveTo>
                <a:cubicBezTo>
                  <a:pt x="551" y="934"/>
                  <a:pt x="546" y="897"/>
                  <a:pt x="522" y="872"/>
                </a:cubicBezTo>
                <a:cubicBezTo>
                  <a:pt x="500" y="850"/>
                  <a:pt x="468" y="844"/>
                  <a:pt x="437" y="851"/>
                </a:cubicBezTo>
                <a:cubicBezTo>
                  <a:pt x="446" y="820"/>
                  <a:pt x="441" y="788"/>
                  <a:pt x="419" y="765"/>
                </a:cubicBezTo>
                <a:cubicBezTo>
                  <a:pt x="397" y="743"/>
                  <a:pt x="365" y="737"/>
                  <a:pt x="334" y="744"/>
                </a:cubicBezTo>
                <a:cubicBezTo>
                  <a:pt x="343" y="714"/>
                  <a:pt x="338" y="681"/>
                  <a:pt x="316" y="659"/>
                </a:cubicBezTo>
                <a:cubicBezTo>
                  <a:pt x="282" y="623"/>
                  <a:pt x="222" y="625"/>
                  <a:pt x="182" y="662"/>
                </a:cubicBezTo>
                <a:cubicBezTo>
                  <a:pt x="143" y="700"/>
                  <a:pt x="118" y="768"/>
                  <a:pt x="153" y="808"/>
                </a:cubicBezTo>
                <a:cubicBezTo>
                  <a:pt x="188" y="848"/>
                  <a:pt x="228" y="823"/>
                  <a:pt x="259" y="816"/>
                </a:cubicBezTo>
                <a:cubicBezTo>
                  <a:pt x="250" y="847"/>
                  <a:pt x="225" y="875"/>
                  <a:pt x="256" y="914"/>
                </a:cubicBezTo>
                <a:cubicBezTo>
                  <a:pt x="287" y="954"/>
                  <a:pt x="331" y="930"/>
                  <a:pt x="361" y="923"/>
                </a:cubicBezTo>
                <a:cubicBezTo>
                  <a:pt x="353" y="953"/>
                  <a:pt x="328" y="984"/>
                  <a:pt x="359" y="1021"/>
                </a:cubicBezTo>
                <a:cubicBezTo>
                  <a:pt x="389" y="1058"/>
                  <a:pt x="439" y="1038"/>
                  <a:pt x="472" y="1028"/>
                </a:cubicBezTo>
                <a:cubicBezTo>
                  <a:pt x="459" y="1061"/>
                  <a:pt x="432" y="1096"/>
                  <a:pt x="467" y="1135"/>
                </a:cubicBezTo>
                <a:cubicBezTo>
                  <a:pt x="502" y="1175"/>
                  <a:pt x="582" y="1157"/>
                  <a:pt x="622" y="1119"/>
                </a:cubicBezTo>
                <a:cubicBezTo>
                  <a:pt x="661" y="1082"/>
                  <a:pt x="665" y="1022"/>
                  <a:pt x="630" y="986"/>
                </a:cubicBezTo>
                <a:cubicBezTo>
                  <a:pt x="606" y="962"/>
                  <a:pt x="571" y="956"/>
                  <a:pt x="538" y="967"/>
                </a:cubicBezTo>
                <a:close/>
                <a:moveTo>
                  <a:pt x="1256" y="717"/>
                </a:moveTo>
                <a:cubicBezTo>
                  <a:pt x="971" y="432"/>
                  <a:pt x="1105" y="566"/>
                  <a:pt x="952" y="413"/>
                </a:cubicBezTo>
                <a:cubicBezTo>
                  <a:pt x="952" y="413"/>
                  <a:pt x="906" y="367"/>
                  <a:pt x="845" y="394"/>
                </a:cubicBezTo>
                <a:cubicBezTo>
                  <a:pt x="803" y="412"/>
                  <a:pt x="748" y="438"/>
                  <a:pt x="707" y="457"/>
                </a:cubicBezTo>
                <a:cubicBezTo>
                  <a:pt x="662" y="481"/>
                  <a:pt x="629" y="488"/>
                  <a:pt x="614" y="488"/>
                </a:cubicBezTo>
                <a:cubicBezTo>
                  <a:pt x="526" y="488"/>
                  <a:pt x="455" y="417"/>
                  <a:pt x="455" y="330"/>
                </a:cubicBezTo>
                <a:cubicBezTo>
                  <a:pt x="455" y="273"/>
                  <a:pt x="485" y="224"/>
                  <a:pt x="530" y="195"/>
                </a:cubicBezTo>
                <a:cubicBezTo>
                  <a:pt x="593" y="152"/>
                  <a:pt x="739" y="74"/>
                  <a:pt x="739" y="74"/>
                </a:cubicBezTo>
                <a:cubicBezTo>
                  <a:pt x="739" y="74"/>
                  <a:pt x="694" y="18"/>
                  <a:pt x="597" y="18"/>
                </a:cubicBezTo>
                <a:cubicBezTo>
                  <a:pt x="500" y="18"/>
                  <a:pt x="298" y="151"/>
                  <a:pt x="298" y="151"/>
                </a:cubicBezTo>
                <a:cubicBezTo>
                  <a:pt x="298" y="151"/>
                  <a:pt x="240" y="188"/>
                  <a:pt x="158" y="155"/>
                </a:cubicBezTo>
                <a:cubicBezTo>
                  <a:pt x="0" y="100"/>
                  <a:pt x="0" y="100"/>
                  <a:pt x="0" y="100"/>
                </a:cubicBezTo>
                <a:cubicBezTo>
                  <a:pt x="0" y="649"/>
                  <a:pt x="0" y="649"/>
                  <a:pt x="0" y="649"/>
                </a:cubicBezTo>
                <a:cubicBezTo>
                  <a:pt x="0" y="649"/>
                  <a:pt x="45" y="662"/>
                  <a:pt x="86" y="679"/>
                </a:cubicBezTo>
                <a:cubicBezTo>
                  <a:pt x="95" y="653"/>
                  <a:pt x="110" y="628"/>
                  <a:pt x="130" y="609"/>
                </a:cubicBezTo>
                <a:cubicBezTo>
                  <a:pt x="197" y="544"/>
                  <a:pt x="309" y="544"/>
                  <a:pt x="370" y="607"/>
                </a:cubicBezTo>
                <a:cubicBezTo>
                  <a:pt x="389" y="626"/>
                  <a:pt x="401" y="649"/>
                  <a:pt x="408" y="674"/>
                </a:cubicBezTo>
                <a:cubicBezTo>
                  <a:pt x="433" y="682"/>
                  <a:pt x="455" y="695"/>
                  <a:pt x="473" y="714"/>
                </a:cubicBezTo>
                <a:cubicBezTo>
                  <a:pt x="491" y="733"/>
                  <a:pt x="504" y="756"/>
                  <a:pt x="511" y="781"/>
                </a:cubicBezTo>
                <a:cubicBezTo>
                  <a:pt x="536" y="788"/>
                  <a:pt x="558" y="802"/>
                  <a:pt x="576" y="820"/>
                </a:cubicBezTo>
                <a:cubicBezTo>
                  <a:pt x="596" y="841"/>
                  <a:pt x="610" y="867"/>
                  <a:pt x="616" y="894"/>
                </a:cubicBezTo>
                <a:cubicBezTo>
                  <a:pt x="642" y="902"/>
                  <a:pt x="665" y="916"/>
                  <a:pt x="684" y="935"/>
                </a:cubicBezTo>
                <a:cubicBezTo>
                  <a:pt x="720" y="972"/>
                  <a:pt x="734" y="1024"/>
                  <a:pt x="726" y="1073"/>
                </a:cubicBezTo>
                <a:cubicBezTo>
                  <a:pt x="726" y="1073"/>
                  <a:pt x="726" y="1073"/>
                  <a:pt x="726" y="1073"/>
                </a:cubicBezTo>
                <a:cubicBezTo>
                  <a:pt x="726" y="1074"/>
                  <a:pt x="749" y="1099"/>
                  <a:pt x="762" y="1113"/>
                </a:cubicBezTo>
                <a:cubicBezTo>
                  <a:pt x="790" y="1140"/>
                  <a:pt x="834" y="1140"/>
                  <a:pt x="861" y="1113"/>
                </a:cubicBezTo>
                <a:cubicBezTo>
                  <a:pt x="888" y="1086"/>
                  <a:pt x="888" y="1041"/>
                  <a:pt x="861" y="1014"/>
                </a:cubicBezTo>
                <a:cubicBezTo>
                  <a:pt x="860" y="1013"/>
                  <a:pt x="763" y="912"/>
                  <a:pt x="771" y="904"/>
                </a:cubicBezTo>
                <a:cubicBezTo>
                  <a:pt x="779" y="896"/>
                  <a:pt x="902" y="1025"/>
                  <a:pt x="904" y="1027"/>
                </a:cubicBezTo>
                <a:cubicBezTo>
                  <a:pt x="932" y="1054"/>
                  <a:pt x="976" y="1054"/>
                  <a:pt x="1003" y="1027"/>
                </a:cubicBezTo>
                <a:cubicBezTo>
                  <a:pt x="1030" y="1000"/>
                  <a:pt x="1030" y="956"/>
                  <a:pt x="1003" y="928"/>
                </a:cubicBezTo>
                <a:cubicBezTo>
                  <a:pt x="1002" y="927"/>
                  <a:pt x="996" y="922"/>
                  <a:pt x="994" y="920"/>
                </a:cubicBezTo>
                <a:cubicBezTo>
                  <a:pt x="994" y="920"/>
                  <a:pt x="872" y="811"/>
                  <a:pt x="881" y="801"/>
                </a:cubicBezTo>
                <a:cubicBezTo>
                  <a:pt x="890" y="792"/>
                  <a:pt x="1042" y="934"/>
                  <a:pt x="1043" y="934"/>
                </a:cubicBezTo>
                <a:cubicBezTo>
                  <a:pt x="1070" y="958"/>
                  <a:pt x="1112" y="958"/>
                  <a:pt x="1138" y="932"/>
                </a:cubicBezTo>
                <a:cubicBezTo>
                  <a:pt x="1164" y="906"/>
                  <a:pt x="1164" y="866"/>
                  <a:pt x="1142" y="839"/>
                </a:cubicBezTo>
                <a:cubicBezTo>
                  <a:pt x="1141" y="837"/>
                  <a:pt x="1026" y="717"/>
                  <a:pt x="1035" y="708"/>
                </a:cubicBezTo>
                <a:cubicBezTo>
                  <a:pt x="1044" y="698"/>
                  <a:pt x="1158" y="816"/>
                  <a:pt x="1158" y="816"/>
                </a:cubicBezTo>
                <a:cubicBezTo>
                  <a:pt x="1186" y="843"/>
                  <a:pt x="1230" y="843"/>
                  <a:pt x="1257" y="816"/>
                </a:cubicBezTo>
                <a:cubicBezTo>
                  <a:pt x="1284" y="789"/>
                  <a:pt x="1284" y="745"/>
                  <a:pt x="1257" y="718"/>
                </a:cubicBezTo>
                <a:cubicBezTo>
                  <a:pt x="1257" y="717"/>
                  <a:pt x="1256" y="717"/>
                  <a:pt x="1256" y="717"/>
                </a:cubicBezTo>
                <a:close/>
                <a:moveTo>
                  <a:pt x="1256" y="717"/>
                </a:moveTo>
                <a:cubicBezTo>
                  <a:pt x="1256" y="717"/>
                  <a:pt x="1256" y="717"/>
                  <a:pt x="1256" y="717"/>
                </a:cubicBezTo>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prstClr val="black"/>
              </a:solidFill>
              <a:effectLst/>
              <a:uLnTx/>
              <a:uFillTx/>
              <a:latin typeface="DIN Condensed"/>
              <a:cs typeface="Arial" charset="0"/>
            </a:endParaRPr>
          </a:p>
        </p:txBody>
      </p:sp>
      <p:sp>
        <p:nvSpPr>
          <p:cNvPr id="129" name="Rectangle 128">
            <a:extLst>
              <a:ext uri="{FF2B5EF4-FFF2-40B4-BE49-F238E27FC236}">
                <a16:creationId xmlns:a16="http://schemas.microsoft.com/office/drawing/2014/main" id="{6C87B73C-A02F-4FE9-951C-69919297CC2E}"/>
              </a:ext>
            </a:extLst>
          </p:cNvPr>
          <p:cNvSpPr/>
          <p:nvPr/>
        </p:nvSpPr>
        <p:spPr>
          <a:xfrm>
            <a:off x="385600" y="1354060"/>
            <a:ext cx="1634362" cy="338554"/>
          </a:xfrm>
          <a:prstGeom prst="rect">
            <a:avLst/>
          </a:prstGeom>
        </p:spPr>
        <p:txBody>
          <a:bodyPr wrap="square">
            <a:spAutoFit/>
          </a:bodyPr>
          <a:lstStyle/>
          <a:p>
            <a:pPr algn="ctr" defTabSz="914400" fontAlgn="base">
              <a:spcBef>
                <a:spcPct val="0"/>
              </a:spcBef>
              <a:spcAft>
                <a:spcPct val="0"/>
              </a:spcAft>
              <a:defRPr/>
            </a:pPr>
            <a:r>
              <a:rPr lang="en-IN" sz="1600" dirty="0">
                <a:solidFill>
                  <a:prstClr val="black"/>
                </a:solidFill>
                <a:latin typeface="DIN Condensed"/>
                <a:cs typeface="Arial" charset="0"/>
              </a:rPr>
              <a:t>Traditional AMS</a:t>
            </a:r>
            <a:endParaRPr lang="en-US" sz="1600" dirty="0">
              <a:solidFill>
                <a:prstClr val="black"/>
              </a:solidFill>
              <a:latin typeface="DIN Condensed"/>
              <a:cs typeface="Arial" charset="0"/>
            </a:endParaRPr>
          </a:p>
        </p:txBody>
      </p:sp>
      <p:sp>
        <p:nvSpPr>
          <p:cNvPr id="130" name="Rectangle 129">
            <a:extLst>
              <a:ext uri="{FF2B5EF4-FFF2-40B4-BE49-F238E27FC236}">
                <a16:creationId xmlns:a16="http://schemas.microsoft.com/office/drawing/2014/main" id="{90464A41-9E01-4A7E-A317-D5F275B9359B}"/>
              </a:ext>
            </a:extLst>
          </p:cNvPr>
          <p:cNvSpPr/>
          <p:nvPr/>
        </p:nvSpPr>
        <p:spPr>
          <a:xfrm>
            <a:off x="3011439" y="1400433"/>
            <a:ext cx="2013876" cy="338554"/>
          </a:xfrm>
          <a:prstGeom prst="rect">
            <a:avLst/>
          </a:prstGeom>
        </p:spPr>
        <p:txBody>
          <a:bodyPr wrap="square">
            <a:spAutoFit/>
          </a:bodyPr>
          <a:lstStyle/>
          <a:p>
            <a:pPr algn="ctr" defTabSz="914400" fontAlgn="base">
              <a:spcBef>
                <a:spcPct val="0"/>
              </a:spcBef>
              <a:spcAft>
                <a:spcPct val="0"/>
              </a:spcAft>
              <a:defRPr/>
            </a:pPr>
            <a:r>
              <a:rPr lang="en-IN" sz="1600" dirty="0">
                <a:solidFill>
                  <a:prstClr val="black"/>
                </a:solidFill>
                <a:latin typeface="DIN Condensed"/>
                <a:cs typeface="Arial" charset="0"/>
              </a:rPr>
              <a:t>Traditional Features</a:t>
            </a:r>
            <a:endParaRPr lang="en-US" sz="1600" dirty="0">
              <a:solidFill>
                <a:prstClr val="black"/>
              </a:solidFill>
              <a:latin typeface="DIN Condensed"/>
              <a:cs typeface="Arial" charset="0"/>
            </a:endParaRPr>
          </a:p>
        </p:txBody>
      </p:sp>
      <p:sp>
        <p:nvSpPr>
          <p:cNvPr id="131" name="Freeform 6">
            <a:extLst>
              <a:ext uri="{FF2B5EF4-FFF2-40B4-BE49-F238E27FC236}">
                <a16:creationId xmlns:a16="http://schemas.microsoft.com/office/drawing/2014/main" id="{3AC5B885-DC9D-4E05-9321-12779BE89008}"/>
              </a:ext>
            </a:extLst>
          </p:cNvPr>
          <p:cNvSpPr>
            <a:spLocks/>
          </p:cNvSpPr>
          <p:nvPr/>
        </p:nvSpPr>
        <p:spPr bwMode="auto">
          <a:xfrm>
            <a:off x="3645215" y="459773"/>
            <a:ext cx="809321" cy="866678"/>
          </a:xfrm>
          <a:custGeom>
            <a:avLst/>
            <a:gdLst>
              <a:gd name="T0" fmla="*/ 72 w 144"/>
              <a:gd name="T1" fmla="*/ 0 h 156"/>
              <a:gd name="T2" fmla="*/ 0 w 144"/>
              <a:gd name="T3" fmla="*/ 72 h 156"/>
              <a:gd name="T4" fmla="*/ 72 w 144"/>
              <a:gd name="T5" fmla="*/ 156 h 156"/>
              <a:gd name="T6" fmla="*/ 144 w 144"/>
              <a:gd name="T7" fmla="*/ 72 h 156"/>
              <a:gd name="T8" fmla="*/ 72 w 144"/>
              <a:gd name="T9" fmla="*/ 0 h 156"/>
            </a:gdLst>
            <a:ahLst/>
            <a:cxnLst>
              <a:cxn ang="0">
                <a:pos x="T0" y="T1"/>
              </a:cxn>
              <a:cxn ang="0">
                <a:pos x="T2" y="T3"/>
              </a:cxn>
              <a:cxn ang="0">
                <a:pos x="T4" y="T5"/>
              </a:cxn>
              <a:cxn ang="0">
                <a:pos x="T6" y="T7"/>
              </a:cxn>
              <a:cxn ang="0">
                <a:pos x="T8" y="T9"/>
              </a:cxn>
            </a:cxnLst>
            <a:rect l="0" t="0" r="r" b="b"/>
            <a:pathLst>
              <a:path w="144" h="156">
                <a:moveTo>
                  <a:pt x="72" y="0"/>
                </a:moveTo>
                <a:cubicBezTo>
                  <a:pt x="32" y="0"/>
                  <a:pt x="0" y="32"/>
                  <a:pt x="0" y="72"/>
                </a:cubicBezTo>
                <a:cubicBezTo>
                  <a:pt x="0" y="136"/>
                  <a:pt x="72" y="156"/>
                  <a:pt x="72" y="156"/>
                </a:cubicBezTo>
                <a:cubicBezTo>
                  <a:pt x="72" y="156"/>
                  <a:pt x="144" y="136"/>
                  <a:pt x="144" y="72"/>
                </a:cubicBezTo>
                <a:cubicBezTo>
                  <a:pt x="144" y="32"/>
                  <a:pt x="112" y="0"/>
                  <a:pt x="72" y="0"/>
                </a:cubicBezTo>
                <a:close/>
              </a:path>
            </a:pathLst>
          </a:custGeom>
          <a:solidFill>
            <a:sysClr val="windowText" lastClr="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400" b="0" i="0" u="none" strike="noStrike" kern="0" cap="none" spc="0" normalizeH="0" baseline="0" noProof="0" dirty="0">
              <a:ln>
                <a:noFill/>
              </a:ln>
              <a:solidFill>
                <a:prstClr val="black"/>
              </a:solidFill>
              <a:effectLst/>
              <a:uLnTx/>
              <a:uFillTx/>
              <a:latin typeface="DIN Condensed"/>
              <a:cs typeface="Arial" charset="0"/>
            </a:endParaRPr>
          </a:p>
        </p:txBody>
      </p:sp>
      <p:sp>
        <p:nvSpPr>
          <p:cNvPr id="132" name="Freeform 10">
            <a:extLst>
              <a:ext uri="{FF2B5EF4-FFF2-40B4-BE49-F238E27FC236}">
                <a16:creationId xmlns:a16="http://schemas.microsoft.com/office/drawing/2014/main" id="{D89E581D-95E2-4911-B339-5F1515F0D8EA}"/>
              </a:ext>
            </a:extLst>
          </p:cNvPr>
          <p:cNvSpPr>
            <a:spLocks noEditPoints="1"/>
          </p:cNvSpPr>
          <p:nvPr/>
        </p:nvSpPr>
        <p:spPr bwMode="auto">
          <a:xfrm>
            <a:off x="3784825" y="634314"/>
            <a:ext cx="528118" cy="434579"/>
          </a:xfrm>
          <a:custGeom>
            <a:avLst/>
            <a:gdLst>
              <a:gd name="T0" fmla="*/ 263 w 289"/>
              <a:gd name="T1" fmla="*/ 78 h 239"/>
              <a:gd name="T2" fmla="*/ 246 w 289"/>
              <a:gd name="T3" fmla="*/ 95 h 239"/>
              <a:gd name="T4" fmla="*/ 263 w 289"/>
              <a:gd name="T5" fmla="*/ 111 h 239"/>
              <a:gd name="T6" fmla="*/ 279 w 289"/>
              <a:gd name="T7" fmla="*/ 95 h 239"/>
              <a:gd name="T8" fmla="*/ 263 w 289"/>
              <a:gd name="T9" fmla="*/ 78 h 239"/>
              <a:gd name="T10" fmla="*/ 27 w 289"/>
              <a:gd name="T11" fmla="*/ 78 h 239"/>
              <a:gd name="T12" fmla="*/ 10 w 289"/>
              <a:gd name="T13" fmla="*/ 95 h 239"/>
              <a:gd name="T14" fmla="*/ 27 w 289"/>
              <a:gd name="T15" fmla="*/ 111 h 239"/>
              <a:gd name="T16" fmla="*/ 43 w 289"/>
              <a:gd name="T17" fmla="*/ 95 h 239"/>
              <a:gd name="T18" fmla="*/ 27 w 289"/>
              <a:gd name="T19" fmla="*/ 78 h 239"/>
              <a:gd name="T20" fmla="*/ 214 w 289"/>
              <a:gd name="T21" fmla="*/ 49 h 239"/>
              <a:gd name="T22" fmla="*/ 189 w 289"/>
              <a:gd name="T23" fmla="*/ 73 h 239"/>
              <a:gd name="T24" fmla="*/ 214 w 289"/>
              <a:gd name="T25" fmla="*/ 97 h 239"/>
              <a:gd name="T26" fmla="*/ 238 w 289"/>
              <a:gd name="T27" fmla="*/ 73 h 239"/>
              <a:gd name="T28" fmla="*/ 214 w 289"/>
              <a:gd name="T29" fmla="*/ 49 h 239"/>
              <a:gd name="T30" fmla="*/ 289 w 289"/>
              <a:gd name="T31" fmla="*/ 197 h 239"/>
              <a:gd name="T32" fmla="*/ 262 w 289"/>
              <a:gd name="T33" fmla="*/ 197 h 239"/>
              <a:gd name="T34" fmla="*/ 262 w 289"/>
              <a:gd name="T35" fmla="*/ 146 h 239"/>
              <a:gd name="T36" fmla="*/ 255 w 289"/>
              <a:gd name="T37" fmla="*/ 122 h 239"/>
              <a:gd name="T38" fmla="*/ 263 w 289"/>
              <a:gd name="T39" fmla="*/ 121 h 239"/>
              <a:gd name="T40" fmla="*/ 289 w 289"/>
              <a:gd name="T41" fmla="*/ 148 h 239"/>
              <a:gd name="T42" fmla="*/ 289 w 289"/>
              <a:gd name="T43" fmla="*/ 197 h 239"/>
              <a:gd name="T44" fmla="*/ 76 w 289"/>
              <a:gd name="T45" fmla="*/ 49 h 239"/>
              <a:gd name="T46" fmla="*/ 51 w 289"/>
              <a:gd name="T47" fmla="*/ 73 h 239"/>
              <a:gd name="T48" fmla="*/ 76 w 289"/>
              <a:gd name="T49" fmla="*/ 97 h 239"/>
              <a:gd name="T50" fmla="*/ 100 w 289"/>
              <a:gd name="T51" fmla="*/ 73 h 239"/>
              <a:gd name="T52" fmla="*/ 76 w 289"/>
              <a:gd name="T53" fmla="*/ 49 h 239"/>
              <a:gd name="T54" fmla="*/ 27 w 289"/>
              <a:gd name="T55" fmla="*/ 121 h 239"/>
              <a:gd name="T56" fmla="*/ 34 w 289"/>
              <a:gd name="T57" fmla="*/ 122 h 239"/>
              <a:gd name="T58" fmla="*/ 28 w 289"/>
              <a:gd name="T59" fmla="*/ 146 h 239"/>
              <a:gd name="T60" fmla="*/ 28 w 289"/>
              <a:gd name="T61" fmla="*/ 197 h 239"/>
              <a:gd name="T62" fmla="*/ 0 w 289"/>
              <a:gd name="T63" fmla="*/ 197 h 239"/>
              <a:gd name="T64" fmla="*/ 0 w 289"/>
              <a:gd name="T65" fmla="*/ 148 h 239"/>
              <a:gd name="T66" fmla="*/ 27 w 289"/>
              <a:gd name="T67" fmla="*/ 121 h 239"/>
              <a:gd name="T68" fmla="*/ 145 w 289"/>
              <a:gd name="T69" fmla="*/ 0 h 239"/>
              <a:gd name="T70" fmla="*/ 109 w 289"/>
              <a:gd name="T71" fmla="*/ 36 h 239"/>
              <a:gd name="T72" fmla="*/ 145 w 289"/>
              <a:gd name="T73" fmla="*/ 72 h 239"/>
              <a:gd name="T74" fmla="*/ 181 w 289"/>
              <a:gd name="T75" fmla="*/ 36 h 239"/>
              <a:gd name="T76" fmla="*/ 145 w 289"/>
              <a:gd name="T77" fmla="*/ 0 h 239"/>
              <a:gd name="T78" fmla="*/ 253 w 289"/>
              <a:gd name="T79" fmla="*/ 216 h 239"/>
              <a:gd name="T80" fmla="*/ 210 w 289"/>
              <a:gd name="T81" fmla="*/ 216 h 239"/>
              <a:gd name="T82" fmla="*/ 210 w 289"/>
              <a:gd name="T83" fmla="*/ 138 h 239"/>
              <a:gd name="T84" fmla="*/ 203 w 289"/>
              <a:gd name="T85" fmla="*/ 109 h 239"/>
              <a:gd name="T86" fmla="*/ 214 w 289"/>
              <a:gd name="T87" fmla="*/ 107 h 239"/>
              <a:gd name="T88" fmla="*/ 253 w 289"/>
              <a:gd name="T89" fmla="*/ 146 h 239"/>
              <a:gd name="T90" fmla="*/ 253 w 289"/>
              <a:gd name="T91" fmla="*/ 216 h 239"/>
              <a:gd name="T92" fmla="*/ 79 w 289"/>
              <a:gd name="T93" fmla="*/ 138 h 239"/>
              <a:gd name="T94" fmla="*/ 79 w 289"/>
              <a:gd name="T95" fmla="*/ 216 h 239"/>
              <a:gd name="T96" fmla="*/ 37 w 289"/>
              <a:gd name="T97" fmla="*/ 216 h 239"/>
              <a:gd name="T98" fmla="*/ 37 w 289"/>
              <a:gd name="T99" fmla="*/ 146 h 239"/>
              <a:gd name="T100" fmla="*/ 76 w 289"/>
              <a:gd name="T101" fmla="*/ 107 h 239"/>
              <a:gd name="T102" fmla="*/ 87 w 289"/>
              <a:gd name="T103" fmla="*/ 109 h 239"/>
              <a:gd name="T104" fmla="*/ 79 w 289"/>
              <a:gd name="T105" fmla="*/ 138 h 239"/>
              <a:gd name="T106" fmla="*/ 88 w 289"/>
              <a:gd name="T107" fmla="*/ 239 h 239"/>
              <a:gd name="T108" fmla="*/ 201 w 289"/>
              <a:gd name="T109" fmla="*/ 239 h 239"/>
              <a:gd name="T110" fmla="*/ 201 w 289"/>
              <a:gd name="T111" fmla="*/ 138 h 239"/>
              <a:gd name="T112" fmla="*/ 145 w 289"/>
              <a:gd name="T113" fmla="*/ 82 h 239"/>
              <a:gd name="T114" fmla="*/ 88 w 289"/>
              <a:gd name="T115" fmla="*/ 138 h 239"/>
              <a:gd name="T116" fmla="*/ 88 w 289"/>
              <a:gd name="T117" fmla="*/ 239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89" h="239">
                <a:moveTo>
                  <a:pt x="263" y="78"/>
                </a:moveTo>
                <a:cubicBezTo>
                  <a:pt x="253" y="78"/>
                  <a:pt x="246" y="86"/>
                  <a:pt x="246" y="95"/>
                </a:cubicBezTo>
                <a:cubicBezTo>
                  <a:pt x="246" y="104"/>
                  <a:pt x="253" y="111"/>
                  <a:pt x="263" y="111"/>
                </a:cubicBezTo>
                <a:cubicBezTo>
                  <a:pt x="272" y="111"/>
                  <a:pt x="279" y="104"/>
                  <a:pt x="279" y="95"/>
                </a:cubicBezTo>
                <a:cubicBezTo>
                  <a:pt x="279" y="86"/>
                  <a:pt x="272" y="78"/>
                  <a:pt x="263" y="78"/>
                </a:cubicBezTo>
                <a:close/>
                <a:moveTo>
                  <a:pt x="27" y="78"/>
                </a:moveTo>
                <a:cubicBezTo>
                  <a:pt x="18" y="78"/>
                  <a:pt x="10" y="86"/>
                  <a:pt x="10" y="95"/>
                </a:cubicBezTo>
                <a:cubicBezTo>
                  <a:pt x="10" y="104"/>
                  <a:pt x="18" y="111"/>
                  <a:pt x="27" y="111"/>
                </a:cubicBezTo>
                <a:cubicBezTo>
                  <a:pt x="36" y="111"/>
                  <a:pt x="43" y="104"/>
                  <a:pt x="43" y="95"/>
                </a:cubicBezTo>
                <a:cubicBezTo>
                  <a:pt x="43" y="86"/>
                  <a:pt x="36" y="78"/>
                  <a:pt x="27" y="78"/>
                </a:cubicBezTo>
                <a:close/>
                <a:moveTo>
                  <a:pt x="214" y="49"/>
                </a:moveTo>
                <a:cubicBezTo>
                  <a:pt x="200" y="49"/>
                  <a:pt x="189" y="60"/>
                  <a:pt x="189" y="73"/>
                </a:cubicBezTo>
                <a:cubicBezTo>
                  <a:pt x="189" y="86"/>
                  <a:pt x="200" y="97"/>
                  <a:pt x="214" y="97"/>
                </a:cubicBezTo>
                <a:cubicBezTo>
                  <a:pt x="227" y="97"/>
                  <a:pt x="238" y="86"/>
                  <a:pt x="238" y="73"/>
                </a:cubicBezTo>
                <a:cubicBezTo>
                  <a:pt x="238" y="60"/>
                  <a:pt x="227" y="49"/>
                  <a:pt x="214" y="49"/>
                </a:cubicBezTo>
                <a:close/>
                <a:moveTo>
                  <a:pt x="289" y="197"/>
                </a:moveTo>
                <a:cubicBezTo>
                  <a:pt x="262" y="197"/>
                  <a:pt x="262" y="197"/>
                  <a:pt x="262" y="197"/>
                </a:cubicBezTo>
                <a:cubicBezTo>
                  <a:pt x="262" y="146"/>
                  <a:pt x="262" y="146"/>
                  <a:pt x="262" y="146"/>
                </a:cubicBezTo>
                <a:cubicBezTo>
                  <a:pt x="262" y="137"/>
                  <a:pt x="259" y="129"/>
                  <a:pt x="255" y="122"/>
                </a:cubicBezTo>
                <a:cubicBezTo>
                  <a:pt x="257" y="121"/>
                  <a:pt x="260" y="121"/>
                  <a:pt x="263" y="121"/>
                </a:cubicBezTo>
                <a:cubicBezTo>
                  <a:pt x="277" y="121"/>
                  <a:pt x="289" y="133"/>
                  <a:pt x="289" y="148"/>
                </a:cubicBezTo>
                <a:lnTo>
                  <a:pt x="289" y="197"/>
                </a:lnTo>
                <a:close/>
                <a:moveTo>
                  <a:pt x="76" y="49"/>
                </a:moveTo>
                <a:cubicBezTo>
                  <a:pt x="62" y="49"/>
                  <a:pt x="51" y="60"/>
                  <a:pt x="51" y="73"/>
                </a:cubicBezTo>
                <a:cubicBezTo>
                  <a:pt x="51" y="86"/>
                  <a:pt x="62" y="97"/>
                  <a:pt x="76" y="97"/>
                </a:cubicBezTo>
                <a:cubicBezTo>
                  <a:pt x="89" y="97"/>
                  <a:pt x="100" y="86"/>
                  <a:pt x="100" y="73"/>
                </a:cubicBezTo>
                <a:cubicBezTo>
                  <a:pt x="100" y="60"/>
                  <a:pt x="89" y="49"/>
                  <a:pt x="76" y="49"/>
                </a:cubicBezTo>
                <a:close/>
                <a:moveTo>
                  <a:pt x="27" y="121"/>
                </a:moveTo>
                <a:cubicBezTo>
                  <a:pt x="29" y="121"/>
                  <a:pt x="32" y="121"/>
                  <a:pt x="34" y="122"/>
                </a:cubicBezTo>
                <a:cubicBezTo>
                  <a:pt x="30" y="129"/>
                  <a:pt x="28" y="137"/>
                  <a:pt x="28" y="146"/>
                </a:cubicBezTo>
                <a:cubicBezTo>
                  <a:pt x="28" y="197"/>
                  <a:pt x="28" y="197"/>
                  <a:pt x="28" y="197"/>
                </a:cubicBezTo>
                <a:cubicBezTo>
                  <a:pt x="0" y="197"/>
                  <a:pt x="0" y="197"/>
                  <a:pt x="0" y="197"/>
                </a:cubicBezTo>
                <a:cubicBezTo>
                  <a:pt x="0" y="148"/>
                  <a:pt x="0" y="148"/>
                  <a:pt x="0" y="148"/>
                </a:cubicBezTo>
                <a:cubicBezTo>
                  <a:pt x="0" y="133"/>
                  <a:pt x="12" y="121"/>
                  <a:pt x="27" y="121"/>
                </a:cubicBezTo>
                <a:close/>
                <a:moveTo>
                  <a:pt x="145" y="0"/>
                </a:moveTo>
                <a:cubicBezTo>
                  <a:pt x="125" y="0"/>
                  <a:pt x="109" y="16"/>
                  <a:pt x="109" y="36"/>
                </a:cubicBezTo>
                <a:cubicBezTo>
                  <a:pt x="109" y="56"/>
                  <a:pt x="125" y="72"/>
                  <a:pt x="145" y="72"/>
                </a:cubicBezTo>
                <a:cubicBezTo>
                  <a:pt x="164" y="72"/>
                  <a:pt x="181" y="56"/>
                  <a:pt x="181" y="36"/>
                </a:cubicBezTo>
                <a:cubicBezTo>
                  <a:pt x="181" y="16"/>
                  <a:pt x="164" y="0"/>
                  <a:pt x="145" y="0"/>
                </a:cubicBezTo>
                <a:close/>
                <a:moveTo>
                  <a:pt x="253" y="216"/>
                </a:moveTo>
                <a:cubicBezTo>
                  <a:pt x="210" y="216"/>
                  <a:pt x="210" y="216"/>
                  <a:pt x="210" y="216"/>
                </a:cubicBezTo>
                <a:cubicBezTo>
                  <a:pt x="210" y="138"/>
                  <a:pt x="210" y="138"/>
                  <a:pt x="210" y="138"/>
                </a:cubicBezTo>
                <a:cubicBezTo>
                  <a:pt x="210" y="127"/>
                  <a:pt x="207" y="118"/>
                  <a:pt x="203" y="109"/>
                </a:cubicBezTo>
                <a:cubicBezTo>
                  <a:pt x="206" y="108"/>
                  <a:pt x="210" y="107"/>
                  <a:pt x="214" y="107"/>
                </a:cubicBezTo>
                <a:cubicBezTo>
                  <a:pt x="235" y="107"/>
                  <a:pt x="253" y="124"/>
                  <a:pt x="253" y="146"/>
                </a:cubicBezTo>
                <a:lnTo>
                  <a:pt x="253" y="216"/>
                </a:lnTo>
                <a:close/>
                <a:moveTo>
                  <a:pt x="79" y="138"/>
                </a:moveTo>
                <a:cubicBezTo>
                  <a:pt x="79" y="216"/>
                  <a:pt x="79" y="216"/>
                  <a:pt x="79" y="216"/>
                </a:cubicBezTo>
                <a:cubicBezTo>
                  <a:pt x="37" y="216"/>
                  <a:pt x="37" y="216"/>
                  <a:pt x="37" y="216"/>
                </a:cubicBezTo>
                <a:cubicBezTo>
                  <a:pt x="37" y="146"/>
                  <a:pt x="37" y="146"/>
                  <a:pt x="37" y="146"/>
                </a:cubicBezTo>
                <a:cubicBezTo>
                  <a:pt x="37" y="124"/>
                  <a:pt x="54" y="107"/>
                  <a:pt x="76" y="107"/>
                </a:cubicBezTo>
                <a:cubicBezTo>
                  <a:pt x="79" y="107"/>
                  <a:pt x="83" y="108"/>
                  <a:pt x="87" y="109"/>
                </a:cubicBezTo>
                <a:cubicBezTo>
                  <a:pt x="82" y="118"/>
                  <a:pt x="79" y="127"/>
                  <a:pt x="79" y="138"/>
                </a:cubicBezTo>
                <a:close/>
                <a:moveTo>
                  <a:pt x="88" y="239"/>
                </a:moveTo>
                <a:cubicBezTo>
                  <a:pt x="201" y="239"/>
                  <a:pt x="201" y="239"/>
                  <a:pt x="201" y="239"/>
                </a:cubicBezTo>
                <a:cubicBezTo>
                  <a:pt x="201" y="138"/>
                  <a:pt x="201" y="138"/>
                  <a:pt x="201" y="138"/>
                </a:cubicBezTo>
                <a:cubicBezTo>
                  <a:pt x="201" y="107"/>
                  <a:pt x="176" y="82"/>
                  <a:pt x="145" y="82"/>
                </a:cubicBezTo>
                <a:cubicBezTo>
                  <a:pt x="113" y="82"/>
                  <a:pt x="88" y="107"/>
                  <a:pt x="88" y="138"/>
                </a:cubicBezTo>
                <a:lnTo>
                  <a:pt x="88" y="239"/>
                </a:ln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prstClr val="black"/>
              </a:solidFill>
              <a:effectLst/>
              <a:uLnTx/>
              <a:uFillTx/>
              <a:latin typeface="DIN Condensed"/>
              <a:cs typeface="Arial" charset="0"/>
            </a:endParaRPr>
          </a:p>
        </p:txBody>
      </p:sp>
      <p:sp>
        <p:nvSpPr>
          <p:cNvPr id="133" name="TextBox 132">
            <a:extLst>
              <a:ext uri="{FF2B5EF4-FFF2-40B4-BE49-F238E27FC236}">
                <a16:creationId xmlns:a16="http://schemas.microsoft.com/office/drawing/2014/main" id="{0CF4A73E-FAD8-48F0-9763-98FB44A9242A}"/>
              </a:ext>
            </a:extLst>
          </p:cNvPr>
          <p:cNvSpPr txBox="1"/>
          <p:nvPr/>
        </p:nvSpPr>
        <p:spPr>
          <a:xfrm>
            <a:off x="191517" y="1731501"/>
            <a:ext cx="2118363" cy="3554819"/>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marL="171450" indent="-171450" defTabSz="914400" fontAlgn="base">
              <a:spcBef>
                <a:spcPct val="0"/>
              </a:spcBef>
              <a:spcAft>
                <a:spcPct val="0"/>
              </a:spcAft>
              <a:buClr>
                <a:srgbClr val="6D6E71"/>
              </a:buClr>
              <a:buFont typeface="Courier New" panose="02070309020205020404" pitchFamily="49" charset="0"/>
              <a:buChar char="o"/>
              <a:defRPr/>
            </a:pPr>
            <a:r>
              <a:rPr lang="en-US" sz="1100" dirty="0">
                <a:solidFill>
                  <a:prstClr val="black"/>
                </a:solidFill>
                <a:latin typeface="DIN Condensed"/>
                <a:cs typeface="Arial" charset="0"/>
              </a:rPr>
              <a:t>On-time Ticket Resolution</a:t>
            </a:r>
          </a:p>
          <a:p>
            <a:pPr marL="171450" indent="-171450" defTabSz="914400" fontAlgn="base">
              <a:spcBef>
                <a:spcPct val="0"/>
              </a:spcBef>
              <a:spcAft>
                <a:spcPct val="0"/>
              </a:spcAft>
              <a:buClr>
                <a:srgbClr val="6D6E71"/>
              </a:buClr>
              <a:buFont typeface="Courier New" panose="02070309020205020404" pitchFamily="49" charset="0"/>
              <a:buChar char="o"/>
              <a:defRPr/>
            </a:pPr>
            <a:endParaRPr lang="en-US" sz="1100" dirty="0">
              <a:solidFill>
                <a:prstClr val="black"/>
              </a:solidFill>
              <a:latin typeface="DIN Condensed"/>
              <a:cs typeface="Arial" charset="0"/>
            </a:endParaRPr>
          </a:p>
          <a:p>
            <a:pPr marL="171450" indent="-171450" defTabSz="914400" fontAlgn="base">
              <a:spcBef>
                <a:spcPct val="0"/>
              </a:spcBef>
              <a:spcAft>
                <a:spcPct val="0"/>
              </a:spcAft>
              <a:buClr>
                <a:srgbClr val="6D6E71"/>
              </a:buClr>
              <a:buFont typeface="Courier New" panose="02070309020205020404" pitchFamily="49" charset="0"/>
              <a:buChar char="o"/>
              <a:defRPr/>
            </a:pPr>
            <a:r>
              <a:rPr lang="en-US" sz="1100" dirty="0">
                <a:solidFill>
                  <a:prstClr val="black"/>
                </a:solidFill>
                <a:latin typeface="DIN Condensed"/>
                <a:cs typeface="Arial" charset="0"/>
              </a:rPr>
              <a:t>Application SLAs</a:t>
            </a:r>
          </a:p>
          <a:p>
            <a:pPr marL="171450" indent="-171450" defTabSz="914400" fontAlgn="base">
              <a:spcBef>
                <a:spcPct val="0"/>
              </a:spcBef>
              <a:spcAft>
                <a:spcPct val="0"/>
              </a:spcAft>
              <a:buClr>
                <a:srgbClr val="6D6E71"/>
              </a:buClr>
              <a:buFont typeface="Courier New" panose="02070309020205020404" pitchFamily="49" charset="0"/>
              <a:buChar char="o"/>
              <a:defRPr/>
            </a:pPr>
            <a:endParaRPr lang="en-US" sz="1100" dirty="0">
              <a:solidFill>
                <a:prstClr val="black"/>
              </a:solidFill>
              <a:latin typeface="DIN Condensed"/>
              <a:cs typeface="Arial" charset="0"/>
            </a:endParaRPr>
          </a:p>
          <a:p>
            <a:pPr marL="171450" indent="-171450" defTabSz="914400" fontAlgn="base">
              <a:spcBef>
                <a:spcPct val="0"/>
              </a:spcBef>
              <a:spcAft>
                <a:spcPct val="0"/>
              </a:spcAft>
              <a:buClr>
                <a:srgbClr val="6D6E71"/>
              </a:buClr>
              <a:buFont typeface="Courier New" panose="02070309020205020404" pitchFamily="49" charset="0"/>
              <a:buChar char="o"/>
              <a:defRPr/>
            </a:pPr>
            <a:r>
              <a:rPr lang="en-US" sz="1100" dirty="0">
                <a:solidFill>
                  <a:prstClr val="black"/>
                </a:solidFill>
                <a:latin typeface="DIN Condensed"/>
                <a:cs typeface="Arial" charset="0"/>
              </a:rPr>
              <a:t>AMS Environment monitoring</a:t>
            </a:r>
          </a:p>
          <a:p>
            <a:pPr marL="171450" indent="-171450" defTabSz="914400" fontAlgn="base">
              <a:spcBef>
                <a:spcPct val="0"/>
              </a:spcBef>
              <a:spcAft>
                <a:spcPct val="0"/>
              </a:spcAft>
              <a:buClr>
                <a:srgbClr val="6D6E71"/>
              </a:buClr>
              <a:buFont typeface="Courier New" panose="02070309020205020404" pitchFamily="49" charset="0"/>
              <a:buChar char="o"/>
              <a:defRPr/>
            </a:pPr>
            <a:endParaRPr lang="en-US" sz="1100" dirty="0">
              <a:solidFill>
                <a:prstClr val="black"/>
              </a:solidFill>
              <a:latin typeface="DIN Condensed"/>
              <a:cs typeface="Arial" charset="0"/>
            </a:endParaRPr>
          </a:p>
          <a:p>
            <a:pPr marL="171450" indent="-171450" defTabSz="914400" fontAlgn="base">
              <a:spcBef>
                <a:spcPct val="0"/>
              </a:spcBef>
              <a:spcAft>
                <a:spcPct val="0"/>
              </a:spcAft>
              <a:buClr>
                <a:srgbClr val="6D6E71"/>
              </a:buClr>
              <a:buFont typeface="Courier New" panose="02070309020205020404" pitchFamily="49" charset="0"/>
              <a:buChar char="o"/>
              <a:defRPr/>
            </a:pPr>
            <a:r>
              <a:rPr lang="en-US" sz="1100" dirty="0">
                <a:solidFill>
                  <a:prstClr val="black"/>
                </a:solidFill>
                <a:latin typeface="DIN Condensed"/>
                <a:cs typeface="Arial" charset="0"/>
              </a:rPr>
              <a:t>Optimize Human effort</a:t>
            </a:r>
          </a:p>
          <a:p>
            <a:pPr marL="171450" indent="-171450" defTabSz="914400" fontAlgn="base">
              <a:spcBef>
                <a:spcPct val="0"/>
              </a:spcBef>
              <a:spcAft>
                <a:spcPct val="0"/>
              </a:spcAft>
              <a:buClr>
                <a:srgbClr val="6D6E71"/>
              </a:buClr>
              <a:buFont typeface="Courier New" panose="02070309020205020404" pitchFamily="49" charset="0"/>
              <a:buChar char="o"/>
              <a:defRPr/>
            </a:pPr>
            <a:endParaRPr lang="en-US" sz="1100" dirty="0">
              <a:solidFill>
                <a:prstClr val="black"/>
              </a:solidFill>
              <a:latin typeface="DIN Condensed"/>
              <a:cs typeface="Arial" charset="0"/>
            </a:endParaRPr>
          </a:p>
          <a:p>
            <a:pPr marL="171450" indent="-171450" defTabSz="914400" fontAlgn="base">
              <a:spcBef>
                <a:spcPct val="0"/>
              </a:spcBef>
              <a:spcAft>
                <a:spcPct val="0"/>
              </a:spcAft>
              <a:buClr>
                <a:srgbClr val="6D6E71"/>
              </a:buClr>
              <a:buFont typeface="Courier New" panose="02070309020205020404" pitchFamily="49" charset="0"/>
              <a:buChar char="o"/>
              <a:defRPr/>
            </a:pPr>
            <a:r>
              <a:rPr lang="en-US" sz="1100" dirty="0">
                <a:solidFill>
                  <a:prstClr val="black"/>
                </a:solidFill>
                <a:latin typeface="DIN Condensed"/>
                <a:cs typeface="Arial" charset="0"/>
              </a:rPr>
              <a:t>Dev and Infra Silos</a:t>
            </a:r>
          </a:p>
          <a:p>
            <a:pPr marL="171450" indent="-171450" defTabSz="914400" fontAlgn="base">
              <a:spcBef>
                <a:spcPct val="0"/>
              </a:spcBef>
              <a:spcAft>
                <a:spcPct val="0"/>
              </a:spcAft>
              <a:buClr>
                <a:srgbClr val="6D6E71"/>
              </a:buClr>
              <a:buFont typeface="Courier New" panose="02070309020205020404" pitchFamily="49" charset="0"/>
              <a:buChar char="o"/>
              <a:defRPr/>
            </a:pPr>
            <a:endParaRPr lang="en-US" sz="1100" dirty="0">
              <a:solidFill>
                <a:prstClr val="black"/>
              </a:solidFill>
              <a:latin typeface="DIN Condensed"/>
              <a:cs typeface="Arial" charset="0"/>
            </a:endParaRPr>
          </a:p>
          <a:p>
            <a:pPr marL="171450" indent="-171450" defTabSz="914400" fontAlgn="base">
              <a:spcBef>
                <a:spcPct val="0"/>
              </a:spcBef>
              <a:spcAft>
                <a:spcPct val="0"/>
              </a:spcAft>
              <a:buClr>
                <a:srgbClr val="6D6E71"/>
              </a:buClr>
              <a:buFont typeface="Courier New" panose="02070309020205020404" pitchFamily="49" charset="0"/>
              <a:buChar char="o"/>
              <a:defRPr/>
            </a:pPr>
            <a:r>
              <a:rPr lang="en-US" sz="1100" dirty="0">
                <a:solidFill>
                  <a:prstClr val="black"/>
                </a:solidFill>
                <a:latin typeface="DIN Condensed"/>
                <a:cs typeface="Arial" charset="0"/>
              </a:rPr>
              <a:t>BCP/DR services</a:t>
            </a:r>
          </a:p>
          <a:p>
            <a:pPr marL="171450" indent="-171450" defTabSz="914400" fontAlgn="base">
              <a:spcBef>
                <a:spcPct val="0"/>
              </a:spcBef>
              <a:spcAft>
                <a:spcPct val="0"/>
              </a:spcAft>
              <a:buClr>
                <a:srgbClr val="6D6E71"/>
              </a:buClr>
              <a:buFont typeface="Courier New" panose="02070309020205020404" pitchFamily="49" charset="0"/>
              <a:buChar char="o"/>
              <a:defRPr/>
            </a:pPr>
            <a:endParaRPr lang="en-US" sz="1100" dirty="0">
              <a:solidFill>
                <a:prstClr val="black"/>
              </a:solidFill>
              <a:latin typeface="DIN Condensed"/>
              <a:cs typeface="Arial" charset="0"/>
            </a:endParaRPr>
          </a:p>
          <a:p>
            <a:pPr marL="171450" indent="-171450" defTabSz="914400" fontAlgn="base">
              <a:spcBef>
                <a:spcPct val="0"/>
              </a:spcBef>
              <a:spcAft>
                <a:spcPct val="0"/>
              </a:spcAft>
              <a:buClr>
                <a:srgbClr val="6D6E71"/>
              </a:buClr>
              <a:buFont typeface="Courier New" panose="02070309020205020404" pitchFamily="49" charset="0"/>
              <a:buChar char="o"/>
              <a:defRPr/>
            </a:pPr>
            <a:r>
              <a:rPr lang="en-US" sz="1100" dirty="0">
                <a:solidFill>
                  <a:prstClr val="black"/>
                </a:solidFill>
                <a:latin typeface="DIN Condensed"/>
                <a:cs typeface="Arial" charset="0"/>
              </a:rPr>
              <a:t>Disconnected SDLC process </a:t>
            </a:r>
          </a:p>
          <a:p>
            <a:pPr marL="171450" indent="-171450" defTabSz="914400" fontAlgn="base">
              <a:spcBef>
                <a:spcPct val="0"/>
              </a:spcBef>
              <a:spcAft>
                <a:spcPct val="0"/>
              </a:spcAft>
              <a:buClr>
                <a:srgbClr val="6D6E71"/>
              </a:buClr>
              <a:buFont typeface="Courier New" panose="02070309020205020404" pitchFamily="49" charset="0"/>
              <a:buChar char="o"/>
              <a:defRPr/>
            </a:pPr>
            <a:endParaRPr lang="en-US" sz="1100" dirty="0">
              <a:solidFill>
                <a:prstClr val="black"/>
              </a:solidFill>
              <a:latin typeface="DIN Condensed"/>
              <a:cs typeface="Arial" charset="0"/>
            </a:endParaRPr>
          </a:p>
          <a:p>
            <a:pPr marL="171450" indent="-171450" defTabSz="914400" fontAlgn="base">
              <a:spcBef>
                <a:spcPct val="0"/>
              </a:spcBef>
              <a:spcAft>
                <a:spcPct val="0"/>
              </a:spcAft>
              <a:buClr>
                <a:srgbClr val="6D6E71"/>
              </a:buClr>
              <a:buFont typeface="Courier New" panose="02070309020205020404" pitchFamily="49" charset="0"/>
              <a:buChar char="o"/>
              <a:defRPr/>
            </a:pPr>
            <a:r>
              <a:rPr lang="en-US" sz="1100" dirty="0">
                <a:solidFill>
                  <a:prstClr val="black"/>
                </a:solidFill>
                <a:latin typeface="DIN Condensed"/>
                <a:cs typeface="Arial" charset="0"/>
              </a:rPr>
              <a:t>Reactive approach to monitoring</a:t>
            </a:r>
          </a:p>
          <a:p>
            <a:pPr marL="171450" indent="-171450" defTabSz="914400" fontAlgn="base">
              <a:spcBef>
                <a:spcPct val="0"/>
              </a:spcBef>
              <a:spcAft>
                <a:spcPct val="0"/>
              </a:spcAft>
              <a:buClr>
                <a:srgbClr val="6D6E71"/>
              </a:buClr>
              <a:buFont typeface="Courier New" panose="02070309020205020404" pitchFamily="49" charset="0"/>
              <a:buChar char="o"/>
              <a:defRPr/>
            </a:pPr>
            <a:endParaRPr lang="en-US" sz="1100" dirty="0">
              <a:solidFill>
                <a:prstClr val="black"/>
              </a:solidFill>
              <a:latin typeface="DIN Condensed"/>
              <a:cs typeface="Arial" charset="0"/>
            </a:endParaRPr>
          </a:p>
          <a:p>
            <a:pPr marL="171450" indent="-171450" defTabSz="914400" fontAlgn="base">
              <a:spcBef>
                <a:spcPct val="0"/>
              </a:spcBef>
              <a:spcAft>
                <a:spcPct val="0"/>
              </a:spcAft>
              <a:buClr>
                <a:srgbClr val="6D6E71"/>
              </a:buClr>
              <a:buFont typeface="Courier New" panose="02070309020205020404" pitchFamily="49" charset="0"/>
              <a:buChar char="o"/>
              <a:defRPr/>
            </a:pPr>
            <a:r>
              <a:rPr lang="en-US" sz="1100" dirty="0">
                <a:solidFill>
                  <a:prstClr val="black"/>
                </a:solidFill>
                <a:latin typeface="DIN Condensed"/>
                <a:cs typeface="Arial" charset="0"/>
              </a:rPr>
              <a:t>Innovation within Team</a:t>
            </a:r>
          </a:p>
          <a:p>
            <a:pPr marL="171450" indent="-171450" defTabSz="914400" fontAlgn="base">
              <a:spcBef>
                <a:spcPct val="0"/>
              </a:spcBef>
              <a:spcAft>
                <a:spcPct val="0"/>
              </a:spcAft>
              <a:buClr>
                <a:srgbClr val="6D6E71"/>
              </a:buClr>
              <a:buFont typeface="Courier New" panose="02070309020205020404" pitchFamily="49" charset="0"/>
              <a:buChar char="o"/>
              <a:defRPr/>
            </a:pPr>
            <a:endParaRPr lang="en-US" sz="1100" dirty="0">
              <a:solidFill>
                <a:prstClr val="black"/>
              </a:solidFill>
              <a:latin typeface="DIN Condensed"/>
              <a:cs typeface="Arial" charset="0"/>
            </a:endParaRPr>
          </a:p>
          <a:p>
            <a:pPr marL="171450" indent="-171450" defTabSz="914400" fontAlgn="base">
              <a:spcBef>
                <a:spcPct val="0"/>
              </a:spcBef>
              <a:spcAft>
                <a:spcPct val="0"/>
              </a:spcAft>
              <a:buClr>
                <a:srgbClr val="6D6E71"/>
              </a:buClr>
              <a:buFont typeface="Courier New" panose="02070309020205020404" pitchFamily="49" charset="0"/>
              <a:buChar char="o"/>
              <a:defRPr/>
            </a:pPr>
            <a:r>
              <a:rPr lang="en-US" sz="1100" dirty="0">
                <a:solidFill>
                  <a:prstClr val="black"/>
                </a:solidFill>
                <a:latin typeface="DIN Condensed"/>
                <a:cs typeface="Arial" charset="0"/>
              </a:rPr>
              <a:t>Applications hosted  DC</a:t>
            </a:r>
          </a:p>
          <a:p>
            <a:pPr marL="171450" indent="-171450" defTabSz="914400" fontAlgn="base">
              <a:spcBef>
                <a:spcPct val="0"/>
              </a:spcBef>
              <a:spcAft>
                <a:spcPct val="0"/>
              </a:spcAft>
              <a:buClr>
                <a:srgbClr val="6D6E71"/>
              </a:buClr>
              <a:buFont typeface="Courier New" panose="02070309020205020404" pitchFamily="49" charset="0"/>
              <a:buChar char="o"/>
              <a:defRPr/>
            </a:pPr>
            <a:endParaRPr lang="en-US" sz="1100" dirty="0">
              <a:solidFill>
                <a:prstClr val="black"/>
              </a:solidFill>
              <a:latin typeface="DIN Condensed"/>
              <a:cs typeface="Arial" charset="0"/>
            </a:endParaRPr>
          </a:p>
          <a:p>
            <a:pPr marL="171450" indent="-171450" defTabSz="914400" fontAlgn="base">
              <a:spcBef>
                <a:spcPct val="0"/>
              </a:spcBef>
              <a:spcAft>
                <a:spcPct val="0"/>
              </a:spcAft>
              <a:buClr>
                <a:srgbClr val="6D6E71"/>
              </a:buClr>
              <a:buFont typeface="Courier New" panose="02070309020205020404" pitchFamily="49" charset="0"/>
              <a:buChar char="o"/>
              <a:defRPr/>
            </a:pPr>
            <a:r>
              <a:rPr lang="en-US" sz="1100" dirty="0">
                <a:solidFill>
                  <a:prstClr val="black"/>
                </a:solidFill>
                <a:latin typeface="DIN Condensed"/>
                <a:cs typeface="Arial" charset="0"/>
              </a:rPr>
              <a:t>Enterprise user centric</a:t>
            </a:r>
          </a:p>
        </p:txBody>
      </p:sp>
      <p:cxnSp>
        <p:nvCxnSpPr>
          <p:cNvPr id="134" name="Straight Connector 133">
            <a:extLst>
              <a:ext uri="{FF2B5EF4-FFF2-40B4-BE49-F238E27FC236}">
                <a16:creationId xmlns:a16="http://schemas.microsoft.com/office/drawing/2014/main" id="{6E034C25-10E2-4EF3-897E-623B6C008057}"/>
              </a:ext>
            </a:extLst>
          </p:cNvPr>
          <p:cNvCxnSpPr>
            <a:cxnSpLocks/>
          </p:cNvCxnSpPr>
          <p:nvPr/>
        </p:nvCxnSpPr>
        <p:spPr>
          <a:xfrm>
            <a:off x="353939" y="1977491"/>
            <a:ext cx="1928524" cy="0"/>
          </a:xfrm>
          <a:prstGeom prst="line">
            <a:avLst/>
          </a:prstGeom>
          <a:noFill/>
          <a:ln w="9525" cap="flat" cmpd="sng" algn="ctr">
            <a:solidFill>
              <a:sysClr val="windowText" lastClr="000000"/>
            </a:solidFill>
            <a:prstDash val="dashDot"/>
          </a:ln>
          <a:effectLst/>
        </p:spPr>
      </p:cxnSp>
      <p:cxnSp>
        <p:nvCxnSpPr>
          <p:cNvPr id="135" name="Straight Connector 134">
            <a:extLst>
              <a:ext uri="{FF2B5EF4-FFF2-40B4-BE49-F238E27FC236}">
                <a16:creationId xmlns:a16="http://schemas.microsoft.com/office/drawing/2014/main" id="{76B6FCAA-FFAC-4BB4-8598-E03AAEE6508D}"/>
              </a:ext>
            </a:extLst>
          </p:cNvPr>
          <p:cNvCxnSpPr>
            <a:cxnSpLocks/>
          </p:cNvCxnSpPr>
          <p:nvPr/>
        </p:nvCxnSpPr>
        <p:spPr>
          <a:xfrm>
            <a:off x="353939" y="2343564"/>
            <a:ext cx="1928524" cy="0"/>
          </a:xfrm>
          <a:prstGeom prst="line">
            <a:avLst/>
          </a:prstGeom>
          <a:noFill/>
          <a:ln w="9525" cap="flat" cmpd="sng" algn="ctr">
            <a:solidFill>
              <a:sysClr val="windowText" lastClr="000000"/>
            </a:solidFill>
            <a:prstDash val="dashDot"/>
          </a:ln>
          <a:effectLst/>
        </p:spPr>
      </p:cxnSp>
      <p:cxnSp>
        <p:nvCxnSpPr>
          <p:cNvPr id="136" name="Straight Connector 135">
            <a:extLst>
              <a:ext uri="{FF2B5EF4-FFF2-40B4-BE49-F238E27FC236}">
                <a16:creationId xmlns:a16="http://schemas.microsoft.com/office/drawing/2014/main" id="{44234C12-0DEB-425A-A526-EA0593C9E5BC}"/>
              </a:ext>
            </a:extLst>
          </p:cNvPr>
          <p:cNvCxnSpPr>
            <a:cxnSpLocks/>
          </p:cNvCxnSpPr>
          <p:nvPr/>
        </p:nvCxnSpPr>
        <p:spPr>
          <a:xfrm>
            <a:off x="353938" y="2697104"/>
            <a:ext cx="1928524" cy="0"/>
          </a:xfrm>
          <a:prstGeom prst="line">
            <a:avLst/>
          </a:prstGeom>
          <a:noFill/>
          <a:ln w="9525" cap="flat" cmpd="sng" algn="ctr">
            <a:solidFill>
              <a:sysClr val="windowText" lastClr="000000"/>
            </a:solidFill>
            <a:prstDash val="dashDot"/>
          </a:ln>
          <a:effectLst/>
        </p:spPr>
      </p:cxnSp>
      <p:cxnSp>
        <p:nvCxnSpPr>
          <p:cNvPr id="137" name="Straight Connector 136">
            <a:extLst>
              <a:ext uri="{FF2B5EF4-FFF2-40B4-BE49-F238E27FC236}">
                <a16:creationId xmlns:a16="http://schemas.microsoft.com/office/drawing/2014/main" id="{9D0F98AF-96C8-4BA7-8C29-266DA9189C44}"/>
              </a:ext>
            </a:extLst>
          </p:cNvPr>
          <p:cNvCxnSpPr>
            <a:cxnSpLocks/>
          </p:cNvCxnSpPr>
          <p:nvPr/>
        </p:nvCxnSpPr>
        <p:spPr>
          <a:xfrm>
            <a:off x="376128" y="3071900"/>
            <a:ext cx="1928524" cy="0"/>
          </a:xfrm>
          <a:prstGeom prst="line">
            <a:avLst/>
          </a:prstGeom>
          <a:noFill/>
          <a:ln w="9525" cap="flat" cmpd="sng" algn="ctr">
            <a:solidFill>
              <a:sysClr val="windowText" lastClr="000000"/>
            </a:solidFill>
            <a:prstDash val="dashDot"/>
          </a:ln>
          <a:effectLst/>
        </p:spPr>
      </p:cxnSp>
      <p:cxnSp>
        <p:nvCxnSpPr>
          <p:cNvPr id="138" name="Straight Connector 137">
            <a:extLst>
              <a:ext uri="{FF2B5EF4-FFF2-40B4-BE49-F238E27FC236}">
                <a16:creationId xmlns:a16="http://schemas.microsoft.com/office/drawing/2014/main" id="{838885A8-6C16-4F12-B728-0638486713A1}"/>
              </a:ext>
            </a:extLst>
          </p:cNvPr>
          <p:cNvCxnSpPr>
            <a:cxnSpLocks/>
          </p:cNvCxnSpPr>
          <p:nvPr/>
        </p:nvCxnSpPr>
        <p:spPr>
          <a:xfrm>
            <a:off x="353938" y="3351478"/>
            <a:ext cx="1928524" cy="0"/>
          </a:xfrm>
          <a:prstGeom prst="line">
            <a:avLst/>
          </a:prstGeom>
          <a:noFill/>
          <a:ln w="9525" cap="flat" cmpd="sng" algn="ctr">
            <a:solidFill>
              <a:sysClr val="windowText" lastClr="000000"/>
            </a:solidFill>
            <a:prstDash val="dashDot"/>
          </a:ln>
          <a:effectLst/>
        </p:spPr>
      </p:cxnSp>
      <p:cxnSp>
        <p:nvCxnSpPr>
          <p:cNvPr id="139" name="Straight Connector 138">
            <a:extLst>
              <a:ext uri="{FF2B5EF4-FFF2-40B4-BE49-F238E27FC236}">
                <a16:creationId xmlns:a16="http://schemas.microsoft.com/office/drawing/2014/main" id="{B01BFF83-0A34-461B-A642-FA61E9D1E580}"/>
              </a:ext>
            </a:extLst>
          </p:cNvPr>
          <p:cNvCxnSpPr>
            <a:cxnSpLocks/>
          </p:cNvCxnSpPr>
          <p:nvPr/>
        </p:nvCxnSpPr>
        <p:spPr>
          <a:xfrm>
            <a:off x="353937" y="3695757"/>
            <a:ext cx="1928524" cy="0"/>
          </a:xfrm>
          <a:prstGeom prst="line">
            <a:avLst/>
          </a:prstGeom>
          <a:noFill/>
          <a:ln w="9525" cap="flat" cmpd="sng" algn="ctr">
            <a:solidFill>
              <a:sysClr val="windowText" lastClr="000000"/>
            </a:solidFill>
            <a:prstDash val="dashDot"/>
          </a:ln>
          <a:effectLst/>
        </p:spPr>
      </p:cxnSp>
      <p:cxnSp>
        <p:nvCxnSpPr>
          <p:cNvPr id="140" name="Straight Connector 139">
            <a:extLst>
              <a:ext uri="{FF2B5EF4-FFF2-40B4-BE49-F238E27FC236}">
                <a16:creationId xmlns:a16="http://schemas.microsoft.com/office/drawing/2014/main" id="{71A19E89-B11C-4C45-AE12-A6D232866C31}"/>
              </a:ext>
            </a:extLst>
          </p:cNvPr>
          <p:cNvCxnSpPr>
            <a:cxnSpLocks/>
          </p:cNvCxnSpPr>
          <p:nvPr/>
        </p:nvCxnSpPr>
        <p:spPr>
          <a:xfrm>
            <a:off x="376128" y="3996273"/>
            <a:ext cx="1928524" cy="0"/>
          </a:xfrm>
          <a:prstGeom prst="line">
            <a:avLst/>
          </a:prstGeom>
          <a:noFill/>
          <a:ln w="9525" cap="flat" cmpd="sng" algn="ctr">
            <a:solidFill>
              <a:sysClr val="windowText" lastClr="000000"/>
            </a:solidFill>
            <a:prstDash val="dashDot"/>
          </a:ln>
          <a:effectLst/>
        </p:spPr>
      </p:cxnSp>
      <p:cxnSp>
        <p:nvCxnSpPr>
          <p:cNvPr id="141" name="Straight Connector 140">
            <a:extLst>
              <a:ext uri="{FF2B5EF4-FFF2-40B4-BE49-F238E27FC236}">
                <a16:creationId xmlns:a16="http://schemas.microsoft.com/office/drawing/2014/main" id="{FAD16921-940D-459B-8F61-2ADE8BD663D0}"/>
              </a:ext>
            </a:extLst>
          </p:cNvPr>
          <p:cNvCxnSpPr>
            <a:cxnSpLocks/>
          </p:cNvCxnSpPr>
          <p:nvPr/>
        </p:nvCxnSpPr>
        <p:spPr>
          <a:xfrm>
            <a:off x="376128" y="4386925"/>
            <a:ext cx="1928524" cy="0"/>
          </a:xfrm>
          <a:prstGeom prst="line">
            <a:avLst/>
          </a:prstGeom>
          <a:noFill/>
          <a:ln w="9525" cap="flat" cmpd="sng" algn="ctr">
            <a:solidFill>
              <a:sysClr val="windowText" lastClr="000000"/>
            </a:solidFill>
            <a:prstDash val="dashDot"/>
          </a:ln>
          <a:effectLst/>
        </p:spPr>
      </p:cxnSp>
      <p:cxnSp>
        <p:nvCxnSpPr>
          <p:cNvPr id="142" name="Straight Connector 141">
            <a:extLst>
              <a:ext uri="{FF2B5EF4-FFF2-40B4-BE49-F238E27FC236}">
                <a16:creationId xmlns:a16="http://schemas.microsoft.com/office/drawing/2014/main" id="{14C12598-1E99-46EF-94FA-27970B4F0A00}"/>
              </a:ext>
            </a:extLst>
          </p:cNvPr>
          <p:cNvCxnSpPr>
            <a:cxnSpLocks/>
          </p:cNvCxnSpPr>
          <p:nvPr/>
        </p:nvCxnSpPr>
        <p:spPr>
          <a:xfrm>
            <a:off x="376128" y="4647670"/>
            <a:ext cx="1928524" cy="0"/>
          </a:xfrm>
          <a:prstGeom prst="line">
            <a:avLst/>
          </a:prstGeom>
          <a:noFill/>
          <a:ln w="9525" cap="flat" cmpd="sng" algn="ctr">
            <a:solidFill>
              <a:sysClr val="windowText" lastClr="000000"/>
            </a:solidFill>
            <a:prstDash val="dashDot"/>
          </a:ln>
          <a:effectLst/>
        </p:spPr>
      </p:cxnSp>
      <p:cxnSp>
        <p:nvCxnSpPr>
          <p:cNvPr id="143" name="Straight Connector 142">
            <a:extLst>
              <a:ext uri="{FF2B5EF4-FFF2-40B4-BE49-F238E27FC236}">
                <a16:creationId xmlns:a16="http://schemas.microsoft.com/office/drawing/2014/main" id="{A7AACC4D-9312-4E8F-9E7D-BC0E2D481431}"/>
              </a:ext>
            </a:extLst>
          </p:cNvPr>
          <p:cNvCxnSpPr>
            <a:cxnSpLocks/>
          </p:cNvCxnSpPr>
          <p:nvPr/>
        </p:nvCxnSpPr>
        <p:spPr>
          <a:xfrm>
            <a:off x="353937" y="5023643"/>
            <a:ext cx="1928524" cy="0"/>
          </a:xfrm>
          <a:prstGeom prst="line">
            <a:avLst/>
          </a:prstGeom>
          <a:noFill/>
          <a:ln w="9525" cap="flat" cmpd="sng" algn="ctr">
            <a:solidFill>
              <a:sysClr val="windowText" lastClr="000000"/>
            </a:solidFill>
            <a:prstDash val="dashDot"/>
          </a:ln>
          <a:effectLst/>
        </p:spPr>
      </p:cxnSp>
      <p:sp>
        <p:nvSpPr>
          <p:cNvPr id="144" name="TextBox 143">
            <a:extLst>
              <a:ext uri="{FF2B5EF4-FFF2-40B4-BE49-F238E27FC236}">
                <a16:creationId xmlns:a16="http://schemas.microsoft.com/office/drawing/2014/main" id="{A5875A71-CC60-45A5-93DB-6FD8AC6E9E0F}"/>
              </a:ext>
            </a:extLst>
          </p:cNvPr>
          <p:cNvSpPr txBox="1"/>
          <p:nvPr/>
        </p:nvSpPr>
        <p:spPr>
          <a:xfrm>
            <a:off x="3024418" y="1907155"/>
            <a:ext cx="1899440" cy="3477875"/>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algn="ctr" defTabSz="914400" fontAlgn="base">
              <a:spcBef>
                <a:spcPts val="1200"/>
              </a:spcBef>
              <a:spcAft>
                <a:spcPts val="1200"/>
              </a:spcAft>
              <a:buClr>
                <a:srgbClr val="6D6E71"/>
              </a:buClr>
              <a:defRPr/>
            </a:pPr>
            <a:r>
              <a:rPr lang="en-US" sz="1400" dirty="0">
                <a:solidFill>
                  <a:prstClr val="black"/>
                </a:solidFill>
                <a:latin typeface="DIN Condensed"/>
                <a:cs typeface="Arial" charset="0"/>
              </a:rPr>
              <a:t>Service Delivery Management</a:t>
            </a:r>
          </a:p>
          <a:p>
            <a:pPr algn="ctr" defTabSz="914400" fontAlgn="base">
              <a:spcBef>
                <a:spcPts val="1200"/>
              </a:spcBef>
              <a:spcAft>
                <a:spcPts val="1200"/>
              </a:spcAft>
              <a:buClr>
                <a:srgbClr val="6D6E71"/>
              </a:buClr>
              <a:defRPr/>
            </a:pPr>
            <a:r>
              <a:rPr lang="en-US" sz="1400" dirty="0">
                <a:solidFill>
                  <a:prstClr val="black"/>
                </a:solidFill>
                <a:latin typeface="DIN Condensed"/>
                <a:cs typeface="Arial" charset="0"/>
              </a:rPr>
              <a:t>Matured, ITIL based Practices</a:t>
            </a:r>
          </a:p>
          <a:p>
            <a:pPr algn="ctr" defTabSz="914400" fontAlgn="base">
              <a:spcBef>
                <a:spcPts val="1200"/>
              </a:spcBef>
              <a:spcAft>
                <a:spcPts val="1200"/>
              </a:spcAft>
              <a:buClr>
                <a:srgbClr val="6D6E71"/>
              </a:buClr>
              <a:defRPr/>
            </a:pPr>
            <a:r>
              <a:rPr lang="en-US" sz="1400" dirty="0">
                <a:solidFill>
                  <a:prstClr val="black"/>
                </a:solidFill>
                <a:latin typeface="DIN Condensed"/>
                <a:cs typeface="Arial" charset="0"/>
              </a:rPr>
              <a:t>SOP Driven KM</a:t>
            </a:r>
          </a:p>
          <a:p>
            <a:pPr algn="ctr" defTabSz="914400" fontAlgn="base">
              <a:spcBef>
                <a:spcPts val="1200"/>
              </a:spcBef>
              <a:spcAft>
                <a:spcPts val="1200"/>
              </a:spcAft>
              <a:buClr>
                <a:srgbClr val="6D6E71"/>
              </a:buClr>
              <a:defRPr/>
            </a:pPr>
            <a:r>
              <a:rPr lang="en-US" sz="1400" dirty="0">
                <a:solidFill>
                  <a:prstClr val="black"/>
                </a:solidFill>
                <a:latin typeface="DIN Condensed"/>
                <a:cs typeface="Arial" charset="0"/>
              </a:rPr>
              <a:t>24 X 7 X 365</a:t>
            </a:r>
          </a:p>
          <a:p>
            <a:pPr algn="ctr" defTabSz="914400" fontAlgn="base">
              <a:spcBef>
                <a:spcPts val="1200"/>
              </a:spcBef>
              <a:spcAft>
                <a:spcPts val="1200"/>
              </a:spcAft>
              <a:buClr>
                <a:srgbClr val="6D6E71"/>
              </a:buClr>
              <a:defRPr/>
            </a:pPr>
            <a:r>
              <a:rPr lang="en-US" sz="1400" dirty="0">
                <a:solidFill>
                  <a:prstClr val="black"/>
                </a:solidFill>
                <a:latin typeface="DIN Condensed"/>
                <a:cs typeface="Arial" charset="0"/>
              </a:rPr>
              <a:t>Consistent 99.9% Availability</a:t>
            </a:r>
          </a:p>
          <a:p>
            <a:pPr algn="ctr" defTabSz="914400" fontAlgn="base">
              <a:spcBef>
                <a:spcPts val="1200"/>
              </a:spcBef>
              <a:spcAft>
                <a:spcPts val="1200"/>
              </a:spcAft>
              <a:buClr>
                <a:srgbClr val="6D6E71"/>
              </a:buClr>
              <a:defRPr/>
            </a:pPr>
            <a:r>
              <a:rPr lang="en-US" sz="1400" dirty="0">
                <a:solidFill>
                  <a:prstClr val="black"/>
                </a:solidFill>
                <a:latin typeface="DIN Condensed"/>
                <a:cs typeface="Arial" charset="0"/>
              </a:rPr>
              <a:t>Production Stability</a:t>
            </a:r>
          </a:p>
        </p:txBody>
      </p:sp>
      <p:sp>
        <p:nvSpPr>
          <p:cNvPr id="145" name="Chevron 22">
            <a:extLst>
              <a:ext uri="{FF2B5EF4-FFF2-40B4-BE49-F238E27FC236}">
                <a16:creationId xmlns:a16="http://schemas.microsoft.com/office/drawing/2014/main" id="{08180A79-D4B2-47EB-AB3F-CB1E3B700FBC}"/>
              </a:ext>
            </a:extLst>
          </p:cNvPr>
          <p:cNvSpPr/>
          <p:nvPr/>
        </p:nvSpPr>
        <p:spPr>
          <a:xfrm>
            <a:off x="2343212" y="638427"/>
            <a:ext cx="617104" cy="1103313"/>
          </a:xfrm>
          <a:prstGeom prst="chevron">
            <a:avLst/>
          </a:prstGeom>
          <a:solidFill>
            <a:schemeClr val="tx1">
              <a:lumMod val="65000"/>
              <a:lumOff val="35000"/>
            </a:schemeClr>
          </a:solidFill>
          <a:ln w="9525" cap="flat" cmpd="sng" algn="ctr">
            <a:solidFill>
              <a:srgbClr val="A7A9AC">
                <a:shade val="95000"/>
                <a:satMod val="105000"/>
              </a:srgbClr>
            </a:solidFill>
            <a:prstDash val="solid"/>
          </a:ln>
          <a:effectLst>
            <a:outerShdw blurRad="50800" dist="38100" dir="5400000" algn="t" rotWithShape="0">
              <a:prstClr val="black">
                <a:alpha val="40000"/>
              </a:prst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black"/>
              </a:solidFill>
              <a:effectLst/>
              <a:uLnTx/>
              <a:uFillTx/>
              <a:latin typeface="DIN Condensed"/>
            </a:endParaRPr>
          </a:p>
        </p:txBody>
      </p:sp>
      <p:pic>
        <p:nvPicPr>
          <p:cNvPr id="146" name="Picture 57" descr="shutterstock_170934719(1).png">
            <a:extLst>
              <a:ext uri="{FF2B5EF4-FFF2-40B4-BE49-F238E27FC236}">
                <a16:creationId xmlns:a16="http://schemas.microsoft.com/office/drawing/2014/main" id="{42FF429B-F525-4E88-82CA-AE2ECD26C9CB}"/>
              </a:ext>
            </a:extLst>
          </p:cNvPr>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b="28571"/>
          <a:stretch>
            <a:fillRect/>
          </a:stretch>
        </p:blipFill>
        <p:spPr bwMode="auto">
          <a:xfrm>
            <a:off x="2272974" y="3772066"/>
            <a:ext cx="807936" cy="68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7" name="Picture 6">
            <a:extLst>
              <a:ext uri="{FF2B5EF4-FFF2-40B4-BE49-F238E27FC236}">
                <a16:creationId xmlns:a16="http://schemas.microsoft.com/office/drawing/2014/main" id="{78D525CC-A16B-4F1A-B76F-D587A794C0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0039" y="4518478"/>
            <a:ext cx="573477" cy="611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8" name="Picture 2">
            <a:extLst>
              <a:ext uri="{FF2B5EF4-FFF2-40B4-BE49-F238E27FC236}">
                <a16:creationId xmlns:a16="http://schemas.microsoft.com/office/drawing/2014/main" id="{5FC7E214-55D4-49DE-8799-A36155AA64C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90559" y="5064327"/>
            <a:ext cx="693877" cy="827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9" name="Picture 7">
            <a:extLst>
              <a:ext uri="{FF2B5EF4-FFF2-40B4-BE49-F238E27FC236}">
                <a16:creationId xmlns:a16="http://schemas.microsoft.com/office/drawing/2014/main" id="{0E072659-DB5D-4568-85E0-0D19DE282AE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71873" y="3081428"/>
            <a:ext cx="626727" cy="74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0" name="Picture 13">
            <a:extLst>
              <a:ext uri="{FF2B5EF4-FFF2-40B4-BE49-F238E27FC236}">
                <a16:creationId xmlns:a16="http://schemas.microsoft.com/office/drawing/2014/main" id="{9A8FA5AF-7ADF-469B-B628-F451728D20A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14685" y="1818222"/>
            <a:ext cx="613937"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1" name="Picture 12">
            <a:extLst>
              <a:ext uri="{FF2B5EF4-FFF2-40B4-BE49-F238E27FC236}">
                <a16:creationId xmlns:a16="http://schemas.microsoft.com/office/drawing/2014/main" id="{A1D8A6F4-F5F0-48AD-AF98-82E51040463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59314" y="2484562"/>
            <a:ext cx="537195"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2" name="Rectangle 151">
            <a:extLst>
              <a:ext uri="{FF2B5EF4-FFF2-40B4-BE49-F238E27FC236}">
                <a16:creationId xmlns:a16="http://schemas.microsoft.com/office/drawing/2014/main" id="{A68EAFE2-7E6A-4BA2-83CB-738F09CB2AAF}"/>
              </a:ext>
            </a:extLst>
          </p:cNvPr>
          <p:cNvSpPr/>
          <p:nvPr/>
        </p:nvSpPr>
        <p:spPr>
          <a:xfrm>
            <a:off x="5606301" y="1352870"/>
            <a:ext cx="1816531" cy="338554"/>
          </a:xfrm>
          <a:prstGeom prst="rect">
            <a:avLst/>
          </a:prstGeom>
        </p:spPr>
        <p:txBody>
          <a:bodyPr wrap="square">
            <a:spAutoFit/>
          </a:bodyPr>
          <a:lstStyle/>
          <a:p>
            <a:pPr algn="ctr" defTabSz="914400" fontAlgn="base">
              <a:spcBef>
                <a:spcPct val="0"/>
              </a:spcBef>
              <a:spcAft>
                <a:spcPct val="0"/>
              </a:spcAft>
              <a:defRPr/>
            </a:pPr>
            <a:r>
              <a:rPr lang="en-IN" sz="1600" dirty="0">
                <a:solidFill>
                  <a:prstClr val="black"/>
                </a:solidFill>
                <a:latin typeface="DIN Condensed"/>
                <a:cs typeface="Arial" charset="0"/>
              </a:rPr>
              <a:t>NexGen Features</a:t>
            </a:r>
            <a:endParaRPr lang="en-US" sz="1600" dirty="0">
              <a:solidFill>
                <a:prstClr val="black"/>
              </a:solidFill>
              <a:latin typeface="DIN Condensed"/>
              <a:cs typeface="Arial" charset="0"/>
            </a:endParaRPr>
          </a:p>
        </p:txBody>
      </p:sp>
      <p:sp>
        <p:nvSpPr>
          <p:cNvPr id="153" name="TextBox 152">
            <a:extLst>
              <a:ext uri="{FF2B5EF4-FFF2-40B4-BE49-F238E27FC236}">
                <a16:creationId xmlns:a16="http://schemas.microsoft.com/office/drawing/2014/main" id="{68342B0C-EA58-4B98-926F-6A652C55B9E8}"/>
              </a:ext>
            </a:extLst>
          </p:cNvPr>
          <p:cNvSpPr txBox="1"/>
          <p:nvPr/>
        </p:nvSpPr>
        <p:spPr>
          <a:xfrm>
            <a:off x="5554829" y="1818222"/>
            <a:ext cx="1838656" cy="3477875"/>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algn="ctr" defTabSz="914400" fontAlgn="base">
              <a:spcBef>
                <a:spcPts val="600"/>
              </a:spcBef>
              <a:spcAft>
                <a:spcPts val="600"/>
              </a:spcAft>
              <a:buClr>
                <a:srgbClr val="6D6E71"/>
              </a:buClr>
              <a:defRPr/>
            </a:pPr>
            <a:r>
              <a:rPr lang="en-US" sz="1200" dirty="0">
                <a:solidFill>
                  <a:prstClr val="black"/>
                </a:solidFill>
                <a:latin typeface="DIN Condensed"/>
                <a:cs typeface="Arial" charset="0"/>
              </a:rPr>
              <a:t>E2E Service Delivery Automation</a:t>
            </a:r>
          </a:p>
          <a:p>
            <a:pPr algn="ctr" defTabSz="914400" fontAlgn="base">
              <a:spcBef>
                <a:spcPts val="600"/>
              </a:spcBef>
              <a:spcAft>
                <a:spcPts val="600"/>
              </a:spcAft>
              <a:buClr>
                <a:srgbClr val="6D6E71"/>
              </a:buClr>
              <a:defRPr/>
            </a:pPr>
            <a:r>
              <a:rPr lang="en-US" sz="1200" dirty="0">
                <a:solidFill>
                  <a:prstClr val="black"/>
                </a:solidFill>
                <a:latin typeface="DIN Condensed"/>
                <a:cs typeface="Arial" charset="0"/>
              </a:rPr>
              <a:t>E2E orchestration</a:t>
            </a:r>
          </a:p>
          <a:p>
            <a:pPr algn="ctr" defTabSz="914400" fontAlgn="base">
              <a:spcBef>
                <a:spcPts val="600"/>
              </a:spcBef>
              <a:spcAft>
                <a:spcPts val="600"/>
              </a:spcAft>
              <a:buClr>
                <a:srgbClr val="6D6E71"/>
              </a:buClr>
              <a:defRPr/>
            </a:pPr>
            <a:r>
              <a:rPr lang="en-US" sz="1200" dirty="0">
                <a:solidFill>
                  <a:prstClr val="black"/>
                </a:solidFill>
                <a:latin typeface="DIN Condensed"/>
                <a:cs typeface="Arial" charset="0"/>
              </a:rPr>
              <a:t>Intelligent Automation through AI led Ops</a:t>
            </a:r>
          </a:p>
          <a:p>
            <a:pPr algn="ctr" defTabSz="914400" fontAlgn="base">
              <a:spcBef>
                <a:spcPts val="600"/>
              </a:spcBef>
              <a:spcAft>
                <a:spcPts val="600"/>
              </a:spcAft>
              <a:buClr>
                <a:srgbClr val="6D6E71"/>
              </a:buClr>
              <a:defRPr/>
            </a:pPr>
            <a:r>
              <a:rPr lang="en-US" sz="1200" dirty="0">
                <a:solidFill>
                  <a:prstClr val="black"/>
                </a:solidFill>
                <a:latin typeface="DIN Condensed"/>
                <a:cs typeface="Arial" charset="0"/>
              </a:rPr>
              <a:t>Driving Innovation through ERP / Apps roadmap</a:t>
            </a:r>
          </a:p>
          <a:p>
            <a:pPr algn="ctr" defTabSz="914400" fontAlgn="base">
              <a:spcBef>
                <a:spcPts val="600"/>
              </a:spcBef>
              <a:spcAft>
                <a:spcPts val="600"/>
              </a:spcAft>
              <a:buClr>
                <a:srgbClr val="6D6E71"/>
              </a:buClr>
              <a:defRPr/>
            </a:pPr>
            <a:r>
              <a:rPr lang="en-US" sz="1200" dirty="0">
                <a:solidFill>
                  <a:prstClr val="black"/>
                </a:solidFill>
                <a:latin typeface="DIN Condensed"/>
                <a:cs typeface="Arial" charset="0"/>
              </a:rPr>
              <a:t>Centralized Operations</a:t>
            </a:r>
          </a:p>
          <a:p>
            <a:pPr algn="ctr" defTabSz="914400" fontAlgn="base">
              <a:spcBef>
                <a:spcPts val="600"/>
              </a:spcBef>
              <a:spcAft>
                <a:spcPts val="600"/>
              </a:spcAft>
              <a:buClr>
                <a:srgbClr val="6D6E71"/>
              </a:buClr>
              <a:defRPr/>
            </a:pPr>
            <a:r>
              <a:rPr lang="en-US" sz="1200" dirty="0">
                <a:solidFill>
                  <a:prstClr val="black"/>
                </a:solidFill>
                <a:latin typeface="DIN Condensed"/>
                <a:cs typeface="Arial" charset="0"/>
              </a:rPr>
              <a:t>Continuous Delivery &amp; DevOps</a:t>
            </a:r>
          </a:p>
          <a:p>
            <a:pPr algn="ctr" defTabSz="914400" fontAlgn="base">
              <a:spcBef>
                <a:spcPts val="600"/>
              </a:spcBef>
              <a:spcAft>
                <a:spcPts val="600"/>
              </a:spcAft>
              <a:buClr>
                <a:srgbClr val="6D6E71"/>
              </a:buClr>
              <a:defRPr/>
            </a:pPr>
            <a:r>
              <a:rPr lang="en-US" sz="1200" dirty="0">
                <a:solidFill>
                  <a:prstClr val="black"/>
                </a:solidFill>
                <a:latin typeface="DIN Condensed"/>
                <a:cs typeface="Arial" charset="0"/>
              </a:rPr>
              <a:t>Always On &amp; Zero Deployment Time</a:t>
            </a:r>
          </a:p>
          <a:p>
            <a:pPr algn="ctr" defTabSz="914400" fontAlgn="base">
              <a:spcBef>
                <a:spcPts val="600"/>
              </a:spcBef>
              <a:spcAft>
                <a:spcPts val="600"/>
              </a:spcAft>
              <a:buClr>
                <a:srgbClr val="6D6E71"/>
              </a:buClr>
              <a:defRPr/>
            </a:pPr>
            <a:r>
              <a:rPr lang="en-US" sz="1200" dirty="0">
                <a:solidFill>
                  <a:prstClr val="black"/>
                </a:solidFill>
                <a:latin typeface="DIN Condensed"/>
                <a:cs typeface="Arial" charset="0"/>
              </a:rPr>
              <a:t>Digital Transformation</a:t>
            </a:r>
          </a:p>
        </p:txBody>
      </p:sp>
      <p:pic>
        <p:nvPicPr>
          <p:cNvPr id="154" name="Picture 9">
            <a:extLst>
              <a:ext uri="{FF2B5EF4-FFF2-40B4-BE49-F238E27FC236}">
                <a16:creationId xmlns:a16="http://schemas.microsoft.com/office/drawing/2014/main" id="{C5D87624-5471-424F-9AA9-43318B13F39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58647" y="3167699"/>
            <a:ext cx="690679"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5" name="Picture 2">
            <a:extLst>
              <a:ext uri="{FF2B5EF4-FFF2-40B4-BE49-F238E27FC236}">
                <a16:creationId xmlns:a16="http://schemas.microsoft.com/office/drawing/2014/main" id="{8DE0D3CB-490A-47A9-B0B8-1ED8D5BF12FD}"/>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948475" y="4736447"/>
            <a:ext cx="56437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6" name="Picture 155">
            <a:extLst>
              <a:ext uri="{FF2B5EF4-FFF2-40B4-BE49-F238E27FC236}">
                <a16:creationId xmlns:a16="http://schemas.microsoft.com/office/drawing/2014/main" id="{50C2F35C-AC63-47D3-B53C-1A3F80C5AD3A}"/>
              </a:ext>
            </a:extLst>
          </p:cNvPr>
          <p:cNvPicPr>
            <a:picLocks noChangeAspect="1"/>
          </p:cNvPicPr>
          <p:nvPr/>
        </p:nvPicPr>
        <p:blipFill>
          <a:blip r:embed="rId10">
            <a:clrChange>
              <a:clrFrom>
                <a:srgbClr val="FFFFFF"/>
              </a:clrFrom>
              <a:clrTo>
                <a:srgbClr val="FFFFFF">
                  <a:alpha val="0"/>
                </a:srgbClr>
              </a:clrTo>
            </a:clrChange>
          </a:blip>
          <a:stretch>
            <a:fillRect/>
          </a:stretch>
        </p:blipFill>
        <p:spPr>
          <a:xfrm>
            <a:off x="4924898" y="1919792"/>
            <a:ext cx="583927" cy="577226"/>
          </a:xfrm>
          <a:prstGeom prst="rect">
            <a:avLst/>
          </a:prstGeom>
        </p:spPr>
      </p:pic>
      <p:pic>
        <p:nvPicPr>
          <p:cNvPr id="157" name="Picture 156">
            <a:extLst>
              <a:ext uri="{FF2B5EF4-FFF2-40B4-BE49-F238E27FC236}">
                <a16:creationId xmlns:a16="http://schemas.microsoft.com/office/drawing/2014/main" id="{0EF03859-2E0F-4859-966E-3CE118929631}"/>
              </a:ext>
            </a:extLst>
          </p:cNvPr>
          <p:cNvPicPr>
            <a:picLocks noChangeAspect="1"/>
          </p:cNvPicPr>
          <p:nvPr/>
        </p:nvPicPr>
        <p:blipFill>
          <a:blip r:embed="rId11">
            <a:clrChange>
              <a:clrFrom>
                <a:srgbClr val="FFFFFF"/>
              </a:clrFrom>
              <a:clrTo>
                <a:srgbClr val="FFFFFF">
                  <a:alpha val="0"/>
                </a:srgbClr>
              </a:clrTo>
            </a:clrChange>
          </a:blip>
          <a:stretch>
            <a:fillRect/>
          </a:stretch>
        </p:blipFill>
        <p:spPr>
          <a:xfrm>
            <a:off x="4961200" y="3966549"/>
            <a:ext cx="571989" cy="591182"/>
          </a:xfrm>
          <a:prstGeom prst="rect">
            <a:avLst/>
          </a:prstGeom>
        </p:spPr>
      </p:pic>
      <p:pic>
        <p:nvPicPr>
          <p:cNvPr id="158" name="Picture 157">
            <a:extLst>
              <a:ext uri="{FF2B5EF4-FFF2-40B4-BE49-F238E27FC236}">
                <a16:creationId xmlns:a16="http://schemas.microsoft.com/office/drawing/2014/main" id="{E84835D0-5E8E-473A-9F7E-E787525FD85F}"/>
              </a:ext>
            </a:extLst>
          </p:cNvPr>
          <p:cNvPicPr>
            <a:picLocks noChangeAspect="1"/>
          </p:cNvPicPr>
          <p:nvPr/>
        </p:nvPicPr>
        <p:blipFill>
          <a:blip r:embed="rId12">
            <a:clrChange>
              <a:clrFrom>
                <a:srgbClr val="FFFFFF"/>
              </a:clrFrom>
              <a:clrTo>
                <a:srgbClr val="FFFFFF">
                  <a:alpha val="0"/>
                </a:srgbClr>
              </a:clrTo>
            </a:clrChange>
          </a:blip>
          <a:stretch>
            <a:fillRect/>
          </a:stretch>
        </p:blipFill>
        <p:spPr>
          <a:xfrm>
            <a:off x="4951343" y="2697104"/>
            <a:ext cx="545078" cy="524610"/>
          </a:xfrm>
          <a:prstGeom prst="rect">
            <a:avLst/>
          </a:prstGeom>
        </p:spPr>
      </p:pic>
      <p:pic>
        <p:nvPicPr>
          <p:cNvPr id="159" name="Picture 158">
            <a:extLst>
              <a:ext uri="{FF2B5EF4-FFF2-40B4-BE49-F238E27FC236}">
                <a16:creationId xmlns:a16="http://schemas.microsoft.com/office/drawing/2014/main" id="{575D1AB4-82E1-44F2-AF01-4CEFDAD0E3FF}"/>
              </a:ext>
            </a:extLst>
          </p:cNvPr>
          <p:cNvPicPr>
            <a:picLocks noChangeAspect="1"/>
          </p:cNvPicPr>
          <p:nvPr/>
        </p:nvPicPr>
        <p:blipFill>
          <a:blip r:embed="rId13">
            <a:clrChange>
              <a:clrFrom>
                <a:srgbClr val="FFFFFF"/>
              </a:clrFrom>
              <a:clrTo>
                <a:srgbClr val="FFFFFF">
                  <a:alpha val="0"/>
                </a:srgbClr>
              </a:clrTo>
            </a:clrChange>
          </a:blip>
          <a:stretch>
            <a:fillRect/>
          </a:stretch>
        </p:blipFill>
        <p:spPr>
          <a:xfrm>
            <a:off x="4754281" y="858399"/>
            <a:ext cx="973841" cy="1251651"/>
          </a:xfrm>
          <a:prstGeom prst="rect">
            <a:avLst/>
          </a:prstGeom>
        </p:spPr>
      </p:pic>
      <p:sp>
        <p:nvSpPr>
          <p:cNvPr id="160" name="TextBox 159">
            <a:extLst>
              <a:ext uri="{FF2B5EF4-FFF2-40B4-BE49-F238E27FC236}">
                <a16:creationId xmlns:a16="http://schemas.microsoft.com/office/drawing/2014/main" id="{29860598-BBD0-4156-B7F1-BC02D3205A67}"/>
              </a:ext>
            </a:extLst>
          </p:cNvPr>
          <p:cNvSpPr txBox="1"/>
          <p:nvPr/>
        </p:nvSpPr>
        <p:spPr>
          <a:xfrm>
            <a:off x="7920322" y="1534636"/>
            <a:ext cx="4010927" cy="3573241"/>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algn="ctr" defTabSz="914400" fontAlgn="base">
              <a:lnSpc>
                <a:spcPct val="150000"/>
              </a:lnSpc>
              <a:spcBef>
                <a:spcPts val="100"/>
              </a:spcBef>
              <a:spcAft>
                <a:spcPts val="100"/>
              </a:spcAft>
              <a:buClr>
                <a:srgbClr val="6D6E71"/>
              </a:buClr>
              <a:defRPr/>
            </a:pPr>
            <a:endParaRPr lang="en-US" sz="1100" dirty="0">
              <a:solidFill>
                <a:srgbClr val="C00000"/>
              </a:solidFill>
              <a:latin typeface="DIN Condensed"/>
              <a:cs typeface="Arial" charset="0"/>
            </a:endParaRPr>
          </a:p>
          <a:p>
            <a:pPr marL="171450" indent="-171450" defTabSz="914400" fontAlgn="base">
              <a:lnSpc>
                <a:spcPct val="150000"/>
              </a:lnSpc>
              <a:spcBef>
                <a:spcPts val="100"/>
              </a:spcBef>
              <a:spcAft>
                <a:spcPts val="100"/>
              </a:spcAft>
              <a:buClr>
                <a:srgbClr val="6D6E71"/>
              </a:buClr>
              <a:buFont typeface="Wingdings" panose="05000000000000000000" pitchFamily="2" charset="2"/>
              <a:buChar char="ü"/>
              <a:defRPr/>
            </a:pPr>
            <a:r>
              <a:rPr lang="en-US" sz="1100" dirty="0">
                <a:solidFill>
                  <a:prstClr val="black"/>
                </a:solidFill>
                <a:latin typeface="DIN Condensed"/>
                <a:cs typeface="Arial" charset="0"/>
              </a:rPr>
              <a:t>Transformative: AI led Ops Automation </a:t>
            </a:r>
          </a:p>
          <a:p>
            <a:pPr defTabSz="914400" fontAlgn="base">
              <a:lnSpc>
                <a:spcPct val="150000"/>
              </a:lnSpc>
              <a:spcBef>
                <a:spcPts val="100"/>
              </a:spcBef>
              <a:spcAft>
                <a:spcPts val="100"/>
              </a:spcAft>
              <a:buClr>
                <a:srgbClr val="6D6E71"/>
              </a:buClr>
              <a:defRPr/>
            </a:pPr>
            <a:r>
              <a:rPr lang="en-US" sz="1100" dirty="0">
                <a:solidFill>
                  <a:prstClr val="black"/>
                </a:solidFill>
                <a:latin typeface="DIN Condensed"/>
                <a:cs typeface="Arial" charset="0"/>
              </a:rPr>
              <a:t>     * Zero Touch Operations - Ticket Optimization. </a:t>
            </a:r>
          </a:p>
          <a:p>
            <a:pPr defTabSz="914400" fontAlgn="base">
              <a:lnSpc>
                <a:spcPct val="150000"/>
              </a:lnSpc>
              <a:spcBef>
                <a:spcPts val="100"/>
              </a:spcBef>
              <a:spcAft>
                <a:spcPts val="100"/>
              </a:spcAft>
              <a:buClr>
                <a:srgbClr val="6D6E71"/>
              </a:buClr>
              <a:defRPr/>
            </a:pPr>
            <a:r>
              <a:rPr lang="en-US" sz="1100" dirty="0">
                <a:solidFill>
                  <a:prstClr val="black"/>
                </a:solidFill>
                <a:latin typeface="DIN Condensed"/>
              </a:rPr>
              <a:t>     </a:t>
            </a:r>
            <a:r>
              <a:rPr lang="en-US" sz="1100" dirty="0">
                <a:solidFill>
                  <a:prstClr val="black"/>
                </a:solidFill>
                <a:latin typeface="DIN Condensed"/>
                <a:cs typeface="Arial" charset="0"/>
              </a:rPr>
              <a:t>* Business Transactions / Apps – Monitoring</a:t>
            </a:r>
          </a:p>
          <a:p>
            <a:pPr defTabSz="914400" fontAlgn="base">
              <a:lnSpc>
                <a:spcPct val="150000"/>
              </a:lnSpc>
              <a:spcBef>
                <a:spcPts val="100"/>
              </a:spcBef>
              <a:spcAft>
                <a:spcPts val="100"/>
              </a:spcAft>
              <a:buClr>
                <a:srgbClr val="6D6E71"/>
              </a:buClr>
              <a:defRPr/>
            </a:pPr>
            <a:r>
              <a:rPr lang="en-US" sz="1100" dirty="0">
                <a:solidFill>
                  <a:prstClr val="black"/>
                </a:solidFill>
                <a:latin typeface="DIN Condensed"/>
                <a:cs typeface="Arial" charset="0"/>
              </a:rPr>
              <a:t>     * Contact-Less: Chatbot to interface End Users</a:t>
            </a:r>
          </a:p>
          <a:p>
            <a:pPr defTabSz="914400" fontAlgn="base">
              <a:lnSpc>
                <a:spcPct val="150000"/>
              </a:lnSpc>
              <a:spcBef>
                <a:spcPts val="100"/>
              </a:spcBef>
              <a:spcAft>
                <a:spcPts val="100"/>
              </a:spcAft>
              <a:buClr>
                <a:srgbClr val="6D6E71"/>
              </a:buClr>
              <a:defRPr/>
            </a:pPr>
            <a:r>
              <a:rPr lang="en-US" sz="1100" dirty="0">
                <a:solidFill>
                  <a:prstClr val="black"/>
                </a:solidFill>
                <a:latin typeface="DIN Condensed"/>
              </a:rPr>
              <a:t>      * Autonomous (RPA): Business Process Simplification</a:t>
            </a:r>
            <a:endParaRPr lang="en-US" sz="1100" dirty="0">
              <a:solidFill>
                <a:prstClr val="black"/>
              </a:solidFill>
              <a:latin typeface="DIN Condensed"/>
              <a:cs typeface="Arial" charset="0"/>
            </a:endParaRPr>
          </a:p>
          <a:p>
            <a:pPr marL="171450" indent="-171450" defTabSz="914400" fontAlgn="base">
              <a:lnSpc>
                <a:spcPct val="150000"/>
              </a:lnSpc>
              <a:spcBef>
                <a:spcPts val="100"/>
              </a:spcBef>
              <a:spcAft>
                <a:spcPts val="100"/>
              </a:spcAft>
              <a:buClr>
                <a:srgbClr val="6D6E71"/>
              </a:buClr>
              <a:buFont typeface="Wingdings" panose="05000000000000000000" pitchFamily="2" charset="2"/>
              <a:buChar char="ü"/>
              <a:defRPr/>
            </a:pPr>
            <a:r>
              <a:rPr lang="en-US" sz="1100" dirty="0">
                <a:solidFill>
                  <a:prstClr val="black"/>
                </a:solidFill>
                <a:latin typeface="DIN Condensed"/>
                <a:cs typeface="Arial" charset="0"/>
              </a:rPr>
              <a:t>Transformative: DevOps Consulting / Transformation</a:t>
            </a:r>
          </a:p>
          <a:p>
            <a:pPr marL="171450" indent="-171450" defTabSz="914400" fontAlgn="base">
              <a:lnSpc>
                <a:spcPct val="150000"/>
              </a:lnSpc>
              <a:spcBef>
                <a:spcPts val="100"/>
              </a:spcBef>
              <a:spcAft>
                <a:spcPts val="100"/>
              </a:spcAft>
              <a:buClr>
                <a:srgbClr val="6D6E71"/>
              </a:buClr>
              <a:buFont typeface="Wingdings" panose="05000000000000000000" pitchFamily="2" charset="2"/>
              <a:buChar char="ü"/>
              <a:defRPr/>
            </a:pPr>
            <a:r>
              <a:rPr lang="en-US" sz="1100" dirty="0">
                <a:solidFill>
                  <a:prstClr val="black"/>
                </a:solidFill>
                <a:latin typeface="DIN Condensed"/>
                <a:cs typeface="Arial" charset="0"/>
              </a:rPr>
              <a:t>Customer-Centric: Voice of Customer</a:t>
            </a:r>
            <a:endParaRPr lang="en-US" sz="800" dirty="0">
              <a:solidFill>
                <a:prstClr val="black"/>
              </a:solidFill>
              <a:latin typeface="DIN Condensed"/>
              <a:cs typeface="Arial" charset="0"/>
            </a:endParaRPr>
          </a:p>
          <a:p>
            <a:pPr marL="171450" indent="-171450" defTabSz="914400" fontAlgn="base">
              <a:lnSpc>
                <a:spcPct val="150000"/>
              </a:lnSpc>
              <a:spcBef>
                <a:spcPts val="100"/>
              </a:spcBef>
              <a:spcAft>
                <a:spcPts val="100"/>
              </a:spcAft>
              <a:buClr>
                <a:srgbClr val="6D6E71"/>
              </a:buClr>
              <a:buFont typeface="Wingdings" panose="05000000000000000000" pitchFamily="2" charset="2"/>
              <a:buChar char="ü"/>
              <a:defRPr/>
            </a:pPr>
            <a:r>
              <a:rPr lang="en-US" sz="1100" dirty="0">
                <a:solidFill>
                  <a:prstClr val="black"/>
                </a:solidFill>
                <a:latin typeface="DIN Condensed"/>
                <a:cs typeface="Arial" charset="0"/>
              </a:rPr>
              <a:t>Customer-Centric: Incident to Business Process Traceability</a:t>
            </a:r>
          </a:p>
          <a:p>
            <a:pPr marL="171450" indent="-171450" defTabSz="914400" fontAlgn="base">
              <a:lnSpc>
                <a:spcPct val="150000"/>
              </a:lnSpc>
              <a:spcBef>
                <a:spcPts val="100"/>
              </a:spcBef>
              <a:spcAft>
                <a:spcPts val="100"/>
              </a:spcAft>
              <a:buClr>
                <a:srgbClr val="6D6E71"/>
              </a:buClr>
              <a:buFont typeface="Wingdings" panose="05000000000000000000" pitchFamily="2" charset="2"/>
              <a:buChar char="ü"/>
              <a:defRPr/>
            </a:pPr>
            <a:r>
              <a:rPr lang="en-US" sz="1100" dirty="0">
                <a:solidFill>
                  <a:prstClr val="black"/>
                </a:solidFill>
                <a:latin typeface="DIN Condensed"/>
              </a:rPr>
              <a:t>Effective Problem Mgmt - </a:t>
            </a:r>
            <a:r>
              <a:rPr lang="en-US" sz="1100" dirty="0">
                <a:solidFill>
                  <a:prstClr val="black"/>
                </a:solidFill>
                <a:latin typeface="DIN Condensed"/>
                <a:cs typeface="Arial" charset="0"/>
              </a:rPr>
              <a:t>Ticket Reduction.</a:t>
            </a:r>
          </a:p>
          <a:p>
            <a:pPr marL="171450" indent="-171450" defTabSz="914400" fontAlgn="base">
              <a:lnSpc>
                <a:spcPct val="150000"/>
              </a:lnSpc>
              <a:spcBef>
                <a:spcPts val="100"/>
              </a:spcBef>
              <a:spcAft>
                <a:spcPts val="100"/>
              </a:spcAft>
              <a:buClr>
                <a:srgbClr val="6D6E71"/>
              </a:buClr>
              <a:buFont typeface="Wingdings" panose="05000000000000000000" pitchFamily="2" charset="2"/>
              <a:buChar char="ü"/>
              <a:defRPr/>
            </a:pPr>
            <a:r>
              <a:rPr lang="en-US" sz="1100" dirty="0">
                <a:solidFill>
                  <a:prstClr val="black"/>
                </a:solidFill>
                <a:latin typeface="DIN Condensed"/>
                <a:cs typeface="Arial" charset="0"/>
              </a:rPr>
              <a:t>Transformative: Apps Rationalization</a:t>
            </a:r>
          </a:p>
          <a:p>
            <a:pPr marL="171450" indent="-171450" defTabSz="914400" fontAlgn="base">
              <a:lnSpc>
                <a:spcPct val="150000"/>
              </a:lnSpc>
              <a:spcBef>
                <a:spcPts val="100"/>
              </a:spcBef>
              <a:spcAft>
                <a:spcPts val="100"/>
              </a:spcAft>
              <a:buClr>
                <a:srgbClr val="6D6E71"/>
              </a:buClr>
              <a:buFont typeface="Wingdings" panose="05000000000000000000" pitchFamily="2" charset="2"/>
              <a:buChar char="ü"/>
              <a:defRPr/>
            </a:pPr>
            <a:r>
              <a:rPr lang="en-US" sz="1100" dirty="0">
                <a:solidFill>
                  <a:prstClr val="black"/>
                </a:solidFill>
                <a:latin typeface="DIN Condensed"/>
                <a:cs typeface="Arial" charset="0"/>
              </a:rPr>
              <a:t>Transformative: Cloud Migration</a:t>
            </a:r>
          </a:p>
          <a:p>
            <a:pPr algn="ctr" defTabSz="914400" fontAlgn="base">
              <a:lnSpc>
                <a:spcPct val="150000"/>
              </a:lnSpc>
              <a:spcBef>
                <a:spcPts val="100"/>
              </a:spcBef>
              <a:spcAft>
                <a:spcPts val="100"/>
              </a:spcAft>
              <a:buClr>
                <a:srgbClr val="6D6E71"/>
              </a:buClr>
              <a:defRPr/>
            </a:pPr>
            <a:r>
              <a:rPr lang="en-US" sz="1050" dirty="0">
                <a:solidFill>
                  <a:schemeClr val="bg1"/>
                </a:solidFill>
                <a:latin typeface="DIN Condensed"/>
                <a:cs typeface="Arial" charset="0"/>
              </a:rPr>
              <a:t>#UNLOCK CUSTOMER EXPERIENCE</a:t>
            </a:r>
          </a:p>
        </p:txBody>
      </p:sp>
      <p:sp>
        <p:nvSpPr>
          <p:cNvPr id="161" name="TextBox 160">
            <a:extLst>
              <a:ext uri="{FF2B5EF4-FFF2-40B4-BE49-F238E27FC236}">
                <a16:creationId xmlns:a16="http://schemas.microsoft.com/office/drawing/2014/main" id="{51561CD1-8403-4E53-84D7-44F6BD070EF2}"/>
              </a:ext>
            </a:extLst>
          </p:cNvPr>
          <p:cNvSpPr txBox="1"/>
          <p:nvPr/>
        </p:nvSpPr>
        <p:spPr>
          <a:xfrm>
            <a:off x="9096798" y="1377785"/>
            <a:ext cx="1657630" cy="246221"/>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algn="ctr" defTabSz="914400" fontAlgn="base">
              <a:spcBef>
                <a:spcPct val="0"/>
              </a:spcBef>
              <a:spcAft>
                <a:spcPct val="0"/>
              </a:spcAft>
              <a:buClr>
                <a:srgbClr val="6D6E71"/>
              </a:buClr>
              <a:defRPr/>
            </a:pPr>
            <a:r>
              <a:rPr lang="en-US" sz="1600" dirty="0">
                <a:solidFill>
                  <a:prstClr val="black"/>
                </a:solidFill>
                <a:latin typeface="DIN Condensed"/>
              </a:rPr>
              <a:t>Digital Operations</a:t>
            </a:r>
            <a:endParaRPr lang="en-US" sz="1600" dirty="0">
              <a:solidFill>
                <a:prstClr val="black"/>
              </a:solidFill>
              <a:latin typeface="DIN Condensed"/>
              <a:cs typeface="Arial" charset="0"/>
            </a:endParaRPr>
          </a:p>
        </p:txBody>
      </p:sp>
      <p:cxnSp>
        <p:nvCxnSpPr>
          <p:cNvPr id="162" name="Straight Connector 161">
            <a:extLst>
              <a:ext uri="{FF2B5EF4-FFF2-40B4-BE49-F238E27FC236}">
                <a16:creationId xmlns:a16="http://schemas.microsoft.com/office/drawing/2014/main" id="{4B93C44C-CCA5-461F-A189-479C9810E2DC}"/>
              </a:ext>
            </a:extLst>
          </p:cNvPr>
          <p:cNvCxnSpPr>
            <a:cxnSpLocks/>
          </p:cNvCxnSpPr>
          <p:nvPr/>
        </p:nvCxnSpPr>
        <p:spPr>
          <a:xfrm>
            <a:off x="7904352" y="2049791"/>
            <a:ext cx="3591531" cy="0"/>
          </a:xfrm>
          <a:prstGeom prst="line">
            <a:avLst/>
          </a:prstGeom>
          <a:noFill/>
          <a:ln w="9525" cap="flat" cmpd="sng" algn="ctr">
            <a:solidFill>
              <a:schemeClr val="tx1"/>
            </a:solidFill>
            <a:prstDash val="dashDot"/>
          </a:ln>
          <a:effectLst/>
        </p:spPr>
      </p:cxnSp>
      <p:cxnSp>
        <p:nvCxnSpPr>
          <p:cNvPr id="163" name="Straight Connector 162">
            <a:extLst>
              <a:ext uri="{FF2B5EF4-FFF2-40B4-BE49-F238E27FC236}">
                <a16:creationId xmlns:a16="http://schemas.microsoft.com/office/drawing/2014/main" id="{040AE5B4-49F2-4A23-B4B6-FF3C9512E376}"/>
              </a:ext>
            </a:extLst>
          </p:cNvPr>
          <p:cNvCxnSpPr>
            <a:cxnSpLocks/>
          </p:cNvCxnSpPr>
          <p:nvPr/>
        </p:nvCxnSpPr>
        <p:spPr>
          <a:xfrm>
            <a:off x="7908897" y="2322148"/>
            <a:ext cx="3591531" cy="0"/>
          </a:xfrm>
          <a:prstGeom prst="line">
            <a:avLst/>
          </a:prstGeom>
          <a:noFill/>
          <a:ln w="9525" cap="flat" cmpd="sng" algn="ctr">
            <a:solidFill>
              <a:schemeClr val="tx1"/>
            </a:solidFill>
            <a:prstDash val="dashDot"/>
          </a:ln>
          <a:effectLst/>
        </p:spPr>
      </p:cxnSp>
      <p:cxnSp>
        <p:nvCxnSpPr>
          <p:cNvPr id="164" name="Straight Connector 163">
            <a:extLst>
              <a:ext uri="{FF2B5EF4-FFF2-40B4-BE49-F238E27FC236}">
                <a16:creationId xmlns:a16="http://schemas.microsoft.com/office/drawing/2014/main" id="{1FB7A262-B64A-48DB-9C98-6F746E7A6BCB}"/>
              </a:ext>
            </a:extLst>
          </p:cNvPr>
          <p:cNvCxnSpPr>
            <a:cxnSpLocks/>
          </p:cNvCxnSpPr>
          <p:nvPr/>
        </p:nvCxnSpPr>
        <p:spPr>
          <a:xfrm>
            <a:off x="7916226" y="2610282"/>
            <a:ext cx="3591531" cy="0"/>
          </a:xfrm>
          <a:prstGeom prst="line">
            <a:avLst/>
          </a:prstGeom>
          <a:noFill/>
          <a:ln w="9525" cap="flat" cmpd="sng" algn="ctr">
            <a:solidFill>
              <a:schemeClr val="tx1"/>
            </a:solidFill>
            <a:prstDash val="dashDot"/>
          </a:ln>
          <a:effectLst/>
        </p:spPr>
      </p:cxnSp>
      <p:cxnSp>
        <p:nvCxnSpPr>
          <p:cNvPr id="165" name="Straight Connector 164">
            <a:extLst>
              <a:ext uri="{FF2B5EF4-FFF2-40B4-BE49-F238E27FC236}">
                <a16:creationId xmlns:a16="http://schemas.microsoft.com/office/drawing/2014/main" id="{CE4EE727-E8C8-46EC-89F9-6E33EC05B969}"/>
              </a:ext>
            </a:extLst>
          </p:cNvPr>
          <p:cNvCxnSpPr>
            <a:cxnSpLocks/>
          </p:cNvCxnSpPr>
          <p:nvPr/>
        </p:nvCxnSpPr>
        <p:spPr>
          <a:xfrm>
            <a:off x="7920771" y="2879199"/>
            <a:ext cx="3591531" cy="0"/>
          </a:xfrm>
          <a:prstGeom prst="line">
            <a:avLst/>
          </a:prstGeom>
          <a:noFill/>
          <a:ln w="9525" cap="flat" cmpd="sng" algn="ctr">
            <a:solidFill>
              <a:schemeClr val="tx1"/>
            </a:solidFill>
            <a:prstDash val="dashDot"/>
          </a:ln>
          <a:effectLst/>
        </p:spPr>
      </p:cxnSp>
      <p:cxnSp>
        <p:nvCxnSpPr>
          <p:cNvPr id="166" name="Straight Connector 165">
            <a:extLst>
              <a:ext uri="{FF2B5EF4-FFF2-40B4-BE49-F238E27FC236}">
                <a16:creationId xmlns:a16="http://schemas.microsoft.com/office/drawing/2014/main" id="{11662215-9188-497B-8479-BA6F8868C308}"/>
              </a:ext>
            </a:extLst>
          </p:cNvPr>
          <p:cNvCxnSpPr>
            <a:cxnSpLocks/>
          </p:cNvCxnSpPr>
          <p:nvPr/>
        </p:nvCxnSpPr>
        <p:spPr>
          <a:xfrm>
            <a:off x="7903903" y="3162489"/>
            <a:ext cx="3591531" cy="0"/>
          </a:xfrm>
          <a:prstGeom prst="line">
            <a:avLst/>
          </a:prstGeom>
          <a:noFill/>
          <a:ln w="9525" cap="flat" cmpd="sng" algn="ctr">
            <a:solidFill>
              <a:schemeClr val="tx1"/>
            </a:solidFill>
            <a:prstDash val="dashDot"/>
          </a:ln>
          <a:effectLst/>
        </p:spPr>
      </p:cxnSp>
      <p:cxnSp>
        <p:nvCxnSpPr>
          <p:cNvPr id="167" name="Straight Connector 166">
            <a:extLst>
              <a:ext uri="{FF2B5EF4-FFF2-40B4-BE49-F238E27FC236}">
                <a16:creationId xmlns:a16="http://schemas.microsoft.com/office/drawing/2014/main" id="{533AB112-05D0-4A42-8BDC-33EC2ADDD621}"/>
              </a:ext>
            </a:extLst>
          </p:cNvPr>
          <p:cNvCxnSpPr>
            <a:cxnSpLocks/>
          </p:cNvCxnSpPr>
          <p:nvPr/>
        </p:nvCxnSpPr>
        <p:spPr>
          <a:xfrm>
            <a:off x="7908448" y="3433126"/>
            <a:ext cx="3591531" cy="0"/>
          </a:xfrm>
          <a:prstGeom prst="line">
            <a:avLst/>
          </a:prstGeom>
          <a:noFill/>
          <a:ln w="9525" cap="flat" cmpd="sng" algn="ctr">
            <a:solidFill>
              <a:schemeClr val="tx1"/>
            </a:solidFill>
            <a:prstDash val="dashDot"/>
          </a:ln>
          <a:effectLst/>
        </p:spPr>
      </p:cxnSp>
      <p:cxnSp>
        <p:nvCxnSpPr>
          <p:cNvPr id="168" name="Straight Connector 167">
            <a:extLst>
              <a:ext uri="{FF2B5EF4-FFF2-40B4-BE49-F238E27FC236}">
                <a16:creationId xmlns:a16="http://schemas.microsoft.com/office/drawing/2014/main" id="{9167E856-B0C1-4CBD-9C42-7EEF7647337C}"/>
              </a:ext>
            </a:extLst>
          </p:cNvPr>
          <p:cNvCxnSpPr>
            <a:cxnSpLocks/>
          </p:cNvCxnSpPr>
          <p:nvPr/>
        </p:nvCxnSpPr>
        <p:spPr>
          <a:xfrm>
            <a:off x="7913699" y="3700377"/>
            <a:ext cx="3591531" cy="0"/>
          </a:xfrm>
          <a:prstGeom prst="line">
            <a:avLst/>
          </a:prstGeom>
          <a:noFill/>
          <a:ln w="9525" cap="flat" cmpd="sng" algn="ctr">
            <a:solidFill>
              <a:schemeClr val="tx1"/>
            </a:solidFill>
            <a:prstDash val="dashDot"/>
          </a:ln>
          <a:effectLst/>
        </p:spPr>
      </p:cxnSp>
      <p:cxnSp>
        <p:nvCxnSpPr>
          <p:cNvPr id="169" name="Straight Connector 168">
            <a:extLst>
              <a:ext uri="{FF2B5EF4-FFF2-40B4-BE49-F238E27FC236}">
                <a16:creationId xmlns:a16="http://schemas.microsoft.com/office/drawing/2014/main" id="{5D30B8B1-2275-4EE3-80B2-4511C492E34D}"/>
              </a:ext>
            </a:extLst>
          </p:cNvPr>
          <p:cNvCxnSpPr>
            <a:cxnSpLocks/>
          </p:cNvCxnSpPr>
          <p:nvPr/>
        </p:nvCxnSpPr>
        <p:spPr>
          <a:xfrm>
            <a:off x="7920322" y="3996507"/>
            <a:ext cx="3591531" cy="0"/>
          </a:xfrm>
          <a:prstGeom prst="line">
            <a:avLst/>
          </a:prstGeom>
          <a:noFill/>
          <a:ln w="9525" cap="flat" cmpd="sng" algn="ctr">
            <a:solidFill>
              <a:schemeClr val="tx1"/>
            </a:solidFill>
            <a:prstDash val="dashDot"/>
          </a:ln>
          <a:effectLst/>
        </p:spPr>
      </p:cxnSp>
      <p:cxnSp>
        <p:nvCxnSpPr>
          <p:cNvPr id="170" name="Straight Connector 169">
            <a:extLst>
              <a:ext uri="{FF2B5EF4-FFF2-40B4-BE49-F238E27FC236}">
                <a16:creationId xmlns:a16="http://schemas.microsoft.com/office/drawing/2014/main" id="{6553107F-0CE0-45D0-8C88-23D0C6E06B10}"/>
              </a:ext>
            </a:extLst>
          </p:cNvPr>
          <p:cNvCxnSpPr>
            <a:cxnSpLocks/>
          </p:cNvCxnSpPr>
          <p:nvPr/>
        </p:nvCxnSpPr>
        <p:spPr>
          <a:xfrm>
            <a:off x="7903903" y="4287411"/>
            <a:ext cx="3591531" cy="0"/>
          </a:xfrm>
          <a:prstGeom prst="line">
            <a:avLst/>
          </a:prstGeom>
          <a:noFill/>
          <a:ln w="9525" cap="flat" cmpd="sng" algn="ctr">
            <a:solidFill>
              <a:schemeClr val="tx1"/>
            </a:solidFill>
            <a:prstDash val="dashDot"/>
          </a:ln>
          <a:effectLst/>
        </p:spPr>
      </p:cxnSp>
      <p:cxnSp>
        <p:nvCxnSpPr>
          <p:cNvPr id="171" name="Straight Connector 170">
            <a:extLst>
              <a:ext uri="{FF2B5EF4-FFF2-40B4-BE49-F238E27FC236}">
                <a16:creationId xmlns:a16="http://schemas.microsoft.com/office/drawing/2014/main" id="{C39E4CC1-B729-4DA0-A0EB-9B5E38E10192}"/>
              </a:ext>
            </a:extLst>
          </p:cNvPr>
          <p:cNvCxnSpPr>
            <a:cxnSpLocks/>
          </p:cNvCxnSpPr>
          <p:nvPr/>
        </p:nvCxnSpPr>
        <p:spPr>
          <a:xfrm>
            <a:off x="7919488" y="5112997"/>
            <a:ext cx="3591531" cy="0"/>
          </a:xfrm>
          <a:prstGeom prst="line">
            <a:avLst/>
          </a:prstGeom>
          <a:noFill/>
          <a:ln w="9525" cap="flat" cmpd="sng" algn="ctr">
            <a:solidFill>
              <a:schemeClr val="tx1"/>
            </a:solidFill>
            <a:prstDash val="dashDot"/>
          </a:ln>
          <a:effectLst/>
        </p:spPr>
      </p:cxnSp>
      <p:cxnSp>
        <p:nvCxnSpPr>
          <p:cNvPr id="172" name="Straight Connector 171">
            <a:extLst>
              <a:ext uri="{FF2B5EF4-FFF2-40B4-BE49-F238E27FC236}">
                <a16:creationId xmlns:a16="http://schemas.microsoft.com/office/drawing/2014/main" id="{4D5E94E1-C26B-4A82-80D3-2038B6BB056A}"/>
              </a:ext>
            </a:extLst>
          </p:cNvPr>
          <p:cNvCxnSpPr>
            <a:cxnSpLocks/>
          </p:cNvCxnSpPr>
          <p:nvPr/>
        </p:nvCxnSpPr>
        <p:spPr>
          <a:xfrm>
            <a:off x="7906178" y="4548995"/>
            <a:ext cx="3591531" cy="0"/>
          </a:xfrm>
          <a:prstGeom prst="line">
            <a:avLst/>
          </a:prstGeom>
          <a:noFill/>
          <a:ln w="9525" cap="flat" cmpd="sng" algn="ctr">
            <a:solidFill>
              <a:schemeClr val="tx1"/>
            </a:solidFill>
            <a:prstDash val="dashDot"/>
          </a:ln>
          <a:effectLst/>
        </p:spPr>
      </p:cxnSp>
      <p:cxnSp>
        <p:nvCxnSpPr>
          <p:cNvPr id="173" name="Straight Connector 172">
            <a:extLst>
              <a:ext uri="{FF2B5EF4-FFF2-40B4-BE49-F238E27FC236}">
                <a16:creationId xmlns:a16="http://schemas.microsoft.com/office/drawing/2014/main" id="{7320BC27-4A08-40FC-AF07-55D763704D54}"/>
              </a:ext>
            </a:extLst>
          </p:cNvPr>
          <p:cNvCxnSpPr>
            <a:cxnSpLocks/>
          </p:cNvCxnSpPr>
          <p:nvPr/>
        </p:nvCxnSpPr>
        <p:spPr>
          <a:xfrm>
            <a:off x="7923495" y="4812737"/>
            <a:ext cx="3591531" cy="0"/>
          </a:xfrm>
          <a:prstGeom prst="line">
            <a:avLst/>
          </a:prstGeom>
          <a:noFill/>
          <a:ln w="9525" cap="flat" cmpd="sng" algn="ctr">
            <a:solidFill>
              <a:schemeClr val="tx1"/>
            </a:solidFill>
            <a:prstDash val="dashDot"/>
          </a:ln>
          <a:effectLst/>
        </p:spPr>
      </p:cxnSp>
      <p:sp>
        <p:nvSpPr>
          <p:cNvPr id="174" name="Rectangle 173">
            <a:extLst>
              <a:ext uri="{FF2B5EF4-FFF2-40B4-BE49-F238E27FC236}">
                <a16:creationId xmlns:a16="http://schemas.microsoft.com/office/drawing/2014/main" id="{4031FBAB-A9C5-4B12-8DFE-CB8E42A2B232}"/>
              </a:ext>
            </a:extLst>
          </p:cNvPr>
          <p:cNvSpPr/>
          <p:nvPr/>
        </p:nvSpPr>
        <p:spPr>
          <a:xfrm>
            <a:off x="7289298" y="957177"/>
            <a:ext cx="592812" cy="923330"/>
          </a:xfrm>
          <a:prstGeom prst="rect">
            <a:avLst/>
          </a:prstGeom>
          <a:noFill/>
        </p:spPr>
        <p:txBody>
          <a:bodyPr wrap="squar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latin typeface="DIN Condensed"/>
              </a:rPr>
              <a:t>=</a:t>
            </a:r>
          </a:p>
        </p:txBody>
      </p:sp>
      <p:sp>
        <p:nvSpPr>
          <p:cNvPr id="175" name="TextBox 174">
            <a:extLst>
              <a:ext uri="{FF2B5EF4-FFF2-40B4-BE49-F238E27FC236}">
                <a16:creationId xmlns:a16="http://schemas.microsoft.com/office/drawing/2014/main" id="{B7D1E019-F33A-4BAA-975E-278E61A5658F}"/>
              </a:ext>
            </a:extLst>
          </p:cNvPr>
          <p:cNvSpPr txBox="1"/>
          <p:nvPr/>
        </p:nvSpPr>
        <p:spPr>
          <a:xfrm>
            <a:off x="7972193" y="1014654"/>
            <a:ext cx="1165925" cy="276999"/>
          </a:xfrm>
          <a:prstGeom prst="rect">
            <a:avLst/>
          </a:prstGeom>
          <a:noFill/>
        </p:spPr>
        <p:txBody>
          <a:bodyPr wrap="square" rtlCol="0">
            <a:spAutoFit/>
          </a:bodyPr>
          <a:lstStyle/>
          <a:p>
            <a:r>
              <a:rPr lang="en-US" sz="1200" b="1" dirty="0">
                <a:solidFill>
                  <a:schemeClr val="bg1"/>
                </a:solidFill>
                <a:latin typeface="DIN Condensed"/>
                <a:cs typeface="Arial" panose="020B0604020202020204" pitchFamily="34" charset="0"/>
              </a:rPr>
              <a:t>Contact-Less</a:t>
            </a:r>
          </a:p>
        </p:txBody>
      </p:sp>
      <p:sp>
        <p:nvSpPr>
          <p:cNvPr id="176" name="TextBox 175">
            <a:extLst>
              <a:ext uri="{FF2B5EF4-FFF2-40B4-BE49-F238E27FC236}">
                <a16:creationId xmlns:a16="http://schemas.microsoft.com/office/drawing/2014/main" id="{213838AF-560E-47EC-8AFC-9BD812C5DDF7}"/>
              </a:ext>
            </a:extLst>
          </p:cNvPr>
          <p:cNvSpPr txBox="1"/>
          <p:nvPr/>
        </p:nvSpPr>
        <p:spPr>
          <a:xfrm>
            <a:off x="7965470" y="1366514"/>
            <a:ext cx="1135252" cy="276999"/>
          </a:xfrm>
          <a:prstGeom prst="rect">
            <a:avLst/>
          </a:prstGeom>
          <a:noFill/>
        </p:spPr>
        <p:txBody>
          <a:bodyPr wrap="square" rtlCol="0">
            <a:spAutoFit/>
          </a:bodyPr>
          <a:lstStyle>
            <a:defPPr>
              <a:defRPr lang="en-US"/>
            </a:defPPr>
            <a:lvl1pPr>
              <a:defRPr sz="1200" b="1">
                <a:solidFill>
                  <a:schemeClr val="bg1"/>
                </a:solidFill>
                <a:cs typeface="Arial" panose="020B0604020202020204" pitchFamily="34" charset="0"/>
              </a:defRPr>
            </a:lvl1pPr>
          </a:lstStyle>
          <a:p>
            <a:r>
              <a:rPr lang="en-US" dirty="0">
                <a:latin typeface="DIN Condensed"/>
              </a:rPr>
              <a:t>Autonomous</a:t>
            </a:r>
          </a:p>
        </p:txBody>
      </p:sp>
      <p:sp>
        <p:nvSpPr>
          <p:cNvPr id="177" name="TextBox 176">
            <a:extLst>
              <a:ext uri="{FF2B5EF4-FFF2-40B4-BE49-F238E27FC236}">
                <a16:creationId xmlns:a16="http://schemas.microsoft.com/office/drawing/2014/main" id="{AF918FDB-4C4E-4D88-9880-E67F4EAB29FE}"/>
              </a:ext>
            </a:extLst>
          </p:cNvPr>
          <p:cNvSpPr txBox="1"/>
          <p:nvPr/>
        </p:nvSpPr>
        <p:spPr>
          <a:xfrm>
            <a:off x="10728497" y="1343077"/>
            <a:ext cx="1294625" cy="276999"/>
          </a:xfrm>
          <a:prstGeom prst="rect">
            <a:avLst/>
          </a:prstGeom>
          <a:noFill/>
        </p:spPr>
        <p:txBody>
          <a:bodyPr wrap="square" rtlCol="0">
            <a:spAutoFit/>
          </a:bodyPr>
          <a:lstStyle/>
          <a:p>
            <a:r>
              <a:rPr lang="en-US" sz="1200" b="1" dirty="0">
                <a:solidFill>
                  <a:schemeClr val="bg1"/>
                </a:solidFill>
                <a:latin typeface="DIN Condensed"/>
                <a:cs typeface="Arial" panose="020B0604020202020204" pitchFamily="34" charset="0"/>
              </a:rPr>
              <a:t>Transformative</a:t>
            </a:r>
          </a:p>
        </p:txBody>
      </p:sp>
      <p:sp>
        <p:nvSpPr>
          <p:cNvPr id="178" name="TextBox 177">
            <a:extLst>
              <a:ext uri="{FF2B5EF4-FFF2-40B4-BE49-F238E27FC236}">
                <a16:creationId xmlns:a16="http://schemas.microsoft.com/office/drawing/2014/main" id="{E1B628CB-93FC-4512-99B8-CAE5ABFA410B}"/>
              </a:ext>
            </a:extLst>
          </p:cNvPr>
          <p:cNvSpPr txBox="1"/>
          <p:nvPr/>
        </p:nvSpPr>
        <p:spPr>
          <a:xfrm>
            <a:off x="10601151" y="983733"/>
            <a:ext cx="1492036" cy="276999"/>
          </a:xfrm>
          <a:prstGeom prst="rect">
            <a:avLst/>
          </a:prstGeom>
          <a:noFill/>
        </p:spPr>
        <p:txBody>
          <a:bodyPr wrap="square" rtlCol="0">
            <a:spAutoFit/>
          </a:bodyPr>
          <a:lstStyle>
            <a:defPPr>
              <a:defRPr lang="en-US"/>
            </a:defPPr>
            <a:lvl1pPr>
              <a:defRPr sz="1200" b="1">
                <a:solidFill>
                  <a:schemeClr val="bg1"/>
                </a:solidFill>
                <a:cs typeface="Arial" panose="020B0604020202020204" pitchFamily="34" charset="0"/>
              </a:defRPr>
            </a:lvl1pPr>
          </a:lstStyle>
          <a:p>
            <a:r>
              <a:rPr lang="en-US" dirty="0">
                <a:latin typeface="DIN Condensed"/>
              </a:rPr>
              <a:t>Customer-Centric</a:t>
            </a:r>
          </a:p>
        </p:txBody>
      </p:sp>
      <p:sp>
        <p:nvSpPr>
          <p:cNvPr id="179" name="TextBox 178">
            <a:extLst>
              <a:ext uri="{FF2B5EF4-FFF2-40B4-BE49-F238E27FC236}">
                <a16:creationId xmlns:a16="http://schemas.microsoft.com/office/drawing/2014/main" id="{29E79061-8B5C-4BA5-85DC-A1E93E5F1A21}"/>
              </a:ext>
            </a:extLst>
          </p:cNvPr>
          <p:cNvSpPr txBox="1"/>
          <p:nvPr/>
        </p:nvSpPr>
        <p:spPr>
          <a:xfrm>
            <a:off x="160088" y="5892356"/>
            <a:ext cx="11863034" cy="461665"/>
          </a:xfrm>
          <a:prstGeom prst="rect">
            <a:avLst/>
          </a:prstGeom>
          <a:solidFill>
            <a:schemeClr val="bg1">
              <a:lumMod val="95000"/>
            </a:schemeClr>
          </a:solidFill>
          <a:ln>
            <a:solidFill>
              <a:schemeClr val="accent2">
                <a:lumMod val="20000"/>
                <a:lumOff val="80000"/>
              </a:schemeClr>
            </a:solidFill>
          </a:ln>
        </p:spPr>
        <p:txBody>
          <a:bodyPr wrap="square" rtlCol="0">
            <a:spAutoFit/>
          </a:bodyPr>
          <a:lstStyle/>
          <a:p>
            <a:pPr marL="112713" indent="-112713">
              <a:buFont typeface="Wingdings" panose="05000000000000000000" pitchFamily="2" charset="2"/>
              <a:buChar char="Ø"/>
            </a:pPr>
            <a:r>
              <a:rPr lang="en-US" sz="1200" dirty="0">
                <a:solidFill>
                  <a:schemeClr val="tx1">
                    <a:lumMod val="65000"/>
                    <a:lumOff val="35000"/>
                  </a:schemeClr>
                </a:solidFill>
                <a:latin typeface="DIN Condensed"/>
              </a:rPr>
              <a:t>TechM’s NEXGEN demonstrates how Traditional RTS (shown on the extreme left) can be transformed into Digital Operations (shown on the extreme right) by leveraging synergies of Traditional Features &amp; NexGen Features. AIOPS (that is AI led Ops) is described in the following slides.</a:t>
            </a:r>
          </a:p>
        </p:txBody>
      </p:sp>
    </p:spTree>
    <p:extLst>
      <p:ext uri="{BB962C8B-B14F-4D97-AF65-F5344CB8AC3E}">
        <p14:creationId xmlns:p14="http://schemas.microsoft.com/office/powerpoint/2010/main" val="35741708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bg2">
                <a:lumMod val="75000"/>
              </a:schemeClr>
            </a:gs>
            <a:gs pos="100000">
              <a:schemeClr val="bg2">
                <a:lumMod val="75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42B94-AA19-4448-881B-7FDA1190714D}"/>
              </a:ext>
            </a:extLst>
          </p:cNvPr>
          <p:cNvSpPr>
            <a:spLocks noGrp="1"/>
          </p:cNvSpPr>
          <p:nvPr>
            <p:ph type="title"/>
          </p:nvPr>
        </p:nvSpPr>
        <p:spPr>
          <a:xfrm>
            <a:off x="3106647" y="1"/>
            <a:ext cx="9097827" cy="741872"/>
          </a:xfrm>
        </p:spPr>
        <p:txBody>
          <a:bodyPr>
            <a:normAutofit fontScale="90000"/>
          </a:bodyPr>
          <a:lstStyle/>
          <a:p>
            <a:r>
              <a:rPr lang="en-US" sz="3600" dirty="0"/>
              <a:t>VALUE ADD – AIoPS </a:t>
            </a:r>
            <a:br>
              <a:rPr lang="en-US" sz="3000" dirty="0"/>
            </a:br>
            <a:r>
              <a:rPr lang="en-US" sz="2000" dirty="0">
                <a:solidFill>
                  <a:schemeClr val="bg1"/>
                </a:solidFill>
              </a:rPr>
              <a:t>zero touch operations</a:t>
            </a:r>
            <a:endParaRPr lang="en-US" sz="1300" dirty="0">
              <a:solidFill>
                <a:schemeClr val="bg1"/>
              </a:solidFill>
            </a:endParaRPr>
          </a:p>
        </p:txBody>
      </p:sp>
      <p:sp>
        <p:nvSpPr>
          <p:cNvPr id="4" name="Date Placeholder 3">
            <a:extLst>
              <a:ext uri="{FF2B5EF4-FFF2-40B4-BE49-F238E27FC236}">
                <a16:creationId xmlns:a16="http://schemas.microsoft.com/office/drawing/2014/main" id="{36ED7B83-97B9-AC43-AAED-D4162A5BA637}"/>
              </a:ext>
            </a:extLst>
          </p:cNvPr>
          <p:cNvSpPr>
            <a:spLocks noGrp="1"/>
          </p:cNvSpPr>
          <p:nvPr>
            <p:ph type="dt" sz="half" idx="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4D6C0C8-3325-894F-B9D7-BEA551178ACC}" type="datetime1">
              <a:rPr kumimoji="0" lang="en-US" sz="900" b="1" i="0" u="none" strike="noStrike" kern="1200" cap="none" spc="0" normalizeH="0" baseline="0" noProof="0" smtClean="0">
                <a:ln>
                  <a:noFill/>
                </a:ln>
                <a:solidFill>
                  <a:srgbClr val="A6AAA9"/>
                </a:solidFill>
                <a:effectLst>
                  <a:outerShdw blurRad="50800" dist="38100" dir="2700000" algn="tl" rotWithShape="0">
                    <a:srgbClr val="000000">
                      <a:alpha val="43000"/>
                    </a:srgbClr>
                  </a:outerShdw>
                </a:effectLst>
                <a:uLnTx/>
                <a:uFillTx/>
                <a:latin typeface="DIN Condensed"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11/6/2020</a:t>
            </a:fld>
            <a:endParaRPr kumimoji="0" lang="en-US" sz="900" b="1" i="0" u="none" strike="noStrike" kern="1200" cap="none" spc="0" normalizeH="0" baseline="0" noProof="0">
              <a:ln>
                <a:noFill/>
              </a:ln>
              <a:solidFill>
                <a:srgbClr val="A6AAA9"/>
              </a:solidFill>
              <a:effectLst>
                <a:outerShdw blurRad="50800" dist="38100" dir="2700000" algn="tl" rotWithShape="0">
                  <a:srgbClr val="000000">
                    <a:alpha val="43000"/>
                  </a:srgbClr>
                </a:outerShdw>
              </a:effectLst>
              <a:uLnTx/>
              <a:uFillTx/>
              <a:latin typeface="DIN Condensed" pitchFamily="2" charset="0"/>
              <a:ea typeface="+mn-ea"/>
              <a:cs typeface="+mn-cs"/>
            </a:endParaRPr>
          </a:p>
        </p:txBody>
      </p:sp>
      <p:sp>
        <p:nvSpPr>
          <p:cNvPr id="5" name="Slide Number Placeholder 4">
            <a:extLst>
              <a:ext uri="{FF2B5EF4-FFF2-40B4-BE49-F238E27FC236}">
                <a16:creationId xmlns:a16="http://schemas.microsoft.com/office/drawing/2014/main" id="{2FDACDE7-645B-6F4A-B8EA-9596969D7E2D}"/>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900" b="1" i="0" u="none" strike="noStrike" kern="1200" cap="none" spc="0" normalizeH="0" baseline="0" noProof="0" smtClean="0">
                <a:ln>
                  <a:noFill/>
                </a:ln>
                <a:solidFill>
                  <a:srgbClr val="A6AAA9"/>
                </a:solidFill>
                <a:effectLst>
                  <a:outerShdw blurRad="50800" dist="38100" dir="2700000" algn="tl" rotWithShape="0">
                    <a:srgbClr val="000000">
                      <a:alpha val="43000"/>
                    </a:srgbClr>
                  </a:outerShdw>
                </a:effectLst>
                <a:uLnTx/>
                <a:uFillTx/>
                <a:latin typeface="DIN Condensed"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900" b="1" i="0" u="none" strike="noStrike" kern="1200" cap="none" spc="0" normalizeH="0" baseline="0" noProof="0">
              <a:ln>
                <a:noFill/>
              </a:ln>
              <a:solidFill>
                <a:srgbClr val="A6AAA9"/>
              </a:solidFill>
              <a:effectLst>
                <a:outerShdw blurRad="50800" dist="38100" dir="2700000" algn="tl" rotWithShape="0">
                  <a:srgbClr val="000000">
                    <a:alpha val="43000"/>
                  </a:srgbClr>
                </a:outerShdw>
              </a:effectLst>
              <a:uLnTx/>
              <a:uFillTx/>
              <a:latin typeface="DIN Condensed" pitchFamily="2" charset="0"/>
              <a:ea typeface="+mn-ea"/>
              <a:cs typeface="+mn-cs"/>
            </a:endParaRPr>
          </a:p>
        </p:txBody>
      </p:sp>
      <p:sp>
        <p:nvSpPr>
          <p:cNvPr id="8" name="TextBox 7">
            <a:extLst>
              <a:ext uri="{FF2B5EF4-FFF2-40B4-BE49-F238E27FC236}">
                <a16:creationId xmlns:a16="http://schemas.microsoft.com/office/drawing/2014/main" id="{29E79061-8B5C-4BA5-85DC-A1E93E5F1A21}"/>
              </a:ext>
            </a:extLst>
          </p:cNvPr>
          <p:cNvSpPr txBox="1"/>
          <p:nvPr/>
        </p:nvSpPr>
        <p:spPr>
          <a:xfrm>
            <a:off x="64646" y="5502164"/>
            <a:ext cx="12062707" cy="830997"/>
          </a:xfrm>
          <a:prstGeom prst="rect">
            <a:avLst/>
          </a:prstGeom>
          <a:solidFill>
            <a:schemeClr val="bg1">
              <a:lumMod val="95000"/>
            </a:schemeClr>
          </a:solidFill>
          <a:ln>
            <a:solidFill>
              <a:schemeClr val="accent2">
                <a:lumMod val="20000"/>
                <a:lumOff val="80000"/>
              </a:schemeClr>
            </a:solidFill>
          </a:ln>
        </p:spPr>
        <p:txBody>
          <a:bodyPr wrap="square" rtlCol="0">
            <a:spAutoFit/>
          </a:bodyPr>
          <a:lstStyle>
            <a:defPPr>
              <a:defRPr lang="en-US"/>
            </a:defPPr>
            <a:lvl1pPr marL="112713" indent="-112713">
              <a:buFont typeface="Wingdings" panose="05000000000000000000" pitchFamily="2" charset="2"/>
              <a:buChar char="Ø"/>
              <a:defRPr sz="1200">
                <a:solidFill>
                  <a:schemeClr val="tx1">
                    <a:lumMod val="65000"/>
                    <a:lumOff val="35000"/>
                  </a:schemeClr>
                </a:solidFill>
                <a:latin typeface="DIN Condensed"/>
              </a:defRPr>
            </a:lvl1pPr>
          </a:lstStyle>
          <a:p>
            <a:r>
              <a:rPr lang="en-US" dirty="0"/>
              <a:t>AI led Ops for Auto Ticket Resolution (for SOP based Incidents / RITMs).  Either End User or Chatbot logs ticket into ServiceNow. The ticket gets classified by Cognitive Services that mentions an activity can be assigned either for automation or for manual L2/L3 attention.</a:t>
            </a:r>
          </a:p>
          <a:p>
            <a:r>
              <a:rPr lang="en-US" dirty="0"/>
              <a:t>Automation begins with Orchestration that in-turn triggers UiPath that acts upon Business Apps eliminating need for manual intervention. </a:t>
            </a:r>
          </a:p>
          <a:p>
            <a:r>
              <a:rPr lang="en-US" dirty="0"/>
              <a:t>Ticket classification can leverage rich knowledge repository as the maturity increases. Cognitive service posts ticket status back to ServiceNow.</a:t>
            </a:r>
          </a:p>
        </p:txBody>
      </p:sp>
      <p:pic>
        <p:nvPicPr>
          <p:cNvPr id="3" name="Picture 2"/>
          <p:cNvPicPr>
            <a:picLocks noChangeAspect="1"/>
          </p:cNvPicPr>
          <p:nvPr/>
        </p:nvPicPr>
        <p:blipFill>
          <a:blip r:embed="rId2"/>
          <a:stretch>
            <a:fillRect/>
          </a:stretch>
        </p:blipFill>
        <p:spPr>
          <a:xfrm>
            <a:off x="1591521" y="1046150"/>
            <a:ext cx="9687384" cy="4151736"/>
          </a:xfrm>
          <a:prstGeom prst="rect">
            <a:avLst/>
          </a:prstGeom>
        </p:spPr>
      </p:pic>
    </p:spTree>
    <p:extLst>
      <p:ext uri="{BB962C8B-B14F-4D97-AF65-F5344CB8AC3E}">
        <p14:creationId xmlns:p14="http://schemas.microsoft.com/office/powerpoint/2010/main" val="27997076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42B94-AA19-4448-881B-7FDA1190714D}"/>
              </a:ext>
            </a:extLst>
          </p:cNvPr>
          <p:cNvSpPr>
            <a:spLocks noGrp="1"/>
          </p:cNvSpPr>
          <p:nvPr>
            <p:ph type="title"/>
          </p:nvPr>
        </p:nvSpPr>
        <p:spPr>
          <a:xfrm>
            <a:off x="1661579" y="1"/>
            <a:ext cx="10515600" cy="573205"/>
          </a:xfrm>
        </p:spPr>
        <p:txBody>
          <a:bodyPr>
            <a:normAutofit/>
          </a:bodyPr>
          <a:lstStyle/>
          <a:p>
            <a:r>
              <a:rPr lang="en-US" sz="3200" dirty="0"/>
              <a:t>problem management</a:t>
            </a:r>
            <a:endParaRPr lang="en-US" sz="2400" dirty="0">
              <a:solidFill>
                <a:schemeClr val="bg1"/>
              </a:solidFill>
            </a:endParaRPr>
          </a:p>
        </p:txBody>
      </p:sp>
      <p:sp>
        <p:nvSpPr>
          <p:cNvPr id="4" name="Date Placeholder 3">
            <a:extLst>
              <a:ext uri="{FF2B5EF4-FFF2-40B4-BE49-F238E27FC236}">
                <a16:creationId xmlns:a16="http://schemas.microsoft.com/office/drawing/2014/main" id="{36ED7B83-97B9-AC43-AAED-D4162A5BA637}"/>
              </a:ext>
            </a:extLst>
          </p:cNvPr>
          <p:cNvSpPr>
            <a:spLocks noGrp="1"/>
          </p:cNvSpPr>
          <p:nvPr>
            <p:ph type="dt" sz="half" idx="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4D6C0C8-3325-894F-B9D7-BEA551178ACC}" type="datetime1">
              <a:rPr kumimoji="0" lang="en-US" sz="900" b="1" i="0" u="none" strike="noStrike" kern="1200" cap="none" spc="0" normalizeH="0" baseline="0" noProof="0" smtClean="0">
                <a:ln>
                  <a:noFill/>
                </a:ln>
                <a:solidFill>
                  <a:srgbClr val="A6AAA9"/>
                </a:solidFill>
                <a:effectLst>
                  <a:outerShdw blurRad="50800" dist="38100" dir="2700000" algn="tl" rotWithShape="0">
                    <a:srgbClr val="000000">
                      <a:alpha val="43000"/>
                    </a:srgbClr>
                  </a:outerShdw>
                </a:effectLst>
                <a:uLnTx/>
                <a:uFillTx/>
                <a:latin typeface="DIN Condensed"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11/6/2020</a:t>
            </a:fld>
            <a:endParaRPr kumimoji="0" lang="en-US" sz="900" b="1" i="0" u="none" strike="noStrike" kern="1200" cap="none" spc="0" normalizeH="0" baseline="0" noProof="0">
              <a:ln>
                <a:noFill/>
              </a:ln>
              <a:solidFill>
                <a:srgbClr val="A6AAA9"/>
              </a:solidFill>
              <a:effectLst>
                <a:outerShdw blurRad="50800" dist="38100" dir="2700000" algn="tl" rotWithShape="0">
                  <a:srgbClr val="000000">
                    <a:alpha val="43000"/>
                  </a:srgbClr>
                </a:outerShdw>
              </a:effectLst>
              <a:uLnTx/>
              <a:uFillTx/>
              <a:latin typeface="DIN Condensed" pitchFamily="2" charset="0"/>
              <a:ea typeface="+mn-ea"/>
              <a:cs typeface="+mn-cs"/>
            </a:endParaRPr>
          </a:p>
        </p:txBody>
      </p:sp>
      <p:sp>
        <p:nvSpPr>
          <p:cNvPr id="5" name="Slide Number Placeholder 4">
            <a:extLst>
              <a:ext uri="{FF2B5EF4-FFF2-40B4-BE49-F238E27FC236}">
                <a16:creationId xmlns:a16="http://schemas.microsoft.com/office/drawing/2014/main" id="{2FDACDE7-645B-6F4A-B8EA-9596969D7E2D}"/>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900" b="1" i="0" u="none" strike="noStrike" kern="1200" cap="none" spc="0" normalizeH="0" baseline="0" noProof="0" smtClean="0">
                <a:ln>
                  <a:noFill/>
                </a:ln>
                <a:solidFill>
                  <a:srgbClr val="A6AAA9"/>
                </a:solidFill>
                <a:effectLst>
                  <a:outerShdw blurRad="50800" dist="38100" dir="2700000" algn="tl" rotWithShape="0">
                    <a:srgbClr val="000000">
                      <a:alpha val="43000"/>
                    </a:srgbClr>
                  </a:outerShdw>
                </a:effectLst>
                <a:uLnTx/>
                <a:uFillTx/>
                <a:latin typeface="DIN Condensed"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900" b="1" i="0" u="none" strike="noStrike" kern="1200" cap="none" spc="0" normalizeH="0" baseline="0" noProof="0">
              <a:ln>
                <a:noFill/>
              </a:ln>
              <a:solidFill>
                <a:srgbClr val="A6AAA9"/>
              </a:solidFill>
              <a:effectLst>
                <a:outerShdw blurRad="50800" dist="38100" dir="2700000" algn="tl" rotWithShape="0">
                  <a:srgbClr val="000000">
                    <a:alpha val="43000"/>
                  </a:srgbClr>
                </a:outerShdw>
              </a:effectLst>
              <a:uLnTx/>
              <a:uFillTx/>
              <a:latin typeface="DIN Condensed" pitchFamily="2" charset="0"/>
              <a:ea typeface="+mn-ea"/>
              <a:cs typeface="+mn-cs"/>
            </a:endParaRPr>
          </a:p>
        </p:txBody>
      </p:sp>
      <p:sp>
        <p:nvSpPr>
          <p:cNvPr id="10" name="TextBox 9">
            <a:extLst>
              <a:ext uri="{FF2B5EF4-FFF2-40B4-BE49-F238E27FC236}">
                <a16:creationId xmlns:a16="http://schemas.microsoft.com/office/drawing/2014/main" id="{29E79061-8B5C-4BA5-85DC-A1E93E5F1A21}"/>
              </a:ext>
            </a:extLst>
          </p:cNvPr>
          <p:cNvSpPr txBox="1"/>
          <p:nvPr/>
        </p:nvSpPr>
        <p:spPr>
          <a:xfrm>
            <a:off x="65861" y="5860364"/>
            <a:ext cx="12062707" cy="461665"/>
          </a:xfrm>
          <a:prstGeom prst="rect">
            <a:avLst/>
          </a:prstGeom>
          <a:solidFill>
            <a:schemeClr val="bg1">
              <a:lumMod val="95000"/>
            </a:schemeClr>
          </a:solidFill>
          <a:ln>
            <a:solidFill>
              <a:schemeClr val="accent2">
                <a:lumMod val="20000"/>
                <a:lumOff val="80000"/>
              </a:schemeClr>
            </a:solidFill>
          </a:ln>
        </p:spPr>
        <p:txBody>
          <a:bodyPr wrap="square" rtlCol="0">
            <a:spAutoFit/>
          </a:bodyPr>
          <a:lstStyle>
            <a:defPPr>
              <a:defRPr lang="en-US"/>
            </a:defPPr>
            <a:lvl1pPr marL="112713" indent="-112713">
              <a:buFont typeface="Wingdings" panose="05000000000000000000" pitchFamily="2" charset="2"/>
              <a:buChar char="Ø"/>
              <a:defRPr sz="1200">
                <a:solidFill>
                  <a:schemeClr val="tx1">
                    <a:lumMod val="65000"/>
                    <a:lumOff val="35000"/>
                  </a:schemeClr>
                </a:solidFill>
                <a:latin typeface="DIN Condensed"/>
              </a:defRPr>
            </a:lvl1pPr>
          </a:lstStyle>
          <a:p>
            <a:r>
              <a:rPr lang="en-US" dirty="0"/>
              <a:t>Committed to identify Top recurring incidents every month and take them through this operating model for doing RCA (Root Cause Analysis), figure out the action item to either close the recurring incident or route through AI led Ops for Auto Ticket Resolution after standardizing the procedure for resolution.</a:t>
            </a:r>
          </a:p>
        </p:txBody>
      </p:sp>
      <p:pic>
        <p:nvPicPr>
          <p:cNvPr id="6" name="Picture 5"/>
          <p:cNvPicPr>
            <a:picLocks noChangeAspect="1"/>
          </p:cNvPicPr>
          <p:nvPr/>
        </p:nvPicPr>
        <p:blipFill>
          <a:blip r:embed="rId2"/>
          <a:stretch>
            <a:fillRect/>
          </a:stretch>
        </p:blipFill>
        <p:spPr>
          <a:xfrm>
            <a:off x="439614" y="870155"/>
            <a:ext cx="11315199" cy="4990209"/>
          </a:xfrm>
          <a:prstGeom prst="rect">
            <a:avLst/>
          </a:prstGeom>
        </p:spPr>
      </p:pic>
    </p:spTree>
    <p:extLst>
      <p:ext uri="{BB962C8B-B14F-4D97-AF65-F5344CB8AC3E}">
        <p14:creationId xmlns:p14="http://schemas.microsoft.com/office/powerpoint/2010/main" val="35309900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42B94-AA19-4448-881B-7FDA1190714D}"/>
              </a:ext>
            </a:extLst>
          </p:cNvPr>
          <p:cNvSpPr>
            <a:spLocks noGrp="1"/>
          </p:cNvSpPr>
          <p:nvPr>
            <p:ph type="title"/>
          </p:nvPr>
        </p:nvSpPr>
        <p:spPr>
          <a:xfrm>
            <a:off x="2228850" y="1"/>
            <a:ext cx="9948329" cy="741872"/>
          </a:xfrm>
        </p:spPr>
        <p:txBody>
          <a:bodyPr>
            <a:normAutofit/>
          </a:bodyPr>
          <a:lstStyle/>
          <a:p>
            <a:r>
              <a:rPr lang="en-US" sz="3400" dirty="0">
                <a:solidFill>
                  <a:schemeClr val="tx1"/>
                </a:solidFill>
              </a:rPr>
              <a:t>ENGAGEMENT – GOVERNANCE philosophy</a:t>
            </a:r>
          </a:p>
        </p:txBody>
      </p:sp>
      <p:sp>
        <p:nvSpPr>
          <p:cNvPr id="4" name="Date Placeholder 3">
            <a:extLst>
              <a:ext uri="{FF2B5EF4-FFF2-40B4-BE49-F238E27FC236}">
                <a16:creationId xmlns:a16="http://schemas.microsoft.com/office/drawing/2014/main" id="{36ED7B83-97B9-AC43-AAED-D4162A5BA637}"/>
              </a:ext>
            </a:extLst>
          </p:cNvPr>
          <p:cNvSpPr>
            <a:spLocks noGrp="1"/>
          </p:cNvSpPr>
          <p:nvPr>
            <p:ph type="dt" sz="half" idx="2"/>
          </p:nvPr>
        </p:nvSpPr>
        <p:spPr/>
        <p:txBody>
          <a:bodyPr/>
          <a:lstStyle/>
          <a:p>
            <a:fld id="{E4D6C0C8-3325-894F-B9D7-BEA551178ACC}" type="datetime1">
              <a:rPr lang="en-US" smtClean="0"/>
              <a:t>11/6/2020</a:t>
            </a:fld>
            <a:endParaRPr lang="en-US"/>
          </a:p>
        </p:txBody>
      </p:sp>
      <p:sp>
        <p:nvSpPr>
          <p:cNvPr id="5" name="Slide Number Placeholder 4">
            <a:extLst>
              <a:ext uri="{FF2B5EF4-FFF2-40B4-BE49-F238E27FC236}">
                <a16:creationId xmlns:a16="http://schemas.microsoft.com/office/drawing/2014/main" id="{2FDACDE7-645B-6F4A-B8EA-9596969D7E2D}"/>
              </a:ext>
            </a:extLst>
          </p:cNvPr>
          <p:cNvSpPr>
            <a:spLocks noGrp="1"/>
          </p:cNvSpPr>
          <p:nvPr>
            <p:ph type="sldNum" sz="quarter" idx="4"/>
          </p:nvPr>
        </p:nvSpPr>
        <p:spPr/>
        <p:txBody>
          <a:bodyPr/>
          <a:lstStyle/>
          <a:p>
            <a:fld id="{D57F1E4F-1CFF-5643-939E-217C01CDF565}" type="slidenum">
              <a:rPr lang="en-US" smtClean="0"/>
              <a:pPr/>
              <a:t>17</a:t>
            </a:fld>
            <a:endParaRPr lang="en-US"/>
          </a:p>
        </p:txBody>
      </p:sp>
      <p:sp>
        <p:nvSpPr>
          <p:cNvPr id="32" name="Freeform: Shape 28">
            <a:extLst>
              <a:ext uri="{FF2B5EF4-FFF2-40B4-BE49-F238E27FC236}">
                <a16:creationId xmlns:a16="http://schemas.microsoft.com/office/drawing/2014/main" id="{346A5356-D733-DF42-9F22-1B607994AAAB}"/>
              </a:ext>
            </a:extLst>
          </p:cNvPr>
          <p:cNvSpPr/>
          <p:nvPr/>
        </p:nvSpPr>
        <p:spPr>
          <a:xfrm>
            <a:off x="6018624" y="3455307"/>
            <a:ext cx="1543389" cy="1385784"/>
          </a:xfrm>
          <a:custGeom>
            <a:avLst/>
            <a:gdLst>
              <a:gd name="connsiteX0" fmla="*/ 522351 w 1543389"/>
              <a:gd name="connsiteY0" fmla="*/ 1 h 1385784"/>
              <a:gd name="connsiteX1" fmla="*/ 1042120 w 1543389"/>
              <a:gd name="connsiteY1" fmla="*/ 779 h 1385784"/>
              <a:gd name="connsiteX2" fmla="*/ 1251533 w 1543389"/>
              <a:gd name="connsiteY2" fmla="*/ 121277 h 1385784"/>
              <a:gd name="connsiteX3" fmla="*/ 1511233 w 1543389"/>
              <a:gd name="connsiteY3" fmla="*/ 571090 h 1385784"/>
              <a:gd name="connsiteX4" fmla="*/ 1510881 w 1543389"/>
              <a:gd name="connsiteY4" fmla="*/ 812696 h 1385784"/>
              <a:gd name="connsiteX5" fmla="*/ 1251669 w 1543389"/>
              <a:gd name="connsiteY5" fmla="*/ 1263218 h 1385784"/>
              <a:gd name="connsiteX6" fmla="*/ 1042669 w 1543389"/>
              <a:gd name="connsiteY6" fmla="*/ 1385784 h 1385784"/>
              <a:gd name="connsiteX7" fmla="*/ 522958 w 1543389"/>
              <a:gd name="connsiteY7" fmla="*/ 1384973 h 1385784"/>
              <a:gd name="connsiteX8" fmla="*/ 313544 w 1543389"/>
              <a:gd name="connsiteY8" fmla="*/ 1264475 h 1385784"/>
              <a:gd name="connsiteX9" fmla="*/ 53845 w 1543389"/>
              <a:gd name="connsiteY9" fmla="*/ 814662 h 1385784"/>
              <a:gd name="connsiteX10" fmla="*/ 9276 w 1543389"/>
              <a:gd name="connsiteY10" fmla="*/ 840394 h 1385784"/>
              <a:gd name="connsiteX11" fmla="*/ 21 w 1543389"/>
              <a:gd name="connsiteY11" fmla="*/ 834258 h 1385784"/>
              <a:gd name="connsiteX12" fmla="*/ 13314 w 1543389"/>
              <a:gd name="connsiteY12" fmla="*/ 721201 h 1385784"/>
              <a:gd name="connsiteX13" fmla="*/ 30563 w 1543389"/>
              <a:gd name="connsiteY13" fmla="*/ 711243 h 1385784"/>
              <a:gd name="connsiteX14" fmla="*/ 135061 w 1543389"/>
              <a:gd name="connsiteY14" fmla="*/ 756293 h 1385784"/>
              <a:gd name="connsiteX15" fmla="*/ 135748 w 1543389"/>
              <a:gd name="connsiteY15" fmla="*/ 767375 h 1385784"/>
              <a:gd name="connsiteX16" fmla="*/ 89732 w 1543389"/>
              <a:gd name="connsiteY16" fmla="*/ 793943 h 1385784"/>
              <a:gd name="connsiteX17" fmla="*/ 349431 w 1543389"/>
              <a:gd name="connsiteY17" fmla="*/ 1243755 h 1385784"/>
              <a:gd name="connsiteX18" fmla="*/ 522791 w 1543389"/>
              <a:gd name="connsiteY18" fmla="*/ 1344849 h 1385784"/>
              <a:gd name="connsiteX19" fmla="*/ 1042502 w 1543389"/>
              <a:gd name="connsiteY19" fmla="*/ 1345660 h 1385784"/>
              <a:gd name="connsiteX20" fmla="*/ 1216438 w 1543389"/>
              <a:gd name="connsiteY20" fmla="*/ 1245238 h 1385784"/>
              <a:gd name="connsiteX21" fmla="*/ 1475591 w 1543389"/>
              <a:gd name="connsiteY21" fmla="*/ 794750 h 1385784"/>
              <a:gd name="connsiteX22" fmla="*/ 1474663 w 1543389"/>
              <a:gd name="connsiteY22" fmla="*/ 594103 h 1385784"/>
              <a:gd name="connsiteX23" fmla="*/ 1214964 w 1543389"/>
              <a:gd name="connsiteY23" fmla="*/ 144290 h 1385784"/>
              <a:gd name="connsiteX24" fmla="*/ 1041662 w 1543389"/>
              <a:gd name="connsiteY24" fmla="*/ 43163 h 1385784"/>
              <a:gd name="connsiteX25" fmla="*/ 521987 w 1543389"/>
              <a:gd name="connsiteY25" fmla="*/ 42414 h 1385784"/>
              <a:gd name="connsiteX26" fmla="*/ 348051 w 1543389"/>
              <a:gd name="connsiteY26" fmla="*/ 142836 h 1385784"/>
              <a:gd name="connsiteX27" fmla="*/ 58418 w 1543389"/>
              <a:gd name="connsiteY27" fmla="*/ 643461 h 1385784"/>
              <a:gd name="connsiteX28" fmla="*/ 29843 w 1543389"/>
              <a:gd name="connsiteY28" fmla="*/ 650378 h 1385784"/>
              <a:gd name="connsiteX29" fmla="*/ 22953 w 1543389"/>
              <a:gd name="connsiteY29" fmla="*/ 621734 h 1385784"/>
              <a:gd name="connsiteX30" fmla="*/ 312528 w 1543389"/>
              <a:gd name="connsiteY30" fmla="*/ 121143 h 1385784"/>
              <a:gd name="connsiteX31" fmla="*/ 522351 w 1543389"/>
              <a:gd name="connsiteY31" fmla="*/ 1 h 13857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543389" h="1385784">
                <a:moveTo>
                  <a:pt x="522351" y="1"/>
                </a:moveTo>
                <a:lnTo>
                  <a:pt x="1042120" y="779"/>
                </a:lnTo>
                <a:cubicBezTo>
                  <a:pt x="1128339" y="801"/>
                  <a:pt x="1208405" y="46577"/>
                  <a:pt x="1251533" y="121277"/>
                </a:cubicBezTo>
                <a:lnTo>
                  <a:pt x="1511233" y="571090"/>
                </a:lnTo>
                <a:cubicBezTo>
                  <a:pt x="1554361" y="645790"/>
                  <a:pt x="1553971" y="738018"/>
                  <a:pt x="1510881" y="812696"/>
                </a:cubicBezTo>
                <a:lnTo>
                  <a:pt x="1251669" y="1263218"/>
                </a:lnTo>
                <a:cubicBezTo>
                  <a:pt x="1208579" y="1337896"/>
                  <a:pt x="1128123" y="1384348"/>
                  <a:pt x="1042669" y="1385784"/>
                </a:cubicBezTo>
                <a:lnTo>
                  <a:pt x="522958" y="1384973"/>
                </a:lnTo>
                <a:cubicBezTo>
                  <a:pt x="436739" y="1384951"/>
                  <a:pt x="356708" y="1339237"/>
                  <a:pt x="313544" y="1264475"/>
                </a:cubicBezTo>
                <a:lnTo>
                  <a:pt x="53845" y="814662"/>
                </a:lnTo>
                <a:lnTo>
                  <a:pt x="9276" y="840394"/>
                </a:lnTo>
                <a:cubicBezTo>
                  <a:pt x="4992" y="842867"/>
                  <a:pt x="-369" y="840264"/>
                  <a:pt x="21" y="834258"/>
                </a:cubicBezTo>
                <a:lnTo>
                  <a:pt x="13314" y="721201"/>
                </a:lnTo>
                <a:cubicBezTo>
                  <a:pt x="14271" y="712968"/>
                  <a:pt x="22896" y="707989"/>
                  <a:pt x="30563" y="711243"/>
                </a:cubicBezTo>
                <a:lnTo>
                  <a:pt x="135061" y="756293"/>
                </a:lnTo>
                <a:cubicBezTo>
                  <a:pt x="139600" y="757471"/>
                  <a:pt x="140032" y="764902"/>
                  <a:pt x="135748" y="767375"/>
                </a:cubicBezTo>
                <a:lnTo>
                  <a:pt x="89732" y="793943"/>
                </a:lnTo>
                <a:lnTo>
                  <a:pt x="349431" y="1243755"/>
                </a:lnTo>
                <a:cubicBezTo>
                  <a:pt x="385121" y="1305572"/>
                  <a:pt x="451416" y="1343938"/>
                  <a:pt x="522791" y="1344849"/>
                </a:cubicBezTo>
                <a:lnTo>
                  <a:pt x="1042502" y="1345660"/>
                </a:lnTo>
                <a:cubicBezTo>
                  <a:pt x="1113934" y="1346538"/>
                  <a:pt x="1181483" y="1307539"/>
                  <a:pt x="1216438" y="1245238"/>
                </a:cubicBezTo>
                <a:lnTo>
                  <a:pt x="1475591" y="794750"/>
                </a:lnTo>
                <a:cubicBezTo>
                  <a:pt x="1510489" y="732482"/>
                  <a:pt x="1510353" y="655919"/>
                  <a:pt x="1474663" y="594103"/>
                </a:cubicBezTo>
                <a:lnTo>
                  <a:pt x="1214964" y="144290"/>
                </a:lnTo>
                <a:cubicBezTo>
                  <a:pt x="1179310" y="82535"/>
                  <a:pt x="1113072" y="44136"/>
                  <a:pt x="1041662" y="43163"/>
                </a:cubicBezTo>
                <a:lnTo>
                  <a:pt x="521987" y="42414"/>
                </a:lnTo>
                <a:cubicBezTo>
                  <a:pt x="450519" y="41473"/>
                  <a:pt x="382970" y="80473"/>
                  <a:pt x="348051" y="142836"/>
                </a:cubicBezTo>
                <a:lnTo>
                  <a:pt x="58418" y="643461"/>
                </a:lnTo>
                <a:cubicBezTo>
                  <a:pt x="52319" y="652681"/>
                  <a:pt x="39155" y="656482"/>
                  <a:pt x="29843" y="650378"/>
                </a:cubicBezTo>
                <a:cubicBezTo>
                  <a:pt x="20554" y="644180"/>
                  <a:pt x="16832" y="631050"/>
                  <a:pt x="22953" y="621734"/>
                </a:cubicBezTo>
                <a:lnTo>
                  <a:pt x="312528" y="121143"/>
                </a:lnTo>
                <a:cubicBezTo>
                  <a:pt x="355676" y="46431"/>
                  <a:pt x="436132" y="-21"/>
                  <a:pt x="522351" y="1"/>
                </a:cubicBezTo>
                <a:close/>
              </a:path>
            </a:pathLst>
          </a:custGeom>
          <a:solidFill>
            <a:srgbClr val="FE7600"/>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3" name="Freeform: Shape 25">
            <a:extLst>
              <a:ext uri="{FF2B5EF4-FFF2-40B4-BE49-F238E27FC236}">
                <a16:creationId xmlns:a16="http://schemas.microsoft.com/office/drawing/2014/main" id="{90B253A9-0592-A745-8B3B-66828E5C6F86}"/>
              </a:ext>
            </a:extLst>
          </p:cNvPr>
          <p:cNvSpPr/>
          <p:nvPr/>
        </p:nvSpPr>
        <p:spPr>
          <a:xfrm>
            <a:off x="4626631" y="4515342"/>
            <a:ext cx="1544353" cy="1384361"/>
          </a:xfrm>
          <a:custGeom>
            <a:avLst/>
            <a:gdLst>
              <a:gd name="connsiteX0" fmla="*/ 1021039 w 1544353"/>
              <a:gd name="connsiteY0" fmla="*/ 1 h 1384361"/>
              <a:gd name="connsiteX1" fmla="*/ 1231685 w 1544353"/>
              <a:gd name="connsiteY1" fmla="*/ 119718 h 1384361"/>
              <a:gd name="connsiteX2" fmla="*/ 1521260 w 1544353"/>
              <a:gd name="connsiteY2" fmla="*/ 620310 h 1384361"/>
              <a:gd name="connsiteX3" fmla="*/ 1514405 w 1544353"/>
              <a:gd name="connsiteY3" fmla="*/ 648892 h 1384361"/>
              <a:gd name="connsiteX4" fmla="*/ 1485830 w 1544353"/>
              <a:gd name="connsiteY4" fmla="*/ 641975 h 1384361"/>
              <a:gd name="connsiteX5" fmla="*/ 1196198 w 1544353"/>
              <a:gd name="connsiteY5" fmla="*/ 141349 h 1384361"/>
              <a:gd name="connsiteX6" fmla="*/ 1022261 w 1544353"/>
              <a:gd name="connsiteY6" fmla="*/ 40927 h 1384361"/>
              <a:gd name="connsiteX7" fmla="*/ 502551 w 1544353"/>
              <a:gd name="connsiteY7" fmla="*/ 41738 h 1384361"/>
              <a:gd name="connsiteX8" fmla="*/ 329249 w 1544353"/>
              <a:gd name="connsiteY8" fmla="*/ 142866 h 1384361"/>
              <a:gd name="connsiteX9" fmla="*/ 69549 w 1544353"/>
              <a:gd name="connsiteY9" fmla="*/ 592679 h 1384361"/>
              <a:gd name="connsiteX10" fmla="*/ 68621 w 1544353"/>
              <a:gd name="connsiteY10" fmla="*/ 793326 h 1384361"/>
              <a:gd name="connsiteX11" fmla="*/ 327774 w 1544353"/>
              <a:gd name="connsiteY11" fmla="*/ 1243815 h 1384361"/>
              <a:gd name="connsiteX12" fmla="*/ 501710 w 1544353"/>
              <a:gd name="connsiteY12" fmla="*/ 1344237 h 1384361"/>
              <a:gd name="connsiteX13" fmla="*/ 1021421 w 1544353"/>
              <a:gd name="connsiteY13" fmla="*/ 1343426 h 1384361"/>
              <a:gd name="connsiteX14" fmla="*/ 1194781 w 1544353"/>
              <a:gd name="connsiteY14" fmla="*/ 1242332 h 1384361"/>
              <a:gd name="connsiteX15" fmla="*/ 1454480 w 1544353"/>
              <a:gd name="connsiteY15" fmla="*/ 792519 h 1384361"/>
              <a:gd name="connsiteX16" fmla="*/ 1408464 w 1544353"/>
              <a:gd name="connsiteY16" fmla="*/ 765951 h 1384361"/>
              <a:gd name="connsiteX17" fmla="*/ 1409152 w 1544353"/>
              <a:gd name="connsiteY17" fmla="*/ 754868 h 1384361"/>
              <a:gd name="connsiteX18" fmla="*/ 1513649 w 1544353"/>
              <a:gd name="connsiteY18" fmla="*/ 709819 h 1384361"/>
              <a:gd name="connsiteX19" fmla="*/ 1530898 w 1544353"/>
              <a:gd name="connsiteY19" fmla="*/ 719777 h 1384361"/>
              <a:gd name="connsiteX20" fmla="*/ 1544191 w 1544353"/>
              <a:gd name="connsiteY20" fmla="*/ 832833 h 1384361"/>
              <a:gd name="connsiteX21" fmla="*/ 1534937 w 1544353"/>
              <a:gd name="connsiteY21" fmla="*/ 838970 h 1384361"/>
              <a:gd name="connsiteX22" fmla="*/ 1490368 w 1544353"/>
              <a:gd name="connsiteY22" fmla="*/ 813238 h 1384361"/>
              <a:gd name="connsiteX23" fmla="*/ 1230668 w 1544353"/>
              <a:gd name="connsiteY23" fmla="*/ 1263051 h 1384361"/>
              <a:gd name="connsiteX24" fmla="*/ 1021254 w 1544353"/>
              <a:gd name="connsiteY24" fmla="*/ 1383550 h 1384361"/>
              <a:gd name="connsiteX25" fmla="*/ 501543 w 1544353"/>
              <a:gd name="connsiteY25" fmla="*/ 1384361 h 1384361"/>
              <a:gd name="connsiteX26" fmla="*/ 291720 w 1544353"/>
              <a:gd name="connsiteY26" fmla="*/ 1263219 h 1384361"/>
              <a:gd name="connsiteX27" fmla="*/ 32509 w 1544353"/>
              <a:gd name="connsiteY27" fmla="*/ 812697 h 1384361"/>
              <a:gd name="connsiteX28" fmla="*/ 32157 w 1544353"/>
              <a:gd name="connsiteY28" fmla="*/ 571091 h 1384361"/>
              <a:gd name="connsiteX29" fmla="*/ 291857 w 1544353"/>
              <a:gd name="connsiteY29" fmla="*/ 121278 h 1384361"/>
              <a:gd name="connsiteX30" fmla="*/ 501270 w 1544353"/>
              <a:gd name="connsiteY30" fmla="*/ 779 h 1384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544353" h="1384361">
                <a:moveTo>
                  <a:pt x="1021039" y="1"/>
                </a:moveTo>
                <a:cubicBezTo>
                  <a:pt x="1107258" y="-21"/>
                  <a:pt x="1187714" y="46431"/>
                  <a:pt x="1231685" y="119718"/>
                </a:cubicBezTo>
                <a:lnTo>
                  <a:pt x="1521260" y="620310"/>
                </a:lnTo>
                <a:cubicBezTo>
                  <a:pt x="1527381" y="629625"/>
                  <a:pt x="1523659" y="642755"/>
                  <a:pt x="1514405" y="648892"/>
                </a:cubicBezTo>
                <a:cubicBezTo>
                  <a:pt x="1505057" y="655057"/>
                  <a:pt x="1491893" y="651256"/>
                  <a:pt x="1485830" y="641975"/>
                </a:cubicBezTo>
                <a:lnTo>
                  <a:pt x="1196198" y="141349"/>
                </a:lnTo>
                <a:cubicBezTo>
                  <a:pt x="1161242" y="79048"/>
                  <a:pt x="1093694" y="40049"/>
                  <a:pt x="1022261" y="40927"/>
                </a:cubicBezTo>
                <a:lnTo>
                  <a:pt x="502551" y="41738"/>
                </a:lnTo>
                <a:cubicBezTo>
                  <a:pt x="431176" y="42650"/>
                  <a:pt x="364939" y="81049"/>
                  <a:pt x="329249" y="142866"/>
                </a:cubicBezTo>
                <a:lnTo>
                  <a:pt x="69549" y="592679"/>
                </a:lnTo>
                <a:cubicBezTo>
                  <a:pt x="33859" y="654496"/>
                  <a:pt x="33723" y="731059"/>
                  <a:pt x="68621" y="793326"/>
                </a:cubicBezTo>
                <a:lnTo>
                  <a:pt x="327774" y="1243815"/>
                </a:lnTo>
                <a:cubicBezTo>
                  <a:pt x="362729" y="1306116"/>
                  <a:pt x="430278" y="1345116"/>
                  <a:pt x="501710" y="1344237"/>
                </a:cubicBezTo>
                <a:lnTo>
                  <a:pt x="1021421" y="1343426"/>
                </a:lnTo>
                <a:cubicBezTo>
                  <a:pt x="1092795" y="1342514"/>
                  <a:pt x="1159091" y="1304149"/>
                  <a:pt x="1194781" y="1242332"/>
                </a:cubicBezTo>
                <a:lnTo>
                  <a:pt x="1454480" y="792519"/>
                </a:lnTo>
                <a:lnTo>
                  <a:pt x="1408464" y="765951"/>
                </a:lnTo>
                <a:cubicBezTo>
                  <a:pt x="1404181" y="763478"/>
                  <a:pt x="1403790" y="757471"/>
                  <a:pt x="1409152" y="754868"/>
                </a:cubicBezTo>
                <a:lnTo>
                  <a:pt x="1513649" y="709819"/>
                </a:lnTo>
                <a:cubicBezTo>
                  <a:pt x="1521317" y="706564"/>
                  <a:pt x="1529941" y="711544"/>
                  <a:pt x="1530898" y="719777"/>
                </a:cubicBezTo>
                <a:lnTo>
                  <a:pt x="1544191" y="832833"/>
                </a:lnTo>
                <a:cubicBezTo>
                  <a:pt x="1545440" y="837354"/>
                  <a:pt x="1539220" y="841443"/>
                  <a:pt x="1534937" y="838970"/>
                </a:cubicBezTo>
                <a:lnTo>
                  <a:pt x="1490368" y="813238"/>
                </a:lnTo>
                <a:lnTo>
                  <a:pt x="1230668" y="1263051"/>
                </a:lnTo>
                <a:cubicBezTo>
                  <a:pt x="1187539" y="1337752"/>
                  <a:pt x="1107473" y="1383528"/>
                  <a:pt x="1021254" y="1383550"/>
                </a:cubicBezTo>
                <a:lnTo>
                  <a:pt x="501543" y="1384361"/>
                </a:lnTo>
                <a:cubicBezTo>
                  <a:pt x="415267" y="1384350"/>
                  <a:pt x="334810" y="1337898"/>
                  <a:pt x="291720" y="1263219"/>
                </a:cubicBezTo>
                <a:lnTo>
                  <a:pt x="32509" y="812697"/>
                </a:lnTo>
                <a:cubicBezTo>
                  <a:pt x="-10581" y="738019"/>
                  <a:pt x="-10971" y="645791"/>
                  <a:pt x="32157" y="571091"/>
                </a:cubicBezTo>
                <a:lnTo>
                  <a:pt x="291857" y="121278"/>
                </a:lnTo>
                <a:cubicBezTo>
                  <a:pt x="334985" y="46577"/>
                  <a:pt x="415052" y="801"/>
                  <a:pt x="501270" y="779"/>
                </a:cubicBezTo>
                <a:close/>
              </a:path>
            </a:pathLst>
          </a:custGeom>
          <a:solidFill>
            <a:srgbClr val="B1DB15">
              <a:lumMod val="75000"/>
            </a:srgb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4" name="Figure">
            <a:extLst>
              <a:ext uri="{FF2B5EF4-FFF2-40B4-BE49-F238E27FC236}">
                <a16:creationId xmlns:a16="http://schemas.microsoft.com/office/drawing/2014/main" id="{4481F130-D104-F648-8474-285E1E1DF8C0}"/>
              </a:ext>
            </a:extLst>
          </p:cNvPr>
          <p:cNvSpPr/>
          <p:nvPr/>
        </p:nvSpPr>
        <p:spPr>
          <a:xfrm>
            <a:off x="6153828" y="3571464"/>
            <a:ext cx="1292649" cy="1146622"/>
          </a:xfrm>
          <a:custGeom>
            <a:avLst/>
            <a:gdLst/>
            <a:ahLst/>
            <a:cxnLst>
              <a:cxn ang="0">
                <a:pos x="wd2" y="hd2"/>
              </a:cxn>
              <a:cxn ang="5400000">
                <a:pos x="wd2" y="hd2"/>
              </a:cxn>
              <a:cxn ang="10800000">
                <a:pos x="wd2" y="hd2"/>
              </a:cxn>
              <a:cxn ang="16200000">
                <a:pos x="wd2" y="hd2"/>
              </a:cxn>
            </a:cxnLst>
            <a:rect l="0" t="0" r="r" b="b"/>
            <a:pathLst>
              <a:path w="21462" h="21600" extrusionOk="0">
                <a:moveTo>
                  <a:pt x="15332" y="0"/>
                </a:moveTo>
                <a:lnTo>
                  <a:pt x="6130" y="0"/>
                </a:lnTo>
                <a:cubicBezTo>
                  <a:pt x="5579" y="0"/>
                  <a:pt x="5083" y="344"/>
                  <a:pt x="4808" y="875"/>
                </a:cubicBezTo>
                <a:lnTo>
                  <a:pt x="207" y="9940"/>
                </a:lnTo>
                <a:cubicBezTo>
                  <a:pt x="-69" y="10472"/>
                  <a:pt x="-69" y="11128"/>
                  <a:pt x="207" y="11660"/>
                </a:cubicBezTo>
                <a:lnTo>
                  <a:pt x="4808" y="20725"/>
                </a:lnTo>
                <a:cubicBezTo>
                  <a:pt x="5083" y="21256"/>
                  <a:pt x="5579" y="21600"/>
                  <a:pt x="6130" y="21600"/>
                </a:cubicBezTo>
                <a:lnTo>
                  <a:pt x="15332" y="21600"/>
                </a:lnTo>
                <a:cubicBezTo>
                  <a:pt x="15883" y="21600"/>
                  <a:pt x="16379" y="21256"/>
                  <a:pt x="16654" y="20725"/>
                </a:cubicBezTo>
                <a:lnTo>
                  <a:pt x="21255" y="11660"/>
                </a:lnTo>
                <a:cubicBezTo>
                  <a:pt x="21531" y="11128"/>
                  <a:pt x="21531" y="10472"/>
                  <a:pt x="21255" y="9940"/>
                </a:cubicBezTo>
                <a:lnTo>
                  <a:pt x="16654" y="875"/>
                </a:lnTo>
                <a:cubicBezTo>
                  <a:pt x="16379" y="344"/>
                  <a:pt x="15855" y="0"/>
                  <a:pt x="15332" y="0"/>
                </a:cubicBezTo>
                <a:close/>
              </a:path>
            </a:pathLst>
          </a:custGeom>
          <a:solidFill>
            <a:srgbClr val="FE7600">
              <a:lumMod val="60000"/>
              <a:lumOff val="40000"/>
            </a:srgb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5" name="Cercle">
            <a:extLst>
              <a:ext uri="{FF2B5EF4-FFF2-40B4-BE49-F238E27FC236}">
                <a16:creationId xmlns:a16="http://schemas.microsoft.com/office/drawing/2014/main" id="{D641A08B-2E5E-6440-A38B-A5CA4DB27B68}"/>
              </a:ext>
            </a:extLst>
          </p:cNvPr>
          <p:cNvSpPr/>
          <p:nvPr/>
        </p:nvSpPr>
        <p:spPr>
          <a:xfrm>
            <a:off x="6402733" y="3753994"/>
            <a:ext cx="796496" cy="796496"/>
          </a:xfrm>
          <a:prstGeom prst="ellipse">
            <a:avLst/>
          </a:prstGeom>
          <a:solidFill>
            <a:srgbClr val="FE7600"/>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6" name="Freeform: Shape 89">
            <a:extLst>
              <a:ext uri="{FF2B5EF4-FFF2-40B4-BE49-F238E27FC236}">
                <a16:creationId xmlns:a16="http://schemas.microsoft.com/office/drawing/2014/main" id="{ED3C1DAC-602A-E449-9A5B-E87F541F2A3C}"/>
              </a:ext>
            </a:extLst>
          </p:cNvPr>
          <p:cNvSpPr/>
          <p:nvPr/>
        </p:nvSpPr>
        <p:spPr>
          <a:xfrm>
            <a:off x="7398353" y="4052680"/>
            <a:ext cx="4724233" cy="677021"/>
          </a:xfrm>
          <a:custGeom>
            <a:avLst/>
            <a:gdLst>
              <a:gd name="connsiteX0" fmla="*/ 265480 w 3607738"/>
              <a:gd name="connsiteY0" fmla="*/ 0 h 677021"/>
              <a:gd name="connsiteX1" fmla="*/ 1443693 w 3607738"/>
              <a:gd name="connsiteY1" fmla="*/ 0 h 677021"/>
              <a:gd name="connsiteX2" fmla="*/ 1916568 w 3607738"/>
              <a:gd name="connsiteY2" fmla="*/ 0 h 677021"/>
              <a:gd name="connsiteX3" fmla="*/ 3607738 w 3607738"/>
              <a:gd name="connsiteY3" fmla="*/ 0 h 677021"/>
              <a:gd name="connsiteX4" fmla="*/ 3607738 w 3607738"/>
              <a:gd name="connsiteY4" fmla="*/ 677021 h 677021"/>
              <a:gd name="connsiteX5" fmla="*/ 1524914 w 3607738"/>
              <a:gd name="connsiteY5" fmla="*/ 677021 h 677021"/>
              <a:gd name="connsiteX6" fmla="*/ 958285 w 3607738"/>
              <a:gd name="connsiteY6" fmla="*/ 677021 h 677021"/>
              <a:gd name="connsiteX7" fmla="*/ 0 w 3607738"/>
              <a:gd name="connsiteY7" fmla="*/ 677021 h 677021"/>
              <a:gd name="connsiteX8" fmla="*/ 247202 w 3607738"/>
              <a:gd name="connsiteY8" fmla="*/ 247238 h 677021"/>
              <a:gd name="connsiteX9" fmla="*/ 285445 w 3607738"/>
              <a:gd name="connsiteY9" fmla="*/ 104531 h 677021"/>
              <a:gd name="connsiteX10" fmla="*/ 265480 w 3607738"/>
              <a:gd name="connsiteY10" fmla="*/ 0 h 677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607738" h="677021">
                <a:moveTo>
                  <a:pt x="265480" y="0"/>
                </a:moveTo>
                <a:lnTo>
                  <a:pt x="1443693" y="0"/>
                </a:lnTo>
                <a:lnTo>
                  <a:pt x="1916568" y="0"/>
                </a:lnTo>
                <a:lnTo>
                  <a:pt x="3607738" y="0"/>
                </a:lnTo>
                <a:lnTo>
                  <a:pt x="3607738" y="677021"/>
                </a:lnTo>
                <a:lnTo>
                  <a:pt x="1524914" y="677021"/>
                </a:lnTo>
                <a:lnTo>
                  <a:pt x="958285" y="677021"/>
                </a:lnTo>
                <a:lnTo>
                  <a:pt x="0" y="677021"/>
                </a:lnTo>
                <a:lnTo>
                  <a:pt x="247202" y="247238"/>
                </a:lnTo>
                <a:cubicBezTo>
                  <a:pt x="272135" y="204110"/>
                  <a:pt x="285445" y="154336"/>
                  <a:pt x="285445" y="104531"/>
                </a:cubicBezTo>
                <a:cubicBezTo>
                  <a:pt x="285445" y="69708"/>
                  <a:pt x="278790" y="33193"/>
                  <a:pt x="265480" y="0"/>
                </a:cubicBezTo>
                <a:close/>
              </a:path>
            </a:pathLst>
          </a:custGeom>
          <a:solidFill>
            <a:srgbClr val="FE7600">
              <a:lumMod val="60000"/>
              <a:lumOff val="40000"/>
            </a:srgbClr>
          </a:solidFill>
          <a:ln w="12700" cap="flat" cmpd="sng" algn="ctr">
            <a:noFill/>
            <a:prstDash val="solid"/>
            <a:miter lim="800000"/>
          </a:ln>
          <a:effectLst/>
        </p:spPr>
        <p:txBody>
          <a:bodyPr rot="0" spcFirstLastPara="0" vertOverflow="overflow" horzOverflow="overflow" vert="horz" wrap="square" lIns="365760" tIns="45720" rIns="91440" bIns="45720" numCol="1" spcCol="0" rtlCol="0" fromWordArt="0" anchor="ctr" anchorCtr="0" forceAA="0" compatLnSpc="1">
            <a:prstTxWarp prst="textNoShape">
              <a:avLst/>
            </a:prstTxWarp>
            <a:noAutofit/>
          </a:bodyPr>
          <a:lstStyle/>
          <a:p>
            <a:pPr marL="171450" marR="0" lvl="0" indent="-171450" algn="just"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0" cap="none" spc="0" normalizeH="0" baseline="0" noProof="0" dirty="0">
                <a:ln>
                  <a:noFill/>
                </a:ln>
                <a:solidFill>
                  <a:srgbClr val="FE7600">
                    <a:lumMod val="50000"/>
                  </a:srgbClr>
                </a:solidFill>
                <a:effectLst/>
                <a:uLnTx/>
                <a:uFillTx/>
                <a:latin typeface="DIN Condensed" pitchFamily="2" charset="0"/>
              </a:rPr>
              <a:t>Weekly SLA Report publish</a:t>
            </a:r>
          </a:p>
          <a:p>
            <a:pPr marL="171450" marR="0" lvl="0" indent="-171450" algn="just"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kern="0" dirty="0">
                <a:solidFill>
                  <a:srgbClr val="FE7600">
                    <a:lumMod val="50000"/>
                  </a:srgbClr>
                </a:solidFill>
                <a:latin typeface="DIN Condensed" pitchFamily="2" charset="0"/>
              </a:rPr>
              <a:t>Digitized Dashboards</a:t>
            </a:r>
          </a:p>
          <a:p>
            <a:pPr marL="171450" marR="0" lvl="0" indent="-171450" algn="just"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0" cap="none" spc="0" normalizeH="0" baseline="0" noProof="0" dirty="0">
                <a:ln>
                  <a:noFill/>
                </a:ln>
                <a:solidFill>
                  <a:srgbClr val="FE7600">
                    <a:lumMod val="50000"/>
                  </a:srgbClr>
                </a:solidFill>
                <a:effectLst/>
                <a:uLnTx/>
                <a:uFillTx/>
                <a:latin typeface="DIN Condensed" pitchFamily="2" charset="0"/>
              </a:rPr>
              <a:t>Proactive Alerting</a:t>
            </a:r>
            <a:r>
              <a:rPr kumimoji="0" lang="en-US" sz="1400" b="0" i="0" u="none" strike="noStrike" kern="0" cap="none" spc="0" normalizeH="0" noProof="0" dirty="0">
                <a:ln>
                  <a:noFill/>
                </a:ln>
                <a:solidFill>
                  <a:srgbClr val="FE7600">
                    <a:lumMod val="50000"/>
                  </a:srgbClr>
                </a:solidFill>
                <a:effectLst/>
                <a:uLnTx/>
                <a:uFillTx/>
                <a:latin typeface="DIN Condensed" pitchFamily="2" charset="0"/>
              </a:rPr>
              <a:t> Mechanism</a:t>
            </a:r>
            <a:endParaRPr kumimoji="0" lang="en-US" sz="1400" b="0" i="0" u="none" strike="noStrike" kern="0" cap="none" spc="0" normalizeH="0" baseline="0" noProof="0" dirty="0">
              <a:ln>
                <a:noFill/>
              </a:ln>
              <a:solidFill>
                <a:srgbClr val="FE7600">
                  <a:lumMod val="50000"/>
                </a:srgbClr>
              </a:solidFill>
              <a:effectLst/>
              <a:uLnTx/>
              <a:uFillTx/>
              <a:latin typeface="DIN Condensed" pitchFamily="2" charset="0"/>
            </a:endParaRPr>
          </a:p>
        </p:txBody>
      </p:sp>
      <p:sp>
        <p:nvSpPr>
          <p:cNvPr id="37" name="Freeform: Shape 88">
            <a:extLst>
              <a:ext uri="{FF2B5EF4-FFF2-40B4-BE49-F238E27FC236}">
                <a16:creationId xmlns:a16="http://schemas.microsoft.com/office/drawing/2014/main" id="{4009B28B-D5AF-2A4F-A5F4-C1689A7CF7A8}"/>
              </a:ext>
            </a:extLst>
          </p:cNvPr>
          <p:cNvSpPr/>
          <p:nvPr/>
        </p:nvSpPr>
        <p:spPr>
          <a:xfrm>
            <a:off x="7448134" y="3637837"/>
            <a:ext cx="4674451" cy="321920"/>
          </a:xfrm>
          <a:custGeom>
            <a:avLst/>
            <a:gdLst>
              <a:gd name="connsiteX0" fmla="*/ 0 w 3557956"/>
              <a:gd name="connsiteY0" fmla="*/ 0 h 321920"/>
              <a:gd name="connsiteX1" fmla="*/ 958283 w 3557956"/>
              <a:gd name="connsiteY1" fmla="*/ 0 h 321920"/>
              <a:gd name="connsiteX2" fmla="*/ 2117352 w 3557956"/>
              <a:gd name="connsiteY2" fmla="*/ 0 h 321920"/>
              <a:gd name="connsiteX3" fmla="*/ 3557956 w 3557956"/>
              <a:gd name="connsiteY3" fmla="*/ 0 h 321920"/>
              <a:gd name="connsiteX4" fmla="*/ 3557956 w 3557956"/>
              <a:gd name="connsiteY4" fmla="*/ 321920 h 321920"/>
              <a:gd name="connsiteX5" fmla="*/ 1929829 w 3557956"/>
              <a:gd name="connsiteY5" fmla="*/ 321920 h 321920"/>
              <a:gd name="connsiteX6" fmla="*/ 1301153 w 3557956"/>
              <a:gd name="connsiteY6" fmla="*/ 321920 h 321920"/>
              <a:gd name="connsiteX7" fmla="*/ 187523 w 3557956"/>
              <a:gd name="connsiteY7" fmla="*/ 321920 h 321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57956" h="321920">
                <a:moveTo>
                  <a:pt x="0" y="0"/>
                </a:moveTo>
                <a:lnTo>
                  <a:pt x="958283" y="0"/>
                </a:lnTo>
                <a:lnTo>
                  <a:pt x="2117352" y="0"/>
                </a:lnTo>
                <a:lnTo>
                  <a:pt x="3557956" y="0"/>
                </a:lnTo>
                <a:lnTo>
                  <a:pt x="3557956" y="321920"/>
                </a:lnTo>
                <a:lnTo>
                  <a:pt x="1929829" y="321920"/>
                </a:lnTo>
                <a:lnTo>
                  <a:pt x="1301153" y="321920"/>
                </a:lnTo>
                <a:lnTo>
                  <a:pt x="187523" y="321920"/>
                </a:lnTo>
                <a:close/>
              </a:path>
            </a:pathLst>
          </a:custGeom>
          <a:solidFill>
            <a:srgbClr val="FE7600"/>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all" spc="0" normalizeH="0" baseline="0" noProof="0" dirty="0">
                <a:ln>
                  <a:noFill/>
                </a:ln>
                <a:solidFill>
                  <a:prstClr val="white"/>
                </a:solidFill>
                <a:effectLst/>
                <a:uLnTx/>
                <a:uFillTx/>
                <a:latin typeface="DIN Condensed" pitchFamily="2" charset="0"/>
              </a:rPr>
              <a:t>sla</a:t>
            </a:r>
          </a:p>
        </p:txBody>
      </p:sp>
      <p:sp>
        <p:nvSpPr>
          <p:cNvPr id="38" name="Figure">
            <a:extLst>
              <a:ext uri="{FF2B5EF4-FFF2-40B4-BE49-F238E27FC236}">
                <a16:creationId xmlns:a16="http://schemas.microsoft.com/office/drawing/2014/main" id="{6429CFFA-F069-B64D-ABB2-792FAE1BE809}"/>
              </a:ext>
            </a:extLst>
          </p:cNvPr>
          <p:cNvSpPr/>
          <p:nvPr/>
        </p:nvSpPr>
        <p:spPr>
          <a:xfrm>
            <a:off x="4742785" y="4631499"/>
            <a:ext cx="1292649" cy="1146622"/>
          </a:xfrm>
          <a:custGeom>
            <a:avLst/>
            <a:gdLst/>
            <a:ahLst/>
            <a:cxnLst>
              <a:cxn ang="0">
                <a:pos x="wd2" y="hd2"/>
              </a:cxn>
              <a:cxn ang="5400000">
                <a:pos x="wd2" y="hd2"/>
              </a:cxn>
              <a:cxn ang="10800000">
                <a:pos x="wd2" y="hd2"/>
              </a:cxn>
              <a:cxn ang="16200000">
                <a:pos x="wd2" y="hd2"/>
              </a:cxn>
            </a:cxnLst>
            <a:rect l="0" t="0" r="r" b="b"/>
            <a:pathLst>
              <a:path w="21462" h="21600" extrusionOk="0">
                <a:moveTo>
                  <a:pt x="6130" y="0"/>
                </a:moveTo>
                <a:lnTo>
                  <a:pt x="15332" y="0"/>
                </a:lnTo>
                <a:cubicBezTo>
                  <a:pt x="15883" y="0"/>
                  <a:pt x="16379" y="344"/>
                  <a:pt x="16654" y="875"/>
                </a:cubicBezTo>
                <a:lnTo>
                  <a:pt x="21255" y="9940"/>
                </a:lnTo>
                <a:cubicBezTo>
                  <a:pt x="21531" y="10472"/>
                  <a:pt x="21531" y="11128"/>
                  <a:pt x="21255" y="11660"/>
                </a:cubicBezTo>
                <a:lnTo>
                  <a:pt x="16654" y="20725"/>
                </a:lnTo>
                <a:cubicBezTo>
                  <a:pt x="16379" y="21256"/>
                  <a:pt x="15883" y="21600"/>
                  <a:pt x="15332" y="21600"/>
                </a:cubicBezTo>
                <a:lnTo>
                  <a:pt x="6130" y="21600"/>
                </a:lnTo>
                <a:cubicBezTo>
                  <a:pt x="5579" y="21600"/>
                  <a:pt x="5083" y="21256"/>
                  <a:pt x="4808" y="20725"/>
                </a:cubicBezTo>
                <a:lnTo>
                  <a:pt x="207" y="11660"/>
                </a:lnTo>
                <a:cubicBezTo>
                  <a:pt x="-69" y="11128"/>
                  <a:pt x="-69" y="10472"/>
                  <a:pt x="207" y="9940"/>
                </a:cubicBezTo>
                <a:lnTo>
                  <a:pt x="4808" y="875"/>
                </a:lnTo>
                <a:cubicBezTo>
                  <a:pt x="5083" y="344"/>
                  <a:pt x="5607" y="0"/>
                  <a:pt x="6130" y="0"/>
                </a:cubicBezTo>
                <a:close/>
              </a:path>
            </a:pathLst>
          </a:custGeom>
          <a:solidFill>
            <a:srgbClr val="B1DB15"/>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9" name="Cercle">
            <a:extLst>
              <a:ext uri="{FF2B5EF4-FFF2-40B4-BE49-F238E27FC236}">
                <a16:creationId xmlns:a16="http://schemas.microsoft.com/office/drawing/2014/main" id="{A424AA25-640E-074D-B268-CFF356C15209}"/>
              </a:ext>
            </a:extLst>
          </p:cNvPr>
          <p:cNvSpPr/>
          <p:nvPr/>
        </p:nvSpPr>
        <p:spPr>
          <a:xfrm>
            <a:off x="4991691" y="4797436"/>
            <a:ext cx="796496" cy="796496"/>
          </a:xfrm>
          <a:prstGeom prst="ellipse">
            <a:avLst/>
          </a:prstGeom>
          <a:solidFill>
            <a:srgbClr val="B1DB15">
              <a:lumMod val="75000"/>
            </a:srgb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0" name="Freeform: Shape 86">
            <a:extLst>
              <a:ext uri="{FF2B5EF4-FFF2-40B4-BE49-F238E27FC236}">
                <a16:creationId xmlns:a16="http://schemas.microsoft.com/office/drawing/2014/main" id="{99F89879-2CBB-4344-AFCA-534C2EFC2460}"/>
              </a:ext>
            </a:extLst>
          </p:cNvPr>
          <p:cNvSpPr/>
          <p:nvPr/>
        </p:nvSpPr>
        <p:spPr>
          <a:xfrm>
            <a:off x="357189" y="4697873"/>
            <a:ext cx="4393894" cy="321920"/>
          </a:xfrm>
          <a:custGeom>
            <a:avLst/>
            <a:gdLst>
              <a:gd name="connsiteX0" fmla="*/ 0 w 3565174"/>
              <a:gd name="connsiteY0" fmla="*/ 0 h 321920"/>
              <a:gd name="connsiteX1" fmla="*/ 1449482 w 3565174"/>
              <a:gd name="connsiteY1" fmla="*/ 0 h 321920"/>
              <a:gd name="connsiteX2" fmla="*/ 2937209 w 3565174"/>
              <a:gd name="connsiteY2" fmla="*/ 0 h 321920"/>
              <a:gd name="connsiteX3" fmla="*/ 3565174 w 3565174"/>
              <a:gd name="connsiteY3" fmla="*/ 0 h 321920"/>
              <a:gd name="connsiteX4" fmla="*/ 3379365 w 3565174"/>
              <a:gd name="connsiteY4" fmla="*/ 321920 h 321920"/>
              <a:gd name="connsiteX5" fmla="*/ 2598490 w 3565174"/>
              <a:gd name="connsiteY5" fmla="*/ 321920 h 321920"/>
              <a:gd name="connsiteX6" fmla="*/ 1635291 w 3565174"/>
              <a:gd name="connsiteY6" fmla="*/ 321920 h 321920"/>
              <a:gd name="connsiteX7" fmla="*/ 0 w 3565174"/>
              <a:gd name="connsiteY7" fmla="*/ 321920 h 321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5174" h="321920">
                <a:moveTo>
                  <a:pt x="0" y="0"/>
                </a:moveTo>
                <a:lnTo>
                  <a:pt x="1449482" y="0"/>
                </a:lnTo>
                <a:lnTo>
                  <a:pt x="2937209" y="0"/>
                </a:lnTo>
                <a:lnTo>
                  <a:pt x="3565174" y="0"/>
                </a:lnTo>
                <a:lnTo>
                  <a:pt x="3379365" y="321920"/>
                </a:lnTo>
                <a:lnTo>
                  <a:pt x="2598490" y="321920"/>
                </a:lnTo>
                <a:lnTo>
                  <a:pt x="1635291" y="321920"/>
                </a:lnTo>
                <a:lnTo>
                  <a:pt x="0" y="321920"/>
                </a:lnTo>
                <a:close/>
              </a:path>
            </a:pathLst>
          </a:custGeom>
          <a:solidFill>
            <a:srgbClr val="B1DB15">
              <a:lumMod val="75000"/>
            </a:srgb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all" spc="0" normalizeH="0" baseline="0" noProof="0" dirty="0">
                <a:ln>
                  <a:noFill/>
                </a:ln>
                <a:solidFill>
                  <a:prstClr val="white"/>
                </a:solidFill>
                <a:effectLst/>
                <a:uLnTx/>
                <a:uFillTx/>
                <a:latin typeface="DIN Condensed" pitchFamily="2" charset="0"/>
              </a:rPr>
              <a:t>contract</a:t>
            </a:r>
          </a:p>
        </p:txBody>
      </p:sp>
      <p:sp>
        <p:nvSpPr>
          <p:cNvPr id="41" name="Freeform: Shape 87">
            <a:extLst>
              <a:ext uri="{FF2B5EF4-FFF2-40B4-BE49-F238E27FC236}">
                <a16:creationId xmlns:a16="http://schemas.microsoft.com/office/drawing/2014/main" id="{8CD99D62-010B-9E4D-881A-57149AF927FC}"/>
              </a:ext>
            </a:extLst>
          </p:cNvPr>
          <p:cNvSpPr/>
          <p:nvPr/>
        </p:nvSpPr>
        <p:spPr>
          <a:xfrm>
            <a:off x="357190" y="5112715"/>
            <a:ext cx="4427082" cy="678682"/>
          </a:xfrm>
          <a:custGeom>
            <a:avLst/>
            <a:gdLst>
              <a:gd name="connsiteX0" fmla="*/ 0 w 3598361"/>
              <a:gd name="connsiteY0" fmla="*/ 0 h 678682"/>
              <a:gd name="connsiteX1" fmla="*/ 1681793 w 3598361"/>
              <a:gd name="connsiteY1" fmla="*/ 0 h 678682"/>
              <a:gd name="connsiteX2" fmla="*/ 1942363 w 3598361"/>
              <a:gd name="connsiteY2" fmla="*/ 0 h 678682"/>
              <a:gd name="connsiteX3" fmla="*/ 3332881 w 3598361"/>
              <a:gd name="connsiteY3" fmla="*/ 0 h 678682"/>
              <a:gd name="connsiteX4" fmla="*/ 3312917 w 3598361"/>
              <a:gd name="connsiteY4" fmla="*/ 106201 h 678682"/>
              <a:gd name="connsiteX5" fmla="*/ 3351159 w 3598361"/>
              <a:gd name="connsiteY5" fmla="*/ 248913 h 678682"/>
              <a:gd name="connsiteX6" fmla="*/ 3598361 w 3598361"/>
              <a:gd name="connsiteY6" fmla="*/ 678682 h 678682"/>
              <a:gd name="connsiteX7" fmla="*/ 2378729 w 3598361"/>
              <a:gd name="connsiteY7" fmla="*/ 678682 h 678682"/>
              <a:gd name="connsiteX8" fmla="*/ 2073447 w 3598361"/>
              <a:gd name="connsiteY8" fmla="*/ 678682 h 678682"/>
              <a:gd name="connsiteX9" fmla="*/ 0 w 3598361"/>
              <a:gd name="connsiteY9" fmla="*/ 678682 h 6786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98361" h="678682">
                <a:moveTo>
                  <a:pt x="0" y="0"/>
                </a:moveTo>
                <a:lnTo>
                  <a:pt x="1681793" y="0"/>
                </a:lnTo>
                <a:lnTo>
                  <a:pt x="1942363" y="0"/>
                </a:lnTo>
                <a:lnTo>
                  <a:pt x="3332881" y="0"/>
                </a:lnTo>
                <a:cubicBezTo>
                  <a:pt x="3319572" y="33180"/>
                  <a:pt x="3312917" y="69691"/>
                  <a:pt x="3312917" y="106201"/>
                </a:cubicBezTo>
                <a:cubicBezTo>
                  <a:pt x="3312917" y="155971"/>
                  <a:pt x="3326226" y="205773"/>
                  <a:pt x="3351159" y="248913"/>
                </a:cubicBezTo>
                <a:lnTo>
                  <a:pt x="3598361" y="678682"/>
                </a:lnTo>
                <a:lnTo>
                  <a:pt x="2378729" y="678682"/>
                </a:lnTo>
                <a:lnTo>
                  <a:pt x="2073447" y="678682"/>
                </a:lnTo>
                <a:lnTo>
                  <a:pt x="0" y="678682"/>
                </a:lnTo>
                <a:close/>
              </a:path>
            </a:pathLst>
          </a:custGeom>
          <a:solidFill>
            <a:srgbClr val="B1DB15"/>
          </a:solidFill>
          <a:ln w="12700" cap="flat" cmpd="sng" algn="ctr">
            <a:noFill/>
            <a:prstDash val="solid"/>
            <a:miter lim="800000"/>
          </a:ln>
          <a:effectLst/>
        </p:spPr>
        <p:txBody>
          <a:bodyPr rot="0" spcFirstLastPara="0" vertOverflow="overflow" horzOverflow="overflow" vert="horz" wrap="square" lIns="91440" tIns="45720" rIns="457200" bIns="45720" numCol="1" spcCol="0" rtlCol="0" fromWordArt="0" anchor="ctr" anchorCtr="0" forceAA="0" compatLnSpc="1">
            <a:prstTxWarp prst="textNoShape">
              <a:avLst/>
            </a:prstTxWarp>
            <a:noAutofit/>
          </a:bodyPr>
          <a:lstStyle/>
          <a:p>
            <a:pPr marL="285750" marR="0" lvl="0" indent="-285750" algn="just"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0" cap="none" spc="0" normalizeH="0" baseline="0" noProof="0" dirty="0">
                <a:ln>
                  <a:noFill/>
                </a:ln>
                <a:solidFill>
                  <a:srgbClr val="B1DB15">
                    <a:lumMod val="50000"/>
                  </a:srgbClr>
                </a:solidFill>
                <a:effectLst/>
                <a:uLnTx/>
                <a:uFillTx/>
                <a:latin typeface="DIN Condensed" pitchFamily="2" charset="0"/>
              </a:rPr>
              <a:t>Scope Change Tracking</a:t>
            </a:r>
          </a:p>
          <a:p>
            <a:pPr marL="285750" marR="0" lvl="0" indent="-285750" algn="just"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kern="0" dirty="0">
                <a:solidFill>
                  <a:srgbClr val="B1DB15">
                    <a:lumMod val="50000"/>
                  </a:srgbClr>
                </a:solidFill>
                <a:latin typeface="DIN Condensed" pitchFamily="2" charset="0"/>
              </a:rPr>
              <a:t>Financial (Invoicing) and Productivity Tracking</a:t>
            </a:r>
          </a:p>
          <a:p>
            <a:pPr marL="285750" marR="0" lvl="0" indent="-285750" algn="just"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0" cap="none" spc="0" normalizeH="0" baseline="0" noProof="0" dirty="0">
                <a:ln>
                  <a:noFill/>
                </a:ln>
                <a:solidFill>
                  <a:srgbClr val="B1DB15">
                    <a:lumMod val="50000"/>
                  </a:srgbClr>
                </a:solidFill>
                <a:effectLst/>
                <a:uLnTx/>
                <a:uFillTx/>
                <a:latin typeface="DIN Condensed" pitchFamily="2" charset="0"/>
              </a:rPr>
              <a:t>Value Register</a:t>
            </a:r>
          </a:p>
        </p:txBody>
      </p:sp>
      <p:sp>
        <p:nvSpPr>
          <p:cNvPr id="42" name="Figure">
            <a:extLst>
              <a:ext uri="{FF2B5EF4-FFF2-40B4-BE49-F238E27FC236}">
                <a16:creationId xmlns:a16="http://schemas.microsoft.com/office/drawing/2014/main" id="{0B0D35EC-858D-3446-8A30-7C982E7F7497}"/>
              </a:ext>
            </a:extLst>
          </p:cNvPr>
          <p:cNvSpPr/>
          <p:nvPr/>
        </p:nvSpPr>
        <p:spPr>
          <a:xfrm>
            <a:off x="6153827" y="1451394"/>
            <a:ext cx="1292649" cy="1146622"/>
          </a:xfrm>
          <a:custGeom>
            <a:avLst/>
            <a:gdLst/>
            <a:ahLst/>
            <a:cxnLst>
              <a:cxn ang="0">
                <a:pos x="wd2" y="hd2"/>
              </a:cxn>
              <a:cxn ang="5400000">
                <a:pos x="wd2" y="hd2"/>
              </a:cxn>
              <a:cxn ang="10800000">
                <a:pos x="wd2" y="hd2"/>
              </a:cxn>
              <a:cxn ang="16200000">
                <a:pos x="wd2" y="hd2"/>
              </a:cxn>
            </a:cxnLst>
            <a:rect l="0" t="0" r="r" b="b"/>
            <a:pathLst>
              <a:path w="21462" h="21600" extrusionOk="0">
                <a:moveTo>
                  <a:pt x="15332" y="0"/>
                </a:moveTo>
                <a:lnTo>
                  <a:pt x="6130" y="0"/>
                </a:lnTo>
                <a:cubicBezTo>
                  <a:pt x="5579" y="0"/>
                  <a:pt x="5083" y="344"/>
                  <a:pt x="4808" y="875"/>
                </a:cubicBezTo>
                <a:lnTo>
                  <a:pt x="207" y="9940"/>
                </a:lnTo>
                <a:cubicBezTo>
                  <a:pt x="-69" y="10472"/>
                  <a:pt x="-69" y="11128"/>
                  <a:pt x="207" y="11660"/>
                </a:cubicBezTo>
                <a:lnTo>
                  <a:pt x="4808" y="20725"/>
                </a:lnTo>
                <a:cubicBezTo>
                  <a:pt x="5083" y="21256"/>
                  <a:pt x="5579" y="21600"/>
                  <a:pt x="6130" y="21600"/>
                </a:cubicBezTo>
                <a:lnTo>
                  <a:pt x="15332" y="21600"/>
                </a:lnTo>
                <a:cubicBezTo>
                  <a:pt x="15883" y="21600"/>
                  <a:pt x="16379" y="21256"/>
                  <a:pt x="16654" y="20725"/>
                </a:cubicBezTo>
                <a:lnTo>
                  <a:pt x="21255" y="11660"/>
                </a:lnTo>
                <a:cubicBezTo>
                  <a:pt x="21531" y="11128"/>
                  <a:pt x="21531" y="10472"/>
                  <a:pt x="21255" y="9940"/>
                </a:cubicBezTo>
                <a:lnTo>
                  <a:pt x="16654" y="875"/>
                </a:lnTo>
                <a:cubicBezTo>
                  <a:pt x="16379" y="344"/>
                  <a:pt x="15855" y="0"/>
                  <a:pt x="15332" y="0"/>
                </a:cubicBezTo>
                <a:close/>
              </a:path>
            </a:pathLst>
          </a:custGeom>
          <a:solidFill>
            <a:srgbClr val="FFE200">
              <a:lumMod val="40000"/>
              <a:lumOff val="60000"/>
            </a:srgb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3" name="Cercle">
            <a:extLst>
              <a:ext uri="{FF2B5EF4-FFF2-40B4-BE49-F238E27FC236}">
                <a16:creationId xmlns:a16="http://schemas.microsoft.com/office/drawing/2014/main" id="{EC68267D-4770-9D49-BC12-284BBB0C2EB9}"/>
              </a:ext>
            </a:extLst>
          </p:cNvPr>
          <p:cNvSpPr/>
          <p:nvPr/>
        </p:nvSpPr>
        <p:spPr>
          <a:xfrm>
            <a:off x="6402733" y="1633924"/>
            <a:ext cx="796496" cy="796496"/>
          </a:xfrm>
          <a:prstGeom prst="ellipse">
            <a:avLst/>
          </a:prstGeom>
          <a:solidFill>
            <a:srgbClr val="FFE200"/>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4" name="Freeform: Shape 97">
            <a:extLst>
              <a:ext uri="{FF2B5EF4-FFF2-40B4-BE49-F238E27FC236}">
                <a16:creationId xmlns:a16="http://schemas.microsoft.com/office/drawing/2014/main" id="{17C1B178-2413-3F42-9FEA-A66F9FA7523F}"/>
              </a:ext>
            </a:extLst>
          </p:cNvPr>
          <p:cNvSpPr/>
          <p:nvPr/>
        </p:nvSpPr>
        <p:spPr>
          <a:xfrm>
            <a:off x="7398353" y="1932610"/>
            <a:ext cx="4724234" cy="677021"/>
          </a:xfrm>
          <a:custGeom>
            <a:avLst/>
            <a:gdLst>
              <a:gd name="connsiteX0" fmla="*/ 265480 w 3607738"/>
              <a:gd name="connsiteY0" fmla="*/ 0 h 677021"/>
              <a:gd name="connsiteX1" fmla="*/ 1443693 w 3607738"/>
              <a:gd name="connsiteY1" fmla="*/ 0 h 677021"/>
              <a:gd name="connsiteX2" fmla="*/ 1916568 w 3607738"/>
              <a:gd name="connsiteY2" fmla="*/ 0 h 677021"/>
              <a:gd name="connsiteX3" fmla="*/ 3607738 w 3607738"/>
              <a:gd name="connsiteY3" fmla="*/ 0 h 677021"/>
              <a:gd name="connsiteX4" fmla="*/ 3607738 w 3607738"/>
              <a:gd name="connsiteY4" fmla="*/ 677021 h 677021"/>
              <a:gd name="connsiteX5" fmla="*/ 1524914 w 3607738"/>
              <a:gd name="connsiteY5" fmla="*/ 677021 h 677021"/>
              <a:gd name="connsiteX6" fmla="*/ 958285 w 3607738"/>
              <a:gd name="connsiteY6" fmla="*/ 677021 h 677021"/>
              <a:gd name="connsiteX7" fmla="*/ 0 w 3607738"/>
              <a:gd name="connsiteY7" fmla="*/ 677021 h 677021"/>
              <a:gd name="connsiteX8" fmla="*/ 247202 w 3607738"/>
              <a:gd name="connsiteY8" fmla="*/ 247238 h 677021"/>
              <a:gd name="connsiteX9" fmla="*/ 285445 w 3607738"/>
              <a:gd name="connsiteY9" fmla="*/ 104531 h 677021"/>
              <a:gd name="connsiteX10" fmla="*/ 265480 w 3607738"/>
              <a:gd name="connsiteY10" fmla="*/ 0 h 677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607738" h="677021">
                <a:moveTo>
                  <a:pt x="265480" y="0"/>
                </a:moveTo>
                <a:lnTo>
                  <a:pt x="1443693" y="0"/>
                </a:lnTo>
                <a:lnTo>
                  <a:pt x="1916568" y="0"/>
                </a:lnTo>
                <a:lnTo>
                  <a:pt x="3607738" y="0"/>
                </a:lnTo>
                <a:lnTo>
                  <a:pt x="3607738" y="677021"/>
                </a:lnTo>
                <a:lnTo>
                  <a:pt x="1524914" y="677021"/>
                </a:lnTo>
                <a:lnTo>
                  <a:pt x="958285" y="677021"/>
                </a:lnTo>
                <a:lnTo>
                  <a:pt x="0" y="677021"/>
                </a:lnTo>
                <a:lnTo>
                  <a:pt x="247202" y="247238"/>
                </a:lnTo>
                <a:cubicBezTo>
                  <a:pt x="272135" y="204110"/>
                  <a:pt x="285445" y="154336"/>
                  <a:pt x="285445" y="104531"/>
                </a:cubicBezTo>
                <a:cubicBezTo>
                  <a:pt x="285445" y="69708"/>
                  <a:pt x="278790" y="33193"/>
                  <a:pt x="265480" y="0"/>
                </a:cubicBezTo>
                <a:close/>
              </a:path>
            </a:pathLst>
          </a:custGeom>
          <a:solidFill>
            <a:srgbClr val="FFE200">
              <a:lumMod val="40000"/>
              <a:lumOff val="60000"/>
            </a:srgbClr>
          </a:solidFill>
          <a:ln w="12700" cap="flat" cmpd="sng" algn="ctr">
            <a:noFill/>
            <a:prstDash val="solid"/>
            <a:miter lim="800000"/>
          </a:ln>
          <a:effectLst/>
        </p:spPr>
        <p:txBody>
          <a:bodyPr rot="0" spcFirstLastPara="0" vertOverflow="overflow" horzOverflow="overflow" vert="horz" wrap="square" lIns="365760" tIns="45720" rIns="91440" bIns="45720" numCol="1" spcCol="0" rtlCol="0" fromWordArt="0" anchor="ctr" anchorCtr="0" forceAA="0" compatLnSpc="1">
            <a:prstTxWarp prst="textNoShape">
              <a:avLst/>
            </a:prstTxWarp>
            <a:noAutofit/>
          </a:bodyPr>
          <a:lstStyle/>
          <a:p>
            <a:pPr marL="171450" marR="0" lvl="0" indent="-171450" algn="just"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0" cap="none" spc="0" normalizeH="0" baseline="0" noProof="0" dirty="0">
                <a:ln>
                  <a:noFill/>
                </a:ln>
                <a:solidFill>
                  <a:srgbClr val="FFE200">
                    <a:lumMod val="50000"/>
                  </a:srgbClr>
                </a:solidFill>
                <a:effectLst/>
                <a:uLnTx/>
                <a:uFillTx/>
                <a:latin typeface="DIN Condensed" pitchFamily="2" charset="0"/>
              </a:rPr>
              <a:t>Standardized Incident and SR Management Process</a:t>
            </a:r>
          </a:p>
          <a:p>
            <a:pPr marL="171450" marR="0" lvl="0" indent="-171450" algn="just"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kern="0" dirty="0">
                <a:solidFill>
                  <a:srgbClr val="FFE200">
                    <a:lumMod val="50000"/>
                  </a:srgbClr>
                </a:solidFill>
                <a:latin typeface="DIN Condensed" pitchFamily="2" charset="0"/>
              </a:rPr>
              <a:t>Change and Release Management</a:t>
            </a:r>
          </a:p>
          <a:p>
            <a:pPr marL="171450" marR="0" lvl="0" indent="-171450" algn="just"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0" cap="none" spc="0" normalizeH="0" baseline="0" noProof="0" dirty="0">
                <a:ln>
                  <a:noFill/>
                </a:ln>
                <a:solidFill>
                  <a:srgbClr val="FFE200">
                    <a:lumMod val="50000"/>
                  </a:srgbClr>
                </a:solidFill>
                <a:effectLst/>
                <a:uLnTx/>
                <a:uFillTx/>
                <a:latin typeface="DIN Condensed" pitchFamily="2" charset="0"/>
              </a:rPr>
              <a:t>Configuration Management</a:t>
            </a:r>
          </a:p>
        </p:txBody>
      </p:sp>
      <p:sp>
        <p:nvSpPr>
          <p:cNvPr id="45" name="Freeform: Shape 98">
            <a:extLst>
              <a:ext uri="{FF2B5EF4-FFF2-40B4-BE49-F238E27FC236}">
                <a16:creationId xmlns:a16="http://schemas.microsoft.com/office/drawing/2014/main" id="{17792D76-D2DE-0347-85A9-167919035C5C}"/>
              </a:ext>
            </a:extLst>
          </p:cNvPr>
          <p:cNvSpPr/>
          <p:nvPr/>
        </p:nvSpPr>
        <p:spPr>
          <a:xfrm>
            <a:off x="7448134" y="1517767"/>
            <a:ext cx="4674452" cy="321920"/>
          </a:xfrm>
          <a:custGeom>
            <a:avLst/>
            <a:gdLst>
              <a:gd name="connsiteX0" fmla="*/ 0 w 3557956"/>
              <a:gd name="connsiteY0" fmla="*/ 0 h 321920"/>
              <a:gd name="connsiteX1" fmla="*/ 958283 w 3557956"/>
              <a:gd name="connsiteY1" fmla="*/ 0 h 321920"/>
              <a:gd name="connsiteX2" fmla="*/ 2117352 w 3557956"/>
              <a:gd name="connsiteY2" fmla="*/ 0 h 321920"/>
              <a:gd name="connsiteX3" fmla="*/ 3557956 w 3557956"/>
              <a:gd name="connsiteY3" fmla="*/ 0 h 321920"/>
              <a:gd name="connsiteX4" fmla="*/ 3557956 w 3557956"/>
              <a:gd name="connsiteY4" fmla="*/ 321920 h 321920"/>
              <a:gd name="connsiteX5" fmla="*/ 1929829 w 3557956"/>
              <a:gd name="connsiteY5" fmla="*/ 321920 h 321920"/>
              <a:gd name="connsiteX6" fmla="*/ 1301153 w 3557956"/>
              <a:gd name="connsiteY6" fmla="*/ 321920 h 321920"/>
              <a:gd name="connsiteX7" fmla="*/ 187523 w 3557956"/>
              <a:gd name="connsiteY7" fmla="*/ 321920 h 321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57956" h="321920">
                <a:moveTo>
                  <a:pt x="0" y="0"/>
                </a:moveTo>
                <a:lnTo>
                  <a:pt x="958283" y="0"/>
                </a:lnTo>
                <a:lnTo>
                  <a:pt x="2117352" y="0"/>
                </a:lnTo>
                <a:lnTo>
                  <a:pt x="3557956" y="0"/>
                </a:lnTo>
                <a:lnTo>
                  <a:pt x="3557956" y="321920"/>
                </a:lnTo>
                <a:lnTo>
                  <a:pt x="1929829" y="321920"/>
                </a:lnTo>
                <a:lnTo>
                  <a:pt x="1301153" y="321920"/>
                </a:lnTo>
                <a:lnTo>
                  <a:pt x="187523" y="321920"/>
                </a:lnTo>
                <a:close/>
              </a:path>
            </a:pathLst>
          </a:custGeom>
          <a:solidFill>
            <a:srgbClr val="FFE200"/>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all" spc="0" normalizeH="0" baseline="0" noProof="0" dirty="0">
                <a:ln>
                  <a:noFill/>
                </a:ln>
                <a:solidFill>
                  <a:srgbClr val="FFE200">
                    <a:lumMod val="50000"/>
                  </a:srgbClr>
                </a:solidFill>
                <a:effectLst/>
                <a:uLnTx/>
                <a:uFillTx/>
                <a:latin typeface="DIN Condensed" pitchFamily="2" charset="0"/>
              </a:rPr>
              <a:t>technical</a:t>
            </a:r>
          </a:p>
        </p:txBody>
      </p:sp>
      <p:sp>
        <p:nvSpPr>
          <p:cNvPr id="46" name="Figure">
            <a:extLst>
              <a:ext uri="{FF2B5EF4-FFF2-40B4-BE49-F238E27FC236}">
                <a16:creationId xmlns:a16="http://schemas.microsoft.com/office/drawing/2014/main" id="{81B30253-4F20-484E-A6CD-F7B88E6370E5}"/>
              </a:ext>
            </a:extLst>
          </p:cNvPr>
          <p:cNvSpPr/>
          <p:nvPr/>
        </p:nvSpPr>
        <p:spPr>
          <a:xfrm>
            <a:off x="4742784" y="2511429"/>
            <a:ext cx="1292649" cy="1146622"/>
          </a:xfrm>
          <a:custGeom>
            <a:avLst/>
            <a:gdLst/>
            <a:ahLst/>
            <a:cxnLst>
              <a:cxn ang="0">
                <a:pos x="wd2" y="hd2"/>
              </a:cxn>
              <a:cxn ang="5400000">
                <a:pos x="wd2" y="hd2"/>
              </a:cxn>
              <a:cxn ang="10800000">
                <a:pos x="wd2" y="hd2"/>
              </a:cxn>
              <a:cxn ang="16200000">
                <a:pos x="wd2" y="hd2"/>
              </a:cxn>
            </a:cxnLst>
            <a:rect l="0" t="0" r="r" b="b"/>
            <a:pathLst>
              <a:path w="21462" h="21600" extrusionOk="0">
                <a:moveTo>
                  <a:pt x="6130" y="0"/>
                </a:moveTo>
                <a:lnTo>
                  <a:pt x="15332" y="0"/>
                </a:lnTo>
                <a:cubicBezTo>
                  <a:pt x="15883" y="0"/>
                  <a:pt x="16379" y="344"/>
                  <a:pt x="16654" y="875"/>
                </a:cubicBezTo>
                <a:lnTo>
                  <a:pt x="21255" y="9940"/>
                </a:lnTo>
                <a:cubicBezTo>
                  <a:pt x="21531" y="10472"/>
                  <a:pt x="21531" y="11128"/>
                  <a:pt x="21255" y="11660"/>
                </a:cubicBezTo>
                <a:lnTo>
                  <a:pt x="16654" y="20725"/>
                </a:lnTo>
                <a:cubicBezTo>
                  <a:pt x="16379" y="21256"/>
                  <a:pt x="15883" y="21600"/>
                  <a:pt x="15332" y="21600"/>
                </a:cubicBezTo>
                <a:lnTo>
                  <a:pt x="6130" y="21600"/>
                </a:lnTo>
                <a:cubicBezTo>
                  <a:pt x="5579" y="21600"/>
                  <a:pt x="5083" y="21256"/>
                  <a:pt x="4808" y="20725"/>
                </a:cubicBezTo>
                <a:lnTo>
                  <a:pt x="207" y="11660"/>
                </a:lnTo>
                <a:cubicBezTo>
                  <a:pt x="-69" y="11128"/>
                  <a:pt x="-69" y="10472"/>
                  <a:pt x="207" y="9940"/>
                </a:cubicBezTo>
                <a:lnTo>
                  <a:pt x="4808" y="875"/>
                </a:lnTo>
                <a:cubicBezTo>
                  <a:pt x="5083" y="344"/>
                  <a:pt x="5607" y="0"/>
                  <a:pt x="6130" y="0"/>
                </a:cubicBezTo>
                <a:close/>
              </a:path>
            </a:pathLst>
          </a:custGeom>
          <a:solidFill>
            <a:srgbClr val="013D4D">
              <a:lumMod val="50000"/>
              <a:lumOff val="50000"/>
            </a:srgb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7" name="Cercle">
            <a:extLst>
              <a:ext uri="{FF2B5EF4-FFF2-40B4-BE49-F238E27FC236}">
                <a16:creationId xmlns:a16="http://schemas.microsoft.com/office/drawing/2014/main" id="{5B3F51B3-8C9A-FE45-9039-BB511E361B40}"/>
              </a:ext>
            </a:extLst>
          </p:cNvPr>
          <p:cNvSpPr/>
          <p:nvPr/>
        </p:nvSpPr>
        <p:spPr>
          <a:xfrm>
            <a:off x="4991691" y="2677366"/>
            <a:ext cx="796496" cy="796496"/>
          </a:xfrm>
          <a:prstGeom prst="ellipse">
            <a:avLst/>
          </a:prstGeom>
          <a:solidFill>
            <a:srgbClr val="013D4D">
              <a:lumMod val="75000"/>
              <a:lumOff val="25000"/>
            </a:srgb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8" name="Freeform: Shape 99">
            <a:extLst>
              <a:ext uri="{FF2B5EF4-FFF2-40B4-BE49-F238E27FC236}">
                <a16:creationId xmlns:a16="http://schemas.microsoft.com/office/drawing/2014/main" id="{E406FE4A-3C8D-9149-9B32-3D8F247C0E4C}"/>
              </a:ext>
            </a:extLst>
          </p:cNvPr>
          <p:cNvSpPr/>
          <p:nvPr/>
        </p:nvSpPr>
        <p:spPr>
          <a:xfrm>
            <a:off x="357189" y="2577803"/>
            <a:ext cx="4393893" cy="321920"/>
          </a:xfrm>
          <a:custGeom>
            <a:avLst/>
            <a:gdLst>
              <a:gd name="connsiteX0" fmla="*/ 0 w 3565174"/>
              <a:gd name="connsiteY0" fmla="*/ 0 h 321920"/>
              <a:gd name="connsiteX1" fmla="*/ 1449482 w 3565174"/>
              <a:gd name="connsiteY1" fmla="*/ 0 h 321920"/>
              <a:gd name="connsiteX2" fmla="*/ 2937209 w 3565174"/>
              <a:gd name="connsiteY2" fmla="*/ 0 h 321920"/>
              <a:gd name="connsiteX3" fmla="*/ 3565174 w 3565174"/>
              <a:gd name="connsiteY3" fmla="*/ 0 h 321920"/>
              <a:gd name="connsiteX4" fmla="*/ 3379365 w 3565174"/>
              <a:gd name="connsiteY4" fmla="*/ 321920 h 321920"/>
              <a:gd name="connsiteX5" fmla="*/ 2598490 w 3565174"/>
              <a:gd name="connsiteY5" fmla="*/ 321920 h 321920"/>
              <a:gd name="connsiteX6" fmla="*/ 1635291 w 3565174"/>
              <a:gd name="connsiteY6" fmla="*/ 321920 h 321920"/>
              <a:gd name="connsiteX7" fmla="*/ 0 w 3565174"/>
              <a:gd name="connsiteY7" fmla="*/ 321920 h 321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5174" h="321920">
                <a:moveTo>
                  <a:pt x="0" y="0"/>
                </a:moveTo>
                <a:lnTo>
                  <a:pt x="1449482" y="0"/>
                </a:lnTo>
                <a:lnTo>
                  <a:pt x="2937209" y="0"/>
                </a:lnTo>
                <a:lnTo>
                  <a:pt x="3565174" y="0"/>
                </a:lnTo>
                <a:lnTo>
                  <a:pt x="3379365" y="321920"/>
                </a:lnTo>
                <a:lnTo>
                  <a:pt x="2598490" y="321920"/>
                </a:lnTo>
                <a:lnTo>
                  <a:pt x="1635291" y="321920"/>
                </a:lnTo>
                <a:lnTo>
                  <a:pt x="0" y="321920"/>
                </a:lnTo>
                <a:close/>
              </a:path>
            </a:pathLst>
          </a:custGeom>
          <a:solidFill>
            <a:srgbClr val="013D4D">
              <a:lumMod val="75000"/>
              <a:lumOff val="25000"/>
            </a:srgb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all" spc="0" normalizeH="0" baseline="0" noProof="0" dirty="0">
                <a:ln>
                  <a:noFill/>
                </a:ln>
                <a:solidFill>
                  <a:prstClr val="white"/>
                </a:solidFill>
                <a:effectLst/>
                <a:uLnTx/>
                <a:uFillTx/>
                <a:latin typeface="DIN Condensed" pitchFamily="2" charset="0"/>
              </a:rPr>
              <a:t>relationship</a:t>
            </a:r>
            <a:endParaRPr kumimoji="0" sz="2400" b="0" i="0" u="none" strike="noStrike" kern="0" cap="all" spc="0" normalizeH="0" baseline="0" noProof="0" dirty="0">
              <a:ln>
                <a:noFill/>
              </a:ln>
              <a:solidFill>
                <a:prstClr val="white"/>
              </a:solidFill>
              <a:effectLst/>
              <a:uLnTx/>
              <a:uFillTx/>
              <a:latin typeface="DIN Condensed" pitchFamily="2" charset="0"/>
            </a:endParaRPr>
          </a:p>
        </p:txBody>
      </p:sp>
      <p:sp>
        <p:nvSpPr>
          <p:cNvPr id="49" name="Freeform: Shape 100">
            <a:extLst>
              <a:ext uri="{FF2B5EF4-FFF2-40B4-BE49-F238E27FC236}">
                <a16:creationId xmlns:a16="http://schemas.microsoft.com/office/drawing/2014/main" id="{5357238D-40F7-854D-8D7C-0F0E0C701E93}"/>
              </a:ext>
            </a:extLst>
          </p:cNvPr>
          <p:cNvSpPr/>
          <p:nvPr/>
        </p:nvSpPr>
        <p:spPr>
          <a:xfrm>
            <a:off x="357189" y="2992645"/>
            <a:ext cx="4427082" cy="678682"/>
          </a:xfrm>
          <a:custGeom>
            <a:avLst/>
            <a:gdLst>
              <a:gd name="connsiteX0" fmla="*/ 0 w 3598361"/>
              <a:gd name="connsiteY0" fmla="*/ 0 h 678682"/>
              <a:gd name="connsiteX1" fmla="*/ 1681793 w 3598361"/>
              <a:gd name="connsiteY1" fmla="*/ 0 h 678682"/>
              <a:gd name="connsiteX2" fmla="*/ 1942363 w 3598361"/>
              <a:gd name="connsiteY2" fmla="*/ 0 h 678682"/>
              <a:gd name="connsiteX3" fmla="*/ 3332881 w 3598361"/>
              <a:gd name="connsiteY3" fmla="*/ 0 h 678682"/>
              <a:gd name="connsiteX4" fmla="*/ 3312917 w 3598361"/>
              <a:gd name="connsiteY4" fmla="*/ 106201 h 678682"/>
              <a:gd name="connsiteX5" fmla="*/ 3351159 w 3598361"/>
              <a:gd name="connsiteY5" fmla="*/ 248913 h 678682"/>
              <a:gd name="connsiteX6" fmla="*/ 3598361 w 3598361"/>
              <a:gd name="connsiteY6" fmla="*/ 678682 h 678682"/>
              <a:gd name="connsiteX7" fmla="*/ 2378729 w 3598361"/>
              <a:gd name="connsiteY7" fmla="*/ 678682 h 678682"/>
              <a:gd name="connsiteX8" fmla="*/ 2073447 w 3598361"/>
              <a:gd name="connsiteY8" fmla="*/ 678682 h 678682"/>
              <a:gd name="connsiteX9" fmla="*/ 0 w 3598361"/>
              <a:gd name="connsiteY9" fmla="*/ 678682 h 6786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98361" h="678682">
                <a:moveTo>
                  <a:pt x="0" y="0"/>
                </a:moveTo>
                <a:lnTo>
                  <a:pt x="1681793" y="0"/>
                </a:lnTo>
                <a:lnTo>
                  <a:pt x="1942363" y="0"/>
                </a:lnTo>
                <a:lnTo>
                  <a:pt x="3332881" y="0"/>
                </a:lnTo>
                <a:cubicBezTo>
                  <a:pt x="3319572" y="33180"/>
                  <a:pt x="3312917" y="69691"/>
                  <a:pt x="3312917" y="106201"/>
                </a:cubicBezTo>
                <a:cubicBezTo>
                  <a:pt x="3312917" y="155971"/>
                  <a:pt x="3326226" y="205773"/>
                  <a:pt x="3351159" y="248913"/>
                </a:cubicBezTo>
                <a:lnTo>
                  <a:pt x="3598361" y="678682"/>
                </a:lnTo>
                <a:lnTo>
                  <a:pt x="2378729" y="678682"/>
                </a:lnTo>
                <a:lnTo>
                  <a:pt x="2073447" y="678682"/>
                </a:lnTo>
                <a:lnTo>
                  <a:pt x="0" y="678682"/>
                </a:lnTo>
                <a:close/>
              </a:path>
            </a:pathLst>
          </a:custGeom>
          <a:solidFill>
            <a:srgbClr val="013D4D">
              <a:lumMod val="50000"/>
              <a:lumOff val="50000"/>
            </a:srgbClr>
          </a:solidFill>
          <a:ln w="12700" cap="flat" cmpd="sng" algn="ctr">
            <a:noFill/>
            <a:prstDash val="solid"/>
            <a:miter lim="800000"/>
          </a:ln>
          <a:effectLst/>
        </p:spPr>
        <p:txBody>
          <a:bodyPr rot="0" spcFirstLastPara="0" vertOverflow="overflow" horzOverflow="overflow" vert="horz" wrap="square" lIns="91440" tIns="45720" rIns="457200" bIns="45720" numCol="1" spcCol="0" rtlCol="0" fromWordArt="0" anchor="ctr" anchorCtr="0" forceAA="0" compatLnSpc="1">
            <a:prstTxWarp prst="textNoShape">
              <a:avLst/>
            </a:prstTxWarp>
            <a:noAutofit/>
          </a:bodyPr>
          <a:lstStyle/>
          <a:p>
            <a:pPr marL="285750" marR="0" lvl="0" indent="-285750" algn="just"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kern="0" dirty="0">
                <a:solidFill>
                  <a:srgbClr val="013D4D"/>
                </a:solidFill>
                <a:latin typeface="DIN Condensed" pitchFamily="2" charset="0"/>
              </a:rPr>
              <a:t>Pre-defined Escalation Management Process</a:t>
            </a:r>
          </a:p>
          <a:p>
            <a:pPr marL="285750" marR="0" lvl="0" indent="-285750" algn="just"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0" cap="none" spc="0" normalizeH="0" baseline="0" noProof="0" dirty="0">
                <a:ln>
                  <a:noFill/>
                </a:ln>
                <a:solidFill>
                  <a:srgbClr val="013D4D"/>
                </a:solidFill>
                <a:effectLst/>
                <a:uLnTx/>
                <a:uFillTx/>
                <a:latin typeface="DIN Condensed" pitchFamily="2" charset="0"/>
              </a:rPr>
              <a:t>Steering Committee Structure</a:t>
            </a:r>
          </a:p>
          <a:p>
            <a:pPr marL="285750" marR="0" lvl="0" indent="-285750" algn="just"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kern="0" dirty="0">
                <a:solidFill>
                  <a:srgbClr val="013D4D"/>
                </a:solidFill>
                <a:latin typeface="DIN Condensed" pitchFamily="2" charset="0"/>
              </a:rPr>
              <a:t>Quick access to Leadership</a:t>
            </a:r>
            <a:endParaRPr kumimoji="0" lang="en-US" sz="1400" b="0" i="0" u="none" strike="noStrike" kern="0" cap="none" spc="0" normalizeH="0" baseline="0" noProof="0" dirty="0">
              <a:ln>
                <a:noFill/>
              </a:ln>
              <a:solidFill>
                <a:srgbClr val="013D4D"/>
              </a:solidFill>
              <a:effectLst/>
              <a:uLnTx/>
              <a:uFillTx/>
              <a:latin typeface="DIN Condensed" pitchFamily="2" charset="0"/>
            </a:endParaRPr>
          </a:p>
        </p:txBody>
      </p:sp>
      <p:sp>
        <p:nvSpPr>
          <p:cNvPr id="50" name="Freeform: Shape 30">
            <a:extLst>
              <a:ext uri="{FF2B5EF4-FFF2-40B4-BE49-F238E27FC236}">
                <a16:creationId xmlns:a16="http://schemas.microsoft.com/office/drawing/2014/main" id="{8AABB25B-CB46-5846-9232-F4B2DE39D08B}"/>
              </a:ext>
            </a:extLst>
          </p:cNvPr>
          <p:cNvSpPr/>
          <p:nvPr/>
        </p:nvSpPr>
        <p:spPr>
          <a:xfrm>
            <a:off x="4626630" y="2395272"/>
            <a:ext cx="1544353" cy="1384361"/>
          </a:xfrm>
          <a:custGeom>
            <a:avLst/>
            <a:gdLst>
              <a:gd name="connsiteX0" fmla="*/ 1021039 w 1544353"/>
              <a:gd name="connsiteY0" fmla="*/ 1 h 1384361"/>
              <a:gd name="connsiteX1" fmla="*/ 1231685 w 1544353"/>
              <a:gd name="connsiteY1" fmla="*/ 119718 h 1384361"/>
              <a:gd name="connsiteX2" fmla="*/ 1521260 w 1544353"/>
              <a:gd name="connsiteY2" fmla="*/ 620310 h 1384361"/>
              <a:gd name="connsiteX3" fmla="*/ 1514405 w 1544353"/>
              <a:gd name="connsiteY3" fmla="*/ 648892 h 1384361"/>
              <a:gd name="connsiteX4" fmla="*/ 1485830 w 1544353"/>
              <a:gd name="connsiteY4" fmla="*/ 641975 h 1384361"/>
              <a:gd name="connsiteX5" fmla="*/ 1196198 w 1544353"/>
              <a:gd name="connsiteY5" fmla="*/ 141349 h 1384361"/>
              <a:gd name="connsiteX6" fmla="*/ 1022261 w 1544353"/>
              <a:gd name="connsiteY6" fmla="*/ 40927 h 1384361"/>
              <a:gd name="connsiteX7" fmla="*/ 502551 w 1544353"/>
              <a:gd name="connsiteY7" fmla="*/ 41738 h 1384361"/>
              <a:gd name="connsiteX8" fmla="*/ 329249 w 1544353"/>
              <a:gd name="connsiteY8" fmla="*/ 142866 h 1384361"/>
              <a:gd name="connsiteX9" fmla="*/ 69549 w 1544353"/>
              <a:gd name="connsiteY9" fmla="*/ 592679 h 1384361"/>
              <a:gd name="connsiteX10" fmla="*/ 68621 w 1544353"/>
              <a:gd name="connsiteY10" fmla="*/ 793326 h 1384361"/>
              <a:gd name="connsiteX11" fmla="*/ 327774 w 1544353"/>
              <a:gd name="connsiteY11" fmla="*/ 1243815 h 1384361"/>
              <a:gd name="connsiteX12" fmla="*/ 501710 w 1544353"/>
              <a:gd name="connsiteY12" fmla="*/ 1344237 h 1384361"/>
              <a:gd name="connsiteX13" fmla="*/ 1021421 w 1544353"/>
              <a:gd name="connsiteY13" fmla="*/ 1343426 h 1384361"/>
              <a:gd name="connsiteX14" fmla="*/ 1194781 w 1544353"/>
              <a:gd name="connsiteY14" fmla="*/ 1242332 h 1384361"/>
              <a:gd name="connsiteX15" fmla="*/ 1454480 w 1544353"/>
              <a:gd name="connsiteY15" fmla="*/ 792519 h 1384361"/>
              <a:gd name="connsiteX16" fmla="*/ 1408464 w 1544353"/>
              <a:gd name="connsiteY16" fmla="*/ 765951 h 1384361"/>
              <a:gd name="connsiteX17" fmla="*/ 1409152 w 1544353"/>
              <a:gd name="connsiteY17" fmla="*/ 754868 h 1384361"/>
              <a:gd name="connsiteX18" fmla="*/ 1513649 w 1544353"/>
              <a:gd name="connsiteY18" fmla="*/ 709819 h 1384361"/>
              <a:gd name="connsiteX19" fmla="*/ 1530898 w 1544353"/>
              <a:gd name="connsiteY19" fmla="*/ 719777 h 1384361"/>
              <a:gd name="connsiteX20" fmla="*/ 1544191 w 1544353"/>
              <a:gd name="connsiteY20" fmla="*/ 832833 h 1384361"/>
              <a:gd name="connsiteX21" fmla="*/ 1534937 w 1544353"/>
              <a:gd name="connsiteY21" fmla="*/ 838970 h 1384361"/>
              <a:gd name="connsiteX22" fmla="*/ 1490368 w 1544353"/>
              <a:gd name="connsiteY22" fmla="*/ 813238 h 1384361"/>
              <a:gd name="connsiteX23" fmla="*/ 1230668 w 1544353"/>
              <a:gd name="connsiteY23" fmla="*/ 1263051 h 1384361"/>
              <a:gd name="connsiteX24" fmla="*/ 1021254 w 1544353"/>
              <a:gd name="connsiteY24" fmla="*/ 1383550 h 1384361"/>
              <a:gd name="connsiteX25" fmla="*/ 501543 w 1544353"/>
              <a:gd name="connsiteY25" fmla="*/ 1384361 h 1384361"/>
              <a:gd name="connsiteX26" fmla="*/ 291720 w 1544353"/>
              <a:gd name="connsiteY26" fmla="*/ 1263219 h 1384361"/>
              <a:gd name="connsiteX27" fmla="*/ 32509 w 1544353"/>
              <a:gd name="connsiteY27" fmla="*/ 812697 h 1384361"/>
              <a:gd name="connsiteX28" fmla="*/ 32157 w 1544353"/>
              <a:gd name="connsiteY28" fmla="*/ 571091 h 1384361"/>
              <a:gd name="connsiteX29" fmla="*/ 291857 w 1544353"/>
              <a:gd name="connsiteY29" fmla="*/ 121278 h 1384361"/>
              <a:gd name="connsiteX30" fmla="*/ 501270 w 1544353"/>
              <a:gd name="connsiteY30" fmla="*/ 779 h 1384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544353" h="1384361">
                <a:moveTo>
                  <a:pt x="1021039" y="1"/>
                </a:moveTo>
                <a:cubicBezTo>
                  <a:pt x="1107258" y="-21"/>
                  <a:pt x="1187714" y="46431"/>
                  <a:pt x="1231685" y="119718"/>
                </a:cubicBezTo>
                <a:lnTo>
                  <a:pt x="1521260" y="620310"/>
                </a:lnTo>
                <a:cubicBezTo>
                  <a:pt x="1527381" y="629625"/>
                  <a:pt x="1523659" y="642755"/>
                  <a:pt x="1514405" y="648892"/>
                </a:cubicBezTo>
                <a:cubicBezTo>
                  <a:pt x="1505057" y="655057"/>
                  <a:pt x="1491893" y="651256"/>
                  <a:pt x="1485830" y="641975"/>
                </a:cubicBezTo>
                <a:lnTo>
                  <a:pt x="1196198" y="141349"/>
                </a:lnTo>
                <a:cubicBezTo>
                  <a:pt x="1161242" y="79048"/>
                  <a:pt x="1093694" y="40049"/>
                  <a:pt x="1022261" y="40927"/>
                </a:cubicBezTo>
                <a:lnTo>
                  <a:pt x="502551" y="41738"/>
                </a:lnTo>
                <a:cubicBezTo>
                  <a:pt x="431176" y="42650"/>
                  <a:pt x="364939" y="81049"/>
                  <a:pt x="329249" y="142866"/>
                </a:cubicBezTo>
                <a:lnTo>
                  <a:pt x="69549" y="592679"/>
                </a:lnTo>
                <a:cubicBezTo>
                  <a:pt x="33859" y="654496"/>
                  <a:pt x="33723" y="731059"/>
                  <a:pt x="68621" y="793326"/>
                </a:cubicBezTo>
                <a:lnTo>
                  <a:pt x="327774" y="1243815"/>
                </a:lnTo>
                <a:cubicBezTo>
                  <a:pt x="362729" y="1306116"/>
                  <a:pt x="430278" y="1345116"/>
                  <a:pt x="501710" y="1344237"/>
                </a:cubicBezTo>
                <a:lnTo>
                  <a:pt x="1021421" y="1343426"/>
                </a:lnTo>
                <a:cubicBezTo>
                  <a:pt x="1092795" y="1342514"/>
                  <a:pt x="1159091" y="1304149"/>
                  <a:pt x="1194781" y="1242332"/>
                </a:cubicBezTo>
                <a:lnTo>
                  <a:pt x="1454480" y="792519"/>
                </a:lnTo>
                <a:lnTo>
                  <a:pt x="1408464" y="765951"/>
                </a:lnTo>
                <a:cubicBezTo>
                  <a:pt x="1404181" y="763478"/>
                  <a:pt x="1403790" y="757471"/>
                  <a:pt x="1409152" y="754868"/>
                </a:cubicBezTo>
                <a:lnTo>
                  <a:pt x="1513649" y="709819"/>
                </a:lnTo>
                <a:cubicBezTo>
                  <a:pt x="1521317" y="706564"/>
                  <a:pt x="1529941" y="711544"/>
                  <a:pt x="1530898" y="719777"/>
                </a:cubicBezTo>
                <a:lnTo>
                  <a:pt x="1544191" y="832833"/>
                </a:lnTo>
                <a:cubicBezTo>
                  <a:pt x="1545440" y="837354"/>
                  <a:pt x="1539220" y="841443"/>
                  <a:pt x="1534937" y="838970"/>
                </a:cubicBezTo>
                <a:lnTo>
                  <a:pt x="1490368" y="813238"/>
                </a:lnTo>
                <a:lnTo>
                  <a:pt x="1230668" y="1263051"/>
                </a:lnTo>
                <a:cubicBezTo>
                  <a:pt x="1187539" y="1337752"/>
                  <a:pt x="1107473" y="1383528"/>
                  <a:pt x="1021254" y="1383550"/>
                </a:cubicBezTo>
                <a:lnTo>
                  <a:pt x="501543" y="1384361"/>
                </a:lnTo>
                <a:cubicBezTo>
                  <a:pt x="415267" y="1384350"/>
                  <a:pt x="334810" y="1337898"/>
                  <a:pt x="291720" y="1263219"/>
                </a:cubicBezTo>
                <a:lnTo>
                  <a:pt x="32509" y="812697"/>
                </a:lnTo>
                <a:cubicBezTo>
                  <a:pt x="-10581" y="738019"/>
                  <a:pt x="-10971" y="645791"/>
                  <a:pt x="32157" y="571091"/>
                </a:cubicBezTo>
                <a:lnTo>
                  <a:pt x="291857" y="121278"/>
                </a:lnTo>
                <a:cubicBezTo>
                  <a:pt x="334985" y="46577"/>
                  <a:pt x="415052" y="801"/>
                  <a:pt x="501270" y="779"/>
                </a:cubicBezTo>
                <a:close/>
              </a:path>
            </a:pathLst>
          </a:custGeom>
          <a:solidFill>
            <a:srgbClr val="013D4D">
              <a:lumMod val="75000"/>
              <a:lumOff val="25000"/>
            </a:srgb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51" name="Freeform: Shape 32">
            <a:extLst>
              <a:ext uri="{FF2B5EF4-FFF2-40B4-BE49-F238E27FC236}">
                <a16:creationId xmlns:a16="http://schemas.microsoft.com/office/drawing/2014/main" id="{EA2B9A64-F7FE-D44E-9A51-AA82EA7B5F84}"/>
              </a:ext>
            </a:extLst>
          </p:cNvPr>
          <p:cNvSpPr/>
          <p:nvPr/>
        </p:nvSpPr>
        <p:spPr>
          <a:xfrm>
            <a:off x="6018623" y="1335237"/>
            <a:ext cx="1543389" cy="1385784"/>
          </a:xfrm>
          <a:custGeom>
            <a:avLst/>
            <a:gdLst>
              <a:gd name="connsiteX0" fmla="*/ 522351 w 1543389"/>
              <a:gd name="connsiteY0" fmla="*/ 1 h 1385784"/>
              <a:gd name="connsiteX1" fmla="*/ 1042120 w 1543389"/>
              <a:gd name="connsiteY1" fmla="*/ 779 h 1385784"/>
              <a:gd name="connsiteX2" fmla="*/ 1251533 w 1543389"/>
              <a:gd name="connsiteY2" fmla="*/ 121277 h 1385784"/>
              <a:gd name="connsiteX3" fmla="*/ 1511233 w 1543389"/>
              <a:gd name="connsiteY3" fmla="*/ 571090 h 1385784"/>
              <a:gd name="connsiteX4" fmla="*/ 1510881 w 1543389"/>
              <a:gd name="connsiteY4" fmla="*/ 812696 h 1385784"/>
              <a:gd name="connsiteX5" fmla="*/ 1251669 w 1543389"/>
              <a:gd name="connsiteY5" fmla="*/ 1263218 h 1385784"/>
              <a:gd name="connsiteX6" fmla="*/ 1042669 w 1543389"/>
              <a:gd name="connsiteY6" fmla="*/ 1385784 h 1385784"/>
              <a:gd name="connsiteX7" fmla="*/ 522958 w 1543389"/>
              <a:gd name="connsiteY7" fmla="*/ 1384973 h 1385784"/>
              <a:gd name="connsiteX8" fmla="*/ 313544 w 1543389"/>
              <a:gd name="connsiteY8" fmla="*/ 1264475 h 1385784"/>
              <a:gd name="connsiteX9" fmla="*/ 53845 w 1543389"/>
              <a:gd name="connsiteY9" fmla="*/ 814662 h 1385784"/>
              <a:gd name="connsiteX10" fmla="*/ 9276 w 1543389"/>
              <a:gd name="connsiteY10" fmla="*/ 840394 h 1385784"/>
              <a:gd name="connsiteX11" fmla="*/ 21 w 1543389"/>
              <a:gd name="connsiteY11" fmla="*/ 834258 h 1385784"/>
              <a:gd name="connsiteX12" fmla="*/ 13314 w 1543389"/>
              <a:gd name="connsiteY12" fmla="*/ 721201 h 1385784"/>
              <a:gd name="connsiteX13" fmla="*/ 30563 w 1543389"/>
              <a:gd name="connsiteY13" fmla="*/ 711243 h 1385784"/>
              <a:gd name="connsiteX14" fmla="*/ 135061 w 1543389"/>
              <a:gd name="connsiteY14" fmla="*/ 756293 h 1385784"/>
              <a:gd name="connsiteX15" fmla="*/ 135748 w 1543389"/>
              <a:gd name="connsiteY15" fmla="*/ 767375 h 1385784"/>
              <a:gd name="connsiteX16" fmla="*/ 89732 w 1543389"/>
              <a:gd name="connsiteY16" fmla="*/ 793943 h 1385784"/>
              <a:gd name="connsiteX17" fmla="*/ 349431 w 1543389"/>
              <a:gd name="connsiteY17" fmla="*/ 1243755 h 1385784"/>
              <a:gd name="connsiteX18" fmla="*/ 522791 w 1543389"/>
              <a:gd name="connsiteY18" fmla="*/ 1344849 h 1385784"/>
              <a:gd name="connsiteX19" fmla="*/ 1042502 w 1543389"/>
              <a:gd name="connsiteY19" fmla="*/ 1345660 h 1385784"/>
              <a:gd name="connsiteX20" fmla="*/ 1216438 w 1543389"/>
              <a:gd name="connsiteY20" fmla="*/ 1245238 h 1385784"/>
              <a:gd name="connsiteX21" fmla="*/ 1475591 w 1543389"/>
              <a:gd name="connsiteY21" fmla="*/ 794750 h 1385784"/>
              <a:gd name="connsiteX22" fmla="*/ 1474663 w 1543389"/>
              <a:gd name="connsiteY22" fmla="*/ 594103 h 1385784"/>
              <a:gd name="connsiteX23" fmla="*/ 1214964 w 1543389"/>
              <a:gd name="connsiteY23" fmla="*/ 144290 h 1385784"/>
              <a:gd name="connsiteX24" fmla="*/ 1041662 w 1543389"/>
              <a:gd name="connsiteY24" fmla="*/ 43163 h 1385784"/>
              <a:gd name="connsiteX25" fmla="*/ 521987 w 1543389"/>
              <a:gd name="connsiteY25" fmla="*/ 42414 h 1385784"/>
              <a:gd name="connsiteX26" fmla="*/ 348051 w 1543389"/>
              <a:gd name="connsiteY26" fmla="*/ 142836 h 1385784"/>
              <a:gd name="connsiteX27" fmla="*/ 58418 w 1543389"/>
              <a:gd name="connsiteY27" fmla="*/ 643461 h 1385784"/>
              <a:gd name="connsiteX28" fmla="*/ 29843 w 1543389"/>
              <a:gd name="connsiteY28" fmla="*/ 650378 h 1385784"/>
              <a:gd name="connsiteX29" fmla="*/ 22953 w 1543389"/>
              <a:gd name="connsiteY29" fmla="*/ 621734 h 1385784"/>
              <a:gd name="connsiteX30" fmla="*/ 312528 w 1543389"/>
              <a:gd name="connsiteY30" fmla="*/ 121143 h 1385784"/>
              <a:gd name="connsiteX31" fmla="*/ 522351 w 1543389"/>
              <a:gd name="connsiteY31" fmla="*/ 1 h 13857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543389" h="1385784">
                <a:moveTo>
                  <a:pt x="522351" y="1"/>
                </a:moveTo>
                <a:lnTo>
                  <a:pt x="1042120" y="779"/>
                </a:lnTo>
                <a:cubicBezTo>
                  <a:pt x="1128339" y="801"/>
                  <a:pt x="1208405" y="46577"/>
                  <a:pt x="1251533" y="121277"/>
                </a:cubicBezTo>
                <a:lnTo>
                  <a:pt x="1511233" y="571090"/>
                </a:lnTo>
                <a:cubicBezTo>
                  <a:pt x="1554361" y="645790"/>
                  <a:pt x="1553971" y="738018"/>
                  <a:pt x="1510881" y="812696"/>
                </a:cubicBezTo>
                <a:lnTo>
                  <a:pt x="1251669" y="1263218"/>
                </a:lnTo>
                <a:cubicBezTo>
                  <a:pt x="1208579" y="1337896"/>
                  <a:pt x="1128123" y="1384348"/>
                  <a:pt x="1042669" y="1385784"/>
                </a:cubicBezTo>
                <a:lnTo>
                  <a:pt x="522958" y="1384973"/>
                </a:lnTo>
                <a:cubicBezTo>
                  <a:pt x="436739" y="1384951"/>
                  <a:pt x="356708" y="1339237"/>
                  <a:pt x="313544" y="1264475"/>
                </a:cubicBezTo>
                <a:lnTo>
                  <a:pt x="53845" y="814662"/>
                </a:lnTo>
                <a:lnTo>
                  <a:pt x="9276" y="840394"/>
                </a:lnTo>
                <a:cubicBezTo>
                  <a:pt x="4992" y="842867"/>
                  <a:pt x="-369" y="840264"/>
                  <a:pt x="21" y="834258"/>
                </a:cubicBezTo>
                <a:lnTo>
                  <a:pt x="13314" y="721201"/>
                </a:lnTo>
                <a:cubicBezTo>
                  <a:pt x="14271" y="712968"/>
                  <a:pt x="22896" y="707989"/>
                  <a:pt x="30563" y="711243"/>
                </a:cubicBezTo>
                <a:lnTo>
                  <a:pt x="135061" y="756293"/>
                </a:lnTo>
                <a:cubicBezTo>
                  <a:pt x="139600" y="757471"/>
                  <a:pt x="140032" y="764902"/>
                  <a:pt x="135748" y="767375"/>
                </a:cubicBezTo>
                <a:lnTo>
                  <a:pt x="89732" y="793943"/>
                </a:lnTo>
                <a:lnTo>
                  <a:pt x="349431" y="1243755"/>
                </a:lnTo>
                <a:cubicBezTo>
                  <a:pt x="385121" y="1305572"/>
                  <a:pt x="451416" y="1343938"/>
                  <a:pt x="522791" y="1344849"/>
                </a:cubicBezTo>
                <a:lnTo>
                  <a:pt x="1042502" y="1345660"/>
                </a:lnTo>
                <a:cubicBezTo>
                  <a:pt x="1113934" y="1346538"/>
                  <a:pt x="1181483" y="1307539"/>
                  <a:pt x="1216438" y="1245238"/>
                </a:cubicBezTo>
                <a:lnTo>
                  <a:pt x="1475591" y="794750"/>
                </a:lnTo>
                <a:cubicBezTo>
                  <a:pt x="1510489" y="732482"/>
                  <a:pt x="1510353" y="655919"/>
                  <a:pt x="1474663" y="594103"/>
                </a:cubicBezTo>
                <a:lnTo>
                  <a:pt x="1214964" y="144290"/>
                </a:lnTo>
                <a:cubicBezTo>
                  <a:pt x="1179310" y="82535"/>
                  <a:pt x="1113072" y="44136"/>
                  <a:pt x="1041662" y="43163"/>
                </a:cubicBezTo>
                <a:lnTo>
                  <a:pt x="521987" y="42414"/>
                </a:lnTo>
                <a:cubicBezTo>
                  <a:pt x="450519" y="41473"/>
                  <a:pt x="382970" y="80473"/>
                  <a:pt x="348051" y="142836"/>
                </a:cubicBezTo>
                <a:lnTo>
                  <a:pt x="58418" y="643461"/>
                </a:lnTo>
                <a:cubicBezTo>
                  <a:pt x="52319" y="652681"/>
                  <a:pt x="39155" y="656482"/>
                  <a:pt x="29843" y="650378"/>
                </a:cubicBezTo>
                <a:cubicBezTo>
                  <a:pt x="20554" y="644180"/>
                  <a:pt x="16832" y="631050"/>
                  <a:pt x="22953" y="621734"/>
                </a:cubicBezTo>
                <a:lnTo>
                  <a:pt x="312528" y="121143"/>
                </a:lnTo>
                <a:cubicBezTo>
                  <a:pt x="355676" y="46431"/>
                  <a:pt x="436132" y="-21"/>
                  <a:pt x="522351" y="1"/>
                </a:cubicBezTo>
                <a:close/>
              </a:path>
            </a:pathLst>
          </a:custGeom>
          <a:solidFill>
            <a:srgbClr val="FFE200"/>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pic>
        <p:nvPicPr>
          <p:cNvPr id="52" name="Graphic 321" descr="Users">
            <a:extLst>
              <a:ext uri="{FF2B5EF4-FFF2-40B4-BE49-F238E27FC236}">
                <a16:creationId xmlns:a16="http://schemas.microsoft.com/office/drawing/2014/main" id="{23DE007A-49CA-6D49-9D9A-E1DCA3DCBB6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551850" y="1783041"/>
            <a:ext cx="498263" cy="498263"/>
          </a:xfrm>
          <a:prstGeom prst="rect">
            <a:avLst/>
          </a:prstGeom>
        </p:spPr>
      </p:pic>
      <p:pic>
        <p:nvPicPr>
          <p:cNvPr id="53" name="Graphic 322" descr="Puzzle">
            <a:extLst>
              <a:ext uri="{FF2B5EF4-FFF2-40B4-BE49-F238E27FC236}">
                <a16:creationId xmlns:a16="http://schemas.microsoft.com/office/drawing/2014/main" id="{CABA7B11-699B-BE45-AF51-6925314B792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551850" y="3903111"/>
            <a:ext cx="498263" cy="498263"/>
          </a:xfrm>
          <a:prstGeom prst="rect">
            <a:avLst/>
          </a:prstGeom>
        </p:spPr>
      </p:pic>
      <p:pic>
        <p:nvPicPr>
          <p:cNvPr id="54" name="Graphic 323" descr="Lightbulb">
            <a:extLst>
              <a:ext uri="{FF2B5EF4-FFF2-40B4-BE49-F238E27FC236}">
                <a16:creationId xmlns:a16="http://schemas.microsoft.com/office/drawing/2014/main" id="{95FA32A0-632A-564E-B52E-045A037CD5F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140808" y="4946553"/>
            <a:ext cx="498263" cy="498263"/>
          </a:xfrm>
          <a:prstGeom prst="rect">
            <a:avLst/>
          </a:prstGeom>
        </p:spPr>
      </p:pic>
      <p:pic>
        <p:nvPicPr>
          <p:cNvPr id="55" name="Graphic 324" descr="Rocket">
            <a:extLst>
              <a:ext uri="{FF2B5EF4-FFF2-40B4-BE49-F238E27FC236}">
                <a16:creationId xmlns:a16="http://schemas.microsoft.com/office/drawing/2014/main" id="{C934C026-94A9-B44A-BCE4-A46951365D3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140808" y="2826483"/>
            <a:ext cx="498263" cy="498263"/>
          </a:xfrm>
          <a:prstGeom prst="rect">
            <a:avLst/>
          </a:prstGeom>
        </p:spPr>
      </p:pic>
    </p:spTree>
    <p:extLst>
      <p:ext uri="{BB962C8B-B14F-4D97-AF65-F5344CB8AC3E}">
        <p14:creationId xmlns:p14="http://schemas.microsoft.com/office/powerpoint/2010/main" val="15318466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42B94-AA19-4448-881B-7FDA1190714D}"/>
              </a:ext>
            </a:extLst>
          </p:cNvPr>
          <p:cNvSpPr>
            <a:spLocks noGrp="1"/>
          </p:cNvSpPr>
          <p:nvPr>
            <p:ph type="title"/>
          </p:nvPr>
        </p:nvSpPr>
        <p:spPr>
          <a:xfrm>
            <a:off x="1661579" y="1"/>
            <a:ext cx="10515600" cy="741872"/>
          </a:xfrm>
        </p:spPr>
        <p:txBody>
          <a:bodyPr>
            <a:normAutofit/>
          </a:bodyPr>
          <a:lstStyle/>
          <a:p>
            <a:r>
              <a:rPr lang="en-US" sz="3400" dirty="0">
                <a:solidFill>
                  <a:schemeClr val="tx1"/>
                </a:solidFill>
              </a:rPr>
              <a:t>ENGAGEMENT – COMMUNICATION PLAN</a:t>
            </a:r>
          </a:p>
        </p:txBody>
      </p:sp>
      <p:sp>
        <p:nvSpPr>
          <p:cNvPr id="4" name="Date Placeholder 3">
            <a:extLst>
              <a:ext uri="{FF2B5EF4-FFF2-40B4-BE49-F238E27FC236}">
                <a16:creationId xmlns:a16="http://schemas.microsoft.com/office/drawing/2014/main" id="{36ED7B83-97B9-AC43-AAED-D4162A5BA637}"/>
              </a:ext>
            </a:extLst>
          </p:cNvPr>
          <p:cNvSpPr>
            <a:spLocks noGrp="1"/>
          </p:cNvSpPr>
          <p:nvPr>
            <p:ph type="dt" sz="half" idx="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4D6C0C8-3325-894F-B9D7-BEA551178ACC}" type="datetime1">
              <a:rPr kumimoji="0" lang="en-US" sz="900" b="1" i="0" u="none" strike="noStrike" kern="1200" cap="none" spc="0" normalizeH="0" baseline="0" noProof="0" smtClean="0">
                <a:ln>
                  <a:noFill/>
                </a:ln>
                <a:solidFill>
                  <a:srgbClr val="A6AAA9"/>
                </a:solidFill>
                <a:effectLst>
                  <a:outerShdw blurRad="50800" dist="38100" dir="2700000" algn="tl" rotWithShape="0">
                    <a:srgbClr val="000000">
                      <a:alpha val="43000"/>
                    </a:srgbClr>
                  </a:outerShdw>
                </a:effectLst>
                <a:uLnTx/>
                <a:uFillTx/>
                <a:latin typeface="DIN Condensed"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11/6/2020</a:t>
            </a:fld>
            <a:endParaRPr kumimoji="0" lang="en-US" sz="900" b="1" i="0" u="none" strike="noStrike" kern="1200" cap="none" spc="0" normalizeH="0" baseline="0" noProof="0">
              <a:ln>
                <a:noFill/>
              </a:ln>
              <a:solidFill>
                <a:srgbClr val="A6AAA9"/>
              </a:solidFill>
              <a:effectLst>
                <a:outerShdw blurRad="50800" dist="38100" dir="2700000" algn="tl" rotWithShape="0">
                  <a:srgbClr val="000000">
                    <a:alpha val="43000"/>
                  </a:srgbClr>
                </a:outerShdw>
              </a:effectLst>
              <a:uLnTx/>
              <a:uFillTx/>
              <a:latin typeface="DIN Condensed" pitchFamily="2" charset="0"/>
              <a:ea typeface="+mn-ea"/>
              <a:cs typeface="+mn-cs"/>
            </a:endParaRPr>
          </a:p>
        </p:txBody>
      </p:sp>
      <p:sp>
        <p:nvSpPr>
          <p:cNvPr id="5" name="Slide Number Placeholder 4">
            <a:extLst>
              <a:ext uri="{FF2B5EF4-FFF2-40B4-BE49-F238E27FC236}">
                <a16:creationId xmlns:a16="http://schemas.microsoft.com/office/drawing/2014/main" id="{2FDACDE7-645B-6F4A-B8EA-9596969D7E2D}"/>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900" b="1" i="0" u="none" strike="noStrike" kern="1200" cap="none" spc="0" normalizeH="0" baseline="0" noProof="0" smtClean="0">
                <a:ln>
                  <a:noFill/>
                </a:ln>
                <a:solidFill>
                  <a:srgbClr val="A6AAA9"/>
                </a:solidFill>
                <a:effectLst>
                  <a:outerShdw blurRad="50800" dist="38100" dir="2700000" algn="tl" rotWithShape="0">
                    <a:srgbClr val="000000">
                      <a:alpha val="43000"/>
                    </a:srgbClr>
                  </a:outerShdw>
                </a:effectLst>
                <a:uLnTx/>
                <a:uFillTx/>
                <a:latin typeface="DIN Condensed"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900" b="1" i="0" u="none" strike="noStrike" kern="1200" cap="none" spc="0" normalizeH="0" baseline="0" noProof="0">
              <a:ln>
                <a:noFill/>
              </a:ln>
              <a:solidFill>
                <a:srgbClr val="A6AAA9"/>
              </a:solidFill>
              <a:effectLst>
                <a:outerShdw blurRad="50800" dist="38100" dir="2700000" algn="tl" rotWithShape="0">
                  <a:srgbClr val="000000">
                    <a:alpha val="43000"/>
                  </a:srgbClr>
                </a:outerShdw>
              </a:effectLst>
              <a:uLnTx/>
              <a:uFillTx/>
              <a:latin typeface="DIN Condensed" pitchFamily="2" charset="0"/>
              <a:ea typeface="+mn-ea"/>
              <a:cs typeface="+mn-cs"/>
            </a:endParaRPr>
          </a:p>
        </p:txBody>
      </p:sp>
      <p:pic>
        <p:nvPicPr>
          <p:cNvPr id="8" name="Picture 7"/>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6194" y="1315454"/>
            <a:ext cx="11240586" cy="4908882"/>
          </a:xfrm>
          <a:prstGeom prst="rect">
            <a:avLst/>
          </a:prstGeom>
          <a:noFill/>
        </p:spPr>
      </p:pic>
    </p:spTree>
    <p:extLst>
      <p:ext uri="{BB962C8B-B14F-4D97-AF65-F5344CB8AC3E}">
        <p14:creationId xmlns:p14="http://schemas.microsoft.com/office/powerpoint/2010/main" val="28450743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42B94-AA19-4448-881B-7FDA1190714D}"/>
              </a:ext>
            </a:extLst>
          </p:cNvPr>
          <p:cNvSpPr>
            <a:spLocks noGrp="1"/>
          </p:cNvSpPr>
          <p:nvPr>
            <p:ph type="title"/>
          </p:nvPr>
        </p:nvSpPr>
        <p:spPr>
          <a:xfrm>
            <a:off x="1661579" y="1"/>
            <a:ext cx="10515600" cy="741872"/>
          </a:xfrm>
        </p:spPr>
        <p:txBody>
          <a:bodyPr>
            <a:normAutofit/>
          </a:bodyPr>
          <a:lstStyle/>
          <a:p>
            <a:r>
              <a:rPr lang="en-US" sz="3400" dirty="0">
                <a:solidFill>
                  <a:schemeClr val="tx1"/>
                </a:solidFill>
              </a:rPr>
              <a:t>STEADY STATE – MEASURES</a:t>
            </a:r>
          </a:p>
        </p:txBody>
      </p:sp>
      <p:sp>
        <p:nvSpPr>
          <p:cNvPr id="4" name="Date Placeholder 3">
            <a:extLst>
              <a:ext uri="{FF2B5EF4-FFF2-40B4-BE49-F238E27FC236}">
                <a16:creationId xmlns:a16="http://schemas.microsoft.com/office/drawing/2014/main" id="{36ED7B83-97B9-AC43-AAED-D4162A5BA637}"/>
              </a:ext>
            </a:extLst>
          </p:cNvPr>
          <p:cNvSpPr>
            <a:spLocks noGrp="1"/>
          </p:cNvSpPr>
          <p:nvPr>
            <p:ph type="dt" sz="half" idx="2"/>
          </p:nvPr>
        </p:nvSpPr>
        <p:spPr/>
        <p:txBody>
          <a:bodyPr/>
          <a:lstStyle/>
          <a:p>
            <a:fld id="{E4D6C0C8-3325-894F-B9D7-BEA551178ACC}" type="datetime1">
              <a:rPr lang="en-US" smtClean="0"/>
              <a:t>11/6/2020</a:t>
            </a:fld>
            <a:endParaRPr lang="en-US"/>
          </a:p>
        </p:txBody>
      </p:sp>
      <p:sp>
        <p:nvSpPr>
          <p:cNvPr id="5" name="Slide Number Placeholder 4">
            <a:extLst>
              <a:ext uri="{FF2B5EF4-FFF2-40B4-BE49-F238E27FC236}">
                <a16:creationId xmlns:a16="http://schemas.microsoft.com/office/drawing/2014/main" id="{2FDACDE7-645B-6F4A-B8EA-9596969D7E2D}"/>
              </a:ext>
            </a:extLst>
          </p:cNvPr>
          <p:cNvSpPr>
            <a:spLocks noGrp="1"/>
          </p:cNvSpPr>
          <p:nvPr>
            <p:ph type="sldNum" sz="quarter" idx="4"/>
          </p:nvPr>
        </p:nvSpPr>
        <p:spPr/>
        <p:txBody>
          <a:bodyPr/>
          <a:lstStyle/>
          <a:p>
            <a:fld id="{D57F1E4F-1CFF-5643-939E-217C01CDF565}" type="slidenum">
              <a:rPr lang="en-US" smtClean="0"/>
              <a:pPr/>
              <a:t>19</a:t>
            </a:fld>
            <a:endParaRPr lang="en-US"/>
          </a:p>
        </p:txBody>
      </p:sp>
      <p:graphicFrame>
        <p:nvGraphicFramePr>
          <p:cNvPr id="9" name="Table 8"/>
          <p:cNvGraphicFramePr>
            <a:graphicFrameLocks noGrp="1"/>
          </p:cNvGraphicFramePr>
          <p:nvPr>
            <p:extLst>
              <p:ext uri="{D42A27DB-BD31-4B8C-83A1-F6EECF244321}">
                <p14:modId xmlns:p14="http://schemas.microsoft.com/office/powerpoint/2010/main" val="2474100126"/>
              </p:ext>
            </p:extLst>
          </p:nvPr>
        </p:nvGraphicFramePr>
        <p:xfrm>
          <a:off x="640542" y="1215479"/>
          <a:ext cx="11106996" cy="4994486"/>
        </p:xfrm>
        <a:graphic>
          <a:graphicData uri="http://schemas.openxmlformats.org/drawingml/2006/table">
            <a:tbl>
              <a:tblPr firstRow="1" firstCol="1" bandRow="1">
                <a:tableStyleId>{073A0DAA-6AF3-43AB-8588-CEC1D06C72B9}</a:tableStyleId>
              </a:tblPr>
              <a:tblGrid>
                <a:gridCol w="1808219">
                  <a:extLst>
                    <a:ext uri="{9D8B030D-6E8A-4147-A177-3AD203B41FA5}">
                      <a16:colId xmlns:a16="http://schemas.microsoft.com/office/drawing/2014/main" val="20000"/>
                    </a:ext>
                  </a:extLst>
                </a:gridCol>
                <a:gridCol w="3452178">
                  <a:extLst>
                    <a:ext uri="{9D8B030D-6E8A-4147-A177-3AD203B41FA5}">
                      <a16:colId xmlns:a16="http://schemas.microsoft.com/office/drawing/2014/main" val="20001"/>
                    </a:ext>
                  </a:extLst>
                </a:gridCol>
                <a:gridCol w="2699618">
                  <a:extLst>
                    <a:ext uri="{9D8B030D-6E8A-4147-A177-3AD203B41FA5}">
                      <a16:colId xmlns:a16="http://schemas.microsoft.com/office/drawing/2014/main" val="20002"/>
                    </a:ext>
                  </a:extLst>
                </a:gridCol>
                <a:gridCol w="1458718">
                  <a:extLst>
                    <a:ext uri="{9D8B030D-6E8A-4147-A177-3AD203B41FA5}">
                      <a16:colId xmlns:a16="http://schemas.microsoft.com/office/drawing/2014/main" val="20003"/>
                    </a:ext>
                  </a:extLst>
                </a:gridCol>
                <a:gridCol w="1688263">
                  <a:extLst>
                    <a:ext uri="{9D8B030D-6E8A-4147-A177-3AD203B41FA5}">
                      <a16:colId xmlns:a16="http://schemas.microsoft.com/office/drawing/2014/main" val="20004"/>
                    </a:ext>
                  </a:extLst>
                </a:gridCol>
              </a:tblGrid>
              <a:tr h="405230">
                <a:tc>
                  <a:txBody>
                    <a:bodyPr/>
                    <a:lstStyle/>
                    <a:p>
                      <a:pPr marL="0" marR="0" algn="ctr">
                        <a:lnSpc>
                          <a:spcPct val="115000"/>
                        </a:lnSpc>
                        <a:spcBef>
                          <a:spcPts val="0"/>
                        </a:spcBef>
                        <a:spcAft>
                          <a:spcPts val="0"/>
                        </a:spcAft>
                      </a:pPr>
                      <a:r>
                        <a:rPr lang="en-GB" sz="1400">
                          <a:effectLst/>
                          <a:latin typeface="DIN Condensed"/>
                        </a:rPr>
                        <a:t>Measure</a:t>
                      </a:r>
                      <a:endParaRPr lang="en-US" sz="1400">
                        <a:solidFill>
                          <a:srgbClr val="7F7F7F"/>
                        </a:solidFill>
                        <a:effectLst/>
                        <a:latin typeface="DIN Condensed"/>
                        <a:ea typeface="Arial" panose="020B0604020202020204" pitchFamily="34" charset="0"/>
                      </a:endParaRPr>
                    </a:p>
                  </a:txBody>
                  <a:tcPr marL="68580" marR="68580" marT="0" marB="0"/>
                </a:tc>
                <a:tc>
                  <a:txBody>
                    <a:bodyPr/>
                    <a:lstStyle/>
                    <a:p>
                      <a:pPr marL="0" marR="0" algn="ctr">
                        <a:lnSpc>
                          <a:spcPct val="115000"/>
                        </a:lnSpc>
                        <a:spcBef>
                          <a:spcPts val="0"/>
                        </a:spcBef>
                        <a:spcAft>
                          <a:spcPts val="0"/>
                        </a:spcAft>
                      </a:pPr>
                      <a:r>
                        <a:rPr lang="en-GB" sz="1400">
                          <a:effectLst/>
                          <a:latin typeface="DIN Condensed"/>
                        </a:rPr>
                        <a:t>Description</a:t>
                      </a:r>
                      <a:endParaRPr lang="en-US" sz="1400">
                        <a:solidFill>
                          <a:srgbClr val="7F7F7F"/>
                        </a:solidFill>
                        <a:effectLst/>
                        <a:latin typeface="DIN Condensed"/>
                        <a:ea typeface="Arial" panose="020B0604020202020204" pitchFamily="34" charset="0"/>
                      </a:endParaRPr>
                    </a:p>
                  </a:txBody>
                  <a:tcPr marL="68580" marR="68580" marT="0" marB="0"/>
                </a:tc>
                <a:tc>
                  <a:txBody>
                    <a:bodyPr/>
                    <a:lstStyle/>
                    <a:p>
                      <a:pPr marL="0" marR="0" algn="ctr">
                        <a:lnSpc>
                          <a:spcPct val="115000"/>
                        </a:lnSpc>
                        <a:spcBef>
                          <a:spcPts val="0"/>
                        </a:spcBef>
                        <a:spcAft>
                          <a:spcPts val="0"/>
                        </a:spcAft>
                      </a:pPr>
                      <a:r>
                        <a:rPr lang="en-GB" sz="1400" dirty="0">
                          <a:effectLst/>
                          <a:latin typeface="DIN Condensed"/>
                        </a:rPr>
                        <a:t>Objective</a:t>
                      </a:r>
                      <a:endParaRPr lang="en-US" sz="1400" dirty="0">
                        <a:solidFill>
                          <a:srgbClr val="7F7F7F"/>
                        </a:solidFill>
                        <a:effectLst/>
                        <a:latin typeface="DIN Condensed"/>
                        <a:ea typeface="Arial" panose="020B0604020202020204" pitchFamily="34" charset="0"/>
                      </a:endParaRPr>
                    </a:p>
                  </a:txBody>
                  <a:tcPr marL="68580" marR="68580" marT="0" marB="0"/>
                </a:tc>
                <a:tc>
                  <a:txBody>
                    <a:bodyPr/>
                    <a:lstStyle/>
                    <a:p>
                      <a:pPr marL="0" marR="0" algn="ctr">
                        <a:lnSpc>
                          <a:spcPct val="115000"/>
                        </a:lnSpc>
                        <a:spcBef>
                          <a:spcPts val="0"/>
                        </a:spcBef>
                        <a:spcAft>
                          <a:spcPts val="0"/>
                        </a:spcAft>
                      </a:pPr>
                      <a:r>
                        <a:rPr lang="en-GB" sz="1400">
                          <a:effectLst/>
                          <a:latin typeface="DIN Condensed"/>
                        </a:rPr>
                        <a:t>Frequency</a:t>
                      </a:r>
                      <a:endParaRPr lang="en-US" sz="1400">
                        <a:solidFill>
                          <a:srgbClr val="7F7F7F"/>
                        </a:solidFill>
                        <a:effectLst/>
                        <a:latin typeface="DIN Condensed"/>
                        <a:ea typeface="Arial" panose="020B0604020202020204" pitchFamily="34" charset="0"/>
                      </a:endParaRPr>
                    </a:p>
                  </a:txBody>
                  <a:tcPr marL="68580" marR="68580" marT="0" marB="0"/>
                </a:tc>
                <a:tc>
                  <a:txBody>
                    <a:bodyPr/>
                    <a:lstStyle/>
                    <a:p>
                      <a:pPr marL="0" marR="0" algn="ctr">
                        <a:lnSpc>
                          <a:spcPct val="115000"/>
                        </a:lnSpc>
                        <a:spcBef>
                          <a:spcPts val="0"/>
                        </a:spcBef>
                        <a:spcAft>
                          <a:spcPts val="0"/>
                        </a:spcAft>
                      </a:pPr>
                      <a:r>
                        <a:rPr lang="en-GB" sz="1400">
                          <a:effectLst/>
                          <a:latin typeface="DIN Condensed"/>
                        </a:rPr>
                        <a:t>Audience</a:t>
                      </a:r>
                      <a:endParaRPr lang="en-US" sz="1400">
                        <a:solidFill>
                          <a:srgbClr val="7F7F7F"/>
                        </a:solidFill>
                        <a:effectLst/>
                        <a:latin typeface="DIN Condensed"/>
                        <a:ea typeface="Arial" panose="020B0604020202020204" pitchFamily="34" charset="0"/>
                      </a:endParaRPr>
                    </a:p>
                  </a:txBody>
                  <a:tcPr marL="68580" marR="68580" marT="0" marB="0"/>
                </a:tc>
                <a:extLst>
                  <a:ext uri="{0D108BD9-81ED-4DB2-BD59-A6C34878D82A}">
                    <a16:rowId xmlns:a16="http://schemas.microsoft.com/office/drawing/2014/main" val="10000"/>
                  </a:ext>
                </a:extLst>
              </a:tr>
              <a:tr h="759208">
                <a:tc>
                  <a:txBody>
                    <a:bodyPr/>
                    <a:lstStyle/>
                    <a:p>
                      <a:pPr marL="0" marR="0">
                        <a:lnSpc>
                          <a:spcPct val="115000"/>
                        </a:lnSpc>
                        <a:spcBef>
                          <a:spcPts val="0"/>
                        </a:spcBef>
                        <a:spcAft>
                          <a:spcPts val="0"/>
                        </a:spcAft>
                      </a:pPr>
                      <a:r>
                        <a:rPr lang="en-US" sz="1400">
                          <a:effectLst/>
                          <a:latin typeface="DIN Condensed"/>
                        </a:rPr>
                        <a:t>SLA Analysis</a:t>
                      </a:r>
                      <a:endParaRPr lang="en-US" sz="1400">
                        <a:solidFill>
                          <a:srgbClr val="7F7F7F"/>
                        </a:solidFill>
                        <a:effectLst/>
                        <a:latin typeface="DIN Condensed"/>
                        <a:ea typeface="Arial" panose="020B0604020202020204" pitchFamily="34" charset="0"/>
                      </a:endParaRPr>
                    </a:p>
                  </a:txBody>
                  <a:tcPr marL="68580" marR="68580" marT="0" marB="0" anchor="ctr"/>
                </a:tc>
                <a:tc>
                  <a:txBody>
                    <a:bodyPr/>
                    <a:lstStyle/>
                    <a:p>
                      <a:pPr marL="0" marR="0">
                        <a:lnSpc>
                          <a:spcPct val="115000"/>
                        </a:lnSpc>
                        <a:spcBef>
                          <a:spcPts val="0"/>
                        </a:spcBef>
                        <a:spcAft>
                          <a:spcPts val="0"/>
                        </a:spcAft>
                      </a:pPr>
                      <a:r>
                        <a:rPr lang="en-US" sz="1400">
                          <a:effectLst/>
                          <a:latin typeface="DIN Condensed"/>
                        </a:rPr>
                        <a:t>It identifies the cases, which are not resolved by the associates within the specified agreed timeline.</a:t>
                      </a:r>
                      <a:endParaRPr lang="en-US" sz="1400">
                        <a:solidFill>
                          <a:srgbClr val="7F7F7F"/>
                        </a:solidFill>
                        <a:effectLst/>
                        <a:latin typeface="DIN Condensed"/>
                        <a:ea typeface="Arial" panose="020B0604020202020204" pitchFamily="34" charset="0"/>
                      </a:endParaRPr>
                    </a:p>
                  </a:txBody>
                  <a:tcPr marL="68580" marR="68580" marT="0" marB="0"/>
                </a:tc>
                <a:tc>
                  <a:txBody>
                    <a:bodyPr/>
                    <a:lstStyle/>
                    <a:p>
                      <a:pPr marL="0" marR="0">
                        <a:lnSpc>
                          <a:spcPct val="115000"/>
                        </a:lnSpc>
                        <a:spcBef>
                          <a:spcPts val="0"/>
                        </a:spcBef>
                        <a:spcAft>
                          <a:spcPts val="0"/>
                        </a:spcAft>
                      </a:pPr>
                      <a:r>
                        <a:rPr lang="en-US" sz="1400">
                          <a:effectLst/>
                          <a:latin typeface="DIN Condensed"/>
                        </a:rPr>
                        <a:t>Identify the SLA missed cases. Do a RCA to find out the reason for SLA miss case</a:t>
                      </a:r>
                      <a:endParaRPr lang="en-US" sz="1400">
                        <a:solidFill>
                          <a:srgbClr val="7F7F7F"/>
                        </a:solidFill>
                        <a:effectLst/>
                        <a:latin typeface="DIN Condensed"/>
                        <a:ea typeface="Arial" panose="020B0604020202020204" pitchFamily="34" charset="0"/>
                      </a:endParaRPr>
                    </a:p>
                  </a:txBody>
                  <a:tcPr marL="68580" marR="68580" marT="0" marB="0"/>
                </a:tc>
                <a:tc>
                  <a:txBody>
                    <a:bodyPr/>
                    <a:lstStyle/>
                    <a:p>
                      <a:pPr marL="0" marR="0">
                        <a:lnSpc>
                          <a:spcPct val="115000"/>
                        </a:lnSpc>
                        <a:spcBef>
                          <a:spcPts val="0"/>
                        </a:spcBef>
                        <a:spcAft>
                          <a:spcPts val="0"/>
                        </a:spcAft>
                      </a:pPr>
                      <a:r>
                        <a:rPr lang="en-US" sz="1400">
                          <a:effectLst/>
                          <a:latin typeface="DIN Condensed"/>
                        </a:rPr>
                        <a:t>Weekly</a:t>
                      </a:r>
                      <a:endParaRPr lang="en-US" sz="1400">
                        <a:solidFill>
                          <a:srgbClr val="7F7F7F"/>
                        </a:solidFill>
                        <a:effectLst/>
                        <a:latin typeface="DIN Condensed"/>
                        <a:ea typeface="Arial" panose="020B0604020202020204" pitchFamily="34" charset="0"/>
                      </a:endParaRPr>
                    </a:p>
                  </a:txBody>
                  <a:tcPr marL="68580" marR="68580" marT="0" marB="0"/>
                </a:tc>
                <a:tc>
                  <a:txBody>
                    <a:bodyPr/>
                    <a:lstStyle/>
                    <a:p>
                      <a:pPr marL="0" marR="0">
                        <a:lnSpc>
                          <a:spcPct val="115000"/>
                        </a:lnSpc>
                        <a:spcBef>
                          <a:spcPts val="0"/>
                        </a:spcBef>
                        <a:spcAft>
                          <a:spcPts val="0"/>
                        </a:spcAft>
                      </a:pPr>
                      <a:r>
                        <a:rPr lang="en-US" sz="1400">
                          <a:effectLst/>
                          <a:latin typeface="DIN Condensed"/>
                        </a:rPr>
                        <a:t>All stakeholders</a:t>
                      </a:r>
                      <a:endParaRPr lang="en-US" sz="1400">
                        <a:solidFill>
                          <a:srgbClr val="7F7F7F"/>
                        </a:solidFill>
                        <a:effectLst/>
                        <a:latin typeface="DIN Condensed"/>
                        <a:ea typeface="Arial" panose="020B0604020202020204" pitchFamily="34" charset="0"/>
                      </a:endParaRPr>
                    </a:p>
                  </a:txBody>
                  <a:tcPr marL="68580" marR="68580" marT="0" marB="0"/>
                </a:tc>
                <a:extLst>
                  <a:ext uri="{0D108BD9-81ED-4DB2-BD59-A6C34878D82A}">
                    <a16:rowId xmlns:a16="http://schemas.microsoft.com/office/drawing/2014/main" val="10001"/>
                  </a:ext>
                </a:extLst>
              </a:tr>
              <a:tr h="1155816">
                <a:tc>
                  <a:txBody>
                    <a:bodyPr/>
                    <a:lstStyle/>
                    <a:p>
                      <a:pPr marL="0" marR="0">
                        <a:lnSpc>
                          <a:spcPct val="115000"/>
                        </a:lnSpc>
                        <a:spcBef>
                          <a:spcPts val="0"/>
                        </a:spcBef>
                        <a:spcAft>
                          <a:spcPts val="0"/>
                        </a:spcAft>
                      </a:pPr>
                      <a:r>
                        <a:rPr lang="en-US" sz="1400">
                          <a:effectLst/>
                          <a:latin typeface="DIN Condensed"/>
                        </a:rPr>
                        <a:t>Backlog Trend Analysis</a:t>
                      </a:r>
                      <a:endParaRPr lang="en-US" sz="1400">
                        <a:solidFill>
                          <a:srgbClr val="7F7F7F"/>
                        </a:solidFill>
                        <a:effectLst/>
                        <a:latin typeface="DIN Condensed"/>
                        <a:ea typeface="Arial" panose="020B0604020202020204" pitchFamily="34" charset="0"/>
                      </a:endParaRPr>
                    </a:p>
                  </a:txBody>
                  <a:tcPr marL="68580" marR="68580" marT="0" marB="0" anchor="ctr"/>
                </a:tc>
                <a:tc>
                  <a:txBody>
                    <a:bodyPr/>
                    <a:lstStyle/>
                    <a:p>
                      <a:pPr marL="0" marR="0">
                        <a:lnSpc>
                          <a:spcPct val="115000"/>
                        </a:lnSpc>
                        <a:spcBef>
                          <a:spcPts val="0"/>
                        </a:spcBef>
                        <a:spcAft>
                          <a:spcPts val="0"/>
                        </a:spcAft>
                      </a:pPr>
                      <a:r>
                        <a:rPr lang="en-US" sz="1400">
                          <a:effectLst/>
                          <a:latin typeface="DIN Condensed"/>
                        </a:rPr>
                        <a:t>This metrics works by calculating the number of cases opened and closed during a period and how many are currently open at that point of time</a:t>
                      </a:r>
                      <a:endParaRPr lang="en-US" sz="1400">
                        <a:solidFill>
                          <a:srgbClr val="7F7F7F"/>
                        </a:solidFill>
                        <a:effectLst/>
                        <a:latin typeface="DIN Condensed"/>
                        <a:ea typeface="Arial" panose="020B0604020202020204" pitchFamily="34" charset="0"/>
                      </a:endParaRPr>
                    </a:p>
                  </a:txBody>
                  <a:tcPr marL="68580" marR="68580" marT="0" marB="0"/>
                </a:tc>
                <a:tc>
                  <a:txBody>
                    <a:bodyPr/>
                    <a:lstStyle/>
                    <a:p>
                      <a:pPr marL="0" marR="0">
                        <a:lnSpc>
                          <a:spcPct val="115000"/>
                        </a:lnSpc>
                        <a:spcBef>
                          <a:spcPts val="0"/>
                        </a:spcBef>
                        <a:spcAft>
                          <a:spcPts val="0"/>
                        </a:spcAft>
                      </a:pPr>
                      <a:r>
                        <a:rPr lang="en-US" sz="1400" dirty="0">
                          <a:effectLst/>
                          <a:latin typeface="DIN Condensed"/>
                        </a:rPr>
                        <a:t>To understand the case trend and the instance stability</a:t>
                      </a:r>
                      <a:endParaRPr lang="en-US" sz="1400" dirty="0">
                        <a:solidFill>
                          <a:srgbClr val="7F7F7F"/>
                        </a:solidFill>
                        <a:effectLst/>
                        <a:latin typeface="DIN Condensed"/>
                        <a:ea typeface="Arial" panose="020B0604020202020204" pitchFamily="34" charset="0"/>
                      </a:endParaRPr>
                    </a:p>
                  </a:txBody>
                  <a:tcPr marL="68580" marR="68580" marT="0" marB="0"/>
                </a:tc>
                <a:tc>
                  <a:txBody>
                    <a:bodyPr/>
                    <a:lstStyle/>
                    <a:p>
                      <a:pPr marL="0" marR="0">
                        <a:lnSpc>
                          <a:spcPct val="115000"/>
                        </a:lnSpc>
                        <a:spcBef>
                          <a:spcPts val="0"/>
                        </a:spcBef>
                        <a:spcAft>
                          <a:spcPts val="0"/>
                        </a:spcAft>
                      </a:pPr>
                      <a:r>
                        <a:rPr lang="en-US" sz="1400">
                          <a:effectLst/>
                          <a:latin typeface="DIN Condensed"/>
                        </a:rPr>
                        <a:t>Weekly</a:t>
                      </a:r>
                      <a:endParaRPr lang="en-US" sz="1400">
                        <a:solidFill>
                          <a:srgbClr val="7F7F7F"/>
                        </a:solidFill>
                        <a:effectLst/>
                        <a:latin typeface="DIN Condensed"/>
                        <a:ea typeface="Arial" panose="020B0604020202020204" pitchFamily="34" charset="0"/>
                      </a:endParaRPr>
                    </a:p>
                  </a:txBody>
                  <a:tcPr marL="68580" marR="68580" marT="0" marB="0"/>
                </a:tc>
                <a:tc>
                  <a:txBody>
                    <a:bodyPr/>
                    <a:lstStyle/>
                    <a:p>
                      <a:pPr marL="0" marR="0">
                        <a:lnSpc>
                          <a:spcPct val="115000"/>
                        </a:lnSpc>
                        <a:spcBef>
                          <a:spcPts val="0"/>
                        </a:spcBef>
                        <a:spcAft>
                          <a:spcPts val="0"/>
                        </a:spcAft>
                      </a:pPr>
                      <a:r>
                        <a:rPr lang="en-US" sz="1400">
                          <a:effectLst/>
                          <a:latin typeface="DIN Condensed"/>
                        </a:rPr>
                        <a:t>All stakeholders</a:t>
                      </a:r>
                      <a:endParaRPr lang="en-US" sz="1400">
                        <a:solidFill>
                          <a:srgbClr val="7F7F7F"/>
                        </a:solidFill>
                        <a:effectLst/>
                        <a:latin typeface="DIN Condensed"/>
                        <a:ea typeface="Arial" panose="020B0604020202020204" pitchFamily="34" charset="0"/>
                      </a:endParaRPr>
                    </a:p>
                  </a:txBody>
                  <a:tcPr marL="68580" marR="68580" marT="0" marB="0"/>
                </a:tc>
                <a:extLst>
                  <a:ext uri="{0D108BD9-81ED-4DB2-BD59-A6C34878D82A}">
                    <a16:rowId xmlns:a16="http://schemas.microsoft.com/office/drawing/2014/main" val="10002"/>
                  </a:ext>
                </a:extLst>
              </a:tr>
              <a:tr h="759208">
                <a:tc>
                  <a:txBody>
                    <a:bodyPr/>
                    <a:lstStyle/>
                    <a:p>
                      <a:pPr marL="0" marR="0">
                        <a:lnSpc>
                          <a:spcPct val="115000"/>
                        </a:lnSpc>
                        <a:spcBef>
                          <a:spcPts val="0"/>
                        </a:spcBef>
                        <a:spcAft>
                          <a:spcPts val="0"/>
                        </a:spcAft>
                      </a:pPr>
                      <a:r>
                        <a:rPr lang="en-US" sz="1400">
                          <a:effectLst/>
                          <a:latin typeface="DIN Condensed"/>
                        </a:rPr>
                        <a:t>Ageing bucket analysis</a:t>
                      </a:r>
                      <a:endParaRPr lang="en-US" sz="1400">
                        <a:solidFill>
                          <a:srgbClr val="7F7F7F"/>
                        </a:solidFill>
                        <a:effectLst/>
                        <a:latin typeface="DIN Condensed"/>
                        <a:ea typeface="Arial" panose="020B0604020202020204" pitchFamily="34" charset="0"/>
                      </a:endParaRPr>
                    </a:p>
                  </a:txBody>
                  <a:tcPr marL="68580" marR="68580" marT="0" marB="0" anchor="ctr"/>
                </a:tc>
                <a:tc>
                  <a:txBody>
                    <a:bodyPr/>
                    <a:lstStyle/>
                    <a:p>
                      <a:pPr marL="0" marR="0">
                        <a:lnSpc>
                          <a:spcPct val="115000"/>
                        </a:lnSpc>
                        <a:spcBef>
                          <a:spcPts val="0"/>
                        </a:spcBef>
                        <a:spcAft>
                          <a:spcPts val="0"/>
                        </a:spcAft>
                      </a:pPr>
                      <a:r>
                        <a:rPr lang="en-US" sz="1400">
                          <a:effectLst/>
                          <a:latin typeface="DIN Condensed"/>
                        </a:rPr>
                        <a:t>It is used to find out how many cases are currently open in different aging buckets. </a:t>
                      </a:r>
                      <a:endParaRPr lang="en-US" sz="1400">
                        <a:solidFill>
                          <a:srgbClr val="7F7F7F"/>
                        </a:solidFill>
                        <a:effectLst/>
                        <a:latin typeface="DIN Condensed"/>
                        <a:ea typeface="Arial" panose="020B0604020202020204" pitchFamily="34" charset="0"/>
                      </a:endParaRPr>
                    </a:p>
                  </a:txBody>
                  <a:tcPr marL="68580" marR="68580" marT="0" marB="0"/>
                </a:tc>
                <a:tc>
                  <a:txBody>
                    <a:bodyPr/>
                    <a:lstStyle/>
                    <a:p>
                      <a:pPr marL="0" marR="0">
                        <a:lnSpc>
                          <a:spcPct val="115000"/>
                        </a:lnSpc>
                        <a:spcBef>
                          <a:spcPts val="0"/>
                        </a:spcBef>
                        <a:spcAft>
                          <a:spcPts val="0"/>
                        </a:spcAft>
                      </a:pPr>
                      <a:r>
                        <a:rPr lang="en-US" sz="1400">
                          <a:effectLst/>
                          <a:latin typeface="DIN Condensed"/>
                        </a:rPr>
                        <a:t>Identify the long pending cases and develop and action plan to quicker resolution.</a:t>
                      </a:r>
                      <a:endParaRPr lang="en-US" sz="1400">
                        <a:solidFill>
                          <a:srgbClr val="7F7F7F"/>
                        </a:solidFill>
                        <a:effectLst/>
                        <a:latin typeface="DIN Condensed"/>
                        <a:ea typeface="Arial" panose="020B0604020202020204" pitchFamily="34" charset="0"/>
                      </a:endParaRPr>
                    </a:p>
                  </a:txBody>
                  <a:tcPr marL="68580" marR="68580" marT="0" marB="0"/>
                </a:tc>
                <a:tc>
                  <a:txBody>
                    <a:bodyPr/>
                    <a:lstStyle/>
                    <a:p>
                      <a:pPr marL="0" marR="0">
                        <a:lnSpc>
                          <a:spcPct val="115000"/>
                        </a:lnSpc>
                        <a:spcBef>
                          <a:spcPts val="0"/>
                        </a:spcBef>
                        <a:spcAft>
                          <a:spcPts val="0"/>
                        </a:spcAft>
                      </a:pPr>
                      <a:r>
                        <a:rPr lang="en-US" sz="1400">
                          <a:effectLst/>
                          <a:latin typeface="DIN Condensed"/>
                        </a:rPr>
                        <a:t>Weekly</a:t>
                      </a:r>
                      <a:endParaRPr lang="en-US" sz="1400">
                        <a:solidFill>
                          <a:srgbClr val="7F7F7F"/>
                        </a:solidFill>
                        <a:effectLst/>
                        <a:latin typeface="DIN Condensed"/>
                        <a:ea typeface="Arial" panose="020B0604020202020204" pitchFamily="34" charset="0"/>
                      </a:endParaRPr>
                    </a:p>
                  </a:txBody>
                  <a:tcPr marL="68580" marR="68580" marT="0" marB="0"/>
                </a:tc>
                <a:tc>
                  <a:txBody>
                    <a:bodyPr/>
                    <a:lstStyle/>
                    <a:p>
                      <a:pPr marL="0" marR="0">
                        <a:lnSpc>
                          <a:spcPct val="115000"/>
                        </a:lnSpc>
                        <a:spcBef>
                          <a:spcPts val="0"/>
                        </a:spcBef>
                        <a:spcAft>
                          <a:spcPts val="0"/>
                        </a:spcAft>
                      </a:pPr>
                      <a:r>
                        <a:rPr lang="en-US" sz="1400">
                          <a:effectLst/>
                          <a:latin typeface="DIN Condensed"/>
                        </a:rPr>
                        <a:t>All stakeholders</a:t>
                      </a:r>
                      <a:endParaRPr lang="en-US" sz="1400">
                        <a:solidFill>
                          <a:srgbClr val="7F7F7F"/>
                        </a:solidFill>
                        <a:effectLst/>
                        <a:latin typeface="DIN Condensed"/>
                        <a:ea typeface="Arial" panose="020B0604020202020204" pitchFamily="34" charset="0"/>
                      </a:endParaRPr>
                    </a:p>
                  </a:txBody>
                  <a:tcPr marL="68580" marR="68580" marT="0" marB="0"/>
                </a:tc>
                <a:extLst>
                  <a:ext uri="{0D108BD9-81ED-4DB2-BD59-A6C34878D82A}">
                    <a16:rowId xmlns:a16="http://schemas.microsoft.com/office/drawing/2014/main" val="10003"/>
                  </a:ext>
                </a:extLst>
              </a:tr>
              <a:tr h="759208">
                <a:tc>
                  <a:txBody>
                    <a:bodyPr/>
                    <a:lstStyle/>
                    <a:p>
                      <a:pPr marL="0" marR="0">
                        <a:lnSpc>
                          <a:spcPct val="115000"/>
                        </a:lnSpc>
                        <a:spcBef>
                          <a:spcPts val="0"/>
                        </a:spcBef>
                        <a:spcAft>
                          <a:spcPts val="0"/>
                        </a:spcAft>
                      </a:pPr>
                      <a:r>
                        <a:rPr lang="en-US" sz="1400">
                          <a:effectLst/>
                          <a:latin typeface="DIN Condensed"/>
                        </a:rPr>
                        <a:t>Case Span trend</a:t>
                      </a:r>
                      <a:endParaRPr lang="en-US" sz="1400">
                        <a:solidFill>
                          <a:srgbClr val="7F7F7F"/>
                        </a:solidFill>
                        <a:effectLst/>
                        <a:latin typeface="DIN Condensed"/>
                        <a:ea typeface="Arial" panose="020B0604020202020204" pitchFamily="34" charset="0"/>
                      </a:endParaRPr>
                    </a:p>
                  </a:txBody>
                  <a:tcPr marL="68580" marR="68580" marT="0" marB="0" anchor="ctr"/>
                </a:tc>
                <a:tc>
                  <a:txBody>
                    <a:bodyPr/>
                    <a:lstStyle/>
                    <a:p>
                      <a:pPr marL="0" marR="0">
                        <a:lnSpc>
                          <a:spcPct val="115000"/>
                        </a:lnSpc>
                        <a:spcBef>
                          <a:spcPts val="0"/>
                        </a:spcBef>
                        <a:spcAft>
                          <a:spcPts val="0"/>
                        </a:spcAft>
                      </a:pPr>
                      <a:r>
                        <a:rPr lang="en-US" sz="1400">
                          <a:effectLst/>
                          <a:latin typeface="DIN Condensed"/>
                        </a:rPr>
                        <a:t>This metrics is used to measure the span of different types of tickets.   </a:t>
                      </a:r>
                      <a:endParaRPr lang="en-US" sz="1400">
                        <a:solidFill>
                          <a:srgbClr val="7F7F7F"/>
                        </a:solidFill>
                        <a:effectLst/>
                        <a:latin typeface="DIN Condensed"/>
                        <a:ea typeface="Arial" panose="020B0604020202020204" pitchFamily="34" charset="0"/>
                      </a:endParaRPr>
                    </a:p>
                  </a:txBody>
                  <a:tcPr marL="68580" marR="68580" marT="0" marB="0"/>
                </a:tc>
                <a:tc>
                  <a:txBody>
                    <a:bodyPr/>
                    <a:lstStyle/>
                    <a:p>
                      <a:pPr marL="0" marR="0">
                        <a:lnSpc>
                          <a:spcPct val="115000"/>
                        </a:lnSpc>
                        <a:spcBef>
                          <a:spcPts val="0"/>
                        </a:spcBef>
                        <a:spcAft>
                          <a:spcPts val="0"/>
                        </a:spcAft>
                      </a:pPr>
                      <a:r>
                        <a:rPr lang="en-US" sz="1400">
                          <a:effectLst/>
                          <a:latin typeface="DIN Condensed"/>
                        </a:rPr>
                        <a:t>Monitor the ticket span trend </a:t>
                      </a:r>
                      <a:endParaRPr lang="en-US" sz="1400">
                        <a:solidFill>
                          <a:srgbClr val="7F7F7F"/>
                        </a:solidFill>
                        <a:effectLst/>
                        <a:latin typeface="DIN Condensed"/>
                        <a:ea typeface="Arial" panose="020B0604020202020204" pitchFamily="34" charset="0"/>
                      </a:endParaRPr>
                    </a:p>
                  </a:txBody>
                  <a:tcPr marL="68580" marR="68580" marT="0" marB="0"/>
                </a:tc>
                <a:tc>
                  <a:txBody>
                    <a:bodyPr/>
                    <a:lstStyle/>
                    <a:p>
                      <a:pPr marL="0" marR="0">
                        <a:lnSpc>
                          <a:spcPct val="115000"/>
                        </a:lnSpc>
                        <a:spcBef>
                          <a:spcPts val="0"/>
                        </a:spcBef>
                        <a:spcAft>
                          <a:spcPts val="0"/>
                        </a:spcAft>
                      </a:pPr>
                      <a:r>
                        <a:rPr lang="en-US" sz="1400">
                          <a:effectLst/>
                          <a:latin typeface="DIN Condensed"/>
                        </a:rPr>
                        <a:t>Weekly</a:t>
                      </a:r>
                      <a:endParaRPr lang="en-US" sz="1400">
                        <a:solidFill>
                          <a:srgbClr val="7F7F7F"/>
                        </a:solidFill>
                        <a:effectLst/>
                        <a:latin typeface="DIN Condensed"/>
                        <a:ea typeface="Arial" panose="020B0604020202020204" pitchFamily="34" charset="0"/>
                      </a:endParaRPr>
                    </a:p>
                  </a:txBody>
                  <a:tcPr marL="68580" marR="68580" marT="0" marB="0"/>
                </a:tc>
                <a:tc>
                  <a:txBody>
                    <a:bodyPr/>
                    <a:lstStyle/>
                    <a:p>
                      <a:pPr marL="0" marR="0">
                        <a:lnSpc>
                          <a:spcPct val="115000"/>
                        </a:lnSpc>
                        <a:spcBef>
                          <a:spcPts val="0"/>
                        </a:spcBef>
                        <a:spcAft>
                          <a:spcPts val="0"/>
                        </a:spcAft>
                      </a:pPr>
                      <a:r>
                        <a:rPr lang="en-US" sz="1400">
                          <a:effectLst/>
                          <a:latin typeface="DIN Condensed"/>
                        </a:rPr>
                        <a:t>All stakeholders</a:t>
                      </a:r>
                      <a:endParaRPr lang="en-US" sz="1400">
                        <a:solidFill>
                          <a:srgbClr val="7F7F7F"/>
                        </a:solidFill>
                        <a:effectLst/>
                        <a:latin typeface="DIN Condensed"/>
                        <a:ea typeface="Arial" panose="020B0604020202020204" pitchFamily="34" charset="0"/>
                      </a:endParaRPr>
                    </a:p>
                  </a:txBody>
                  <a:tcPr marL="68580" marR="68580" marT="0" marB="0"/>
                </a:tc>
                <a:extLst>
                  <a:ext uri="{0D108BD9-81ED-4DB2-BD59-A6C34878D82A}">
                    <a16:rowId xmlns:a16="http://schemas.microsoft.com/office/drawing/2014/main" val="10004"/>
                  </a:ext>
                </a:extLst>
              </a:tr>
              <a:tr h="1155816">
                <a:tc>
                  <a:txBody>
                    <a:bodyPr/>
                    <a:lstStyle/>
                    <a:p>
                      <a:pPr marL="0" marR="0">
                        <a:lnSpc>
                          <a:spcPct val="115000"/>
                        </a:lnSpc>
                        <a:spcBef>
                          <a:spcPts val="0"/>
                        </a:spcBef>
                        <a:spcAft>
                          <a:spcPts val="0"/>
                        </a:spcAft>
                      </a:pPr>
                      <a:r>
                        <a:rPr lang="en-US" sz="1400">
                          <a:effectLst/>
                          <a:latin typeface="DIN Condensed"/>
                        </a:rPr>
                        <a:t>Continuous Improvement Projects</a:t>
                      </a:r>
                      <a:endParaRPr lang="en-US" sz="1400">
                        <a:solidFill>
                          <a:srgbClr val="7F7F7F"/>
                        </a:solidFill>
                        <a:effectLst/>
                        <a:latin typeface="DIN Condensed"/>
                        <a:ea typeface="Arial" panose="020B0604020202020204" pitchFamily="34" charset="0"/>
                      </a:endParaRPr>
                    </a:p>
                  </a:txBody>
                  <a:tcPr marL="68580" marR="68580" marT="0" marB="0" anchor="ctr"/>
                </a:tc>
                <a:tc>
                  <a:txBody>
                    <a:bodyPr/>
                    <a:lstStyle/>
                    <a:p>
                      <a:pPr marL="0" marR="0">
                        <a:lnSpc>
                          <a:spcPct val="115000"/>
                        </a:lnSpc>
                        <a:spcBef>
                          <a:spcPts val="0"/>
                        </a:spcBef>
                        <a:spcAft>
                          <a:spcPts val="0"/>
                        </a:spcAft>
                      </a:pPr>
                      <a:r>
                        <a:rPr lang="en-US" sz="1400">
                          <a:effectLst/>
                          <a:latin typeface="DIN Condensed"/>
                        </a:rPr>
                        <a:t>Team will be performing continuous improvement projects because automation, elimination of redundant process etc.</a:t>
                      </a:r>
                      <a:endParaRPr lang="en-US" sz="1400">
                        <a:solidFill>
                          <a:srgbClr val="7F7F7F"/>
                        </a:solidFill>
                        <a:effectLst/>
                        <a:latin typeface="DIN Condensed"/>
                        <a:ea typeface="Arial" panose="020B0604020202020204" pitchFamily="34" charset="0"/>
                      </a:endParaRPr>
                    </a:p>
                  </a:txBody>
                  <a:tcPr marL="68580" marR="68580" marT="0" marB="0"/>
                </a:tc>
                <a:tc>
                  <a:txBody>
                    <a:bodyPr/>
                    <a:lstStyle/>
                    <a:p>
                      <a:pPr marL="0" marR="0">
                        <a:lnSpc>
                          <a:spcPct val="115000"/>
                        </a:lnSpc>
                        <a:spcBef>
                          <a:spcPts val="0"/>
                        </a:spcBef>
                        <a:spcAft>
                          <a:spcPts val="0"/>
                        </a:spcAft>
                      </a:pPr>
                      <a:r>
                        <a:rPr lang="en-US" sz="1400">
                          <a:effectLst/>
                          <a:latin typeface="DIN Condensed"/>
                        </a:rPr>
                        <a:t>To be an evolving and value adding service partner</a:t>
                      </a:r>
                      <a:endParaRPr lang="en-US" sz="1400">
                        <a:solidFill>
                          <a:srgbClr val="7F7F7F"/>
                        </a:solidFill>
                        <a:effectLst/>
                        <a:latin typeface="DIN Condensed"/>
                        <a:ea typeface="Arial" panose="020B0604020202020204" pitchFamily="34" charset="0"/>
                      </a:endParaRPr>
                    </a:p>
                  </a:txBody>
                  <a:tcPr marL="68580" marR="68580" marT="0" marB="0"/>
                </a:tc>
                <a:tc>
                  <a:txBody>
                    <a:bodyPr/>
                    <a:lstStyle/>
                    <a:p>
                      <a:pPr marL="0" marR="0">
                        <a:lnSpc>
                          <a:spcPct val="115000"/>
                        </a:lnSpc>
                        <a:spcBef>
                          <a:spcPts val="0"/>
                        </a:spcBef>
                        <a:spcAft>
                          <a:spcPts val="0"/>
                        </a:spcAft>
                      </a:pPr>
                      <a:r>
                        <a:rPr lang="en-US" sz="1400">
                          <a:effectLst/>
                          <a:latin typeface="DIN Condensed"/>
                        </a:rPr>
                        <a:t>Quarterly</a:t>
                      </a:r>
                      <a:endParaRPr lang="en-US" sz="1400">
                        <a:solidFill>
                          <a:srgbClr val="7F7F7F"/>
                        </a:solidFill>
                        <a:effectLst/>
                        <a:latin typeface="DIN Condensed"/>
                        <a:ea typeface="Arial" panose="020B0604020202020204" pitchFamily="34" charset="0"/>
                      </a:endParaRPr>
                    </a:p>
                  </a:txBody>
                  <a:tcPr marL="68580" marR="68580" marT="0" marB="0"/>
                </a:tc>
                <a:tc>
                  <a:txBody>
                    <a:bodyPr/>
                    <a:lstStyle/>
                    <a:p>
                      <a:pPr marL="0" marR="0">
                        <a:lnSpc>
                          <a:spcPct val="115000"/>
                        </a:lnSpc>
                        <a:spcBef>
                          <a:spcPts val="0"/>
                        </a:spcBef>
                        <a:spcAft>
                          <a:spcPts val="0"/>
                        </a:spcAft>
                      </a:pPr>
                      <a:r>
                        <a:rPr lang="en-US" sz="1400" dirty="0">
                          <a:effectLst/>
                          <a:latin typeface="DIN Condensed"/>
                        </a:rPr>
                        <a:t>All Stakeholders</a:t>
                      </a:r>
                      <a:endParaRPr lang="en-US" sz="1400" dirty="0">
                        <a:solidFill>
                          <a:srgbClr val="7F7F7F"/>
                        </a:solidFill>
                        <a:effectLst/>
                        <a:latin typeface="DIN Condensed"/>
                        <a:ea typeface="Arial" panose="020B0604020202020204" pitchFamily="34" charset="0"/>
                      </a:endParaRPr>
                    </a:p>
                  </a:txBody>
                  <a:tcPr marL="68580" marR="68580" marT="0" marB="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40744206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bg2">
                <a:lumMod val="90000"/>
              </a:schemeClr>
            </a:gs>
            <a:gs pos="100000">
              <a:schemeClr val="bg2">
                <a:lumMod val="75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42B94-AA19-4448-881B-7FDA1190714D}"/>
              </a:ext>
            </a:extLst>
          </p:cNvPr>
          <p:cNvSpPr>
            <a:spLocks noGrp="1"/>
          </p:cNvSpPr>
          <p:nvPr>
            <p:ph type="title"/>
          </p:nvPr>
        </p:nvSpPr>
        <p:spPr>
          <a:xfrm>
            <a:off x="2081463" y="1"/>
            <a:ext cx="10089250" cy="741872"/>
          </a:xfrm>
        </p:spPr>
        <p:txBody>
          <a:bodyPr vert="horz" lIns="91440" tIns="45720" rIns="91440" bIns="45720" rtlCol="0" anchor="ctr">
            <a:normAutofit/>
          </a:bodyPr>
          <a:lstStyle/>
          <a:p>
            <a:r>
              <a:rPr lang="en-US" dirty="0">
                <a:solidFill>
                  <a:schemeClr val="tx1"/>
                </a:solidFill>
              </a:rPr>
              <a:t>CRITICAL SUCCESS FACTORS</a:t>
            </a:r>
          </a:p>
        </p:txBody>
      </p:sp>
      <p:sp>
        <p:nvSpPr>
          <p:cNvPr id="4" name="Date Placeholder 3">
            <a:extLst>
              <a:ext uri="{FF2B5EF4-FFF2-40B4-BE49-F238E27FC236}">
                <a16:creationId xmlns:a16="http://schemas.microsoft.com/office/drawing/2014/main" id="{36ED7B83-97B9-AC43-AAED-D4162A5BA637}"/>
              </a:ext>
            </a:extLst>
          </p:cNvPr>
          <p:cNvSpPr>
            <a:spLocks noGrp="1"/>
          </p:cNvSpPr>
          <p:nvPr>
            <p:ph type="dt" sz="half" idx="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4D6C0C8-3325-894F-B9D7-BEA551178ACC}" type="datetime1">
              <a:rPr kumimoji="0" lang="en-US" sz="900" b="1" i="0" u="none" strike="noStrike" kern="1200" cap="none" spc="0" normalizeH="0" baseline="0" noProof="0" smtClean="0">
                <a:ln>
                  <a:noFill/>
                </a:ln>
                <a:solidFill>
                  <a:srgbClr val="A6AAA9"/>
                </a:solidFill>
                <a:effectLst>
                  <a:outerShdw blurRad="50800" dist="38100" dir="2700000" algn="tl" rotWithShape="0">
                    <a:srgbClr val="000000">
                      <a:alpha val="43000"/>
                    </a:srgbClr>
                  </a:outerShdw>
                </a:effectLst>
                <a:uLnTx/>
                <a:uFillTx/>
                <a:latin typeface="DIN Condensed"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11/6/2020</a:t>
            </a:fld>
            <a:endParaRPr kumimoji="0" lang="en-US" sz="900" b="1" i="0" u="none" strike="noStrike" kern="1200" cap="none" spc="0" normalizeH="0" baseline="0" noProof="0">
              <a:ln>
                <a:noFill/>
              </a:ln>
              <a:solidFill>
                <a:srgbClr val="A6AAA9"/>
              </a:solidFill>
              <a:effectLst>
                <a:outerShdw blurRad="50800" dist="38100" dir="2700000" algn="tl" rotWithShape="0">
                  <a:srgbClr val="000000">
                    <a:alpha val="43000"/>
                  </a:srgbClr>
                </a:outerShdw>
              </a:effectLst>
              <a:uLnTx/>
              <a:uFillTx/>
              <a:latin typeface="DIN Condensed" pitchFamily="2" charset="0"/>
              <a:ea typeface="+mn-ea"/>
              <a:cs typeface="+mn-cs"/>
            </a:endParaRPr>
          </a:p>
        </p:txBody>
      </p:sp>
      <p:sp>
        <p:nvSpPr>
          <p:cNvPr id="5" name="Slide Number Placeholder 4">
            <a:extLst>
              <a:ext uri="{FF2B5EF4-FFF2-40B4-BE49-F238E27FC236}">
                <a16:creationId xmlns:a16="http://schemas.microsoft.com/office/drawing/2014/main" id="{2FDACDE7-645B-6F4A-B8EA-9596969D7E2D}"/>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900" b="1" i="0" u="none" strike="noStrike" kern="1200" cap="none" spc="0" normalizeH="0" baseline="0" noProof="0" smtClean="0">
                <a:ln>
                  <a:noFill/>
                </a:ln>
                <a:solidFill>
                  <a:srgbClr val="A6AAA9"/>
                </a:solidFill>
                <a:effectLst>
                  <a:outerShdw blurRad="50800" dist="38100" dir="2700000" algn="tl" rotWithShape="0">
                    <a:srgbClr val="000000">
                      <a:alpha val="43000"/>
                    </a:srgbClr>
                  </a:outerShdw>
                </a:effectLst>
                <a:uLnTx/>
                <a:uFillTx/>
                <a:latin typeface="DIN Condensed"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900" b="1" i="0" u="none" strike="noStrike" kern="1200" cap="none" spc="0" normalizeH="0" baseline="0" noProof="0">
              <a:ln>
                <a:noFill/>
              </a:ln>
              <a:solidFill>
                <a:srgbClr val="A6AAA9"/>
              </a:solidFill>
              <a:effectLst>
                <a:outerShdw blurRad="50800" dist="38100" dir="2700000" algn="tl" rotWithShape="0">
                  <a:srgbClr val="000000">
                    <a:alpha val="43000"/>
                  </a:srgbClr>
                </a:outerShdw>
              </a:effectLst>
              <a:uLnTx/>
              <a:uFillTx/>
              <a:latin typeface="DIN Condensed" pitchFamily="2" charset="0"/>
              <a:ea typeface="+mn-ea"/>
              <a:cs typeface="+mn-cs"/>
            </a:endParaRPr>
          </a:p>
        </p:txBody>
      </p:sp>
      <p:grpSp>
        <p:nvGrpSpPr>
          <p:cNvPr id="8" name="Group 7">
            <a:extLst>
              <a:ext uri="{FF2B5EF4-FFF2-40B4-BE49-F238E27FC236}">
                <a16:creationId xmlns:a16="http://schemas.microsoft.com/office/drawing/2014/main" id="{100C6BBD-3DA1-48BC-A706-CDBE8EAB110E}"/>
              </a:ext>
            </a:extLst>
          </p:cNvPr>
          <p:cNvGrpSpPr/>
          <p:nvPr/>
        </p:nvGrpSpPr>
        <p:grpSpPr>
          <a:xfrm>
            <a:off x="679057" y="1739181"/>
            <a:ext cx="2267712" cy="3721608"/>
            <a:chOff x="6347275" y="1369496"/>
            <a:chExt cx="2249424" cy="4562375"/>
          </a:xfrm>
        </p:grpSpPr>
        <p:sp>
          <p:nvSpPr>
            <p:cNvPr id="9" name="Freeform: Shape 48">
              <a:extLst>
                <a:ext uri="{FF2B5EF4-FFF2-40B4-BE49-F238E27FC236}">
                  <a16:creationId xmlns:a16="http://schemas.microsoft.com/office/drawing/2014/main" id="{44AD622D-A91A-4E17-AE9F-76353B7D0B8E}"/>
                </a:ext>
              </a:extLst>
            </p:cNvPr>
            <p:cNvSpPr/>
            <p:nvPr/>
          </p:nvSpPr>
          <p:spPr>
            <a:xfrm>
              <a:off x="6663279" y="3562032"/>
              <a:ext cx="1248944" cy="2053637"/>
            </a:xfrm>
            <a:custGeom>
              <a:avLst/>
              <a:gdLst>
                <a:gd name="connsiteX0" fmla="*/ 133544 w 1248944"/>
                <a:gd name="connsiteY0" fmla="*/ 0 h 2053637"/>
                <a:gd name="connsiteX1" fmla="*/ 1248944 w 1248944"/>
                <a:gd name="connsiteY1" fmla="*/ 1984184 h 2053637"/>
                <a:gd name="connsiteX2" fmla="*/ 44522 w 1248944"/>
                <a:gd name="connsiteY2" fmla="*/ 2052988 h 2053637"/>
                <a:gd name="connsiteX3" fmla="*/ 33168 w 1248944"/>
                <a:gd name="connsiteY3" fmla="*/ 2053637 h 2053637"/>
                <a:gd name="connsiteX4" fmla="*/ 9521 w 1248944"/>
                <a:gd name="connsiteY4" fmla="*/ 2043842 h 2053637"/>
                <a:gd name="connsiteX5" fmla="*/ 0 w 1248944"/>
                <a:gd name="connsiteY5" fmla="*/ 2020855 h 2053637"/>
                <a:gd name="connsiteX6" fmla="*/ 873 w 1248944"/>
                <a:gd name="connsiteY6" fmla="*/ 2007640 h 2053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8944" h="2053637">
                  <a:moveTo>
                    <a:pt x="133544" y="0"/>
                  </a:moveTo>
                  <a:lnTo>
                    <a:pt x="1248944" y="1984184"/>
                  </a:lnTo>
                  <a:lnTo>
                    <a:pt x="44522" y="2052988"/>
                  </a:lnTo>
                  <a:lnTo>
                    <a:pt x="33168" y="2053637"/>
                  </a:lnTo>
                  <a:lnTo>
                    <a:pt x="9521" y="2043842"/>
                  </a:lnTo>
                  <a:lnTo>
                    <a:pt x="0" y="2020855"/>
                  </a:lnTo>
                  <a:lnTo>
                    <a:pt x="873" y="2007640"/>
                  </a:lnTo>
                  <a:close/>
                </a:path>
              </a:pathLst>
            </a:custGeom>
            <a:solidFill>
              <a:schemeClr val="accent2"/>
            </a:solidFill>
            <a:ln>
              <a:noFill/>
            </a:ln>
            <a:effectLst>
              <a:outerShdw blurRad="63500" dist="520700" dir="8100000" algn="tr" rotWithShape="0">
                <a:prstClr val="black">
                  <a:alpha val="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DIN Condensed"/>
                <a:ea typeface="+mn-ea"/>
                <a:cs typeface="+mn-cs"/>
              </a:endParaRPr>
            </a:p>
          </p:txBody>
        </p:sp>
        <p:sp>
          <p:nvSpPr>
            <p:cNvPr id="10" name="Freeform: Shape 49">
              <a:extLst>
                <a:ext uri="{FF2B5EF4-FFF2-40B4-BE49-F238E27FC236}">
                  <a16:creationId xmlns:a16="http://schemas.microsoft.com/office/drawing/2014/main" id="{41747249-77FA-41F7-8D6F-AB72E9A05943}"/>
                </a:ext>
              </a:extLst>
            </p:cNvPr>
            <p:cNvSpPr/>
            <p:nvPr/>
          </p:nvSpPr>
          <p:spPr>
            <a:xfrm>
              <a:off x="6396100" y="4982734"/>
              <a:ext cx="1333189" cy="911654"/>
            </a:xfrm>
            <a:custGeom>
              <a:avLst/>
              <a:gdLst>
                <a:gd name="connsiteX0" fmla="*/ 0 w 1333189"/>
                <a:gd name="connsiteY0" fmla="*/ 0 h 911654"/>
                <a:gd name="connsiteX1" fmla="*/ 1333189 w 1333189"/>
                <a:gd name="connsiteY1" fmla="*/ 0 h 911654"/>
                <a:gd name="connsiteX2" fmla="*/ 1333189 w 1333189"/>
                <a:gd name="connsiteY2" fmla="*/ 911654 h 911654"/>
                <a:gd name="connsiteX3" fmla="*/ 1086117 w 1333189"/>
                <a:gd name="connsiteY3" fmla="*/ 911402 h 911654"/>
                <a:gd name="connsiteX4" fmla="*/ 131110 w 1333189"/>
                <a:gd name="connsiteY4" fmla="*/ 755417 h 911654"/>
                <a:gd name="connsiteX5" fmla="*/ 1940 w 1333189"/>
                <a:gd name="connsiteY5" fmla="*/ 57392 h 911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3189" h="911654">
                  <a:moveTo>
                    <a:pt x="0" y="0"/>
                  </a:moveTo>
                  <a:lnTo>
                    <a:pt x="1333189" y="0"/>
                  </a:lnTo>
                  <a:lnTo>
                    <a:pt x="1333189" y="911654"/>
                  </a:lnTo>
                  <a:lnTo>
                    <a:pt x="1086117" y="911402"/>
                  </a:lnTo>
                  <a:cubicBezTo>
                    <a:pt x="746349" y="890363"/>
                    <a:pt x="637565" y="893137"/>
                    <a:pt x="131110" y="755417"/>
                  </a:cubicBezTo>
                  <a:cubicBezTo>
                    <a:pt x="90864" y="573107"/>
                    <a:pt x="19625" y="332455"/>
                    <a:pt x="1940" y="57392"/>
                  </a:cubicBezTo>
                  <a:close/>
                </a:path>
              </a:pathLst>
            </a:custGeom>
            <a:solidFill>
              <a:schemeClr val="bg1"/>
            </a:solidFill>
            <a:ln>
              <a:noFill/>
            </a:ln>
            <a:effectLst>
              <a:outerShdw blurRad="1905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DIN Condensed"/>
                <a:ea typeface="+mn-ea"/>
                <a:cs typeface="+mn-cs"/>
              </a:endParaRPr>
            </a:p>
          </p:txBody>
        </p:sp>
        <p:sp>
          <p:nvSpPr>
            <p:cNvPr id="11" name="Rectangle 3">
              <a:extLst>
                <a:ext uri="{FF2B5EF4-FFF2-40B4-BE49-F238E27FC236}">
                  <a16:creationId xmlns:a16="http://schemas.microsoft.com/office/drawing/2014/main" id="{3D52748E-DB5E-4DC0-998A-A1E91C7248AE}"/>
                </a:ext>
              </a:extLst>
            </p:cNvPr>
            <p:cNvSpPr/>
            <p:nvPr/>
          </p:nvSpPr>
          <p:spPr>
            <a:xfrm>
              <a:off x="6351757" y="1369496"/>
              <a:ext cx="2244942" cy="4562375"/>
            </a:xfrm>
            <a:custGeom>
              <a:avLst/>
              <a:gdLst>
                <a:gd name="connsiteX0" fmla="*/ 0 w 2242687"/>
                <a:gd name="connsiteY0" fmla="*/ 0 h 4562375"/>
                <a:gd name="connsiteX1" fmla="*/ 2242687 w 2242687"/>
                <a:gd name="connsiteY1" fmla="*/ 0 h 4562375"/>
                <a:gd name="connsiteX2" fmla="*/ 2242687 w 2242687"/>
                <a:gd name="connsiteY2" fmla="*/ 4562375 h 4562375"/>
                <a:gd name="connsiteX3" fmla="*/ 0 w 2242687"/>
                <a:gd name="connsiteY3" fmla="*/ 4562375 h 4562375"/>
                <a:gd name="connsiteX4" fmla="*/ 0 w 2242687"/>
                <a:gd name="connsiteY4" fmla="*/ 0 h 4562375"/>
                <a:gd name="connsiteX0" fmla="*/ 2255 w 2244942"/>
                <a:gd name="connsiteY0" fmla="*/ 0 h 4562375"/>
                <a:gd name="connsiteX1" fmla="*/ 2244942 w 2244942"/>
                <a:gd name="connsiteY1" fmla="*/ 0 h 4562375"/>
                <a:gd name="connsiteX2" fmla="*/ 2244942 w 2244942"/>
                <a:gd name="connsiteY2" fmla="*/ 4562375 h 4562375"/>
                <a:gd name="connsiteX3" fmla="*/ 2255 w 2244942"/>
                <a:gd name="connsiteY3" fmla="*/ 4562375 h 4562375"/>
                <a:gd name="connsiteX4" fmla="*/ 0 w 2244942"/>
                <a:gd name="connsiteY4" fmla="*/ 3587266 h 4562375"/>
                <a:gd name="connsiteX5" fmla="*/ 2255 w 2244942"/>
                <a:gd name="connsiteY5" fmla="*/ 0 h 4562375"/>
                <a:gd name="connsiteX0" fmla="*/ 2255 w 2244942"/>
                <a:gd name="connsiteY0" fmla="*/ 0 h 4562375"/>
                <a:gd name="connsiteX1" fmla="*/ 2244942 w 2244942"/>
                <a:gd name="connsiteY1" fmla="*/ 0 h 4562375"/>
                <a:gd name="connsiteX2" fmla="*/ 2244942 w 2244942"/>
                <a:gd name="connsiteY2" fmla="*/ 4562375 h 4562375"/>
                <a:gd name="connsiteX3" fmla="*/ 1088231 w 2244942"/>
                <a:gd name="connsiteY3" fmla="*/ 4561197 h 4562375"/>
                <a:gd name="connsiteX4" fmla="*/ 2255 w 2244942"/>
                <a:gd name="connsiteY4" fmla="*/ 4562375 h 4562375"/>
                <a:gd name="connsiteX5" fmla="*/ 0 w 2244942"/>
                <a:gd name="connsiteY5" fmla="*/ 3587266 h 4562375"/>
                <a:gd name="connsiteX6" fmla="*/ 2255 w 2244942"/>
                <a:gd name="connsiteY6" fmla="*/ 0 h 4562375"/>
                <a:gd name="connsiteX0" fmla="*/ 2255 w 2244942"/>
                <a:gd name="connsiteY0" fmla="*/ 0 h 4562375"/>
                <a:gd name="connsiteX1" fmla="*/ 2244942 w 2244942"/>
                <a:gd name="connsiteY1" fmla="*/ 0 h 4562375"/>
                <a:gd name="connsiteX2" fmla="*/ 2244942 w 2244942"/>
                <a:gd name="connsiteY2" fmla="*/ 4562375 h 4562375"/>
                <a:gd name="connsiteX3" fmla="*/ 1088231 w 2244942"/>
                <a:gd name="connsiteY3" fmla="*/ 4561197 h 4562375"/>
                <a:gd name="connsiteX4" fmla="*/ 133224 w 2244942"/>
                <a:gd name="connsiteY4" fmla="*/ 4405212 h 4562375"/>
                <a:gd name="connsiteX5" fmla="*/ 0 w 2244942"/>
                <a:gd name="connsiteY5" fmla="*/ 3587266 h 4562375"/>
                <a:gd name="connsiteX6" fmla="*/ 2255 w 2244942"/>
                <a:gd name="connsiteY6" fmla="*/ 0 h 4562375"/>
                <a:gd name="connsiteX0" fmla="*/ 2255 w 2244942"/>
                <a:gd name="connsiteY0" fmla="*/ 0 h 4562375"/>
                <a:gd name="connsiteX1" fmla="*/ 2244942 w 2244942"/>
                <a:gd name="connsiteY1" fmla="*/ 0 h 4562375"/>
                <a:gd name="connsiteX2" fmla="*/ 2244942 w 2244942"/>
                <a:gd name="connsiteY2" fmla="*/ 4562375 h 4562375"/>
                <a:gd name="connsiteX3" fmla="*/ 1088231 w 2244942"/>
                <a:gd name="connsiteY3" fmla="*/ 4561197 h 4562375"/>
                <a:gd name="connsiteX4" fmla="*/ 133224 w 2244942"/>
                <a:gd name="connsiteY4" fmla="*/ 4405212 h 4562375"/>
                <a:gd name="connsiteX5" fmla="*/ 0 w 2244942"/>
                <a:gd name="connsiteY5" fmla="*/ 3587266 h 4562375"/>
                <a:gd name="connsiteX6" fmla="*/ 2255 w 2244942"/>
                <a:gd name="connsiteY6" fmla="*/ 0 h 4562375"/>
                <a:gd name="connsiteX0" fmla="*/ 2255 w 2244942"/>
                <a:gd name="connsiteY0" fmla="*/ 0 h 4562375"/>
                <a:gd name="connsiteX1" fmla="*/ 2244942 w 2244942"/>
                <a:gd name="connsiteY1" fmla="*/ 0 h 4562375"/>
                <a:gd name="connsiteX2" fmla="*/ 2244942 w 2244942"/>
                <a:gd name="connsiteY2" fmla="*/ 4562375 h 4562375"/>
                <a:gd name="connsiteX3" fmla="*/ 1088231 w 2244942"/>
                <a:gd name="connsiteY3" fmla="*/ 4561197 h 4562375"/>
                <a:gd name="connsiteX4" fmla="*/ 133224 w 2244942"/>
                <a:gd name="connsiteY4" fmla="*/ 4405212 h 4562375"/>
                <a:gd name="connsiteX5" fmla="*/ 0 w 2244942"/>
                <a:gd name="connsiteY5" fmla="*/ 3587266 h 4562375"/>
                <a:gd name="connsiteX6" fmla="*/ 2255 w 2244942"/>
                <a:gd name="connsiteY6" fmla="*/ 0 h 4562375"/>
                <a:gd name="connsiteX0" fmla="*/ 2255 w 2244942"/>
                <a:gd name="connsiteY0" fmla="*/ 0 h 4562375"/>
                <a:gd name="connsiteX1" fmla="*/ 2244942 w 2244942"/>
                <a:gd name="connsiteY1" fmla="*/ 0 h 4562375"/>
                <a:gd name="connsiteX2" fmla="*/ 2244942 w 2244942"/>
                <a:gd name="connsiteY2" fmla="*/ 4562375 h 4562375"/>
                <a:gd name="connsiteX3" fmla="*/ 1088231 w 2244942"/>
                <a:gd name="connsiteY3" fmla="*/ 4561197 h 4562375"/>
                <a:gd name="connsiteX4" fmla="*/ 133224 w 2244942"/>
                <a:gd name="connsiteY4" fmla="*/ 4405212 h 4562375"/>
                <a:gd name="connsiteX5" fmla="*/ 0 w 2244942"/>
                <a:gd name="connsiteY5" fmla="*/ 3587266 h 4562375"/>
                <a:gd name="connsiteX6" fmla="*/ 2255 w 2244942"/>
                <a:gd name="connsiteY6" fmla="*/ 0 h 4562375"/>
                <a:gd name="connsiteX0" fmla="*/ 2255 w 2244942"/>
                <a:gd name="connsiteY0" fmla="*/ 0 h 4562375"/>
                <a:gd name="connsiteX1" fmla="*/ 2244942 w 2244942"/>
                <a:gd name="connsiteY1" fmla="*/ 0 h 4562375"/>
                <a:gd name="connsiteX2" fmla="*/ 2244942 w 2244942"/>
                <a:gd name="connsiteY2" fmla="*/ 4562375 h 4562375"/>
                <a:gd name="connsiteX3" fmla="*/ 1088231 w 2244942"/>
                <a:gd name="connsiteY3" fmla="*/ 4561197 h 4562375"/>
                <a:gd name="connsiteX4" fmla="*/ 133224 w 2244942"/>
                <a:gd name="connsiteY4" fmla="*/ 4405212 h 4562375"/>
                <a:gd name="connsiteX5" fmla="*/ 0 w 2244942"/>
                <a:gd name="connsiteY5" fmla="*/ 3587266 h 4562375"/>
                <a:gd name="connsiteX6" fmla="*/ 2255 w 2244942"/>
                <a:gd name="connsiteY6" fmla="*/ 0 h 4562375"/>
                <a:gd name="connsiteX0" fmla="*/ 2255 w 2244942"/>
                <a:gd name="connsiteY0" fmla="*/ 0 h 4562375"/>
                <a:gd name="connsiteX1" fmla="*/ 2244942 w 2244942"/>
                <a:gd name="connsiteY1" fmla="*/ 0 h 4562375"/>
                <a:gd name="connsiteX2" fmla="*/ 2244942 w 2244942"/>
                <a:gd name="connsiteY2" fmla="*/ 4562375 h 4562375"/>
                <a:gd name="connsiteX3" fmla="*/ 1088231 w 2244942"/>
                <a:gd name="connsiteY3" fmla="*/ 4561197 h 4562375"/>
                <a:gd name="connsiteX4" fmla="*/ 133224 w 2244942"/>
                <a:gd name="connsiteY4" fmla="*/ 4405212 h 4562375"/>
                <a:gd name="connsiteX5" fmla="*/ 0 w 2244942"/>
                <a:gd name="connsiteY5" fmla="*/ 3587266 h 4562375"/>
                <a:gd name="connsiteX6" fmla="*/ 2255 w 2244942"/>
                <a:gd name="connsiteY6" fmla="*/ 0 h 4562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44942" h="4562375">
                  <a:moveTo>
                    <a:pt x="2255" y="0"/>
                  </a:moveTo>
                  <a:lnTo>
                    <a:pt x="2244942" y="0"/>
                  </a:lnTo>
                  <a:lnTo>
                    <a:pt x="2244942" y="4562375"/>
                  </a:lnTo>
                  <a:lnTo>
                    <a:pt x="1088231" y="4561197"/>
                  </a:lnTo>
                  <a:cubicBezTo>
                    <a:pt x="748463" y="4540158"/>
                    <a:pt x="639679" y="4542932"/>
                    <a:pt x="133224" y="4405212"/>
                  </a:cubicBezTo>
                  <a:cubicBezTo>
                    <a:pt x="87228" y="4196857"/>
                    <a:pt x="752" y="3912302"/>
                    <a:pt x="0" y="3587266"/>
                  </a:cubicBezTo>
                  <a:cubicBezTo>
                    <a:pt x="752" y="2391511"/>
                    <a:pt x="1503" y="1195755"/>
                    <a:pt x="225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DIN Condensed"/>
                <a:ea typeface="+mn-ea"/>
                <a:cs typeface="+mn-cs"/>
              </a:endParaRPr>
            </a:p>
          </p:txBody>
        </p:sp>
        <p:sp>
          <p:nvSpPr>
            <p:cNvPr id="12" name="Freeform: Shape 51">
              <a:extLst>
                <a:ext uri="{FF2B5EF4-FFF2-40B4-BE49-F238E27FC236}">
                  <a16:creationId xmlns:a16="http://schemas.microsoft.com/office/drawing/2014/main" id="{7B594E24-4C42-4268-8A64-42F51A789BF5}"/>
                </a:ext>
              </a:extLst>
            </p:cNvPr>
            <p:cNvSpPr/>
            <p:nvPr/>
          </p:nvSpPr>
          <p:spPr>
            <a:xfrm>
              <a:off x="6347275" y="1369496"/>
              <a:ext cx="2249424" cy="868495"/>
            </a:xfrm>
            <a:custGeom>
              <a:avLst/>
              <a:gdLst>
                <a:gd name="connsiteX0" fmla="*/ 546 w 2243233"/>
                <a:gd name="connsiteY0" fmla="*/ 0 h 868495"/>
                <a:gd name="connsiteX1" fmla="*/ 2243233 w 2243233"/>
                <a:gd name="connsiteY1" fmla="*/ 0 h 868495"/>
                <a:gd name="connsiteX2" fmla="*/ 2243233 w 2243233"/>
                <a:gd name="connsiteY2" fmla="*/ 868495 h 868495"/>
                <a:gd name="connsiteX3" fmla="*/ 0 w 2243233"/>
                <a:gd name="connsiteY3" fmla="*/ 868495 h 868495"/>
              </a:gdLst>
              <a:ahLst/>
              <a:cxnLst>
                <a:cxn ang="0">
                  <a:pos x="connsiteX0" y="connsiteY0"/>
                </a:cxn>
                <a:cxn ang="0">
                  <a:pos x="connsiteX1" y="connsiteY1"/>
                </a:cxn>
                <a:cxn ang="0">
                  <a:pos x="connsiteX2" y="connsiteY2"/>
                </a:cxn>
                <a:cxn ang="0">
                  <a:pos x="connsiteX3" y="connsiteY3"/>
                </a:cxn>
              </a:cxnLst>
              <a:rect l="l" t="t" r="r" b="b"/>
              <a:pathLst>
                <a:path w="2243233" h="868495">
                  <a:moveTo>
                    <a:pt x="546" y="0"/>
                  </a:moveTo>
                  <a:lnTo>
                    <a:pt x="2243233" y="0"/>
                  </a:lnTo>
                  <a:lnTo>
                    <a:pt x="2243233" y="868495"/>
                  </a:lnTo>
                  <a:lnTo>
                    <a:pt x="0" y="868495"/>
                  </a:lnTo>
                  <a:close/>
                </a:path>
              </a:pathLst>
            </a:custGeom>
            <a:solidFill>
              <a:schemeClr val="accent1">
                <a:lumMod val="7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DIN Condensed"/>
                  <a:ea typeface="+mn-ea"/>
                  <a:cs typeface="+mn-cs"/>
                </a:rPr>
                <a:t>Partnership</a:t>
              </a:r>
            </a:p>
          </p:txBody>
        </p:sp>
        <p:sp>
          <p:nvSpPr>
            <p:cNvPr id="13" name="Freeform: Shape 52">
              <a:extLst>
                <a:ext uri="{FF2B5EF4-FFF2-40B4-BE49-F238E27FC236}">
                  <a16:creationId xmlns:a16="http://schemas.microsoft.com/office/drawing/2014/main" id="{D0B918CE-D8E3-43ED-A30D-FFFB6F57DE4D}"/>
                </a:ext>
              </a:extLst>
            </p:cNvPr>
            <p:cNvSpPr/>
            <p:nvPr/>
          </p:nvSpPr>
          <p:spPr>
            <a:xfrm>
              <a:off x="6347275" y="2237991"/>
              <a:ext cx="2249424" cy="2352675"/>
            </a:xfrm>
            <a:custGeom>
              <a:avLst/>
              <a:gdLst>
                <a:gd name="connsiteX0" fmla="*/ 546 w 2243233"/>
                <a:gd name="connsiteY0" fmla="*/ 0 h 868495"/>
                <a:gd name="connsiteX1" fmla="*/ 2243233 w 2243233"/>
                <a:gd name="connsiteY1" fmla="*/ 0 h 868495"/>
                <a:gd name="connsiteX2" fmla="*/ 2243233 w 2243233"/>
                <a:gd name="connsiteY2" fmla="*/ 868495 h 868495"/>
                <a:gd name="connsiteX3" fmla="*/ 0 w 2243233"/>
                <a:gd name="connsiteY3" fmla="*/ 868495 h 868495"/>
              </a:gdLst>
              <a:ahLst/>
              <a:cxnLst>
                <a:cxn ang="0">
                  <a:pos x="connsiteX0" y="connsiteY0"/>
                </a:cxn>
                <a:cxn ang="0">
                  <a:pos x="connsiteX1" y="connsiteY1"/>
                </a:cxn>
                <a:cxn ang="0">
                  <a:pos x="connsiteX2" y="connsiteY2"/>
                </a:cxn>
                <a:cxn ang="0">
                  <a:pos x="connsiteX3" y="connsiteY3"/>
                </a:cxn>
              </a:cxnLst>
              <a:rect l="l" t="t" r="r" b="b"/>
              <a:pathLst>
                <a:path w="2243233" h="868495">
                  <a:moveTo>
                    <a:pt x="546" y="0"/>
                  </a:moveTo>
                  <a:lnTo>
                    <a:pt x="2243233" y="0"/>
                  </a:lnTo>
                  <a:lnTo>
                    <a:pt x="2243233" y="868495"/>
                  </a:lnTo>
                  <a:lnTo>
                    <a:pt x="0" y="868495"/>
                  </a:lnTo>
                  <a:close/>
                </a:path>
              </a:pathLst>
            </a:custGeom>
            <a:solidFill>
              <a:schemeClr val="accent6"/>
            </a:solidFill>
            <a:ln>
              <a:noFill/>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DIN Condensed"/>
                <a:ea typeface="+mn-ea"/>
                <a:cs typeface="+mn-cs"/>
              </a:endParaRPr>
            </a:p>
          </p:txBody>
        </p:sp>
        <p:sp>
          <p:nvSpPr>
            <p:cNvPr id="14" name="TextBox 13">
              <a:extLst>
                <a:ext uri="{FF2B5EF4-FFF2-40B4-BE49-F238E27FC236}">
                  <a16:creationId xmlns:a16="http://schemas.microsoft.com/office/drawing/2014/main" id="{361B08CE-D259-46BC-B8C0-DFF22C22D93E}"/>
                </a:ext>
              </a:extLst>
            </p:cNvPr>
            <p:cNvSpPr txBox="1"/>
            <p:nvPr/>
          </p:nvSpPr>
          <p:spPr>
            <a:xfrm>
              <a:off x="6396100" y="2475540"/>
              <a:ext cx="2049663" cy="1962001"/>
            </a:xfrm>
            <a:prstGeom prst="rect">
              <a:avLst/>
            </a:prstGeom>
            <a:noFill/>
          </p:spPr>
          <p:txBody>
            <a:bodyPr wrap="square" lIns="0" rIns="0" rtlCol="0" anchor="t">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400" b="0" i="0" u="none" strike="noStrike" kern="1200" cap="none" spc="0" normalizeH="0" baseline="0" noProof="0" dirty="0">
                  <a:ln>
                    <a:noFill/>
                  </a:ln>
                  <a:solidFill>
                    <a:prstClr val="black"/>
                  </a:solidFill>
                  <a:effectLst/>
                  <a:uLnTx/>
                  <a:uFillTx/>
                  <a:latin typeface="DIN Condensed"/>
                  <a:ea typeface="+mn-ea"/>
                  <a:cs typeface="+mn-cs"/>
                </a:rPr>
                <a:t>Ability to understand business challenges</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400" b="0" i="0" u="none" strike="noStrike" kern="1200" cap="none" spc="0" normalizeH="0" baseline="0" noProof="0" dirty="0">
                  <a:ln>
                    <a:noFill/>
                  </a:ln>
                  <a:solidFill>
                    <a:prstClr val="black"/>
                  </a:solidFill>
                  <a:effectLst/>
                  <a:uLnTx/>
                  <a:uFillTx/>
                  <a:latin typeface="DIN Condensed"/>
                  <a:ea typeface="+mn-ea"/>
                  <a:cs typeface="+mn-cs"/>
                </a:rPr>
                <a:t>Work as consulting partner  guide and coach </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400" b="0" i="0" u="none" strike="noStrike" kern="1200" cap="none" spc="0" normalizeH="0" baseline="0" noProof="0" dirty="0">
                  <a:ln>
                    <a:noFill/>
                  </a:ln>
                  <a:solidFill>
                    <a:prstClr val="black"/>
                  </a:solidFill>
                  <a:effectLst/>
                  <a:uLnTx/>
                  <a:uFillTx/>
                  <a:latin typeface="DIN Condensed"/>
                  <a:ea typeface="+mn-ea"/>
                  <a:cs typeface="+mn-cs"/>
                </a:rPr>
                <a:t>Milestone Achievements </a:t>
              </a:r>
            </a:p>
          </p:txBody>
        </p:sp>
      </p:grpSp>
      <p:grpSp>
        <p:nvGrpSpPr>
          <p:cNvPr id="15" name="Group 14">
            <a:extLst>
              <a:ext uri="{FF2B5EF4-FFF2-40B4-BE49-F238E27FC236}">
                <a16:creationId xmlns:a16="http://schemas.microsoft.com/office/drawing/2014/main" id="{98E6A4FA-8826-4B4A-9EEE-53DB9870A76E}"/>
              </a:ext>
            </a:extLst>
          </p:cNvPr>
          <p:cNvGrpSpPr/>
          <p:nvPr/>
        </p:nvGrpSpPr>
        <p:grpSpPr>
          <a:xfrm>
            <a:off x="6469636" y="1739181"/>
            <a:ext cx="2267712" cy="3721608"/>
            <a:chOff x="6347275" y="1369496"/>
            <a:chExt cx="2249424" cy="4562375"/>
          </a:xfrm>
        </p:grpSpPr>
        <p:sp>
          <p:nvSpPr>
            <p:cNvPr id="16" name="Freeform: Shape 8">
              <a:extLst>
                <a:ext uri="{FF2B5EF4-FFF2-40B4-BE49-F238E27FC236}">
                  <a16:creationId xmlns:a16="http://schemas.microsoft.com/office/drawing/2014/main" id="{8A2088C2-7451-443A-9A50-527EC14EDC99}"/>
                </a:ext>
              </a:extLst>
            </p:cNvPr>
            <p:cNvSpPr/>
            <p:nvPr/>
          </p:nvSpPr>
          <p:spPr>
            <a:xfrm>
              <a:off x="6663279" y="3562032"/>
              <a:ext cx="1248944" cy="2053637"/>
            </a:xfrm>
            <a:custGeom>
              <a:avLst/>
              <a:gdLst>
                <a:gd name="connsiteX0" fmla="*/ 133544 w 1248944"/>
                <a:gd name="connsiteY0" fmla="*/ 0 h 2053637"/>
                <a:gd name="connsiteX1" fmla="*/ 1248944 w 1248944"/>
                <a:gd name="connsiteY1" fmla="*/ 1984184 h 2053637"/>
                <a:gd name="connsiteX2" fmla="*/ 44522 w 1248944"/>
                <a:gd name="connsiteY2" fmla="*/ 2052988 h 2053637"/>
                <a:gd name="connsiteX3" fmla="*/ 33168 w 1248944"/>
                <a:gd name="connsiteY3" fmla="*/ 2053637 h 2053637"/>
                <a:gd name="connsiteX4" fmla="*/ 9521 w 1248944"/>
                <a:gd name="connsiteY4" fmla="*/ 2043842 h 2053637"/>
                <a:gd name="connsiteX5" fmla="*/ 0 w 1248944"/>
                <a:gd name="connsiteY5" fmla="*/ 2020855 h 2053637"/>
                <a:gd name="connsiteX6" fmla="*/ 873 w 1248944"/>
                <a:gd name="connsiteY6" fmla="*/ 2007640 h 2053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8944" h="2053637">
                  <a:moveTo>
                    <a:pt x="133544" y="0"/>
                  </a:moveTo>
                  <a:lnTo>
                    <a:pt x="1248944" y="1984184"/>
                  </a:lnTo>
                  <a:lnTo>
                    <a:pt x="44522" y="2052988"/>
                  </a:lnTo>
                  <a:lnTo>
                    <a:pt x="33168" y="2053637"/>
                  </a:lnTo>
                  <a:lnTo>
                    <a:pt x="9521" y="2043842"/>
                  </a:lnTo>
                  <a:lnTo>
                    <a:pt x="0" y="2020855"/>
                  </a:lnTo>
                  <a:lnTo>
                    <a:pt x="873" y="2007640"/>
                  </a:lnTo>
                  <a:close/>
                </a:path>
              </a:pathLst>
            </a:custGeom>
            <a:solidFill>
              <a:schemeClr val="accent2"/>
            </a:solidFill>
            <a:ln>
              <a:noFill/>
            </a:ln>
            <a:effectLst>
              <a:outerShdw blurRad="63500" dist="520700" dir="8100000" algn="tr" rotWithShape="0">
                <a:prstClr val="black">
                  <a:alpha val="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DIN Condensed"/>
                <a:ea typeface="+mn-ea"/>
                <a:cs typeface="+mn-cs"/>
              </a:endParaRPr>
            </a:p>
          </p:txBody>
        </p:sp>
        <p:sp>
          <p:nvSpPr>
            <p:cNvPr id="17" name="Freeform: Shape 9">
              <a:extLst>
                <a:ext uri="{FF2B5EF4-FFF2-40B4-BE49-F238E27FC236}">
                  <a16:creationId xmlns:a16="http://schemas.microsoft.com/office/drawing/2014/main" id="{647AC0A9-48C9-43B5-9D7E-F6EB2E2CB926}"/>
                </a:ext>
              </a:extLst>
            </p:cNvPr>
            <p:cNvSpPr/>
            <p:nvPr/>
          </p:nvSpPr>
          <p:spPr>
            <a:xfrm>
              <a:off x="6396100" y="4982734"/>
              <a:ext cx="1333189" cy="911654"/>
            </a:xfrm>
            <a:custGeom>
              <a:avLst/>
              <a:gdLst>
                <a:gd name="connsiteX0" fmla="*/ 0 w 1333189"/>
                <a:gd name="connsiteY0" fmla="*/ 0 h 911654"/>
                <a:gd name="connsiteX1" fmla="*/ 1333189 w 1333189"/>
                <a:gd name="connsiteY1" fmla="*/ 0 h 911654"/>
                <a:gd name="connsiteX2" fmla="*/ 1333189 w 1333189"/>
                <a:gd name="connsiteY2" fmla="*/ 911654 h 911654"/>
                <a:gd name="connsiteX3" fmla="*/ 1086117 w 1333189"/>
                <a:gd name="connsiteY3" fmla="*/ 911402 h 911654"/>
                <a:gd name="connsiteX4" fmla="*/ 131110 w 1333189"/>
                <a:gd name="connsiteY4" fmla="*/ 755417 h 911654"/>
                <a:gd name="connsiteX5" fmla="*/ 1940 w 1333189"/>
                <a:gd name="connsiteY5" fmla="*/ 57392 h 911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3189" h="911654">
                  <a:moveTo>
                    <a:pt x="0" y="0"/>
                  </a:moveTo>
                  <a:lnTo>
                    <a:pt x="1333189" y="0"/>
                  </a:lnTo>
                  <a:lnTo>
                    <a:pt x="1333189" y="911654"/>
                  </a:lnTo>
                  <a:lnTo>
                    <a:pt x="1086117" y="911402"/>
                  </a:lnTo>
                  <a:cubicBezTo>
                    <a:pt x="746349" y="890363"/>
                    <a:pt x="637565" y="893137"/>
                    <a:pt x="131110" y="755417"/>
                  </a:cubicBezTo>
                  <a:cubicBezTo>
                    <a:pt x="90864" y="573107"/>
                    <a:pt x="19625" y="332455"/>
                    <a:pt x="1940" y="57392"/>
                  </a:cubicBezTo>
                  <a:close/>
                </a:path>
              </a:pathLst>
            </a:custGeom>
            <a:solidFill>
              <a:schemeClr val="bg1"/>
            </a:solidFill>
            <a:ln>
              <a:noFill/>
            </a:ln>
            <a:effectLst>
              <a:outerShdw blurRad="1905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DIN Condensed"/>
                <a:ea typeface="+mn-ea"/>
                <a:cs typeface="+mn-cs"/>
              </a:endParaRPr>
            </a:p>
          </p:txBody>
        </p:sp>
        <p:sp>
          <p:nvSpPr>
            <p:cNvPr id="18" name="Rectangle 3">
              <a:extLst>
                <a:ext uri="{FF2B5EF4-FFF2-40B4-BE49-F238E27FC236}">
                  <a16:creationId xmlns:a16="http://schemas.microsoft.com/office/drawing/2014/main" id="{DFDEC87E-659B-4525-8D39-A50B101EDCA8}"/>
                </a:ext>
              </a:extLst>
            </p:cNvPr>
            <p:cNvSpPr/>
            <p:nvPr/>
          </p:nvSpPr>
          <p:spPr>
            <a:xfrm>
              <a:off x="6351757" y="1369496"/>
              <a:ext cx="2244942" cy="4562375"/>
            </a:xfrm>
            <a:custGeom>
              <a:avLst/>
              <a:gdLst>
                <a:gd name="connsiteX0" fmla="*/ 0 w 2242687"/>
                <a:gd name="connsiteY0" fmla="*/ 0 h 4562375"/>
                <a:gd name="connsiteX1" fmla="*/ 2242687 w 2242687"/>
                <a:gd name="connsiteY1" fmla="*/ 0 h 4562375"/>
                <a:gd name="connsiteX2" fmla="*/ 2242687 w 2242687"/>
                <a:gd name="connsiteY2" fmla="*/ 4562375 h 4562375"/>
                <a:gd name="connsiteX3" fmla="*/ 0 w 2242687"/>
                <a:gd name="connsiteY3" fmla="*/ 4562375 h 4562375"/>
                <a:gd name="connsiteX4" fmla="*/ 0 w 2242687"/>
                <a:gd name="connsiteY4" fmla="*/ 0 h 4562375"/>
                <a:gd name="connsiteX0" fmla="*/ 2255 w 2244942"/>
                <a:gd name="connsiteY0" fmla="*/ 0 h 4562375"/>
                <a:gd name="connsiteX1" fmla="*/ 2244942 w 2244942"/>
                <a:gd name="connsiteY1" fmla="*/ 0 h 4562375"/>
                <a:gd name="connsiteX2" fmla="*/ 2244942 w 2244942"/>
                <a:gd name="connsiteY2" fmla="*/ 4562375 h 4562375"/>
                <a:gd name="connsiteX3" fmla="*/ 2255 w 2244942"/>
                <a:gd name="connsiteY3" fmla="*/ 4562375 h 4562375"/>
                <a:gd name="connsiteX4" fmla="*/ 0 w 2244942"/>
                <a:gd name="connsiteY4" fmla="*/ 3587266 h 4562375"/>
                <a:gd name="connsiteX5" fmla="*/ 2255 w 2244942"/>
                <a:gd name="connsiteY5" fmla="*/ 0 h 4562375"/>
                <a:gd name="connsiteX0" fmla="*/ 2255 w 2244942"/>
                <a:gd name="connsiteY0" fmla="*/ 0 h 4562375"/>
                <a:gd name="connsiteX1" fmla="*/ 2244942 w 2244942"/>
                <a:gd name="connsiteY1" fmla="*/ 0 h 4562375"/>
                <a:gd name="connsiteX2" fmla="*/ 2244942 w 2244942"/>
                <a:gd name="connsiteY2" fmla="*/ 4562375 h 4562375"/>
                <a:gd name="connsiteX3" fmla="*/ 1088231 w 2244942"/>
                <a:gd name="connsiteY3" fmla="*/ 4561197 h 4562375"/>
                <a:gd name="connsiteX4" fmla="*/ 2255 w 2244942"/>
                <a:gd name="connsiteY4" fmla="*/ 4562375 h 4562375"/>
                <a:gd name="connsiteX5" fmla="*/ 0 w 2244942"/>
                <a:gd name="connsiteY5" fmla="*/ 3587266 h 4562375"/>
                <a:gd name="connsiteX6" fmla="*/ 2255 w 2244942"/>
                <a:gd name="connsiteY6" fmla="*/ 0 h 4562375"/>
                <a:gd name="connsiteX0" fmla="*/ 2255 w 2244942"/>
                <a:gd name="connsiteY0" fmla="*/ 0 h 4562375"/>
                <a:gd name="connsiteX1" fmla="*/ 2244942 w 2244942"/>
                <a:gd name="connsiteY1" fmla="*/ 0 h 4562375"/>
                <a:gd name="connsiteX2" fmla="*/ 2244942 w 2244942"/>
                <a:gd name="connsiteY2" fmla="*/ 4562375 h 4562375"/>
                <a:gd name="connsiteX3" fmla="*/ 1088231 w 2244942"/>
                <a:gd name="connsiteY3" fmla="*/ 4561197 h 4562375"/>
                <a:gd name="connsiteX4" fmla="*/ 133224 w 2244942"/>
                <a:gd name="connsiteY4" fmla="*/ 4405212 h 4562375"/>
                <a:gd name="connsiteX5" fmla="*/ 0 w 2244942"/>
                <a:gd name="connsiteY5" fmla="*/ 3587266 h 4562375"/>
                <a:gd name="connsiteX6" fmla="*/ 2255 w 2244942"/>
                <a:gd name="connsiteY6" fmla="*/ 0 h 4562375"/>
                <a:gd name="connsiteX0" fmla="*/ 2255 w 2244942"/>
                <a:gd name="connsiteY0" fmla="*/ 0 h 4562375"/>
                <a:gd name="connsiteX1" fmla="*/ 2244942 w 2244942"/>
                <a:gd name="connsiteY1" fmla="*/ 0 h 4562375"/>
                <a:gd name="connsiteX2" fmla="*/ 2244942 w 2244942"/>
                <a:gd name="connsiteY2" fmla="*/ 4562375 h 4562375"/>
                <a:gd name="connsiteX3" fmla="*/ 1088231 w 2244942"/>
                <a:gd name="connsiteY3" fmla="*/ 4561197 h 4562375"/>
                <a:gd name="connsiteX4" fmla="*/ 133224 w 2244942"/>
                <a:gd name="connsiteY4" fmla="*/ 4405212 h 4562375"/>
                <a:gd name="connsiteX5" fmla="*/ 0 w 2244942"/>
                <a:gd name="connsiteY5" fmla="*/ 3587266 h 4562375"/>
                <a:gd name="connsiteX6" fmla="*/ 2255 w 2244942"/>
                <a:gd name="connsiteY6" fmla="*/ 0 h 4562375"/>
                <a:gd name="connsiteX0" fmla="*/ 2255 w 2244942"/>
                <a:gd name="connsiteY0" fmla="*/ 0 h 4562375"/>
                <a:gd name="connsiteX1" fmla="*/ 2244942 w 2244942"/>
                <a:gd name="connsiteY1" fmla="*/ 0 h 4562375"/>
                <a:gd name="connsiteX2" fmla="*/ 2244942 w 2244942"/>
                <a:gd name="connsiteY2" fmla="*/ 4562375 h 4562375"/>
                <a:gd name="connsiteX3" fmla="*/ 1088231 w 2244942"/>
                <a:gd name="connsiteY3" fmla="*/ 4561197 h 4562375"/>
                <a:gd name="connsiteX4" fmla="*/ 133224 w 2244942"/>
                <a:gd name="connsiteY4" fmla="*/ 4405212 h 4562375"/>
                <a:gd name="connsiteX5" fmla="*/ 0 w 2244942"/>
                <a:gd name="connsiteY5" fmla="*/ 3587266 h 4562375"/>
                <a:gd name="connsiteX6" fmla="*/ 2255 w 2244942"/>
                <a:gd name="connsiteY6" fmla="*/ 0 h 4562375"/>
                <a:gd name="connsiteX0" fmla="*/ 2255 w 2244942"/>
                <a:gd name="connsiteY0" fmla="*/ 0 h 4562375"/>
                <a:gd name="connsiteX1" fmla="*/ 2244942 w 2244942"/>
                <a:gd name="connsiteY1" fmla="*/ 0 h 4562375"/>
                <a:gd name="connsiteX2" fmla="*/ 2244942 w 2244942"/>
                <a:gd name="connsiteY2" fmla="*/ 4562375 h 4562375"/>
                <a:gd name="connsiteX3" fmla="*/ 1088231 w 2244942"/>
                <a:gd name="connsiteY3" fmla="*/ 4561197 h 4562375"/>
                <a:gd name="connsiteX4" fmla="*/ 133224 w 2244942"/>
                <a:gd name="connsiteY4" fmla="*/ 4405212 h 4562375"/>
                <a:gd name="connsiteX5" fmla="*/ 0 w 2244942"/>
                <a:gd name="connsiteY5" fmla="*/ 3587266 h 4562375"/>
                <a:gd name="connsiteX6" fmla="*/ 2255 w 2244942"/>
                <a:gd name="connsiteY6" fmla="*/ 0 h 4562375"/>
                <a:gd name="connsiteX0" fmla="*/ 2255 w 2244942"/>
                <a:gd name="connsiteY0" fmla="*/ 0 h 4562375"/>
                <a:gd name="connsiteX1" fmla="*/ 2244942 w 2244942"/>
                <a:gd name="connsiteY1" fmla="*/ 0 h 4562375"/>
                <a:gd name="connsiteX2" fmla="*/ 2244942 w 2244942"/>
                <a:gd name="connsiteY2" fmla="*/ 4562375 h 4562375"/>
                <a:gd name="connsiteX3" fmla="*/ 1088231 w 2244942"/>
                <a:gd name="connsiteY3" fmla="*/ 4561197 h 4562375"/>
                <a:gd name="connsiteX4" fmla="*/ 133224 w 2244942"/>
                <a:gd name="connsiteY4" fmla="*/ 4405212 h 4562375"/>
                <a:gd name="connsiteX5" fmla="*/ 0 w 2244942"/>
                <a:gd name="connsiteY5" fmla="*/ 3587266 h 4562375"/>
                <a:gd name="connsiteX6" fmla="*/ 2255 w 2244942"/>
                <a:gd name="connsiteY6" fmla="*/ 0 h 4562375"/>
                <a:gd name="connsiteX0" fmla="*/ 2255 w 2244942"/>
                <a:gd name="connsiteY0" fmla="*/ 0 h 4562375"/>
                <a:gd name="connsiteX1" fmla="*/ 2244942 w 2244942"/>
                <a:gd name="connsiteY1" fmla="*/ 0 h 4562375"/>
                <a:gd name="connsiteX2" fmla="*/ 2244942 w 2244942"/>
                <a:gd name="connsiteY2" fmla="*/ 4562375 h 4562375"/>
                <a:gd name="connsiteX3" fmla="*/ 1088231 w 2244942"/>
                <a:gd name="connsiteY3" fmla="*/ 4561197 h 4562375"/>
                <a:gd name="connsiteX4" fmla="*/ 133224 w 2244942"/>
                <a:gd name="connsiteY4" fmla="*/ 4405212 h 4562375"/>
                <a:gd name="connsiteX5" fmla="*/ 0 w 2244942"/>
                <a:gd name="connsiteY5" fmla="*/ 3587266 h 4562375"/>
                <a:gd name="connsiteX6" fmla="*/ 2255 w 2244942"/>
                <a:gd name="connsiteY6" fmla="*/ 0 h 4562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44942" h="4562375">
                  <a:moveTo>
                    <a:pt x="2255" y="0"/>
                  </a:moveTo>
                  <a:lnTo>
                    <a:pt x="2244942" y="0"/>
                  </a:lnTo>
                  <a:lnTo>
                    <a:pt x="2244942" y="4562375"/>
                  </a:lnTo>
                  <a:lnTo>
                    <a:pt x="1088231" y="4561197"/>
                  </a:lnTo>
                  <a:cubicBezTo>
                    <a:pt x="748463" y="4540158"/>
                    <a:pt x="639679" y="4542932"/>
                    <a:pt x="133224" y="4405212"/>
                  </a:cubicBezTo>
                  <a:cubicBezTo>
                    <a:pt x="87228" y="4196857"/>
                    <a:pt x="752" y="3912302"/>
                    <a:pt x="0" y="3587266"/>
                  </a:cubicBezTo>
                  <a:cubicBezTo>
                    <a:pt x="752" y="2391511"/>
                    <a:pt x="1503" y="1195755"/>
                    <a:pt x="225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DIN Condensed"/>
                <a:ea typeface="+mn-ea"/>
                <a:cs typeface="+mn-cs"/>
              </a:endParaRPr>
            </a:p>
          </p:txBody>
        </p:sp>
        <p:sp>
          <p:nvSpPr>
            <p:cNvPr id="19" name="Freeform: Shape 11">
              <a:extLst>
                <a:ext uri="{FF2B5EF4-FFF2-40B4-BE49-F238E27FC236}">
                  <a16:creationId xmlns:a16="http://schemas.microsoft.com/office/drawing/2014/main" id="{CD24B70C-FFC7-4635-97A3-4C396FA54274}"/>
                </a:ext>
              </a:extLst>
            </p:cNvPr>
            <p:cNvSpPr/>
            <p:nvPr/>
          </p:nvSpPr>
          <p:spPr>
            <a:xfrm>
              <a:off x="6347275" y="1369496"/>
              <a:ext cx="2249424" cy="868495"/>
            </a:xfrm>
            <a:custGeom>
              <a:avLst/>
              <a:gdLst>
                <a:gd name="connsiteX0" fmla="*/ 546 w 2243233"/>
                <a:gd name="connsiteY0" fmla="*/ 0 h 868495"/>
                <a:gd name="connsiteX1" fmla="*/ 2243233 w 2243233"/>
                <a:gd name="connsiteY1" fmla="*/ 0 h 868495"/>
                <a:gd name="connsiteX2" fmla="*/ 2243233 w 2243233"/>
                <a:gd name="connsiteY2" fmla="*/ 868495 h 868495"/>
                <a:gd name="connsiteX3" fmla="*/ 0 w 2243233"/>
                <a:gd name="connsiteY3" fmla="*/ 868495 h 868495"/>
              </a:gdLst>
              <a:ahLst/>
              <a:cxnLst>
                <a:cxn ang="0">
                  <a:pos x="connsiteX0" y="connsiteY0"/>
                </a:cxn>
                <a:cxn ang="0">
                  <a:pos x="connsiteX1" y="connsiteY1"/>
                </a:cxn>
                <a:cxn ang="0">
                  <a:pos x="connsiteX2" y="connsiteY2"/>
                </a:cxn>
                <a:cxn ang="0">
                  <a:pos x="connsiteX3" y="connsiteY3"/>
                </a:cxn>
              </a:cxnLst>
              <a:rect l="l" t="t" r="r" b="b"/>
              <a:pathLst>
                <a:path w="2243233" h="868495">
                  <a:moveTo>
                    <a:pt x="546" y="0"/>
                  </a:moveTo>
                  <a:lnTo>
                    <a:pt x="2243233" y="0"/>
                  </a:lnTo>
                  <a:lnTo>
                    <a:pt x="2243233" y="868495"/>
                  </a:lnTo>
                  <a:lnTo>
                    <a:pt x="0" y="868495"/>
                  </a:lnTo>
                  <a:close/>
                </a:path>
              </a:pathLst>
            </a:custGeom>
            <a:solidFill>
              <a:schemeClr val="accent1">
                <a:lumMod val="7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white"/>
                  </a:solidFill>
                  <a:effectLst/>
                  <a:uLnTx/>
                  <a:uFillTx/>
                  <a:latin typeface="DIN Condensed"/>
                  <a:ea typeface="+mn-ea"/>
                  <a:cs typeface="+mn-cs"/>
                </a:rPr>
                <a:t>Cost &amp; Value</a:t>
              </a:r>
            </a:p>
          </p:txBody>
        </p:sp>
        <p:sp>
          <p:nvSpPr>
            <p:cNvPr id="20" name="Freeform: Shape 12">
              <a:extLst>
                <a:ext uri="{FF2B5EF4-FFF2-40B4-BE49-F238E27FC236}">
                  <a16:creationId xmlns:a16="http://schemas.microsoft.com/office/drawing/2014/main" id="{72DFD6F7-1789-45BB-877A-DCC744019219}"/>
                </a:ext>
              </a:extLst>
            </p:cNvPr>
            <p:cNvSpPr/>
            <p:nvPr/>
          </p:nvSpPr>
          <p:spPr>
            <a:xfrm>
              <a:off x="6347275" y="2237991"/>
              <a:ext cx="2249424" cy="2352675"/>
            </a:xfrm>
            <a:custGeom>
              <a:avLst/>
              <a:gdLst>
                <a:gd name="connsiteX0" fmla="*/ 546 w 2243233"/>
                <a:gd name="connsiteY0" fmla="*/ 0 h 868495"/>
                <a:gd name="connsiteX1" fmla="*/ 2243233 w 2243233"/>
                <a:gd name="connsiteY1" fmla="*/ 0 h 868495"/>
                <a:gd name="connsiteX2" fmla="*/ 2243233 w 2243233"/>
                <a:gd name="connsiteY2" fmla="*/ 868495 h 868495"/>
                <a:gd name="connsiteX3" fmla="*/ 0 w 2243233"/>
                <a:gd name="connsiteY3" fmla="*/ 868495 h 868495"/>
              </a:gdLst>
              <a:ahLst/>
              <a:cxnLst>
                <a:cxn ang="0">
                  <a:pos x="connsiteX0" y="connsiteY0"/>
                </a:cxn>
                <a:cxn ang="0">
                  <a:pos x="connsiteX1" y="connsiteY1"/>
                </a:cxn>
                <a:cxn ang="0">
                  <a:pos x="connsiteX2" y="connsiteY2"/>
                </a:cxn>
                <a:cxn ang="0">
                  <a:pos x="connsiteX3" y="connsiteY3"/>
                </a:cxn>
              </a:cxnLst>
              <a:rect l="l" t="t" r="r" b="b"/>
              <a:pathLst>
                <a:path w="2243233" h="868495">
                  <a:moveTo>
                    <a:pt x="546" y="0"/>
                  </a:moveTo>
                  <a:lnTo>
                    <a:pt x="2243233" y="0"/>
                  </a:lnTo>
                  <a:lnTo>
                    <a:pt x="2243233" y="868495"/>
                  </a:lnTo>
                  <a:lnTo>
                    <a:pt x="0" y="868495"/>
                  </a:lnTo>
                  <a:close/>
                </a:path>
              </a:pathLst>
            </a:custGeom>
            <a:solidFill>
              <a:schemeClr val="bg1">
                <a:lumMod val="6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DIN Condensed"/>
                <a:ea typeface="+mn-ea"/>
                <a:cs typeface="+mn-cs"/>
              </a:endParaRPr>
            </a:p>
          </p:txBody>
        </p:sp>
        <p:sp>
          <p:nvSpPr>
            <p:cNvPr id="21" name="TextBox 20">
              <a:extLst>
                <a:ext uri="{FF2B5EF4-FFF2-40B4-BE49-F238E27FC236}">
                  <a16:creationId xmlns:a16="http://schemas.microsoft.com/office/drawing/2014/main" id="{238DE9C7-2D58-49B8-AF39-771E04F6E54D}"/>
                </a:ext>
              </a:extLst>
            </p:cNvPr>
            <p:cNvSpPr txBox="1"/>
            <p:nvPr/>
          </p:nvSpPr>
          <p:spPr>
            <a:xfrm>
              <a:off x="6530632" y="2306538"/>
              <a:ext cx="1932632" cy="1962001"/>
            </a:xfrm>
            <a:prstGeom prst="rect">
              <a:avLst/>
            </a:prstGeom>
            <a:noFill/>
          </p:spPr>
          <p:txBody>
            <a:bodyPr wrap="square" lIns="0" rIns="0" rtlCol="0" anchor="t">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GB" sz="1400" b="0" i="0" u="none" strike="noStrike" kern="1200" cap="none" spc="0" normalizeH="0" baseline="0" noProof="0" dirty="0">
                  <a:ln>
                    <a:noFill/>
                  </a:ln>
                  <a:solidFill>
                    <a:prstClr val="black"/>
                  </a:solidFill>
                  <a:effectLst/>
                  <a:uLnTx/>
                  <a:uFillTx/>
                  <a:latin typeface="DIN Condensed"/>
                  <a:ea typeface="+mn-ea"/>
                  <a:cs typeface="+mn-cs"/>
                </a:rPr>
                <a:t>Price to meet business cost out needs</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GB" sz="1400" b="0" i="0" u="none" strike="noStrike" kern="1200" cap="none" spc="0" normalizeH="0" baseline="0" noProof="0" dirty="0">
                  <a:ln>
                    <a:noFill/>
                  </a:ln>
                  <a:solidFill>
                    <a:prstClr val="black"/>
                  </a:solidFill>
                  <a:effectLst/>
                  <a:uLnTx/>
                  <a:uFillTx/>
                  <a:latin typeface="DIN Condensed"/>
                  <a:ea typeface="+mn-ea"/>
                  <a:cs typeface="+mn-cs"/>
                </a:rPr>
                <a:t>Quality service that solves problems and improves operations of enterprise and support outcomes</a:t>
              </a:r>
              <a:endParaRPr kumimoji="0" lang="en-US" sz="1400" b="0" i="0" u="none" strike="noStrike" kern="1200" cap="none" spc="0" normalizeH="0" baseline="0" noProof="0" dirty="0">
                <a:ln>
                  <a:noFill/>
                </a:ln>
                <a:solidFill>
                  <a:prstClr val="black">
                    <a:lumMod val="65000"/>
                    <a:lumOff val="35000"/>
                  </a:prstClr>
                </a:solidFill>
                <a:effectLst/>
                <a:uLnTx/>
                <a:uFillTx/>
                <a:latin typeface="DIN Condensed"/>
                <a:ea typeface="+mn-ea"/>
                <a:cs typeface="+mn-cs"/>
              </a:endParaRPr>
            </a:p>
          </p:txBody>
        </p:sp>
      </p:grpSp>
      <p:grpSp>
        <p:nvGrpSpPr>
          <p:cNvPr id="22" name="Group 21">
            <a:extLst>
              <a:ext uri="{FF2B5EF4-FFF2-40B4-BE49-F238E27FC236}">
                <a16:creationId xmlns:a16="http://schemas.microsoft.com/office/drawing/2014/main" id="{0936C27B-8348-4866-9E70-3C30155EA40F}"/>
              </a:ext>
            </a:extLst>
          </p:cNvPr>
          <p:cNvGrpSpPr/>
          <p:nvPr/>
        </p:nvGrpSpPr>
        <p:grpSpPr>
          <a:xfrm>
            <a:off x="9320229" y="1739181"/>
            <a:ext cx="2265249" cy="3717871"/>
            <a:chOff x="9104376" y="1369496"/>
            <a:chExt cx="2249424" cy="4562375"/>
          </a:xfrm>
        </p:grpSpPr>
        <p:sp>
          <p:nvSpPr>
            <p:cNvPr id="23" name="Freeform: Shape 17">
              <a:extLst>
                <a:ext uri="{FF2B5EF4-FFF2-40B4-BE49-F238E27FC236}">
                  <a16:creationId xmlns:a16="http://schemas.microsoft.com/office/drawing/2014/main" id="{0DC74CAC-88C7-4AD8-82B6-38DD053CB612}"/>
                </a:ext>
              </a:extLst>
            </p:cNvPr>
            <p:cNvSpPr/>
            <p:nvPr/>
          </p:nvSpPr>
          <p:spPr>
            <a:xfrm>
              <a:off x="9420380" y="3562032"/>
              <a:ext cx="1248944" cy="2053637"/>
            </a:xfrm>
            <a:custGeom>
              <a:avLst/>
              <a:gdLst>
                <a:gd name="connsiteX0" fmla="*/ 133544 w 1248944"/>
                <a:gd name="connsiteY0" fmla="*/ 0 h 2053637"/>
                <a:gd name="connsiteX1" fmla="*/ 1248944 w 1248944"/>
                <a:gd name="connsiteY1" fmla="*/ 1984184 h 2053637"/>
                <a:gd name="connsiteX2" fmla="*/ 44522 w 1248944"/>
                <a:gd name="connsiteY2" fmla="*/ 2052988 h 2053637"/>
                <a:gd name="connsiteX3" fmla="*/ 33168 w 1248944"/>
                <a:gd name="connsiteY3" fmla="*/ 2053637 h 2053637"/>
                <a:gd name="connsiteX4" fmla="*/ 9521 w 1248944"/>
                <a:gd name="connsiteY4" fmla="*/ 2043842 h 2053637"/>
                <a:gd name="connsiteX5" fmla="*/ 0 w 1248944"/>
                <a:gd name="connsiteY5" fmla="*/ 2020855 h 2053637"/>
                <a:gd name="connsiteX6" fmla="*/ 873 w 1248944"/>
                <a:gd name="connsiteY6" fmla="*/ 2007640 h 2053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8944" h="2053637">
                  <a:moveTo>
                    <a:pt x="133544" y="0"/>
                  </a:moveTo>
                  <a:lnTo>
                    <a:pt x="1248944" y="1984184"/>
                  </a:lnTo>
                  <a:lnTo>
                    <a:pt x="44522" y="2052988"/>
                  </a:lnTo>
                  <a:lnTo>
                    <a:pt x="33168" y="2053637"/>
                  </a:lnTo>
                  <a:lnTo>
                    <a:pt x="9521" y="2043842"/>
                  </a:lnTo>
                  <a:lnTo>
                    <a:pt x="0" y="2020855"/>
                  </a:lnTo>
                  <a:lnTo>
                    <a:pt x="873" y="2007640"/>
                  </a:lnTo>
                  <a:close/>
                </a:path>
              </a:pathLst>
            </a:custGeom>
            <a:solidFill>
              <a:schemeClr val="accent2"/>
            </a:solidFill>
            <a:ln>
              <a:noFill/>
            </a:ln>
            <a:effectLst>
              <a:outerShdw blurRad="63500" dist="520700" dir="8100000" algn="tr" rotWithShape="0">
                <a:prstClr val="black">
                  <a:alpha val="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DIN Condensed"/>
                <a:ea typeface="+mn-ea"/>
                <a:cs typeface="+mn-cs"/>
              </a:endParaRPr>
            </a:p>
          </p:txBody>
        </p:sp>
        <p:sp>
          <p:nvSpPr>
            <p:cNvPr id="24" name="Freeform: Shape 18">
              <a:extLst>
                <a:ext uri="{FF2B5EF4-FFF2-40B4-BE49-F238E27FC236}">
                  <a16:creationId xmlns:a16="http://schemas.microsoft.com/office/drawing/2014/main" id="{389D117E-04EF-4258-91EC-1649C53E79CE}"/>
                </a:ext>
              </a:extLst>
            </p:cNvPr>
            <p:cNvSpPr/>
            <p:nvPr/>
          </p:nvSpPr>
          <p:spPr>
            <a:xfrm>
              <a:off x="9153201" y="4982734"/>
              <a:ext cx="1333189" cy="911654"/>
            </a:xfrm>
            <a:custGeom>
              <a:avLst/>
              <a:gdLst>
                <a:gd name="connsiteX0" fmla="*/ 0 w 1333189"/>
                <a:gd name="connsiteY0" fmla="*/ 0 h 911654"/>
                <a:gd name="connsiteX1" fmla="*/ 1333189 w 1333189"/>
                <a:gd name="connsiteY1" fmla="*/ 0 h 911654"/>
                <a:gd name="connsiteX2" fmla="*/ 1333189 w 1333189"/>
                <a:gd name="connsiteY2" fmla="*/ 911654 h 911654"/>
                <a:gd name="connsiteX3" fmla="*/ 1086117 w 1333189"/>
                <a:gd name="connsiteY3" fmla="*/ 911402 h 911654"/>
                <a:gd name="connsiteX4" fmla="*/ 131110 w 1333189"/>
                <a:gd name="connsiteY4" fmla="*/ 755417 h 911654"/>
                <a:gd name="connsiteX5" fmla="*/ 1940 w 1333189"/>
                <a:gd name="connsiteY5" fmla="*/ 57392 h 911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3189" h="911654">
                  <a:moveTo>
                    <a:pt x="0" y="0"/>
                  </a:moveTo>
                  <a:lnTo>
                    <a:pt x="1333189" y="0"/>
                  </a:lnTo>
                  <a:lnTo>
                    <a:pt x="1333189" y="911654"/>
                  </a:lnTo>
                  <a:lnTo>
                    <a:pt x="1086117" y="911402"/>
                  </a:lnTo>
                  <a:cubicBezTo>
                    <a:pt x="746349" y="890363"/>
                    <a:pt x="637565" y="893137"/>
                    <a:pt x="131110" y="755417"/>
                  </a:cubicBezTo>
                  <a:cubicBezTo>
                    <a:pt x="90864" y="573107"/>
                    <a:pt x="19625" y="332455"/>
                    <a:pt x="1940" y="57392"/>
                  </a:cubicBezTo>
                  <a:close/>
                </a:path>
              </a:pathLst>
            </a:custGeom>
            <a:solidFill>
              <a:schemeClr val="bg1"/>
            </a:solidFill>
            <a:ln>
              <a:noFill/>
            </a:ln>
            <a:effectLst>
              <a:outerShdw blurRad="1905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DIN Condensed"/>
                <a:ea typeface="+mn-ea"/>
                <a:cs typeface="+mn-cs"/>
              </a:endParaRPr>
            </a:p>
          </p:txBody>
        </p:sp>
        <p:sp>
          <p:nvSpPr>
            <p:cNvPr id="25" name="Rectangle 3">
              <a:extLst>
                <a:ext uri="{FF2B5EF4-FFF2-40B4-BE49-F238E27FC236}">
                  <a16:creationId xmlns:a16="http://schemas.microsoft.com/office/drawing/2014/main" id="{4E05BD91-CA61-45C3-935D-79001CDFF8D8}"/>
                </a:ext>
              </a:extLst>
            </p:cNvPr>
            <p:cNvSpPr/>
            <p:nvPr/>
          </p:nvSpPr>
          <p:spPr>
            <a:xfrm>
              <a:off x="9108858" y="1369496"/>
              <a:ext cx="2244942" cy="4562375"/>
            </a:xfrm>
            <a:custGeom>
              <a:avLst/>
              <a:gdLst>
                <a:gd name="connsiteX0" fmla="*/ 0 w 2242687"/>
                <a:gd name="connsiteY0" fmla="*/ 0 h 4562375"/>
                <a:gd name="connsiteX1" fmla="*/ 2242687 w 2242687"/>
                <a:gd name="connsiteY1" fmla="*/ 0 h 4562375"/>
                <a:gd name="connsiteX2" fmla="*/ 2242687 w 2242687"/>
                <a:gd name="connsiteY2" fmla="*/ 4562375 h 4562375"/>
                <a:gd name="connsiteX3" fmla="*/ 0 w 2242687"/>
                <a:gd name="connsiteY3" fmla="*/ 4562375 h 4562375"/>
                <a:gd name="connsiteX4" fmla="*/ 0 w 2242687"/>
                <a:gd name="connsiteY4" fmla="*/ 0 h 4562375"/>
                <a:gd name="connsiteX0" fmla="*/ 2255 w 2244942"/>
                <a:gd name="connsiteY0" fmla="*/ 0 h 4562375"/>
                <a:gd name="connsiteX1" fmla="*/ 2244942 w 2244942"/>
                <a:gd name="connsiteY1" fmla="*/ 0 h 4562375"/>
                <a:gd name="connsiteX2" fmla="*/ 2244942 w 2244942"/>
                <a:gd name="connsiteY2" fmla="*/ 4562375 h 4562375"/>
                <a:gd name="connsiteX3" fmla="*/ 2255 w 2244942"/>
                <a:gd name="connsiteY3" fmla="*/ 4562375 h 4562375"/>
                <a:gd name="connsiteX4" fmla="*/ 0 w 2244942"/>
                <a:gd name="connsiteY4" fmla="*/ 3587266 h 4562375"/>
                <a:gd name="connsiteX5" fmla="*/ 2255 w 2244942"/>
                <a:gd name="connsiteY5" fmla="*/ 0 h 4562375"/>
                <a:gd name="connsiteX0" fmla="*/ 2255 w 2244942"/>
                <a:gd name="connsiteY0" fmla="*/ 0 h 4562375"/>
                <a:gd name="connsiteX1" fmla="*/ 2244942 w 2244942"/>
                <a:gd name="connsiteY1" fmla="*/ 0 h 4562375"/>
                <a:gd name="connsiteX2" fmla="*/ 2244942 w 2244942"/>
                <a:gd name="connsiteY2" fmla="*/ 4562375 h 4562375"/>
                <a:gd name="connsiteX3" fmla="*/ 1088231 w 2244942"/>
                <a:gd name="connsiteY3" fmla="*/ 4561197 h 4562375"/>
                <a:gd name="connsiteX4" fmla="*/ 2255 w 2244942"/>
                <a:gd name="connsiteY4" fmla="*/ 4562375 h 4562375"/>
                <a:gd name="connsiteX5" fmla="*/ 0 w 2244942"/>
                <a:gd name="connsiteY5" fmla="*/ 3587266 h 4562375"/>
                <a:gd name="connsiteX6" fmla="*/ 2255 w 2244942"/>
                <a:gd name="connsiteY6" fmla="*/ 0 h 4562375"/>
                <a:gd name="connsiteX0" fmla="*/ 2255 w 2244942"/>
                <a:gd name="connsiteY0" fmla="*/ 0 h 4562375"/>
                <a:gd name="connsiteX1" fmla="*/ 2244942 w 2244942"/>
                <a:gd name="connsiteY1" fmla="*/ 0 h 4562375"/>
                <a:gd name="connsiteX2" fmla="*/ 2244942 w 2244942"/>
                <a:gd name="connsiteY2" fmla="*/ 4562375 h 4562375"/>
                <a:gd name="connsiteX3" fmla="*/ 1088231 w 2244942"/>
                <a:gd name="connsiteY3" fmla="*/ 4561197 h 4562375"/>
                <a:gd name="connsiteX4" fmla="*/ 133224 w 2244942"/>
                <a:gd name="connsiteY4" fmla="*/ 4405212 h 4562375"/>
                <a:gd name="connsiteX5" fmla="*/ 0 w 2244942"/>
                <a:gd name="connsiteY5" fmla="*/ 3587266 h 4562375"/>
                <a:gd name="connsiteX6" fmla="*/ 2255 w 2244942"/>
                <a:gd name="connsiteY6" fmla="*/ 0 h 4562375"/>
                <a:gd name="connsiteX0" fmla="*/ 2255 w 2244942"/>
                <a:gd name="connsiteY0" fmla="*/ 0 h 4562375"/>
                <a:gd name="connsiteX1" fmla="*/ 2244942 w 2244942"/>
                <a:gd name="connsiteY1" fmla="*/ 0 h 4562375"/>
                <a:gd name="connsiteX2" fmla="*/ 2244942 w 2244942"/>
                <a:gd name="connsiteY2" fmla="*/ 4562375 h 4562375"/>
                <a:gd name="connsiteX3" fmla="*/ 1088231 w 2244942"/>
                <a:gd name="connsiteY3" fmla="*/ 4561197 h 4562375"/>
                <a:gd name="connsiteX4" fmla="*/ 133224 w 2244942"/>
                <a:gd name="connsiteY4" fmla="*/ 4405212 h 4562375"/>
                <a:gd name="connsiteX5" fmla="*/ 0 w 2244942"/>
                <a:gd name="connsiteY5" fmla="*/ 3587266 h 4562375"/>
                <a:gd name="connsiteX6" fmla="*/ 2255 w 2244942"/>
                <a:gd name="connsiteY6" fmla="*/ 0 h 4562375"/>
                <a:gd name="connsiteX0" fmla="*/ 2255 w 2244942"/>
                <a:gd name="connsiteY0" fmla="*/ 0 h 4562375"/>
                <a:gd name="connsiteX1" fmla="*/ 2244942 w 2244942"/>
                <a:gd name="connsiteY1" fmla="*/ 0 h 4562375"/>
                <a:gd name="connsiteX2" fmla="*/ 2244942 w 2244942"/>
                <a:gd name="connsiteY2" fmla="*/ 4562375 h 4562375"/>
                <a:gd name="connsiteX3" fmla="*/ 1088231 w 2244942"/>
                <a:gd name="connsiteY3" fmla="*/ 4561197 h 4562375"/>
                <a:gd name="connsiteX4" fmla="*/ 133224 w 2244942"/>
                <a:gd name="connsiteY4" fmla="*/ 4405212 h 4562375"/>
                <a:gd name="connsiteX5" fmla="*/ 0 w 2244942"/>
                <a:gd name="connsiteY5" fmla="*/ 3587266 h 4562375"/>
                <a:gd name="connsiteX6" fmla="*/ 2255 w 2244942"/>
                <a:gd name="connsiteY6" fmla="*/ 0 h 4562375"/>
                <a:gd name="connsiteX0" fmla="*/ 2255 w 2244942"/>
                <a:gd name="connsiteY0" fmla="*/ 0 h 4562375"/>
                <a:gd name="connsiteX1" fmla="*/ 2244942 w 2244942"/>
                <a:gd name="connsiteY1" fmla="*/ 0 h 4562375"/>
                <a:gd name="connsiteX2" fmla="*/ 2244942 w 2244942"/>
                <a:gd name="connsiteY2" fmla="*/ 4562375 h 4562375"/>
                <a:gd name="connsiteX3" fmla="*/ 1088231 w 2244942"/>
                <a:gd name="connsiteY3" fmla="*/ 4561197 h 4562375"/>
                <a:gd name="connsiteX4" fmla="*/ 133224 w 2244942"/>
                <a:gd name="connsiteY4" fmla="*/ 4405212 h 4562375"/>
                <a:gd name="connsiteX5" fmla="*/ 0 w 2244942"/>
                <a:gd name="connsiteY5" fmla="*/ 3587266 h 4562375"/>
                <a:gd name="connsiteX6" fmla="*/ 2255 w 2244942"/>
                <a:gd name="connsiteY6" fmla="*/ 0 h 4562375"/>
                <a:gd name="connsiteX0" fmla="*/ 2255 w 2244942"/>
                <a:gd name="connsiteY0" fmla="*/ 0 h 4562375"/>
                <a:gd name="connsiteX1" fmla="*/ 2244942 w 2244942"/>
                <a:gd name="connsiteY1" fmla="*/ 0 h 4562375"/>
                <a:gd name="connsiteX2" fmla="*/ 2244942 w 2244942"/>
                <a:gd name="connsiteY2" fmla="*/ 4562375 h 4562375"/>
                <a:gd name="connsiteX3" fmla="*/ 1088231 w 2244942"/>
                <a:gd name="connsiteY3" fmla="*/ 4561197 h 4562375"/>
                <a:gd name="connsiteX4" fmla="*/ 133224 w 2244942"/>
                <a:gd name="connsiteY4" fmla="*/ 4405212 h 4562375"/>
                <a:gd name="connsiteX5" fmla="*/ 0 w 2244942"/>
                <a:gd name="connsiteY5" fmla="*/ 3587266 h 4562375"/>
                <a:gd name="connsiteX6" fmla="*/ 2255 w 2244942"/>
                <a:gd name="connsiteY6" fmla="*/ 0 h 4562375"/>
                <a:gd name="connsiteX0" fmla="*/ 2255 w 2244942"/>
                <a:gd name="connsiteY0" fmla="*/ 0 h 4562375"/>
                <a:gd name="connsiteX1" fmla="*/ 2244942 w 2244942"/>
                <a:gd name="connsiteY1" fmla="*/ 0 h 4562375"/>
                <a:gd name="connsiteX2" fmla="*/ 2244942 w 2244942"/>
                <a:gd name="connsiteY2" fmla="*/ 4562375 h 4562375"/>
                <a:gd name="connsiteX3" fmla="*/ 1088231 w 2244942"/>
                <a:gd name="connsiteY3" fmla="*/ 4561197 h 4562375"/>
                <a:gd name="connsiteX4" fmla="*/ 133224 w 2244942"/>
                <a:gd name="connsiteY4" fmla="*/ 4405212 h 4562375"/>
                <a:gd name="connsiteX5" fmla="*/ 0 w 2244942"/>
                <a:gd name="connsiteY5" fmla="*/ 3587266 h 4562375"/>
                <a:gd name="connsiteX6" fmla="*/ 2255 w 2244942"/>
                <a:gd name="connsiteY6" fmla="*/ 0 h 4562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44942" h="4562375">
                  <a:moveTo>
                    <a:pt x="2255" y="0"/>
                  </a:moveTo>
                  <a:lnTo>
                    <a:pt x="2244942" y="0"/>
                  </a:lnTo>
                  <a:lnTo>
                    <a:pt x="2244942" y="4562375"/>
                  </a:lnTo>
                  <a:lnTo>
                    <a:pt x="1088231" y="4561197"/>
                  </a:lnTo>
                  <a:cubicBezTo>
                    <a:pt x="748463" y="4540158"/>
                    <a:pt x="639679" y="4542932"/>
                    <a:pt x="133224" y="4405212"/>
                  </a:cubicBezTo>
                  <a:cubicBezTo>
                    <a:pt x="87228" y="4196857"/>
                    <a:pt x="752" y="3912302"/>
                    <a:pt x="0" y="3587266"/>
                  </a:cubicBezTo>
                  <a:cubicBezTo>
                    <a:pt x="752" y="2391511"/>
                    <a:pt x="1503" y="1195755"/>
                    <a:pt x="225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DIN Condensed"/>
                <a:ea typeface="+mn-ea"/>
                <a:cs typeface="+mn-cs"/>
              </a:endParaRPr>
            </a:p>
          </p:txBody>
        </p:sp>
        <p:sp>
          <p:nvSpPr>
            <p:cNvPr id="26" name="Freeform: Shape 20">
              <a:extLst>
                <a:ext uri="{FF2B5EF4-FFF2-40B4-BE49-F238E27FC236}">
                  <a16:creationId xmlns:a16="http://schemas.microsoft.com/office/drawing/2014/main" id="{604EE346-3079-4A11-8E53-F1EE8A7287A7}"/>
                </a:ext>
              </a:extLst>
            </p:cNvPr>
            <p:cNvSpPr/>
            <p:nvPr/>
          </p:nvSpPr>
          <p:spPr>
            <a:xfrm>
              <a:off x="9104376" y="1369496"/>
              <a:ext cx="2249424" cy="868495"/>
            </a:xfrm>
            <a:custGeom>
              <a:avLst/>
              <a:gdLst>
                <a:gd name="connsiteX0" fmla="*/ 546 w 2243233"/>
                <a:gd name="connsiteY0" fmla="*/ 0 h 868495"/>
                <a:gd name="connsiteX1" fmla="*/ 2243233 w 2243233"/>
                <a:gd name="connsiteY1" fmla="*/ 0 h 868495"/>
                <a:gd name="connsiteX2" fmla="*/ 2243233 w 2243233"/>
                <a:gd name="connsiteY2" fmla="*/ 868495 h 868495"/>
                <a:gd name="connsiteX3" fmla="*/ 0 w 2243233"/>
                <a:gd name="connsiteY3" fmla="*/ 868495 h 868495"/>
              </a:gdLst>
              <a:ahLst/>
              <a:cxnLst>
                <a:cxn ang="0">
                  <a:pos x="connsiteX0" y="connsiteY0"/>
                </a:cxn>
                <a:cxn ang="0">
                  <a:pos x="connsiteX1" y="connsiteY1"/>
                </a:cxn>
                <a:cxn ang="0">
                  <a:pos x="connsiteX2" y="connsiteY2"/>
                </a:cxn>
                <a:cxn ang="0">
                  <a:pos x="connsiteX3" y="connsiteY3"/>
                </a:cxn>
              </a:cxnLst>
              <a:rect l="l" t="t" r="r" b="b"/>
              <a:pathLst>
                <a:path w="2243233" h="868495">
                  <a:moveTo>
                    <a:pt x="546" y="0"/>
                  </a:moveTo>
                  <a:lnTo>
                    <a:pt x="2243233" y="0"/>
                  </a:lnTo>
                  <a:lnTo>
                    <a:pt x="2243233" y="868495"/>
                  </a:lnTo>
                  <a:lnTo>
                    <a:pt x="0" y="868495"/>
                  </a:lnTo>
                  <a:close/>
                </a:path>
              </a:pathLst>
            </a:custGeom>
            <a:solidFill>
              <a:schemeClr val="accent1">
                <a:lumMod val="7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DIN Condensed"/>
                  <a:ea typeface="+mn-ea"/>
                  <a:cs typeface="+mn-cs"/>
                </a:rPr>
                <a:t>Application Knowledge</a:t>
              </a:r>
            </a:p>
          </p:txBody>
        </p:sp>
        <p:sp>
          <p:nvSpPr>
            <p:cNvPr id="27" name="Freeform: Shape 21">
              <a:extLst>
                <a:ext uri="{FF2B5EF4-FFF2-40B4-BE49-F238E27FC236}">
                  <a16:creationId xmlns:a16="http://schemas.microsoft.com/office/drawing/2014/main" id="{81B83296-09A7-47E7-8DA1-9E6D783CEBFD}"/>
                </a:ext>
              </a:extLst>
            </p:cNvPr>
            <p:cNvSpPr/>
            <p:nvPr/>
          </p:nvSpPr>
          <p:spPr>
            <a:xfrm>
              <a:off x="9104376" y="2237991"/>
              <a:ext cx="2249424" cy="2352675"/>
            </a:xfrm>
            <a:custGeom>
              <a:avLst/>
              <a:gdLst>
                <a:gd name="connsiteX0" fmla="*/ 546 w 2243233"/>
                <a:gd name="connsiteY0" fmla="*/ 0 h 868495"/>
                <a:gd name="connsiteX1" fmla="*/ 2243233 w 2243233"/>
                <a:gd name="connsiteY1" fmla="*/ 0 h 868495"/>
                <a:gd name="connsiteX2" fmla="*/ 2243233 w 2243233"/>
                <a:gd name="connsiteY2" fmla="*/ 868495 h 868495"/>
                <a:gd name="connsiteX3" fmla="*/ 0 w 2243233"/>
                <a:gd name="connsiteY3" fmla="*/ 868495 h 868495"/>
              </a:gdLst>
              <a:ahLst/>
              <a:cxnLst>
                <a:cxn ang="0">
                  <a:pos x="connsiteX0" y="connsiteY0"/>
                </a:cxn>
                <a:cxn ang="0">
                  <a:pos x="connsiteX1" y="connsiteY1"/>
                </a:cxn>
                <a:cxn ang="0">
                  <a:pos x="connsiteX2" y="connsiteY2"/>
                </a:cxn>
                <a:cxn ang="0">
                  <a:pos x="connsiteX3" y="connsiteY3"/>
                </a:cxn>
              </a:cxnLst>
              <a:rect l="l" t="t" r="r" b="b"/>
              <a:pathLst>
                <a:path w="2243233" h="868495">
                  <a:moveTo>
                    <a:pt x="546" y="0"/>
                  </a:moveTo>
                  <a:lnTo>
                    <a:pt x="2243233" y="0"/>
                  </a:lnTo>
                  <a:lnTo>
                    <a:pt x="2243233" y="868495"/>
                  </a:lnTo>
                  <a:lnTo>
                    <a:pt x="0" y="868495"/>
                  </a:lnTo>
                  <a:close/>
                </a:path>
              </a:pathLst>
            </a:custGeom>
            <a:solidFill>
              <a:schemeClr val="accent4"/>
            </a:solidFill>
            <a:ln>
              <a:noFill/>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1400" b="0" i="0" u="none" strike="noStrike" kern="1200" cap="none" spc="0" normalizeH="0" baseline="0" noProof="0" dirty="0">
                <a:ln>
                  <a:noFill/>
                </a:ln>
                <a:solidFill>
                  <a:prstClr val="black"/>
                </a:solidFill>
                <a:effectLst/>
                <a:uLnTx/>
                <a:uFillTx/>
                <a:latin typeface="DIN Condensed"/>
                <a:ea typeface="+mn-ea"/>
                <a:cs typeface="+mn-cs"/>
              </a:endParaRPr>
            </a:p>
          </p:txBody>
        </p:sp>
        <p:sp>
          <p:nvSpPr>
            <p:cNvPr id="28" name="TextBox 27">
              <a:extLst>
                <a:ext uri="{FF2B5EF4-FFF2-40B4-BE49-F238E27FC236}">
                  <a16:creationId xmlns:a16="http://schemas.microsoft.com/office/drawing/2014/main" id="{1D77C8CE-F53F-4327-BC73-41C2E135937D}"/>
                </a:ext>
              </a:extLst>
            </p:cNvPr>
            <p:cNvSpPr txBox="1"/>
            <p:nvPr/>
          </p:nvSpPr>
          <p:spPr>
            <a:xfrm>
              <a:off x="9288010" y="2407629"/>
              <a:ext cx="1723088" cy="1699593"/>
            </a:xfrm>
            <a:prstGeom prst="rect">
              <a:avLst/>
            </a:prstGeom>
            <a:noFill/>
          </p:spPr>
          <p:txBody>
            <a:bodyPr wrap="square" lIns="0" rIns="0" rtlCol="0" anchor="t">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GB" sz="1400" b="0" i="0" u="none" strike="noStrike" kern="1200" cap="none" spc="0" normalizeH="0" baseline="0" noProof="0" dirty="0">
                  <a:ln>
                    <a:noFill/>
                  </a:ln>
                  <a:solidFill>
                    <a:prstClr val="black"/>
                  </a:solidFill>
                  <a:effectLst/>
                  <a:uLnTx/>
                  <a:uFillTx/>
                  <a:latin typeface="DIN Condensed"/>
                  <a:ea typeface="+mn-ea"/>
                  <a:cs typeface="+mn-cs"/>
                </a:rPr>
                <a:t>Understand application key functionalities</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GB" sz="1400" b="0" i="0" u="none" strike="noStrike" kern="1200" cap="none" spc="0" normalizeH="0" baseline="0" noProof="0" dirty="0">
                  <a:ln>
                    <a:noFill/>
                  </a:ln>
                  <a:solidFill>
                    <a:prstClr val="black"/>
                  </a:solidFill>
                  <a:effectLst/>
                  <a:uLnTx/>
                  <a:uFillTx/>
                  <a:latin typeface="DIN Condensed"/>
                  <a:ea typeface="+mn-ea"/>
                  <a:cs typeface="+mn-cs"/>
                </a:rPr>
                <a:t>Educate users on proper usage of application</a:t>
              </a:r>
              <a:endParaRPr kumimoji="0" lang="en-US" sz="900" b="0" i="0" u="none" strike="noStrike" kern="1200" cap="none" spc="0" normalizeH="0" baseline="0" noProof="0" dirty="0">
                <a:ln>
                  <a:noFill/>
                </a:ln>
                <a:solidFill>
                  <a:prstClr val="black">
                    <a:lumMod val="65000"/>
                    <a:lumOff val="35000"/>
                  </a:prstClr>
                </a:solidFill>
                <a:effectLst/>
                <a:uLnTx/>
                <a:uFillTx/>
                <a:latin typeface="DIN Condensed"/>
                <a:ea typeface="+mn-ea"/>
                <a:cs typeface="+mn-cs"/>
              </a:endParaRPr>
            </a:p>
          </p:txBody>
        </p:sp>
      </p:grpSp>
      <p:pic>
        <p:nvPicPr>
          <p:cNvPr id="29" name="Graphic 45" descr="Handshake">
            <a:extLst>
              <a:ext uri="{FF2B5EF4-FFF2-40B4-BE49-F238E27FC236}">
                <a16:creationId xmlns:a16="http://schemas.microsoft.com/office/drawing/2014/main" id="{2239C1ED-EC71-41C6-BA1D-CD8D7B16A7C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00192" y="4367748"/>
            <a:ext cx="1024128" cy="1024128"/>
          </a:xfrm>
          <a:prstGeom prst="rect">
            <a:avLst/>
          </a:prstGeom>
        </p:spPr>
      </p:pic>
      <p:grpSp>
        <p:nvGrpSpPr>
          <p:cNvPr id="30" name="Group 29">
            <a:extLst>
              <a:ext uri="{FF2B5EF4-FFF2-40B4-BE49-F238E27FC236}">
                <a16:creationId xmlns:a16="http://schemas.microsoft.com/office/drawing/2014/main" id="{FE2447C2-A316-454E-BDF2-D04E62EA23CB}"/>
              </a:ext>
            </a:extLst>
          </p:cNvPr>
          <p:cNvGrpSpPr/>
          <p:nvPr/>
        </p:nvGrpSpPr>
        <p:grpSpPr>
          <a:xfrm>
            <a:off x="3583768" y="1728061"/>
            <a:ext cx="2267713" cy="3721608"/>
            <a:chOff x="6347274" y="1369496"/>
            <a:chExt cx="2249425" cy="4562375"/>
          </a:xfrm>
        </p:grpSpPr>
        <p:sp>
          <p:nvSpPr>
            <p:cNvPr id="31" name="Freeform: Shape 57">
              <a:extLst>
                <a:ext uri="{FF2B5EF4-FFF2-40B4-BE49-F238E27FC236}">
                  <a16:creationId xmlns:a16="http://schemas.microsoft.com/office/drawing/2014/main" id="{1E63756B-E9F6-4255-A672-2490154924F2}"/>
                </a:ext>
              </a:extLst>
            </p:cNvPr>
            <p:cNvSpPr/>
            <p:nvPr/>
          </p:nvSpPr>
          <p:spPr>
            <a:xfrm>
              <a:off x="6663279" y="3562032"/>
              <a:ext cx="1248944" cy="2053637"/>
            </a:xfrm>
            <a:custGeom>
              <a:avLst/>
              <a:gdLst>
                <a:gd name="connsiteX0" fmla="*/ 133544 w 1248944"/>
                <a:gd name="connsiteY0" fmla="*/ 0 h 2053637"/>
                <a:gd name="connsiteX1" fmla="*/ 1248944 w 1248944"/>
                <a:gd name="connsiteY1" fmla="*/ 1984184 h 2053637"/>
                <a:gd name="connsiteX2" fmla="*/ 44522 w 1248944"/>
                <a:gd name="connsiteY2" fmla="*/ 2052988 h 2053637"/>
                <a:gd name="connsiteX3" fmla="*/ 33168 w 1248944"/>
                <a:gd name="connsiteY3" fmla="*/ 2053637 h 2053637"/>
                <a:gd name="connsiteX4" fmla="*/ 9521 w 1248944"/>
                <a:gd name="connsiteY4" fmla="*/ 2043842 h 2053637"/>
                <a:gd name="connsiteX5" fmla="*/ 0 w 1248944"/>
                <a:gd name="connsiteY5" fmla="*/ 2020855 h 2053637"/>
                <a:gd name="connsiteX6" fmla="*/ 873 w 1248944"/>
                <a:gd name="connsiteY6" fmla="*/ 2007640 h 2053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8944" h="2053637">
                  <a:moveTo>
                    <a:pt x="133544" y="0"/>
                  </a:moveTo>
                  <a:lnTo>
                    <a:pt x="1248944" y="1984184"/>
                  </a:lnTo>
                  <a:lnTo>
                    <a:pt x="44522" y="2052988"/>
                  </a:lnTo>
                  <a:lnTo>
                    <a:pt x="33168" y="2053637"/>
                  </a:lnTo>
                  <a:lnTo>
                    <a:pt x="9521" y="2043842"/>
                  </a:lnTo>
                  <a:lnTo>
                    <a:pt x="0" y="2020855"/>
                  </a:lnTo>
                  <a:lnTo>
                    <a:pt x="873" y="2007640"/>
                  </a:lnTo>
                  <a:close/>
                </a:path>
              </a:pathLst>
            </a:custGeom>
            <a:solidFill>
              <a:schemeClr val="accent2"/>
            </a:solidFill>
            <a:ln>
              <a:noFill/>
            </a:ln>
            <a:effectLst>
              <a:outerShdw blurRad="63500" dist="520700" dir="8100000" algn="tr" rotWithShape="0">
                <a:prstClr val="black">
                  <a:alpha val="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DIN Condensed"/>
                <a:ea typeface="+mn-ea"/>
                <a:cs typeface="+mn-cs"/>
              </a:endParaRPr>
            </a:p>
          </p:txBody>
        </p:sp>
        <p:sp>
          <p:nvSpPr>
            <p:cNvPr id="32" name="Freeform: Shape 58">
              <a:extLst>
                <a:ext uri="{FF2B5EF4-FFF2-40B4-BE49-F238E27FC236}">
                  <a16:creationId xmlns:a16="http://schemas.microsoft.com/office/drawing/2014/main" id="{A153363E-5BB1-4979-816E-9FD00DC9B2FF}"/>
                </a:ext>
              </a:extLst>
            </p:cNvPr>
            <p:cNvSpPr/>
            <p:nvPr/>
          </p:nvSpPr>
          <p:spPr>
            <a:xfrm>
              <a:off x="6396100" y="4982734"/>
              <a:ext cx="1333189" cy="911654"/>
            </a:xfrm>
            <a:custGeom>
              <a:avLst/>
              <a:gdLst>
                <a:gd name="connsiteX0" fmla="*/ 0 w 1333189"/>
                <a:gd name="connsiteY0" fmla="*/ 0 h 911654"/>
                <a:gd name="connsiteX1" fmla="*/ 1333189 w 1333189"/>
                <a:gd name="connsiteY1" fmla="*/ 0 h 911654"/>
                <a:gd name="connsiteX2" fmla="*/ 1333189 w 1333189"/>
                <a:gd name="connsiteY2" fmla="*/ 911654 h 911654"/>
                <a:gd name="connsiteX3" fmla="*/ 1086117 w 1333189"/>
                <a:gd name="connsiteY3" fmla="*/ 911402 h 911654"/>
                <a:gd name="connsiteX4" fmla="*/ 131110 w 1333189"/>
                <a:gd name="connsiteY4" fmla="*/ 755417 h 911654"/>
                <a:gd name="connsiteX5" fmla="*/ 1940 w 1333189"/>
                <a:gd name="connsiteY5" fmla="*/ 57392 h 911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3189" h="911654">
                  <a:moveTo>
                    <a:pt x="0" y="0"/>
                  </a:moveTo>
                  <a:lnTo>
                    <a:pt x="1333189" y="0"/>
                  </a:lnTo>
                  <a:lnTo>
                    <a:pt x="1333189" y="911654"/>
                  </a:lnTo>
                  <a:lnTo>
                    <a:pt x="1086117" y="911402"/>
                  </a:lnTo>
                  <a:cubicBezTo>
                    <a:pt x="746349" y="890363"/>
                    <a:pt x="637565" y="893137"/>
                    <a:pt x="131110" y="755417"/>
                  </a:cubicBezTo>
                  <a:cubicBezTo>
                    <a:pt x="90864" y="573107"/>
                    <a:pt x="19625" y="332455"/>
                    <a:pt x="1940" y="57392"/>
                  </a:cubicBezTo>
                  <a:close/>
                </a:path>
              </a:pathLst>
            </a:custGeom>
            <a:solidFill>
              <a:schemeClr val="bg1"/>
            </a:solidFill>
            <a:ln>
              <a:noFill/>
            </a:ln>
            <a:effectLst>
              <a:outerShdw blurRad="1905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DIN Condensed"/>
                <a:ea typeface="+mn-ea"/>
                <a:cs typeface="+mn-cs"/>
              </a:endParaRPr>
            </a:p>
          </p:txBody>
        </p:sp>
        <p:sp>
          <p:nvSpPr>
            <p:cNvPr id="33" name="Rectangle 3">
              <a:extLst>
                <a:ext uri="{FF2B5EF4-FFF2-40B4-BE49-F238E27FC236}">
                  <a16:creationId xmlns:a16="http://schemas.microsoft.com/office/drawing/2014/main" id="{02917727-B4F5-48FB-9B85-DE3A6DDD3A0F}"/>
                </a:ext>
              </a:extLst>
            </p:cNvPr>
            <p:cNvSpPr/>
            <p:nvPr/>
          </p:nvSpPr>
          <p:spPr>
            <a:xfrm>
              <a:off x="6351757" y="1369496"/>
              <a:ext cx="2244942" cy="4562375"/>
            </a:xfrm>
            <a:custGeom>
              <a:avLst/>
              <a:gdLst>
                <a:gd name="connsiteX0" fmla="*/ 0 w 2242687"/>
                <a:gd name="connsiteY0" fmla="*/ 0 h 4562375"/>
                <a:gd name="connsiteX1" fmla="*/ 2242687 w 2242687"/>
                <a:gd name="connsiteY1" fmla="*/ 0 h 4562375"/>
                <a:gd name="connsiteX2" fmla="*/ 2242687 w 2242687"/>
                <a:gd name="connsiteY2" fmla="*/ 4562375 h 4562375"/>
                <a:gd name="connsiteX3" fmla="*/ 0 w 2242687"/>
                <a:gd name="connsiteY3" fmla="*/ 4562375 h 4562375"/>
                <a:gd name="connsiteX4" fmla="*/ 0 w 2242687"/>
                <a:gd name="connsiteY4" fmla="*/ 0 h 4562375"/>
                <a:gd name="connsiteX0" fmla="*/ 2255 w 2244942"/>
                <a:gd name="connsiteY0" fmla="*/ 0 h 4562375"/>
                <a:gd name="connsiteX1" fmla="*/ 2244942 w 2244942"/>
                <a:gd name="connsiteY1" fmla="*/ 0 h 4562375"/>
                <a:gd name="connsiteX2" fmla="*/ 2244942 w 2244942"/>
                <a:gd name="connsiteY2" fmla="*/ 4562375 h 4562375"/>
                <a:gd name="connsiteX3" fmla="*/ 2255 w 2244942"/>
                <a:gd name="connsiteY3" fmla="*/ 4562375 h 4562375"/>
                <a:gd name="connsiteX4" fmla="*/ 0 w 2244942"/>
                <a:gd name="connsiteY4" fmla="*/ 3587266 h 4562375"/>
                <a:gd name="connsiteX5" fmla="*/ 2255 w 2244942"/>
                <a:gd name="connsiteY5" fmla="*/ 0 h 4562375"/>
                <a:gd name="connsiteX0" fmla="*/ 2255 w 2244942"/>
                <a:gd name="connsiteY0" fmla="*/ 0 h 4562375"/>
                <a:gd name="connsiteX1" fmla="*/ 2244942 w 2244942"/>
                <a:gd name="connsiteY1" fmla="*/ 0 h 4562375"/>
                <a:gd name="connsiteX2" fmla="*/ 2244942 w 2244942"/>
                <a:gd name="connsiteY2" fmla="*/ 4562375 h 4562375"/>
                <a:gd name="connsiteX3" fmla="*/ 1088231 w 2244942"/>
                <a:gd name="connsiteY3" fmla="*/ 4561197 h 4562375"/>
                <a:gd name="connsiteX4" fmla="*/ 2255 w 2244942"/>
                <a:gd name="connsiteY4" fmla="*/ 4562375 h 4562375"/>
                <a:gd name="connsiteX5" fmla="*/ 0 w 2244942"/>
                <a:gd name="connsiteY5" fmla="*/ 3587266 h 4562375"/>
                <a:gd name="connsiteX6" fmla="*/ 2255 w 2244942"/>
                <a:gd name="connsiteY6" fmla="*/ 0 h 4562375"/>
                <a:gd name="connsiteX0" fmla="*/ 2255 w 2244942"/>
                <a:gd name="connsiteY0" fmla="*/ 0 h 4562375"/>
                <a:gd name="connsiteX1" fmla="*/ 2244942 w 2244942"/>
                <a:gd name="connsiteY1" fmla="*/ 0 h 4562375"/>
                <a:gd name="connsiteX2" fmla="*/ 2244942 w 2244942"/>
                <a:gd name="connsiteY2" fmla="*/ 4562375 h 4562375"/>
                <a:gd name="connsiteX3" fmla="*/ 1088231 w 2244942"/>
                <a:gd name="connsiteY3" fmla="*/ 4561197 h 4562375"/>
                <a:gd name="connsiteX4" fmla="*/ 133224 w 2244942"/>
                <a:gd name="connsiteY4" fmla="*/ 4405212 h 4562375"/>
                <a:gd name="connsiteX5" fmla="*/ 0 w 2244942"/>
                <a:gd name="connsiteY5" fmla="*/ 3587266 h 4562375"/>
                <a:gd name="connsiteX6" fmla="*/ 2255 w 2244942"/>
                <a:gd name="connsiteY6" fmla="*/ 0 h 4562375"/>
                <a:gd name="connsiteX0" fmla="*/ 2255 w 2244942"/>
                <a:gd name="connsiteY0" fmla="*/ 0 h 4562375"/>
                <a:gd name="connsiteX1" fmla="*/ 2244942 w 2244942"/>
                <a:gd name="connsiteY1" fmla="*/ 0 h 4562375"/>
                <a:gd name="connsiteX2" fmla="*/ 2244942 w 2244942"/>
                <a:gd name="connsiteY2" fmla="*/ 4562375 h 4562375"/>
                <a:gd name="connsiteX3" fmla="*/ 1088231 w 2244942"/>
                <a:gd name="connsiteY3" fmla="*/ 4561197 h 4562375"/>
                <a:gd name="connsiteX4" fmla="*/ 133224 w 2244942"/>
                <a:gd name="connsiteY4" fmla="*/ 4405212 h 4562375"/>
                <a:gd name="connsiteX5" fmla="*/ 0 w 2244942"/>
                <a:gd name="connsiteY5" fmla="*/ 3587266 h 4562375"/>
                <a:gd name="connsiteX6" fmla="*/ 2255 w 2244942"/>
                <a:gd name="connsiteY6" fmla="*/ 0 h 4562375"/>
                <a:gd name="connsiteX0" fmla="*/ 2255 w 2244942"/>
                <a:gd name="connsiteY0" fmla="*/ 0 h 4562375"/>
                <a:gd name="connsiteX1" fmla="*/ 2244942 w 2244942"/>
                <a:gd name="connsiteY1" fmla="*/ 0 h 4562375"/>
                <a:gd name="connsiteX2" fmla="*/ 2244942 w 2244942"/>
                <a:gd name="connsiteY2" fmla="*/ 4562375 h 4562375"/>
                <a:gd name="connsiteX3" fmla="*/ 1088231 w 2244942"/>
                <a:gd name="connsiteY3" fmla="*/ 4561197 h 4562375"/>
                <a:gd name="connsiteX4" fmla="*/ 133224 w 2244942"/>
                <a:gd name="connsiteY4" fmla="*/ 4405212 h 4562375"/>
                <a:gd name="connsiteX5" fmla="*/ 0 w 2244942"/>
                <a:gd name="connsiteY5" fmla="*/ 3587266 h 4562375"/>
                <a:gd name="connsiteX6" fmla="*/ 2255 w 2244942"/>
                <a:gd name="connsiteY6" fmla="*/ 0 h 4562375"/>
                <a:gd name="connsiteX0" fmla="*/ 2255 w 2244942"/>
                <a:gd name="connsiteY0" fmla="*/ 0 h 4562375"/>
                <a:gd name="connsiteX1" fmla="*/ 2244942 w 2244942"/>
                <a:gd name="connsiteY1" fmla="*/ 0 h 4562375"/>
                <a:gd name="connsiteX2" fmla="*/ 2244942 w 2244942"/>
                <a:gd name="connsiteY2" fmla="*/ 4562375 h 4562375"/>
                <a:gd name="connsiteX3" fmla="*/ 1088231 w 2244942"/>
                <a:gd name="connsiteY3" fmla="*/ 4561197 h 4562375"/>
                <a:gd name="connsiteX4" fmla="*/ 133224 w 2244942"/>
                <a:gd name="connsiteY4" fmla="*/ 4405212 h 4562375"/>
                <a:gd name="connsiteX5" fmla="*/ 0 w 2244942"/>
                <a:gd name="connsiteY5" fmla="*/ 3587266 h 4562375"/>
                <a:gd name="connsiteX6" fmla="*/ 2255 w 2244942"/>
                <a:gd name="connsiteY6" fmla="*/ 0 h 4562375"/>
                <a:gd name="connsiteX0" fmla="*/ 2255 w 2244942"/>
                <a:gd name="connsiteY0" fmla="*/ 0 h 4562375"/>
                <a:gd name="connsiteX1" fmla="*/ 2244942 w 2244942"/>
                <a:gd name="connsiteY1" fmla="*/ 0 h 4562375"/>
                <a:gd name="connsiteX2" fmla="*/ 2244942 w 2244942"/>
                <a:gd name="connsiteY2" fmla="*/ 4562375 h 4562375"/>
                <a:gd name="connsiteX3" fmla="*/ 1088231 w 2244942"/>
                <a:gd name="connsiteY3" fmla="*/ 4561197 h 4562375"/>
                <a:gd name="connsiteX4" fmla="*/ 133224 w 2244942"/>
                <a:gd name="connsiteY4" fmla="*/ 4405212 h 4562375"/>
                <a:gd name="connsiteX5" fmla="*/ 0 w 2244942"/>
                <a:gd name="connsiteY5" fmla="*/ 3587266 h 4562375"/>
                <a:gd name="connsiteX6" fmla="*/ 2255 w 2244942"/>
                <a:gd name="connsiteY6" fmla="*/ 0 h 4562375"/>
                <a:gd name="connsiteX0" fmla="*/ 2255 w 2244942"/>
                <a:gd name="connsiteY0" fmla="*/ 0 h 4562375"/>
                <a:gd name="connsiteX1" fmla="*/ 2244942 w 2244942"/>
                <a:gd name="connsiteY1" fmla="*/ 0 h 4562375"/>
                <a:gd name="connsiteX2" fmla="*/ 2244942 w 2244942"/>
                <a:gd name="connsiteY2" fmla="*/ 4562375 h 4562375"/>
                <a:gd name="connsiteX3" fmla="*/ 1088231 w 2244942"/>
                <a:gd name="connsiteY3" fmla="*/ 4561197 h 4562375"/>
                <a:gd name="connsiteX4" fmla="*/ 133224 w 2244942"/>
                <a:gd name="connsiteY4" fmla="*/ 4405212 h 4562375"/>
                <a:gd name="connsiteX5" fmla="*/ 0 w 2244942"/>
                <a:gd name="connsiteY5" fmla="*/ 3587266 h 4562375"/>
                <a:gd name="connsiteX6" fmla="*/ 2255 w 2244942"/>
                <a:gd name="connsiteY6" fmla="*/ 0 h 4562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44942" h="4562375">
                  <a:moveTo>
                    <a:pt x="2255" y="0"/>
                  </a:moveTo>
                  <a:lnTo>
                    <a:pt x="2244942" y="0"/>
                  </a:lnTo>
                  <a:lnTo>
                    <a:pt x="2244942" y="4562375"/>
                  </a:lnTo>
                  <a:lnTo>
                    <a:pt x="1088231" y="4561197"/>
                  </a:lnTo>
                  <a:cubicBezTo>
                    <a:pt x="748463" y="4540158"/>
                    <a:pt x="639679" y="4542932"/>
                    <a:pt x="133224" y="4405212"/>
                  </a:cubicBezTo>
                  <a:cubicBezTo>
                    <a:pt x="87228" y="4196857"/>
                    <a:pt x="752" y="3912302"/>
                    <a:pt x="0" y="3587266"/>
                  </a:cubicBezTo>
                  <a:cubicBezTo>
                    <a:pt x="752" y="2391511"/>
                    <a:pt x="1503" y="1195755"/>
                    <a:pt x="225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DIN Condensed"/>
                <a:ea typeface="+mn-ea"/>
                <a:cs typeface="+mn-cs"/>
              </a:endParaRPr>
            </a:p>
          </p:txBody>
        </p:sp>
        <p:sp>
          <p:nvSpPr>
            <p:cNvPr id="34" name="Freeform: Shape 60">
              <a:extLst>
                <a:ext uri="{FF2B5EF4-FFF2-40B4-BE49-F238E27FC236}">
                  <a16:creationId xmlns:a16="http://schemas.microsoft.com/office/drawing/2014/main" id="{5BD41EED-8613-4D09-BDAE-7F815013F2BE}"/>
                </a:ext>
              </a:extLst>
            </p:cNvPr>
            <p:cNvSpPr/>
            <p:nvPr/>
          </p:nvSpPr>
          <p:spPr>
            <a:xfrm>
              <a:off x="6347274" y="1369496"/>
              <a:ext cx="2249424" cy="868495"/>
            </a:xfrm>
            <a:custGeom>
              <a:avLst/>
              <a:gdLst>
                <a:gd name="connsiteX0" fmla="*/ 546 w 2243233"/>
                <a:gd name="connsiteY0" fmla="*/ 0 h 868495"/>
                <a:gd name="connsiteX1" fmla="*/ 2243233 w 2243233"/>
                <a:gd name="connsiteY1" fmla="*/ 0 h 868495"/>
                <a:gd name="connsiteX2" fmla="*/ 2243233 w 2243233"/>
                <a:gd name="connsiteY2" fmla="*/ 868495 h 868495"/>
                <a:gd name="connsiteX3" fmla="*/ 0 w 2243233"/>
                <a:gd name="connsiteY3" fmla="*/ 868495 h 868495"/>
              </a:gdLst>
              <a:ahLst/>
              <a:cxnLst>
                <a:cxn ang="0">
                  <a:pos x="connsiteX0" y="connsiteY0"/>
                </a:cxn>
                <a:cxn ang="0">
                  <a:pos x="connsiteX1" y="connsiteY1"/>
                </a:cxn>
                <a:cxn ang="0">
                  <a:pos x="connsiteX2" y="connsiteY2"/>
                </a:cxn>
                <a:cxn ang="0">
                  <a:pos x="connsiteX3" y="connsiteY3"/>
                </a:cxn>
              </a:cxnLst>
              <a:rect l="l" t="t" r="r" b="b"/>
              <a:pathLst>
                <a:path w="2243233" h="868495">
                  <a:moveTo>
                    <a:pt x="546" y="0"/>
                  </a:moveTo>
                  <a:lnTo>
                    <a:pt x="2243233" y="0"/>
                  </a:lnTo>
                  <a:lnTo>
                    <a:pt x="2243233" y="868495"/>
                  </a:lnTo>
                  <a:lnTo>
                    <a:pt x="0" y="868495"/>
                  </a:lnTo>
                  <a:close/>
                </a:path>
              </a:pathLst>
            </a:custGeom>
            <a:solidFill>
              <a:schemeClr val="accent1">
                <a:lumMod val="7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DIN Condensed"/>
                  <a:ea typeface="+mn-ea"/>
                  <a:cs typeface="+mn-cs"/>
                </a:rPr>
                <a:t>Flexibility</a:t>
              </a:r>
            </a:p>
          </p:txBody>
        </p:sp>
        <p:sp>
          <p:nvSpPr>
            <p:cNvPr id="35" name="Freeform: Shape 61">
              <a:extLst>
                <a:ext uri="{FF2B5EF4-FFF2-40B4-BE49-F238E27FC236}">
                  <a16:creationId xmlns:a16="http://schemas.microsoft.com/office/drawing/2014/main" id="{5A3265BA-64BC-474F-A8FD-78DE35BE78F6}"/>
                </a:ext>
              </a:extLst>
            </p:cNvPr>
            <p:cNvSpPr/>
            <p:nvPr/>
          </p:nvSpPr>
          <p:spPr>
            <a:xfrm>
              <a:off x="6347275" y="2237991"/>
              <a:ext cx="2249424" cy="2352675"/>
            </a:xfrm>
            <a:custGeom>
              <a:avLst/>
              <a:gdLst>
                <a:gd name="connsiteX0" fmla="*/ 546 w 2243233"/>
                <a:gd name="connsiteY0" fmla="*/ 0 h 868495"/>
                <a:gd name="connsiteX1" fmla="*/ 2243233 w 2243233"/>
                <a:gd name="connsiteY1" fmla="*/ 0 h 868495"/>
                <a:gd name="connsiteX2" fmla="*/ 2243233 w 2243233"/>
                <a:gd name="connsiteY2" fmla="*/ 868495 h 868495"/>
                <a:gd name="connsiteX3" fmla="*/ 0 w 2243233"/>
                <a:gd name="connsiteY3" fmla="*/ 868495 h 868495"/>
              </a:gdLst>
              <a:ahLst/>
              <a:cxnLst>
                <a:cxn ang="0">
                  <a:pos x="connsiteX0" y="connsiteY0"/>
                </a:cxn>
                <a:cxn ang="0">
                  <a:pos x="connsiteX1" y="connsiteY1"/>
                </a:cxn>
                <a:cxn ang="0">
                  <a:pos x="connsiteX2" y="connsiteY2"/>
                </a:cxn>
                <a:cxn ang="0">
                  <a:pos x="connsiteX3" y="connsiteY3"/>
                </a:cxn>
              </a:cxnLst>
              <a:rect l="l" t="t" r="r" b="b"/>
              <a:pathLst>
                <a:path w="2243233" h="868495">
                  <a:moveTo>
                    <a:pt x="546" y="0"/>
                  </a:moveTo>
                  <a:lnTo>
                    <a:pt x="2243233" y="0"/>
                  </a:lnTo>
                  <a:lnTo>
                    <a:pt x="2243233" y="868495"/>
                  </a:lnTo>
                  <a:lnTo>
                    <a:pt x="0" y="868495"/>
                  </a:lnTo>
                  <a:close/>
                </a:path>
              </a:pathLst>
            </a:custGeom>
            <a:solidFill>
              <a:schemeClr val="accent2"/>
            </a:solidFill>
            <a:ln>
              <a:noFill/>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DIN Condensed"/>
                <a:ea typeface="+mn-ea"/>
                <a:cs typeface="+mn-cs"/>
              </a:endParaRPr>
            </a:p>
          </p:txBody>
        </p:sp>
        <p:grpSp>
          <p:nvGrpSpPr>
            <p:cNvPr id="36" name="Group 35">
              <a:extLst>
                <a:ext uri="{FF2B5EF4-FFF2-40B4-BE49-F238E27FC236}">
                  <a16:creationId xmlns:a16="http://schemas.microsoft.com/office/drawing/2014/main" id="{2C221086-DF50-4DF9-884B-7E3727835E04}"/>
                </a:ext>
              </a:extLst>
            </p:cNvPr>
            <p:cNvGrpSpPr/>
            <p:nvPr/>
          </p:nvGrpSpPr>
          <p:grpSpPr>
            <a:xfrm>
              <a:off x="6526952" y="2251623"/>
              <a:ext cx="1984388" cy="2226117"/>
              <a:chOff x="1010529" y="2308483"/>
              <a:chExt cx="1984388" cy="2226117"/>
            </a:xfrm>
          </p:grpSpPr>
          <p:sp>
            <p:nvSpPr>
              <p:cNvPr id="37" name="TextBox 36">
                <a:extLst>
                  <a:ext uri="{FF2B5EF4-FFF2-40B4-BE49-F238E27FC236}">
                    <a16:creationId xmlns:a16="http://schemas.microsoft.com/office/drawing/2014/main" id="{4D1ABF59-4A86-447B-8A4A-579DEF81289D}"/>
                  </a:ext>
                </a:extLst>
              </p:cNvPr>
              <p:cNvSpPr txBox="1"/>
              <p:nvPr/>
            </p:nvSpPr>
            <p:spPr>
              <a:xfrm>
                <a:off x="1091727" y="2465675"/>
                <a:ext cx="1727673" cy="452770"/>
              </a:xfrm>
              <a:prstGeom prst="rect">
                <a:avLst/>
              </a:prstGeom>
              <a:noFill/>
            </p:spPr>
            <p:txBody>
              <a:bodyPr wrap="square" l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black"/>
                  </a:solidFill>
                  <a:effectLst/>
                  <a:uLnTx/>
                  <a:uFillTx/>
                  <a:latin typeface="DIN Condensed"/>
                  <a:ea typeface="+mn-ea"/>
                  <a:cs typeface="+mn-cs"/>
                </a:endParaRPr>
              </a:p>
            </p:txBody>
          </p:sp>
          <p:sp>
            <p:nvSpPr>
              <p:cNvPr id="38" name="TextBox 37">
                <a:extLst>
                  <a:ext uri="{FF2B5EF4-FFF2-40B4-BE49-F238E27FC236}">
                    <a16:creationId xmlns:a16="http://schemas.microsoft.com/office/drawing/2014/main" id="{525148F2-2162-4546-A56C-D62B8F5DE3F1}"/>
                  </a:ext>
                </a:extLst>
              </p:cNvPr>
              <p:cNvSpPr txBox="1"/>
              <p:nvPr/>
            </p:nvSpPr>
            <p:spPr>
              <a:xfrm>
                <a:off x="1010529" y="2308483"/>
                <a:ext cx="1984388" cy="2226117"/>
              </a:xfrm>
              <a:prstGeom prst="rect">
                <a:avLst/>
              </a:prstGeom>
              <a:noFill/>
            </p:spPr>
            <p:txBody>
              <a:bodyPr wrap="square" lIns="0" rIns="0" rtlCol="0" anchor="t">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GB" sz="1400" b="0" i="0" u="none" strike="noStrike" kern="1200" cap="none" spc="0" normalizeH="0" baseline="0" noProof="0" dirty="0">
                    <a:ln>
                      <a:noFill/>
                    </a:ln>
                    <a:solidFill>
                      <a:prstClr val="black"/>
                    </a:solidFill>
                    <a:effectLst/>
                    <a:uLnTx/>
                    <a:uFillTx/>
                    <a:latin typeface="DIN Condensed"/>
                    <a:ea typeface="+mn-ea"/>
                    <a:cs typeface="+mn-cs"/>
                  </a:rPr>
                  <a:t>Work collaboratively with customers </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GB" sz="1400" b="0" i="0" u="none" strike="noStrike" kern="1200" cap="none" spc="0" normalizeH="0" baseline="0" noProof="0" dirty="0">
                    <a:ln>
                      <a:noFill/>
                    </a:ln>
                    <a:solidFill>
                      <a:prstClr val="black"/>
                    </a:solidFill>
                    <a:effectLst/>
                    <a:uLnTx/>
                    <a:uFillTx/>
                    <a:latin typeface="DIN Condensed"/>
                    <a:ea typeface="+mn-ea"/>
                    <a:cs typeface="+mn-cs"/>
                  </a:rPr>
                  <a:t>Rapidly respond to business needs </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GB" sz="1400" b="0" i="0" u="none" strike="noStrike" kern="1200" cap="none" spc="0" normalizeH="0" baseline="0" noProof="0" dirty="0">
                    <a:ln>
                      <a:noFill/>
                    </a:ln>
                    <a:solidFill>
                      <a:prstClr val="black"/>
                    </a:solidFill>
                    <a:effectLst/>
                    <a:uLnTx/>
                    <a:uFillTx/>
                    <a:latin typeface="DIN Condensed"/>
                    <a:ea typeface="+mn-ea"/>
                    <a:cs typeface="+mn-cs"/>
                  </a:rPr>
                  <a:t>Work beyond the scope of traditional “Break-Fix” to align to business challenges.</a:t>
                </a:r>
                <a:endParaRPr kumimoji="0" lang="en-US" sz="1400" b="0" i="0" u="none" strike="noStrike" kern="1200" cap="none" spc="0" normalizeH="0" baseline="0" noProof="0" dirty="0">
                  <a:ln>
                    <a:noFill/>
                  </a:ln>
                  <a:solidFill>
                    <a:prstClr val="black"/>
                  </a:solidFill>
                  <a:effectLst/>
                  <a:uLnTx/>
                  <a:uFillTx/>
                  <a:latin typeface="DIN Condensed"/>
                  <a:ea typeface="+mn-ea"/>
                  <a:cs typeface="+mn-cs"/>
                </a:endParaRPr>
              </a:p>
            </p:txBody>
          </p:sp>
        </p:grpSp>
      </p:grpSp>
      <p:pic>
        <p:nvPicPr>
          <p:cNvPr id="39" name="Picture 3">
            <a:extLst>
              <a:ext uri="{FF2B5EF4-FFF2-40B4-BE49-F238E27FC236}">
                <a16:creationId xmlns:a16="http://schemas.microsoft.com/office/drawing/2014/main" id="{DBB4EEE9-B042-4D46-B038-D192A475640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04027" y="4361790"/>
            <a:ext cx="1645920" cy="1021230"/>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40" name="Group 39">
            <a:extLst>
              <a:ext uri="{FF2B5EF4-FFF2-40B4-BE49-F238E27FC236}">
                <a16:creationId xmlns:a16="http://schemas.microsoft.com/office/drawing/2014/main" id="{60A9AD64-81DF-45A8-9BF9-71F821CE5117}"/>
              </a:ext>
            </a:extLst>
          </p:cNvPr>
          <p:cNvGrpSpPr>
            <a:grpSpLocks noChangeAspect="1"/>
          </p:cNvGrpSpPr>
          <p:nvPr/>
        </p:nvGrpSpPr>
        <p:grpSpPr>
          <a:xfrm>
            <a:off x="7010458" y="4480941"/>
            <a:ext cx="1188720" cy="786364"/>
            <a:chOff x="6910388" y="4597400"/>
            <a:chExt cx="1439863" cy="952500"/>
          </a:xfrm>
          <a:solidFill>
            <a:schemeClr val="tx1"/>
          </a:solidFill>
        </p:grpSpPr>
        <p:sp>
          <p:nvSpPr>
            <p:cNvPr id="41" name="Freeform 81">
              <a:extLst>
                <a:ext uri="{FF2B5EF4-FFF2-40B4-BE49-F238E27FC236}">
                  <a16:creationId xmlns:a16="http://schemas.microsoft.com/office/drawing/2014/main" id="{D061ACB9-D954-45DF-8ECA-EEB735E2BA6C}"/>
                </a:ext>
              </a:extLst>
            </p:cNvPr>
            <p:cNvSpPr>
              <a:spLocks noEditPoints="1"/>
            </p:cNvSpPr>
            <p:nvPr/>
          </p:nvSpPr>
          <p:spPr bwMode="auto">
            <a:xfrm>
              <a:off x="7119938" y="4806950"/>
              <a:ext cx="1230313" cy="742950"/>
            </a:xfrm>
            <a:custGeom>
              <a:avLst/>
              <a:gdLst>
                <a:gd name="T0" fmla="*/ 320 w 328"/>
                <a:gd name="T1" fmla="*/ 0 h 198"/>
                <a:gd name="T2" fmla="*/ 8 w 328"/>
                <a:gd name="T3" fmla="*/ 0 h 198"/>
                <a:gd name="T4" fmla="*/ 0 w 328"/>
                <a:gd name="T5" fmla="*/ 8 h 198"/>
                <a:gd name="T6" fmla="*/ 0 w 328"/>
                <a:gd name="T7" fmla="*/ 190 h 198"/>
                <a:gd name="T8" fmla="*/ 8 w 328"/>
                <a:gd name="T9" fmla="*/ 198 h 198"/>
                <a:gd name="T10" fmla="*/ 320 w 328"/>
                <a:gd name="T11" fmla="*/ 198 h 198"/>
                <a:gd name="T12" fmla="*/ 328 w 328"/>
                <a:gd name="T13" fmla="*/ 190 h 198"/>
                <a:gd name="T14" fmla="*/ 328 w 328"/>
                <a:gd name="T15" fmla="*/ 8 h 198"/>
                <a:gd name="T16" fmla="*/ 320 w 328"/>
                <a:gd name="T17" fmla="*/ 0 h 198"/>
                <a:gd name="T18" fmla="*/ 164 w 328"/>
                <a:gd name="T19" fmla="*/ 183 h 198"/>
                <a:gd name="T20" fmla="*/ 80 w 328"/>
                <a:gd name="T21" fmla="*/ 99 h 198"/>
                <a:gd name="T22" fmla="*/ 164 w 328"/>
                <a:gd name="T23" fmla="*/ 15 h 198"/>
                <a:gd name="T24" fmla="*/ 248 w 328"/>
                <a:gd name="T25" fmla="*/ 99 h 198"/>
                <a:gd name="T26" fmla="*/ 164 w 328"/>
                <a:gd name="T27" fmla="*/ 183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8" h="198">
                  <a:moveTo>
                    <a:pt x="320" y="0"/>
                  </a:moveTo>
                  <a:cubicBezTo>
                    <a:pt x="8" y="0"/>
                    <a:pt x="8" y="0"/>
                    <a:pt x="8" y="0"/>
                  </a:cubicBezTo>
                  <a:cubicBezTo>
                    <a:pt x="4" y="0"/>
                    <a:pt x="0" y="3"/>
                    <a:pt x="0" y="8"/>
                  </a:cubicBezTo>
                  <a:cubicBezTo>
                    <a:pt x="0" y="190"/>
                    <a:pt x="0" y="190"/>
                    <a:pt x="0" y="190"/>
                  </a:cubicBezTo>
                  <a:cubicBezTo>
                    <a:pt x="0" y="194"/>
                    <a:pt x="4" y="198"/>
                    <a:pt x="8" y="198"/>
                  </a:cubicBezTo>
                  <a:cubicBezTo>
                    <a:pt x="320" y="198"/>
                    <a:pt x="320" y="198"/>
                    <a:pt x="320" y="198"/>
                  </a:cubicBezTo>
                  <a:cubicBezTo>
                    <a:pt x="324" y="198"/>
                    <a:pt x="328" y="194"/>
                    <a:pt x="328" y="190"/>
                  </a:cubicBezTo>
                  <a:cubicBezTo>
                    <a:pt x="328" y="8"/>
                    <a:pt x="328" y="8"/>
                    <a:pt x="328" y="8"/>
                  </a:cubicBezTo>
                  <a:cubicBezTo>
                    <a:pt x="328" y="3"/>
                    <a:pt x="324" y="0"/>
                    <a:pt x="320" y="0"/>
                  </a:cubicBezTo>
                  <a:close/>
                  <a:moveTo>
                    <a:pt x="164" y="183"/>
                  </a:moveTo>
                  <a:cubicBezTo>
                    <a:pt x="118" y="183"/>
                    <a:pt x="80" y="145"/>
                    <a:pt x="80" y="99"/>
                  </a:cubicBezTo>
                  <a:cubicBezTo>
                    <a:pt x="80" y="53"/>
                    <a:pt x="118" y="15"/>
                    <a:pt x="164" y="15"/>
                  </a:cubicBezTo>
                  <a:cubicBezTo>
                    <a:pt x="210" y="15"/>
                    <a:pt x="248" y="53"/>
                    <a:pt x="248" y="99"/>
                  </a:cubicBezTo>
                  <a:cubicBezTo>
                    <a:pt x="248" y="145"/>
                    <a:pt x="210" y="183"/>
                    <a:pt x="164" y="18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2" name="Freeform 82">
              <a:extLst>
                <a:ext uri="{FF2B5EF4-FFF2-40B4-BE49-F238E27FC236}">
                  <a16:creationId xmlns:a16="http://schemas.microsoft.com/office/drawing/2014/main" id="{88CDEC5B-32ED-4056-95EC-6DB7D944E6FA}"/>
                </a:ext>
              </a:extLst>
            </p:cNvPr>
            <p:cNvSpPr>
              <a:spLocks noEditPoints="1"/>
            </p:cNvSpPr>
            <p:nvPr/>
          </p:nvSpPr>
          <p:spPr bwMode="auto">
            <a:xfrm>
              <a:off x="7596188" y="4908550"/>
              <a:ext cx="288925" cy="528638"/>
            </a:xfrm>
            <a:custGeom>
              <a:avLst/>
              <a:gdLst>
                <a:gd name="T0" fmla="*/ 46 w 77"/>
                <a:gd name="T1" fmla="*/ 61 h 141"/>
                <a:gd name="T2" fmla="*/ 46 w 77"/>
                <a:gd name="T3" fmla="*/ 31 h 141"/>
                <a:gd name="T4" fmla="*/ 57 w 77"/>
                <a:gd name="T5" fmla="*/ 37 h 141"/>
                <a:gd name="T6" fmla="*/ 64 w 77"/>
                <a:gd name="T7" fmla="*/ 41 h 141"/>
                <a:gd name="T8" fmla="*/ 74 w 77"/>
                <a:gd name="T9" fmla="*/ 31 h 141"/>
                <a:gd name="T10" fmla="*/ 69 w 77"/>
                <a:gd name="T11" fmla="*/ 22 h 141"/>
                <a:gd name="T12" fmla="*/ 46 w 77"/>
                <a:gd name="T13" fmla="*/ 13 h 141"/>
                <a:gd name="T14" fmla="*/ 46 w 77"/>
                <a:gd name="T15" fmla="*/ 9 h 141"/>
                <a:gd name="T16" fmla="*/ 38 w 77"/>
                <a:gd name="T17" fmla="*/ 0 h 141"/>
                <a:gd name="T18" fmla="*/ 31 w 77"/>
                <a:gd name="T19" fmla="*/ 9 h 141"/>
                <a:gd name="T20" fmla="*/ 31 w 77"/>
                <a:gd name="T21" fmla="*/ 13 h 141"/>
                <a:gd name="T22" fmla="*/ 0 w 77"/>
                <a:gd name="T23" fmla="*/ 45 h 141"/>
                <a:gd name="T24" fmla="*/ 31 w 77"/>
                <a:gd name="T25" fmla="*/ 77 h 141"/>
                <a:gd name="T26" fmla="*/ 31 w 77"/>
                <a:gd name="T27" fmla="*/ 109 h 141"/>
                <a:gd name="T28" fmla="*/ 17 w 77"/>
                <a:gd name="T29" fmla="*/ 103 h 141"/>
                <a:gd name="T30" fmla="*/ 10 w 77"/>
                <a:gd name="T31" fmla="*/ 99 h 141"/>
                <a:gd name="T32" fmla="*/ 0 w 77"/>
                <a:gd name="T33" fmla="*/ 109 h 141"/>
                <a:gd name="T34" fmla="*/ 3 w 77"/>
                <a:gd name="T35" fmla="*/ 116 h 141"/>
                <a:gd name="T36" fmla="*/ 31 w 77"/>
                <a:gd name="T37" fmla="*/ 127 h 141"/>
                <a:gd name="T38" fmla="*/ 31 w 77"/>
                <a:gd name="T39" fmla="*/ 132 h 141"/>
                <a:gd name="T40" fmla="*/ 38 w 77"/>
                <a:gd name="T41" fmla="*/ 141 h 141"/>
                <a:gd name="T42" fmla="*/ 46 w 77"/>
                <a:gd name="T43" fmla="*/ 132 h 141"/>
                <a:gd name="T44" fmla="*/ 46 w 77"/>
                <a:gd name="T45" fmla="*/ 127 h 141"/>
                <a:gd name="T46" fmla="*/ 77 w 77"/>
                <a:gd name="T47" fmla="*/ 95 h 141"/>
                <a:gd name="T48" fmla="*/ 46 w 77"/>
                <a:gd name="T49" fmla="*/ 61 h 141"/>
                <a:gd name="T50" fmla="*/ 31 w 77"/>
                <a:gd name="T51" fmla="*/ 56 h 141"/>
                <a:gd name="T52" fmla="*/ 21 w 77"/>
                <a:gd name="T53" fmla="*/ 44 h 141"/>
                <a:gd name="T54" fmla="*/ 31 w 77"/>
                <a:gd name="T55" fmla="*/ 31 h 141"/>
                <a:gd name="T56" fmla="*/ 31 w 77"/>
                <a:gd name="T57" fmla="*/ 56 h 141"/>
                <a:gd name="T58" fmla="*/ 46 w 77"/>
                <a:gd name="T59" fmla="*/ 109 h 141"/>
                <a:gd name="T60" fmla="*/ 46 w 77"/>
                <a:gd name="T61" fmla="*/ 82 h 141"/>
                <a:gd name="T62" fmla="*/ 57 w 77"/>
                <a:gd name="T63" fmla="*/ 96 h 141"/>
                <a:gd name="T64" fmla="*/ 46 w 77"/>
                <a:gd name="T65" fmla="*/ 109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7" h="141">
                  <a:moveTo>
                    <a:pt x="46" y="61"/>
                  </a:moveTo>
                  <a:cubicBezTo>
                    <a:pt x="46" y="31"/>
                    <a:pt x="46" y="31"/>
                    <a:pt x="46" y="31"/>
                  </a:cubicBezTo>
                  <a:cubicBezTo>
                    <a:pt x="49" y="32"/>
                    <a:pt x="53" y="34"/>
                    <a:pt x="57" y="37"/>
                  </a:cubicBezTo>
                  <a:cubicBezTo>
                    <a:pt x="59" y="39"/>
                    <a:pt x="60" y="41"/>
                    <a:pt x="64" y="41"/>
                  </a:cubicBezTo>
                  <a:cubicBezTo>
                    <a:pt x="68" y="41"/>
                    <a:pt x="74" y="35"/>
                    <a:pt x="74" y="31"/>
                  </a:cubicBezTo>
                  <a:cubicBezTo>
                    <a:pt x="74" y="28"/>
                    <a:pt x="72" y="25"/>
                    <a:pt x="69" y="22"/>
                  </a:cubicBezTo>
                  <a:cubicBezTo>
                    <a:pt x="64" y="18"/>
                    <a:pt x="55" y="14"/>
                    <a:pt x="46" y="13"/>
                  </a:cubicBezTo>
                  <a:cubicBezTo>
                    <a:pt x="46" y="9"/>
                    <a:pt x="46" y="9"/>
                    <a:pt x="46" y="9"/>
                  </a:cubicBezTo>
                  <a:cubicBezTo>
                    <a:pt x="46" y="3"/>
                    <a:pt x="44" y="0"/>
                    <a:pt x="38" y="0"/>
                  </a:cubicBezTo>
                  <a:cubicBezTo>
                    <a:pt x="33" y="0"/>
                    <a:pt x="31" y="3"/>
                    <a:pt x="31" y="9"/>
                  </a:cubicBezTo>
                  <a:cubicBezTo>
                    <a:pt x="31" y="12"/>
                    <a:pt x="31" y="12"/>
                    <a:pt x="31" y="13"/>
                  </a:cubicBezTo>
                  <a:cubicBezTo>
                    <a:pt x="12" y="15"/>
                    <a:pt x="0" y="28"/>
                    <a:pt x="0" y="45"/>
                  </a:cubicBezTo>
                  <a:cubicBezTo>
                    <a:pt x="0" y="65"/>
                    <a:pt x="15" y="73"/>
                    <a:pt x="31" y="77"/>
                  </a:cubicBezTo>
                  <a:cubicBezTo>
                    <a:pt x="31" y="109"/>
                    <a:pt x="31" y="109"/>
                    <a:pt x="31" y="109"/>
                  </a:cubicBezTo>
                  <a:cubicBezTo>
                    <a:pt x="25" y="109"/>
                    <a:pt x="20" y="105"/>
                    <a:pt x="17" y="103"/>
                  </a:cubicBezTo>
                  <a:cubicBezTo>
                    <a:pt x="15" y="101"/>
                    <a:pt x="13" y="99"/>
                    <a:pt x="10" y="99"/>
                  </a:cubicBezTo>
                  <a:cubicBezTo>
                    <a:pt x="5" y="99"/>
                    <a:pt x="0" y="105"/>
                    <a:pt x="0" y="109"/>
                  </a:cubicBezTo>
                  <a:cubicBezTo>
                    <a:pt x="0" y="111"/>
                    <a:pt x="1" y="113"/>
                    <a:pt x="3" y="116"/>
                  </a:cubicBezTo>
                  <a:cubicBezTo>
                    <a:pt x="10" y="122"/>
                    <a:pt x="20" y="126"/>
                    <a:pt x="31" y="127"/>
                  </a:cubicBezTo>
                  <a:cubicBezTo>
                    <a:pt x="31" y="132"/>
                    <a:pt x="31" y="132"/>
                    <a:pt x="31" y="132"/>
                  </a:cubicBezTo>
                  <a:cubicBezTo>
                    <a:pt x="31" y="139"/>
                    <a:pt x="32" y="141"/>
                    <a:pt x="38" y="141"/>
                  </a:cubicBezTo>
                  <a:cubicBezTo>
                    <a:pt x="45" y="141"/>
                    <a:pt x="46" y="138"/>
                    <a:pt x="46" y="132"/>
                  </a:cubicBezTo>
                  <a:cubicBezTo>
                    <a:pt x="46" y="127"/>
                    <a:pt x="46" y="127"/>
                    <a:pt x="46" y="127"/>
                  </a:cubicBezTo>
                  <a:cubicBezTo>
                    <a:pt x="65" y="126"/>
                    <a:pt x="77" y="112"/>
                    <a:pt x="77" y="95"/>
                  </a:cubicBezTo>
                  <a:cubicBezTo>
                    <a:pt x="77" y="76"/>
                    <a:pt x="62" y="66"/>
                    <a:pt x="46" y="61"/>
                  </a:cubicBezTo>
                  <a:close/>
                  <a:moveTo>
                    <a:pt x="31" y="56"/>
                  </a:moveTo>
                  <a:cubicBezTo>
                    <a:pt x="24" y="54"/>
                    <a:pt x="21" y="50"/>
                    <a:pt x="21" y="44"/>
                  </a:cubicBezTo>
                  <a:cubicBezTo>
                    <a:pt x="21" y="35"/>
                    <a:pt x="26" y="32"/>
                    <a:pt x="31" y="31"/>
                  </a:cubicBezTo>
                  <a:lnTo>
                    <a:pt x="31" y="56"/>
                  </a:lnTo>
                  <a:close/>
                  <a:moveTo>
                    <a:pt x="46" y="109"/>
                  </a:moveTo>
                  <a:cubicBezTo>
                    <a:pt x="46" y="82"/>
                    <a:pt x="46" y="82"/>
                    <a:pt x="46" y="82"/>
                  </a:cubicBezTo>
                  <a:cubicBezTo>
                    <a:pt x="54" y="84"/>
                    <a:pt x="57" y="90"/>
                    <a:pt x="57" y="96"/>
                  </a:cubicBezTo>
                  <a:cubicBezTo>
                    <a:pt x="57" y="104"/>
                    <a:pt x="51" y="108"/>
                    <a:pt x="46" y="109"/>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3" name="Freeform 83">
              <a:extLst>
                <a:ext uri="{FF2B5EF4-FFF2-40B4-BE49-F238E27FC236}">
                  <a16:creationId xmlns:a16="http://schemas.microsoft.com/office/drawing/2014/main" id="{EA19F62F-7756-4B76-B26F-74EC281684A4}"/>
                </a:ext>
              </a:extLst>
            </p:cNvPr>
            <p:cNvSpPr>
              <a:spLocks/>
            </p:cNvSpPr>
            <p:nvPr/>
          </p:nvSpPr>
          <p:spPr bwMode="auto">
            <a:xfrm>
              <a:off x="6910388" y="4597400"/>
              <a:ext cx="1230313" cy="741363"/>
            </a:xfrm>
            <a:custGeom>
              <a:avLst/>
              <a:gdLst>
                <a:gd name="T0" fmla="*/ 64 w 328"/>
                <a:gd name="T1" fmla="*/ 31 h 198"/>
                <a:gd name="T2" fmla="*/ 328 w 328"/>
                <a:gd name="T3" fmla="*/ 31 h 198"/>
                <a:gd name="T4" fmla="*/ 328 w 328"/>
                <a:gd name="T5" fmla="*/ 8 h 198"/>
                <a:gd name="T6" fmla="*/ 320 w 328"/>
                <a:gd name="T7" fmla="*/ 0 h 198"/>
                <a:gd name="T8" fmla="*/ 9 w 328"/>
                <a:gd name="T9" fmla="*/ 0 h 198"/>
                <a:gd name="T10" fmla="*/ 0 w 328"/>
                <a:gd name="T11" fmla="*/ 8 h 198"/>
                <a:gd name="T12" fmla="*/ 0 w 328"/>
                <a:gd name="T13" fmla="*/ 190 h 198"/>
                <a:gd name="T14" fmla="*/ 9 w 328"/>
                <a:gd name="T15" fmla="*/ 198 h 198"/>
                <a:gd name="T16" fmla="*/ 31 w 328"/>
                <a:gd name="T17" fmla="*/ 198 h 198"/>
                <a:gd name="T18" fmla="*/ 31 w 328"/>
                <a:gd name="T19" fmla="*/ 64 h 198"/>
                <a:gd name="T20" fmla="*/ 31 w 328"/>
                <a:gd name="T21" fmla="*/ 60 h 198"/>
                <a:gd name="T22" fmla="*/ 31 w 328"/>
                <a:gd name="T23" fmla="*/ 42 h 198"/>
                <a:gd name="T24" fmla="*/ 31 w 328"/>
                <a:gd name="T25" fmla="*/ 41 h 198"/>
                <a:gd name="T26" fmla="*/ 31 w 328"/>
                <a:gd name="T27" fmla="*/ 41 h 198"/>
                <a:gd name="T28" fmla="*/ 43 w 328"/>
                <a:gd name="T29" fmla="*/ 31 h 198"/>
                <a:gd name="T30" fmla="*/ 43 w 328"/>
                <a:gd name="T31" fmla="*/ 31 h 198"/>
                <a:gd name="T32" fmla="*/ 64 w 328"/>
                <a:gd name="T33" fmla="*/ 31 h 198"/>
                <a:gd name="T34" fmla="*/ 64 w 328"/>
                <a:gd name="T35" fmla="*/ 31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8" h="198">
                  <a:moveTo>
                    <a:pt x="64" y="31"/>
                  </a:moveTo>
                  <a:cubicBezTo>
                    <a:pt x="328" y="31"/>
                    <a:pt x="328" y="31"/>
                    <a:pt x="328" y="31"/>
                  </a:cubicBezTo>
                  <a:cubicBezTo>
                    <a:pt x="328" y="8"/>
                    <a:pt x="328" y="8"/>
                    <a:pt x="328" y="8"/>
                  </a:cubicBezTo>
                  <a:cubicBezTo>
                    <a:pt x="328" y="4"/>
                    <a:pt x="324" y="0"/>
                    <a:pt x="320" y="0"/>
                  </a:cubicBezTo>
                  <a:cubicBezTo>
                    <a:pt x="9" y="0"/>
                    <a:pt x="9" y="0"/>
                    <a:pt x="9" y="0"/>
                  </a:cubicBezTo>
                  <a:cubicBezTo>
                    <a:pt x="4" y="0"/>
                    <a:pt x="0" y="4"/>
                    <a:pt x="0" y="8"/>
                  </a:cubicBezTo>
                  <a:cubicBezTo>
                    <a:pt x="0" y="190"/>
                    <a:pt x="0" y="190"/>
                    <a:pt x="0" y="190"/>
                  </a:cubicBezTo>
                  <a:cubicBezTo>
                    <a:pt x="0" y="194"/>
                    <a:pt x="4" y="198"/>
                    <a:pt x="9" y="198"/>
                  </a:cubicBezTo>
                  <a:cubicBezTo>
                    <a:pt x="31" y="198"/>
                    <a:pt x="31" y="198"/>
                    <a:pt x="31" y="198"/>
                  </a:cubicBezTo>
                  <a:cubicBezTo>
                    <a:pt x="31" y="64"/>
                    <a:pt x="31" y="64"/>
                    <a:pt x="31" y="64"/>
                  </a:cubicBezTo>
                  <a:cubicBezTo>
                    <a:pt x="31" y="63"/>
                    <a:pt x="31" y="61"/>
                    <a:pt x="31" y="60"/>
                  </a:cubicBezTo>
                  <a:cubicBezTo>
                    <a:pt x="31" y="42"/>
                    <a:pt x="31" y="42"/>
                    <a:pt x="31" y="42"/>
                  </a:cubicBezTo>
                  <a:cubicBezTo>
                    <a:pt x="31" y="41"/>
                    <a:pt x="31" y="41"/>
                    <a:pt x="31" y="41"/>
                  </a:cubicBezTo>
                  <a:cubicBezTo>
                    <a:pt x="31" y="41"/>
                    <a:pt x="31" y="41"/>
                    <a:pt x="31" y="41"/>
                  </a:cubicBezTo>
                  <a:cubicBezTo>
                    <a:pt x="31" y="33"/>
                    <a:pt x="35" y="31"/>
                    <a:pt x="43" y="31"/>
                  </a:cubicBezTo>
                  <a:cubicBezTo>
                    <a:pt x="43" y="31"/>
                    <a:pt x="43" y="31"/>
                    <a:pt x="43" y="31"/>
                  </a:cubicBezTo>
                  <a:cubicBezTo>
                    <a:pt x="64" y="31"/>
                    <a:pt x="64" y="31"/>
                    <a:pt x="64" y="31"/>
                  </a:cubicBezTo>
                  <a:cubicBezTo>
                    <a:pt x="64" y="31"/>
                    <a:pt x="64" y="31"/>
                    <a:pt x="64" y="3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pic>
        <p:nvPicPr>
          <p:cNvPr id="44" name="Picture 43">
            <a:extLst>
              <a:ext uri="{FF2B5EF4-FFF2-40B4-BE49-F238E27FC236}">
                <a16:creationId xmlns:a16="http://schemas.microsoft.com/office/drawing/2014/main" id="{A1CEF30A-53D9-496A-A91C-B8AD943BC307}"/>
              </a:ext>
            </a:extLst>
          </p:cNvPr>
          <p:cNvPicPr>
            <a:picLocks noChangeAspect="1"/>
          </p:cNvPicPr>
          <p:nvPr/>
        </p:nvPicPr>
        <p:blipFill>
          <a:blip r:embed="rId5"/>
          <a:stretch>
            <a:fillRect/>
          </a:stretch>
        </p:blipFill>
        <p:spPr>
          <a:xfrm>
            <a:off x="4174043" y="4381165"/>
            <a:ext cx="1024128" cy="1024128"/>
          </a:xfrm>
          <a:prstGeom prst="rect">
            <a:avLst/>
          </a:prstGeom>
        </p:spPr>
      </p:pic>
    </p:spTree>
    <p:extLst>
      <p:ext uri="{BB962C8B-B14F-4D97-AF65-F5344CB8AC3E}">
        <p14:creationId xmlns:p14="http://schemas.microsoft.com/office/powerpoint/2010/main" val="14100898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8798F8BF-470D-114F-B5AF-5F7905ED5FB4}"/>
              </a:ext>
            </a:extLst>
          </p:cNvPr>
          <p:cNvSpPr/>
          <p:nvPr/>
        </p:nvSpPr>
        <p:spPr>
          <a:xfrm>
            <a:off x="3122759" y="1017919"/>
            <a:ext cx="5331128" cy="1207698"/>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DIN Condensed" pitchFamily="2" charset="0"/>
              <a:ea typeface="+mn-ea"/>
              <a:cs typeface="+mn-cs"/>
            </a:endParaRPr>
          </a:p>
          <a:p>
            <a:pPr marL="1382713"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DIN Condensed" pitchFamily="2" charset="0"/>
                <a:ea typeface="+mn-ea"/>
                <a:cs typeface="+mn-cs"/>
              </a:rPr>
              <a:t>Record all functional and Technical KT sessions</a:t>
            </a:r>
          </a:p>
          <a:p>
            <a:pPr marL="1382713"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DIN Condensed" pitchFamily="2" charset="0"/>
                <a:ea typeface="+mn-ea"/>
                <a:cs typeface="+mn-cs"/>
              </a:rPr>
              <a:t>Prepare AUD document and signoff from Functional Lead </a:t>
            </a:r>
          </a:p>
          <a:p>
            <a:pPr marL="1382713"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solidFill>
                  <a:prstClr val="black"/>
                </a:solidFill>
                <a:latin typeface="DIN Condensed" pitchFamily="2" charset="0"/>
              </a:rPr>
              <a:t>Prepare Knowledge Articles for L1 and L2</a:t>
            </a:r>
            <a:endParaRPr kumimoji="0" lang="en-US" sz="1400" b="0" i="0" u="none" strike="noStrike" kern="1200" cap="none" spc="0" normalizeH="0" baseline="0" noProof="0" dirty="0">
              <a:ln>
                <a:noFill/>
              </a:ln>
              <a:solidFill>
                <a:prstClr val="black"/>
              </a:solidFill>
              <a:effectLst/>
              <a:uLnTx/>
              <a:uFillTx/>
              <a:latin typeface="DIN Condensed" pitchFamily="2" charset="0"/>
              <a:ea typeface="+mn-ea"/>
              <a:cs typeface="+mn-cs"/>
            </a:endParaRPr>
          </a:p>
          <a:p>
            <a:pPr marL="342900" marR="0" lvl="0" indent="-342900" algn="ctr"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400" b="0" i="0" u="none" strike="noStrike" kern="1200" cap="none" spc="0" normalizeH="0" baseline="0" noProof="0" dirty="0">
              <a:ln>
                <a:noFill/>
              </a:ln>
              <a:solidFill>
                <a:prstClr val="black"/>
              </a:solidFill>
              <a:effectLst/>
              <a:uLnTx/>
              <a:uFillTx/>
              <a:latin typeface="DIN Condensed" pitchFamily="2" charset="0"/>
              <a:ea typeface="+mn-ea"/>
              <a:cs typeface="+mn-cs"/>
            </a:endParaRPr>
          </a:p>
        </p:txBody>
      </p:sp>
      <p:sp>
        <p:nvSpPr>
          <p:cNvPr id="2" name="Title 1">
            <a:extLst>
              <a:ext uri="{FF2B5EF4-FFF2-40B4-BE49-F238E27FC236}">
                <a16:creationId xmlns:a16="http://schemas.microsoft.com/office/drawing/2014/main" id="{F7942B94-AA19-4448-881B-7FDA1190714D}"/>
              </a:ext>
            </a:extLst>
          </p:cNvPr>
          <p:cNvSpPr>
            <a:spLocks noGrp="1"/>
          </p:cNvSpPr>
          <p:nvPr>
            <p:ph type="title"/>
          </p:nvPr>
        </p:nvSpPr>
        <p:spPr>
          <a:xfrm>
            <a:off x="1661579" y="1"/>
            <a:ext cx="10515600" cy="741872"/>
          </a:xfrm>
        </p:spPr>
        <p:txBody>
          <a:bodyPr vert="horz" lIns="91440" tIns="45720" rIns="91440" bIns="45720" rtlCol="0" anchor="ctr">
            <a:normAutofit/>
          </a:bodyPr>
          <a:lstStyle/>
          <a:p>
            <a:r>
              <a:rPr lang="en-US" dirty="0">
                <a:solidFill>
                  <a:schemeClr val="tx1"/>
                </a:solidFill>
              </a:rPr>
              <a:t>Engagement RISKS &amp; MITIGATION</a:t>
            </a:r>
          </a:p>
        </p:txBody>
      </p:sp>
      <p:sp>
        <p:nvSpPr>
          <p:cNvPr id="4" name="Date Placeholder 3">
            <a:extLst>
              <a:ext uri="{FF2B5EF4-FFF2-40B4-BE49-F238E27FC236}">
                <a16:creationId xmlns:a16="http://schemas.microsoft.com/office/drawing/2014/main" id="{36ED7B83-97B9-AC43-AAED-D4162A5BA637}"/>
              </a:ext>
            </a:extLst>
          </p:cNvPr>
          <p:cNvSpPr>
            <a:spLocks noGrp="1"/>
          </p:cNvSpPr>
          <p:nvPr>
            <p:ph type="dt" sz="half" idx="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4D6C0C8-3325-894F-B9D7-BEA551178ACC}" type="datetime1">
              <a:rPr kumimoji="0" lang="en-US" sz="900" b="1" i="0" u="none" strike="noStrike" kern="1200" cap="none" spc="0" normalizeH="0" baseline="0" noProof="0" smtClean="0">
                <a:ln>
                  <a:noFill/>
                </a:ln>
                <a:solidFill>
                  <a:srgbClr val="A6AAA9"/>
                </a:solidFill>
                <a:effectLst>
                  <a:outerShdw blurRad="50800" dist="38100" dir="2700000" algn="tl" rotWithShape="0">
                    <a:srgbClr val="000000">
                      <a:alpha val="43000"/>
                    </a:srgbClr>
                  </a:outerShdw>
                </a:effectLst>
                <a:uLnTx/>
                <a:uFillTx/>
                <a:latin typeface="DIN Condensed"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11/6/2020</a:t>
            </a:fld>
            <a:endParaRPr kumimoji="0" lang="en-US" sz="900" b="1" i="0" u="none" strike="noStrike" kern="1200" cap="none" spc="0" normalizeH="0" baseline="0" noProof="0" dirty="0">
              <a:ln>
                <a:noFill/>
              </a:ln>
              <a:solidFill>
                <a:srgbClr val="A6AAA9"/>
              </a:solidFill>
              <a:effectLst>
                <a:outerShdw blurRad="50800" dist="38100" dir="2700000" algn="tl" rotWithShape="0">
                  <a:srgbClr val="000000">
                    <a:alpha val="43000"/>
                  </a:srgbClr>
                </a:outerShdw>
              </a:effectLst>
              <a:uLnTx/>
              <a:uFillTx/>
              <a:latin typeface="DIN Condensed" pitchFamily="2" charset="0"/>
              <a:ea typeface="+mn-ea"/>
              <a:cs typeface="+mn-cs"/>
            </a:endParaRPr>
          </a:p>
        </p:txBody>
      </p:sp>
      <p:sp>
        <p:nvSpPr>
          <p:cNvPr id="5" name="Slide Number Placeholder 4">
            <a:extLst>
              <a:ext uri="{FF2B5EF4-FFF2-40B4-BE49-F238E27FC236}">
                <a16:creationId xmlns:a16="http://schemas.microsoft.com/office/drawing/2014/main" id="{2FDACDE7-645B-6F4A-B8EA-9596969D7E2D}"/>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900" b="1" i="0" u="none" strike="noStrike" kern="1200" cap="none" spc="0" normalizeH="0" baseline="0" noProof="0" smtClean="0">
                <a:ln>
                  <a:noFill/>
                </a:ln>
                <a:solidFill>
                  <a:srgbClr val="A6AAA9"/>
                </a:solidFill>
                <a:effectLst>
                  <a:outerShdw blurRad="50800" dist="38100" dir="2700000" algn="tl" rotWithShape="0">
                    <a:srgbClr val="000000">
                      <a:alpha val="43000"/>
                    </a:srgbClr>
                  </a:outerShdw>
                </a:effectLst>
                <a:uLnTx/>
                <a:uFillTx/>
                <a:latin typeface="DIN Condensed"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900" b="1" i="0" u="none" strike="noStrike" kern="1200" cap="none" spc="0" normalizeH="0" baseline="0" noProof="0">
              <a:ln>
                <a:noFill/>
              </a:ln>
              <a:solidFill>
                <a:srgbClr val="A6AAA9"/>
              </a:solidFill>
              <a:effectLst>
                <a:outerShdw blurRad="50800" dist="38100" dir="2700000" algn="tl" rotWithShape="0">
                  <a:srgbClr val="000000">
                    <a:alpha val="43000"/>
                  </a:srgbClr>
                </a:outerShdw>
              </a:effectLst>
              <a:uLnTx/>
              <a:uFillTx/>
              <a:latin typeface="DIN Condensed" pitchFamily="2" charset="0"/>
              <a:ea typeface="+mn-ea"/>
              <a:cs typeface="+mn-cs"/>
            </a:endParaRPr>
          </a:p>
        </p:txBody>
      </p:sp>
      <p:sp>
        <p:nvSpPr>
          <p:cNvPr id="7" name="Pentagon 6">
            <a:extLst>
              <a:ext uri="{FF2B5EF4-FFF2-40B4-BE49-F238E27FC236}">
                <a16:creationId xmlns:a16="http://schemas.microsoft.com/office/drawing/2014/main" id="{75312E83-EF0A-F64B-8C16-993FA04B2FA2}"/>
              </a:ext>
            </a:extLst>
          </p:cNvPr>
          <p:cNvSpPr/>
          <p:nvPr/>
        </p:nvSpPr>
        <p:spPr>
          <a:xfrm>
            <a:off x="1385529" y="1190448"/>
            <a:ext cx="2570671" cy="862641"/>
          </a:xfrm>
          <a:prstGeom prst="homePlate">
            <a:avLst/>
          </a:prstGeom>
          <a:solidFill>
            <a:srgbClr val="32A4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solidFill>
                  <a:prstClr val="white"/>
                </a:solidFill>
                <a:latin typeface="DIN Condensed" pitchFamily="2" charset="0"/>
              </a:rPr>
              <a:t>Application Knowledge</a:t>
            </a:r>
            <a:endParaRPr kumimoji="0" lang="en-US" sz="2400" b="0" i="0" u="none" strike="noStrike" kern="1200" cap="none" spc="0" normalizeH="0" baseline="0" noProof="0" dirty="0">
              <a:ln>
                <a:noFill/>
              </a:ln>
              <a:solidFill>
                <a:prstClr val="white"/>
              </a:solidFill>
              <a:effectLst/>
              <a:uLnTx/>
              <a:uFillTx/>
              <a:latin typeface="DIN Condensed" pitchFamily="2" charset="0"/>
              <a:ea typeface="+mn-ea"/>
              <a:cs typeface="+mn-cs"/>
            </a:endParaRPr>
          </a:p>
        </p:txBody>
      </p:sp>
      <p:sp>
        <p:nvSpPr>
          <p:cNvPr id="9" name="Left Brace 8">
            <a:extLst>
              <a:ext uri="{FF2B5EF4-FFF2-40B4-BE49-F238E27FC236}">
                <a16:creationId xmlns:a16="http://schemas.microsoft.com/office/drawing/2014/main" id="{D97FC333-966B-4E45-AE5D-9B84379A2C44}"/>
              </a:ext>
            </a:extLst>
          </p:cNvPr>
          <p:cNvSpPr/>
          <p:nvPr/>
        </p:nvSpPr>
        <p:spPr>
          <a:xfrm>
            <a:off x="936958" y="1190448"/>
            <a:ext cx="357002" cy="5098212"/>
          </a:xfrm>
          <a:prstGeom prst="leftBrace">
            <a:avLst/>
          </a:prstGeom>
          <a:ln/>
        </p:spPr>
        <p:style>
          <a:lnRef idx="3">
            <a:schemeClr val="dk1"/>
          </a:lnRef>
          <a:fillRef idx="0">
            <a:schemeClr val="dk1"/>
          </a:fillRef>
          <a:effectRef idx="2">
            <a:schemeClr val="dk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22222"/>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4D6C20B0-DEF5-9C43-99AB-AF744AD9F81A}"/>
              </a:ext>
            </a:extLst>
          </p:cNvPr>
          <p:cNvSpPr txBox="1"/>
          <p:nvPr/>
        </p:nvSpPr>
        <p:spPr>
          <a:xfrm>
            <a:off x="356865" y="3061680"/>
            <a:ext cx="615553" cy="1355742"/>
          </a:xfrm>
          <a:prstGeom prst="rect">
            <a:avLst/>
          </a:prstGeom>
          <a:noFill/>
        </p:spPr>
        <p:txBody>
          <a:bodyPr vert="vert270"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effectLst/>
                <a:uLnTx/>
                <a:uFillTx/>
                <a:latin typeface="DIN Condensed" pitchFamily="2" charset="0"/>
                <a:ea typeface="+mn-ea"/>
                <a:cs typeface="+mn-cs"/>
              </a:rPr>
              <a:t>Risks</a:t>
            </a:r>
          </a:p>
        </p:txBody>
      </p:sp>
      <p:sp>
        <p:nvSpPr>
          <p:cNvPr id="15" name="Chevron 14">
            <a:extLst>
              <a:ext uri="{FF2B5EF4-FFF2-40B4-BE49-F238E27FC236}">
                <a16:creationId xmlns:a16="http://schemas.microsoft.com/office/drawing/2014/main" id="{78D30563-CC35-1646-84C7-1240551C6D0E}"/>
              </a:ext>
            </a:extLst>
          </p:cNvPr>
          <p:cNvSpPr/>
          <p:nvPr/>
        </p:nvSpPr>
        <p:spPr>
          <a:xfrm>
            <a:off x="76767" y="3219832"/>
            <a:ext cx="452628" cy="984107"/>
          </a:xfrm>
          <a:prstGeom prst="chevron">
            <a:avLst/>
          </a:prstGeom>
          <a:solidFill>
            <a:srgbClr val="A6AA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6" name="Rectangle 225">
            <a:extLst>
              <a:ext uri="{FF2B5EF4-FFF2-40B4-BE49-F238E27FC236}">
                <a16:creationId xmlns:a16="http://schemas.microsoft.com/office/drawing/2014/main" id="{A317C644-6929-814D-AA34-CE894D3CF82A}"/>
              </a:ext>
            </a:extLst>
          </p:cNvPr>
          <p:cNvSpPr/>
          <p:nvPr/>
        </p:nvSpPr>
        <p:spPr>
          <a:xfrm>
            <a:off x="3122759" y="2464281"/>
            <a:ext cx="5331128" cy="1207698"/>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DIN Condensed" pitchFamily="2" charset="0"/>
              <a:ea typeface="+mn-ea"/>
              <a:cs typeface="+mn-cs"/>
            </a:endParaRPr>
          </a:p>
          <a:p>
            <a:pPr marL="1382713"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DIN Condensed" pitchFamily="2" charset="0"/>
                <a:ea typeface="+mn-ea"/>
                <a:cs typeface="+mn-cs"/>
              </a:rPr>
              <a:t>Proactive identification of Resources</a:t>
            </a:r>
          </a:p>
          <a:p>
            <a:pPr marL="1382713"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DIN Condensed" pitchFamily="2" charset="0"/>
                <a:ea typeface="+mn-ea"/>
                <a:cs typeface="+mn-cs"/>
              </a:rPr>
              <a:t>Contingency and backup Resources</a:t>
            </a:r>
            <a:endParaRPr lang="en-US" sz="1400" dirty="0">
              <a:solidFill>
                <a:prstClr val="black"/>
              </a:solidFill>
              <a:latin typeface="DIN Condensed" pitchFamily="2" charset="0"/>
            </a:endParaRPr>
          </a:p>
          <a:p>
            <a:pPr marL="1382713"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err="1">
                <a:ln>
                  <a:noFill/>
                </a:ln>
                <a:solidFill>
                  <a:prstClr val="black"/>
                </a:solidFill>
                <a:effectLst/>
                <a:uLnTx/>
                <a:uFillTx/>
                <a:latin typeface="DIN Condensed" pitchFamily="2" charset="0"/>
                <a:ea typeface="+mn-ea"/>
                <a:cs typeface="+mn-cs"/>
              </a:rPr>
              <a:t>TechM</a:t>
            </a:r>
            <a:r>
              <a:rPr kumimoji="0" lang="en-US" sz="1400" b="0" i="0" u="none" strike="noStrike" kern="1200" cap="none" spc="0" normalizeH="0" baseline="0" noProof="0" dirty="0">
                <a:ln>
                  <a:noFill/>
                </a:ln>
                <a:solidFill>
                  <a:prstClr val="black"/>
                </a:solidFill>
                <a:effectLst/>
                <a:uLnTx/>
                <a:uFillTx/>
                <a:latin typeface="DIN Condensed" pitchFamily="2" charset="0"/>
                <a:ea typeface="+mn-ea"/>
                <a:cs typeface="+mn-cs"/>
              </a:rPr>
              <a:t> Commitment to place Right</a:t>
            </a:r>
            <a:r>
              <a:rPr kumimoji="0" lang="en-US" sz="1400" b="0" i="0" u="none" strike="noStrike" kern="1200" cap="none" spc="0" normalizeH="0" noProof="0" dirty="0">
                <a:ln>
                  <a:noFill/>
                </a:ln>
                <a:solidFill>
                  <a:prstClr val="black"/>
                </a:solidFill>
                <a:effectLst/>
                <a:uLnTx/>
                <a:uFillTx/>
                <a:latin typeface="DIN Condensed" pitchFamily="2" charset="0"/>
                <a:ea typeface="+mn-ea"/>
                <a:cs typeface="+mn-cs"/>
              </a:rPr>
              <a:t> Skilled resources</a:t>
            </a:r>
            <a:endParaRPr kumimoji="0" lang="en-US" sz="1400" b="0" i="0" u="none" strike="noStrike" kern="1200" cap="none" spc="0" normalizeH="0" baseline="0" noProof="0" dirty="0">
              <a:ln>
                <a:noFill/>
              </a:ln>
              <a:solidFill>
                <a:prstClr val="black"/>
              </a:solidFill>
              <a:effectLst/>
              <a:uLnTx/>
              <a:uFillTx/>
              <a:latin typeface="DIN Condensed" pitchFamily="2" charset="0"/>
              <a:ea typeface="+mn-ea"/>
              <a:cs typeface="+mn-cs"/>
            </a:endParaRPr>
          </a:p>
        </p:txBody>
      </p:sp>
      <p:sp>
        <p:nvSpPr>
          <p:cNvPr id="223" name="Pentagon 222">
            <a:extLst>
              <a:ext uri="{FF2B5EF4-FFF2-40B4-BE49-F238E27FC236}">
                <a16:creationId xmlns:a16="http://schemas.microsoft.com/office/drawing/2014/main" id="{65D8F0FB-CD27-C64E-B730-0B5E91BF2AC1}"/>
              </a:ext>
            </a:extLst>
          </p:cNvPr>
          <p:cNvSpPr/>
          <p:nvPr/>
        </p:nvSpPr>
        <p:spPr>
          <a:xfrm>
            <a:off x="1385528" y="2664869"/>
            <a:ext cx="2570671" cy="862641"/>
          </a:xfrm>
          <a:prstGeom prst="homePlate">
            <a:avLst/>
          </a:prstGeom>
          <a:solidFill>
            <a:srgbClr val="32A4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DIN Condensed" pitchFamily="2" charset="0"/>
                <a:ea typeface="+mn-ea"/>
                <a:cs typeface="+mn-cs"/>
              </a:rPr>
              <a:t>STAFFING</a:t>
            </a:r>
          </a:p>
        </p:txBody>
      </p:sp>
      <p:sp>
        <p:nvSpPr>
          <p:cNvPr id="227" name="Rectangle 226">
            <a:extLst>
              <a:ext uri="{FF2B5EF4-FFF2-40B4-BE49-F238E27FC236}">
                <a16:creationId xmlns:a16="http://schemas.microsoft.com/office/drawing/2014/main" id="{B79B0FC9-8AA9-524C-A05B-4F3F68F24AEF}"/>
              </a:ext>
            </a:extLst>
          </p:cNvPr>
          <p:cNvSpPr/>
          <p:nvPr/>
        </p:nvSpPr>
        <p:spPr>
          <a:xfrm>
            <a:off x="3122759" y="3860369"/>
            <a:ext cx="5331128" cy="1207698"/>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DIN Condensed" pitchFamily="2" charset="0"/>
              <a:ea typeface="+mn-ea"/>
              <a:cs typeface="+mn-cs"/>
            </a:endParaRPr>
          </a:p>
          <a:p>
            <a:pPr marL="1382713"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DIN Condensed" pitchFamily="2" charset="0"/>
                <a:ea typeface="+mn-ea"/>
                <a:cs typeface="+mn-cs"/>
              </a:rPr>
              <a:t>Documentation Gap Analysis during DD</a:t>
            </a:r>
          </a:p>
          <a:p>
            <a:pPr marL="1382713"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DIN Condensed" pitchFamily="2" charset="0"/>
                <a:ea typeface="+mn-ea"/>
                <a:cs typeface="+mn-cs"/>
              </a:rPr>
              <a:t>Create documentation plan</a:t>
            </a:r>
          </a:p>
          <a:p>
            <a:pPr marL="1382713"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DIN Condensed" pitchFamily="2" charset="0"/>
                <a:ea typeface="+mn-ea"/>
                <a:cs typeface="+mn-cs"/>
              </a:rPr>
              <a:t>Create Prod</a:t>
            </a:r>
            <a:r>
              <a:rPr kumimoji="0" lang="en-US" sz="1400" b="0" i="0" u="none" strike="noStrike" kern="1200" cap="none" spc="0" normalizeH="0" noProof="0" dirty="0">
                <a:ln>
                  <a:noFill/>
                </a:ln>
                <a:solidFill>
                  <a:prstClr val="black"/>
                </a:solidFill>
                <a:effectLst/>
                <a:uLnTx/>
                <a:uFillTx/>
                <a:latin typeface="DIN Condensed" pitchFamily="2" charset="0"/>
                <a:ea typeface="+mn-ea"/>
                <a:cs typeface="+mn-cs"/>
              </a:rPr>
              <a:t> </a:t>
            </a:r>
            <a:r>
              <a:rPr kumimoji="0" lang="en-US" sz="1400" b="0" i="0" u="none" strike="noStrike" kern="1200" cap="none" spc="0" normalizeH="0" baseline="0" noProof="0" dirty="0">
                <a:ln>
                  <a:noFill/>
                </a:ln>
                <a:solidFill>
                  <a:prstClr val="black"/>
                </a:solidFill>
                <a:effectLst/>
                <a:uLnTx/>
                <a:uFillTx/>
                <a:latin typeface="DIN Condensed" pitchFamily="2" charset="0"/>
                <a:ea typeface="+mn-ea"/>
                <a:cs typeface="+mn-cs"/>
              </a:rPr>
              <a:t>Support</a:t>
            </a:r>
            <a:r>
              <a:rPr kumimoji="0" lang="en-US" sz="1400" b="0" i="0" u="none" strike="noStrike" kern="1200" cap="none" spc="0" normalizeH="0" noProof="0" dirty="0">
                <a:ln>
                  <a:noFill/>
                </a:ln>
                <a:solidFill>
                  <a:prstClr val="black"/>
                </a:solidFill>
                <a:effectLst/>
                <a:uLnTx/>
                <a:uFillTx/>
                <a:latin typeface="DIN Condensed" pitchFamily="2" charset="0"/>
                <a:ea typeface="+mn-ea"/>
                <a:cs typeface="+mn-cs"/>
              </a:rPr>
              <a:t> </a:t>
            </a:r>
            <a:r>
              <a:rPr kumimoji="0" lang="en-US" sz="1400" b="0" i="0" u="none" strike="noStrike" kern="1200" cap="none" spc="0" normalizeH="0" baseline="0" noProof="0" dirty="0">
                <a:ln>
                  <a:noFill/>
                </a:ln>
                <a:solidFill>
                  <a:prstClr val="black"/>
                </a:solidFill>
                <a:effectLst/>
                <a:uLnTx/>
                <a:uFillTx/>
                <a:latin typeface="DIN Condensed" pitchFamily="2" charset="0"/>
                <a:ea typeface="+mn-ea"/>
                <a:cs typeface="+mn-cs"/>
              </a:rPr>
              <a:t>Guide and ASG and sign off from GE Functional Owner prior to secondary support</a:t>
            </a:r>
          </a:p>
          <a:p>
            <a:pPr marL="342900" marR="0" lvl="0" indent="-342900" algn="ctr"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400" b="0" i="0" u="none" strike="noStrike" kern="1200" cap="none" spc="0" normalizeH="0" baseline="0" noProof="0" dirty="0">
              <a:ln>
                <a:noFill/>
              </a:ln>
              <a:solidFill>
                <a:prstClr val="black"/>
              </a:solidFill>
              <a:effectLst/>
              <a:uLnTx/>
              <a:uFillTx/>
              <a:latin typeface="DIN Condensed" pitchFamily="2" charset="0"/>
              <a:ea typeface="+mn-ea"/>
              <a:cs typeface="+mn-cs"/>
            </a:endParaRPr>
          </a:p>
        </p:txBody>
      </p:sp>
      <p:sp>
        <p:nvSpPr>
          <p:cNvPr id="228" name="Rectangle 227">
            <a:extLst>
              <a:ext uri="{FF2B5EF4-FFF2-40B4-BE49-F238E27FC236}">
                <a16:creationId xmlns:a16="http://schemas.microsoft.com/office/drawing/2014/main" id="{BCDEC06C-5C06-1948-B719-88E2BFC7C795}"/>
              </a:ext>
            </a:extLst>
          </p:cNvPr>
          <p:cNvSpPr/>
          <p:nvPr/>
        </p:nvSpPr>
        <p:spPr>
          <a:xfrm>
            <a:off x="3122759" y="5256365"/>
            <a:ext cx="5331128" cy="1207698"/>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DIN Condensed" pitchFamily="2" charset="0"/>
              <a:ea typeface="+mn-ea"/>
              <a:cs typeface="+mn-cs"/>
            </a:endParaRPr>
          </a:p>
          <a:p>
            <a:pPr marL="1382713"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DIN Condensed" pitchFamily="2" charset="0"/>
                <a:ea typeface="+mn-ea"/>
                <a:cs typeface="+mn-cs"/>
              </a:rPr>
              <a:t>Move</a:t>
            </a:r>
            <a:r>
              <a:rPr kumimoji="0" lang="en-US" sz="1400" b="0" i="0" u="none" strike="noStrike" kern="1200" cap="none" spc="0" normalizeH="0" noProof="0" dirty="0">
                <a:ln>
                  <a:noFill/>
                </a:ln>
                <a:solidFill>
                  <a:prstClr val="black"/>
                </a:solidFill>
                <a:effectLst/>
                <a:uLnTx/>
                <a:uFillTx/>
                <a:latin typeface="DIN Condensed" pitchFamily="2" charset="0"/>
                <a:ea typeface="+mn-ea"/>
                <a:cs typeface="+mn-cs"/>
              </a:rPr>
              <a:t> away from Traditional RTS model </a:t>
            </a:r>
          </a:p>
          <a:p>
            <a:pPr marL="1382713"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aseline="0" dirty="0">
                <a:solidFill>
                  <a:prstClr val="black"/>
                </a:solidFill>
                <a:latin typeface="DIN Condensed" pitchFamily="2" charset="0"/>
              </a:rPr>
              <a:t>Adopt</a:t>
            </a:r>
            <a:r>
              <a:rPr lang="en-US" sz="1400" dirty="0">
                <a:solidFill>
                  <a:prstClr val="black"/>
                </a:solidFill>
                <a:latin typeface="DIN Condensed" pitchFamily="2" charset="0"/>
              </a:rPr>
              <a:t> new Agile RTS </a:t>
            </a:r>
          </a:p>
          <a:p>
            <a:pPr marL="1382713"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DIN Condensed" pitchFamily="2" charset="0"/>
                <a:ea typeface="+mn-ea"/>
                <a:cs typeface="+mn-cs"/>
              </a:rPr>
              <a:t>Ready</a:t>
            </a:r>
            <a:r>
              <a:rPr kumimoji="0" lang="en-US" sz="1400" b="0" i="0" u="none" strike="noStrike" kern="1200" cap="none" spc="0" normalizeH="0" noProof="0" dirty="0">
                <a:ln>
                  <a:noFill/>
                </a:ln>
                <a:solidFill>
                  <a:prstClr val="black"/>
                </a:solidFill>
                <a:effectLst/>
                <a:uLnTx/>
                <a:uFillTx/>
                <a:latin typeface="DIN Condensed" pitchFamily="2" charset="0"/>
                <a:ea typeface="+mn-ea"/>
                <a:cs typeface="+mn-cs"/>
              </a:rPr>
              <a:t> to accept Business needs</a:t>
            </a:r>
            <a:endParaRPr kumimoji="0" lang="en-US" sz="1400" b="0" i="0" u="none" strike="noStrike" kern="1200" cap="none" spc="0" normalizeH="0" baseline="0" noProof="0" dirty="0">
              <a:ln>
                <a:noFill/>
              </a:ln>
              <a:solidFill>
                <a:prstClr val="black"/>
              </a:solidFill>
              <a:effectLst/>
              <a:uLnTx/>
              <a:uFillTx/>
              <a:latin typeface="DIN Condensed" pitchFamily="2" charset="0"/>
              <a:ea typeface="+mn-ea"/>
              <a:cs typeface="+mn-cs"/>
            </a:endParaRPr>
          </a:p>
          <a:p>
            <a:pPr marL="342900" marR="0" lvl="0" indent="-342900" algn="ctr"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400" b="0" i="0" u="none" strike="noStrike" kern="1200" cap="none" spc="0" normalizeH="0" baseline="0" noProof="0" dirty="0">
              <a:ln>
                <a:noFill/>
              </a:ln>
              <a:solidFill>
                <a:prstClr val="black"/>
              </a:solidFill>
              <a:effectLst/>
              <a:uLnTx/>
              <a:uFillTx/>
              <a:latin typeface="DIN Condensed" pitchFamily="2" charset="0"/>
              <a:ea typeface="+mn-ea"/>
              <a:cs typeface="+mn-cs"/>
            </a:endParaRPr>
          </a:p>
        </p:txBody>
      </p:sp>
      <p:sp>
        <p:nvSpPr>
          <p:cNvPr id="224" name="Pentagon 223">
            <a:extLst>
              <a:ext uri="{FF2B5EF4-FFF2-40B4-BE49-F238E27FC236}">
                <a16:creationId xmlns:a16="http://schemas.microsoft.com/office/drawing/2014/main" id="{6AB60423-EE7A-8644-8039-99D92E41D0E3}"/>
              </a:ext>
            </a:extLst>
          </p:cNvPr>
          <p:cNvSpPr/>
          <p:nvPr/>
        </p:nvSpPr>
        <p:spPr>
          <a:xfrm>
            <a:off x="1385530" y="4048667"/>
            <a:ext cx="2570671" cy="862641"/>
          </a:xfrm>
          <a:prstGeom prst="homePlate">
            <a:avLst/>
          </a:prstGeom>
          <a:solidFill>
            <a:srgbClr val="32A4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DIN Condensed" pitchFamily="2" charset="0"/>
                <a:ea typeface="+mn-ea"/>
                <a:cs typeface="+mn-cs"/>
              </a:rPr>
              <a:t>DOCUMENTATION</a:t>
            </a:r>
          </a:p>
        </p:txBody>
      </p:sp>
      <p:sp>
        <p:nvSpPr>
          <p:cNvPr id="225" name="Pentagon 224">
            <a:extLst>
              <a:ext uri="{FF2B5EF4-FFF2-40B4-BE49-F238E27FC236}">
                <a16:creationId xmlns:a16="http://schemas.microsoft.com/office/drawing/2014/main" id="{1D3FB764-31C3-6C49-8702-17D9E244E761}"/>
              </a:ext>
            </a:extLst>
          </p:cNvPr>
          <p:cNvSpPr/>
          <p:nvPr/>
        </p:nvSpPr>
        <p:spPr>
          <a:xfrm>
            <a:off x="1385529" y="5426019"/>
            <a:ext cx="2570671" cy="862641"/>
          </a:xfrm>
          <a:prstGeom prst="homePlate">
            <a:avLst/>
          </a:prstGeom>
          <a:solidFill>
            <a:srgbClr val="32A4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DIN Condensed" pitchFamily="2" charset="0"/>
                <a:ea typeface="+mn-ea"/>
                <a:cs typeface="+mn-cs"/>
              </a:rPr>
              <a:t>CULTURE CHANGE</a:t>
            </a:r>
          </a:p>
        </p:txBody>
      </p:sp>
      <p:sp>
        <p:nvSpPr>
          <p:cNvPr id="17" name="Rectangle 16">
            <a:extLst>
              <a:ext uri="{FF2B5EF4-FFF2-40B4-BE49-F238E27FC236}">
                <a16:creationId xmlns:a16="http://schemas.microsoft.com/office/drawing/2014/main" id="{EC505B76-4A30-7E47-8A43-0949A8E880CC}"/>
              </a:ext>
            </a:extLst>
          </p:cNvPr>
          <p:cNvSpPr/>
          <p:nvPr/>
        </p:nvSpPr>
        <p:spPr>
          <a:xfrm>
            <a:off x="8924725" y="652495"/>
            <a:ext cx="3190076" cy="552089"/>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white"/>
                </a:solidFill>
                <a:effectLst/>
                <a:uLnTx/>
                <a:uFillTx/>
                <a:latin typeface="DIN Condensed" pitchFamily="2" charset="0"/>
                <a:ea typeface="+mn-ea"/>
                <a:cs typeface="+mn-cs"/>
              </a:rPr>
              <a:t>Probability                   Impact</a:t>
            </a:r>
          </a:p>
        </p:txBody>
      </p:sp>
      <p:sp>
        <p:nvSpPr>
          <p:cNvPr id="18" name="Oval 17">
            <a:extLst>
              <a:ext uri="{FF2B5EF4-FFF2-40B4-BE49-F238E27FC236}">
                <a16:creationId xmlns:a16="http://schemas.microsoft.com/office/drawing/2014/main" id="{FB167493-2D4E-6A49-B0E8-33DEB508C8B0}"/>
              </a:ext>
            </a:extLst>
          </p:cNvPr>
          <p:cNvSpPr/>
          <p:nvPr/>
        </p:nvSpPr>
        <p:spPr>
          <a:xfrm>
            <a:off x="9635965" y="1549881"/>
            <a:ext cx="228600" cy="228600"/>
          </a:xfrm>
          <a:prstGeom prst="ellipse">
            <a:avLst/>
          </a:prstGeom>
          <a:solidFill>
            <a:srgbClr val="E7C2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9" name="Oval 228">
            <a:extLst>
              <a:ext uri="{FF2B5EF4-FFF2-40B4-BE49-F238E27FC236}">
                <a16:creationId xmlns:a16="http://schemas.microsoft.com/office/drawing/2014/main" id="{4142A822-FDE1-324E-A4A0-E6A6427BFE9F}"/>
              </a:ext>
            </a:extLst>
          </p:cNvPr>
          <p:cNvSpPr/>
          <p:nvPr/>
        </p:nvSpPr>
        <p:spPr>
          <a:xfrm>
            <a:off x="11513651" y="1549881"/>
            <a:ext cx="228600" cy="228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0" name="Oval 229">
            <a:extLst>
              <a:ext uri="{FF2B5EF4-FFF2-40B4-BE49-F238E27FC236}">
                <a16:creationId xmlns:a16="http://schemas.microsoft.com/office/drawing/2014/main" id="{D3979FD9-A76E-944F-B885-E22B5275930F}"/>
              </a:ext>
            </a:extLst>
          </p:cNvPr>
          <p:cNvSpPr/>
          <p:nvPr/>
        </p:nvSpPr>
        <p:spPr>
          <a:xfrm>
            <a:off x="9635965" y="2927231"/>
            <a:ext cx="228600" cy="2286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1" name="Oval 230">
            <a:extLst>
              <a:ext uri="{FF2B5EF4-FFF2-40B4-BE49-F238E27FC236}">
                <a16:creationId xmlns:a16="http://schemas.microsoft.com/office/drawing/2014/main" id="{709CAE52-F359-D04A-A0C1-086878EE7796}"/>
              </a:ext>
            </a:extLst>
          </p:cNvPr>
          <p:cNvSpPr/>
          <p:nvPr/>
        </p:nvSpPr>
        <p:spPr>
          <a:xfrm>
            <a:off x="11513651" y="2927231"/>
            <a:ext cx="228600" cy="228600"/>
          </a:xfrm>
          <a:prstGeom prst="ellipse">
            <a:avLst/>
          </a:prstGeom>
          <a:solidFill>
            <a:srgbClr val="E7C25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2" name="Oval 231">
            <a:extLst>
              <a:ext uri="{FF2B5EF4-FFF2-40B4-BE49-F238E27FC236}">
                <a16:creationId xmlns:a16="http://schemas.microsoft.com/office/drawing/2014/main" id="{2422D594-4131-9A49-87D1-80E7BC06DCF6}"/>
              </a:ext>
            </a:extLst>
          </p:cNvPr>
          <p:cNvSpPr/>
          <p:nvPr/>
        </p:nvSpPr>
        <p:spPr>
          <a:xfrm>
            <a:off x="9635965" y="4376982"/>
            <a:ext cx="228600" cy="228600"/>
          </a:xfrm>
          <a:prstGeom prst="ellipse">
            <a:avLst/>
          </a:prstGeom>
          <a:solidFill>
            <a:srgbClr val="E7C2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3" name="Oval 232">
            <a:extLst>
              <a:ext uri="{FF2B5EF4-FFF2-40B4-BE49-F238E27FC236}">
                <a16:creationId xmlns:a16="http://schemas.microsoft.com/office/drawing/2014/main" id="{B4A81E20-92A3-284B-9C63-992CD596BC28}"/>
              </a:ext>
            </a:extLst>
          </p:cNvPr>
          <p:cNvSpPr/>
          <p:nvPr/>
        </p:nvSpPr>
        <p:spPr>
          <a:xfrm>
            <a:off x="11513651" y="4324711"/>
            <a:ext cx="228600" cy="228600"/>
          </a:xfrm>
          <a:prstGeom prst="ellipse">
            <a:avLst/>
          </a:prstGeom>
          <a:solidFill>
            <a:srgbClr val="E7C25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4" name="Oval 233">
            <a:extLst>
              <a:ext uri="{FF2B5EF4-FFF2-40B4-BE49-F238E27FC236}">
                <a16:creationId xmlns:a16="http://schemas.microsoft.com/office/drawing/2014/main" id="{8B6AAB57-A309-8542-A6A2-370FED242902}"/>
              </a:ext>
            </a:extLst>
          </p:cNvPr>
          <p:cNvSpPr/>
          <p:nvPr/>
        </p:nvSpPr>
        <p:spPr>
          <a:xfrm>
            <a:off x="9635965" y="5756692"/>
            <a:ext cx="228600" cy="2286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5" name="Oval 234">
            <a:extLst>
              <a:ext uri="{FF2B5EF4-FFF2-40B4-BE49-F238E27FC236}">
                <a16:creationId xmlns:a16="http://schemas.microsoft.com/office/drawing/2014/main" id="{0C1A0E7F-303B-9843-BC44-EBD6ACF1426E}"/>
              </a:ext>
            </a:extLst>
          </p:cNvPr>
          <p:cNvSpPr/>
          <p:nvPr/>
        </p:nvSpPr>
        <p:spPr>
          <a:xfrm>
            <a:off x="11513651" y="5756692"/>
            <a:ext cx="228600" cy="228600"/>
          </a:xfrm>
          <a:prstGeom prst="ellipse">
            <a:avLst/>
          </a:prstGeom>
          <a:solidFill>
            <a:srgbClr val="E7C25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ight Bracket 18">
            <a:extLst>
              <a:ext uri="{FF2B5EF4-FFF2-40B4-BE49-F238E27FC236}">
                <a16:creationId xmlns:a16="http://schemas.microsoft.com/office/drawing/2014/main" id="{C98B134C-1956-7443-AA7A-132D4C9E958B}"/>
              </a:ext>
            </a:extLst>
          </p:cNvPr>
          <p:cNvSpPr/>
          <p:nvPr/>
        </p:nvSpPr>
        <p:spPr>
          <a:xfrm>
            <a:off x="8609161" y="1190448"/>
            <a:ext cx="45719" cy="5098212"/>
          </a:xfrm>
          <a:prstGeom prst="rightBracket">
            <a:avLst/>
          </a:prstGeom>
          <a:ln/>
        </p:spPr>
        <p:style>
          <a:lnRef idx="3">
            <a:schemeClr val="dk1"/>
          </a:lnRef>
          <a:fillRef idx="0">
            <a:schemeClr val="dk1"/>
          </a:fillRef>
          <a:effectRef idx="2">
            <a:schemeClr val="dk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6" name="TextBox 235">
            <a:extLst>
              <a:ext uri="{FF2B5EF4-FFF2-40B4-BE49-F238E27FC236}">
                <a16:creationId xmlns:a16="http://schemas.microsoft.com/office/drawing/2014/main" id="{0055DF11-1A04-9247-B80F-E054F11DA0DD}"/>
              </a:ext>
            </a:extLst>
          </p:cNvPr>
          <p:cNvSpPr txBox="1"/>
          <p:nvPr/>
        </p:nvSpPr>
        <p:spPr>
          <a:xfrm>
            <a:off x="8663370" y="2053089"/>
            <a:ext cx="615553" cy="3361427"/>
          </a:xfrm>
          <a:prstGeom prst="rect">
            <a:avLst/>
          </a:prstGeom>
          <a:noFill/>
        </p:spPr>
        <p:txBody>
          <a:bodyPr vert="vert270"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222222"/>
                </a:solidFill>
                <a:effectLst/>
                <a:uLnTx/>
                <a:uFillTx/>
                <a:latin typeface="DIN Condensed" pitchFamily="2" charset="0"/>
                <a:ea typeface="+mn-ea"/>
                <a:cs typeface="+mn-cs"/>
              </a:rPr>
              <a:t>Mitigation Strategy</a:t>
            </a:r>
          </a:p>
        </p:txBody>
      </p:sp>
      <p:sp>
        <p:nvSpPr>
          <p:cNvPr id="27" name="Oval 26">
            <a:extLst>
              <a:ext uri="{FF2B5EF4-FFF2-40B4-BE49-F238E27FC236}">
                <a16:creationId xmlns:a16="http://schemas.microsoft.com/office/drawing/2014/main" id="{8B6AAB57-A309-8542-A6A2-370FED242902}"/>
              </a:ext>
            </a:extLst>
          </p:cNvPr>
          <p:cNvSpPr/>
          <p:nvPr/>
        </p:nvSpPr>
        <p:spPr>
          <a:xfrm>
            <a:off x="9788365" y="6529580"/>
            <a:ext cx="228600" cy="2286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Box 2"/>
          <p:cNvSpPr txBox="1"/>
          <p:nvPr/>
        </p:nvSpPr>
        <p:spPr>
          <a:xfrm>
            <a:off x="10024155" y="6459214"/>
            <a:ext cx="505267" cy="369332"/>
          </a:xfrm>
          <a:prstGeom prst="rect">
            <a:avLst/>
          </a:prstGeom>
          <a:noFill/>
        </p:spPr>
        <p:txBody>
          <a:bodyPr wrap="none" rtlCol="0">
            <a:spAutoFit/>
          </a:bodyPr>
          <a:lstStyle/>
          <a:p>
            <a:r>
              <a:rPr lang="en-US" dirty="0">
                <a:solidFill>
                  <a:schemeClr val="bg1"/>
                </a:solidFill>
                <a:latin typeface="DIN Condensed" panose="00000500000000000000" pitchFamily="2" charset="0"/>
              </a:rPr>
              <a:t>High</a:t>
            </a:r>
          </a:p>
        </p:txBody>
      </p:sp>
      <p:sp>
        <p:nvSpPr>
          <p:cNvPr id="29" name="Oval 28">
            <a:extLst>
              <a:ext uri="{FF2B5EF4-FFF2-40B4-BE49-F238E27FC236}">
                <a16:creationId xmlns:a16="http://schemas.microsoft.com/office/drawing/2014/main" id="{2422D594-4131-9A49-87D1-80E7BC06DCF6}"/>
              </a:ext>
            </a:extLst>
          </p:cNvPr>
          <p:cNvSpPr/>
          <p:nvPr/>
        </p:nvSpPr>
        <p:spPr>
          <a:xfrm>
            <a:off x="8540580" y="6529580"/>
            <a:ext cx="228600" cy="228600"/>
          </a:xfrm>
          <a:prstGeom prst="ellipse">
            <a:avLst/>
          </a:prstGeom>
          <a:solidFill>
            <a:srgbClr val="E7C2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TextBox 29"/>
          <p:cNvSpPr txBox="1"/>
          <p:nvPr/>
        </p:nvSpPr>
        <p:spPr>
          <a:xfrm>
            <a:off x="8763672" y="6459214"/>
            <a:ext cx="478016" cy="369332"/>
          </a:xfrm>
          <a:prstGeom prst="rect">
            <a:avLst/>
          </a:prstGeom>
          <a:noFill/>
        </p:spPr>
        <p:txBody>
          <a:bodyPr wrap="none" rtlCol="0">
            <a:spAutoFit/>
          </a:bodyPr>
          <a:lstStyle/>
          <a:p>
            <a:r>
              <a:rPr lang="en-US" dirty="0">
                <a:solidFill>
                  <a:schemeClr val="bg1"/>
                </a:solidFill>
                <a:latin typeface="DIN Condensed" panose="00000500000000000000" pitchFamily="2" charset="0"/>
              </a:rPr>
              <a:t>Low</a:t>
            </a:r>
          </a:p>
        </p:txBody>
      </p:sp>
    </p:spTree>
    <p:extLst>
      <p:ext uri="{BB962C8B-B14F-4D97-AF65-F5344CB8AC3E}">
        <p14:creationId xmlns:p14="http://schemas.microsoft.com/office/powerpoint/2010/main" val="37207004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42B94-AA19-4448-881B-7FDA1190714D}"/>
              </a:ext>
            </a:extLst>
          </p:cNvPr>
          <p:cNvSpPr>
            <a:spLocks noGrp="1"/>
          </p:cNvSpPr>
          <p:nvPr>
            <p:ph type="title"/>
          </p:nvPr>
        </p:nvSpPr>
        <p:spPr>
          <a:xfrm>
            <a:off x="1661579" y="1"/>
            <a:ext cx="10515600" cy="741872"/>
          </a:xfrm>
        </p:spPr>
        <p:txBody>
          <a:bodyPr>
            <a:normAutofit/>
          </a:bodyPr>
          <a:lstStyle/>
          <a:p>
            <a:r>
              <a:rPr lang="en-US" sz="3400" dirty="0">
                <a:solidFill>
                  <a:schemeClr val="tx1"/>
                </a:solidFill>
              </a:rPr>
              <a:t>Resource Model</a:t>
            </a:r>
          </a:p>
        </p:txBody>
      </p:sp>
      <p:grpSp>
        <p:nvGrpSpPr>
          <p:cNvPr id="3" name="Canvas 83"/>
          <p:cNvGrpSpPr/>
          <p:nvPr/>
        </p:nvGrpSpPr>
        <p:grpSpPr>
          <a:xfrm>
            <a:off x="554182" y="1308099"/>
            <a:ext cx="10913546" cy="4857173"/>
            <a:chOff x="0" y="0"/>
            <a:chExt cx="5819775" cy="4241800"/>
          </a:xfrm>
        </p:grpSpPr>
        <p:sp>
          <p:nvSpPr>
            <p:cNvPr id="4" name="Rectangle 3"/>
            <p:cNvSpPr/>
            <p:nvPr/>
          </p:nvSpPr>
          <p:spPr>
            <a:xfrm>
              <a:off x="0" y="0"/>
              <a:ext cx="5819775" cy="4241800"/>
            </a:xfrm>
            <a:prstGeom prst="rect">
              <a:avLst/>
            </a:prstGeom>
            <a:noFill/>
            <a:ln w="9525" cap="flat" cmpd="sng" algn="ctr">
              <a:solidFill>
                <a:srgbClr val="4F81BD">
                  <a:lumMod val="95000"/>
                  <a:lumOff val="0"/>
                </a:srgbClr>
              </a:solidFill>
              <a:prstDash val="solid"/>
              <a:miter lim="800000"/>
              <a:headEnd type="none" w="med" len="med"/>
              <a:tailEnd type="none" w="med" len="med"/>
            </a:ln>
          </p:spPr>
        </p:sp>
        <p:cxnSp>
          <p:nvCxnSpPr>
            <p:cNvPr id="5" name="Line 76"/>
            <p:cNvCxnSpPr>
              <a:cxnSpLocks noChangeShapeType="1"/>
            </p:cNvCxnSpPr>
            <p:nvPr/>
          </p:nvCxnSpPr>
          <p:spPr bwMode="auto">
            <a:xfrm>
              <a:off x="4277995" y="1079500"/>
              <a:ext cx="337185" cy="0"/>
            </a:xfrm>
            <a:prstGeom prst="line">
              <a:avLst/>
            </a:prstGeom>
            <a:noFill/>
            <a:ln w="12700">
              <a:solidFill>
                <a:srgbClr val="333399"/>
              </a:solidFill>
              <a:prstDash val="dashDot"/>
              <a:round/>
              <a:headEnd/>
              <a:tailEnd/>
            </a:ln>
            <a:extLst>
              <a:ext uri="{909E8E84-426E-40DD-AFC4-6F175D3DCCD1}">
                <a14:hiddenFill xmlns:a14="http://schemas.microsoft.com/office/drawing/2010/main">
                  <a:noFill/>
                </a14:hiddenFill>
              </a:ext>
            </a:extLst>
          </p:spPr>
        </p:cxnSp>
        <p:sp>
          <p:nvSpPr>
            <p:cNvPr id="6" name="Rectangle 5"/>
            <p:cNvSpPr>
              <a:spLocks noChangeArrowheads="1"/>
            </p:cNvSpPr>
            <p:nvPr/>
          </p:nvSpPr>
          <p:spPr bwMode="auto">
            <a:xfrm>
              <a:off x="1579880" y="2968625"/>
              <a:ext cx="1146810" cy="393065"/>
            </a:xfrm>
            <a:prstGeom prst="rect">
              <a:avLst/>
            </a:prstGeom>
            <a:gradFill rotWithShape="0">
              <a:gsLst>
                <a:gs pos="0">
                  <a:srgbClr val="4BACC6">
                    <a:lumMod val="60000"/>
                    <a:lumOff val="40000"/>
                  </a:srgbClr>
                </a:gs>
                <a:gs pos="50000">
                  <a:srgbClr val="4BACC6">
                    <a:lumMod val="100000"/>
                    <a:lumOff val="0"/>
                  </a:srgbClr>
                </a:gs>
                <a:gs pos="100000">
                  <a:srgbClr val="4BACC6">
                    <a:lumMod val="60000"/>
                    <a:lumOff val="40000"/>
                  </a:srgbClr>
                </a:gs>
              </a:gsLst>
              <a:lin ang="5400000" scaled="1"/>
            </a:gradFill>
            <a:ln w="12700">
              <a:solidFill>
                <a:srgbClr val="4BACC6">
                  <a:lumMod val="100000"/>
                  <a:lumOff val="0"/>
                </a:srgbClr>
              </a:solidFill>
              <a:miter lim="800000"/>
              <a:headEnd/>
              <a:tailEnd/>
            </a:ln>
            <a:effectLst>
              <a:outerShdw dist="28398" dir="3806097" algn="ctr" rotWithShape="0">
                <a:srgbClr val="4BACC6">
                  <a:lumMod val="50000"/>
                  <a:lumOff val="0"/>
                </a:srgbClr>
              </a:outerShdw>
            </a:effectLst>
          </p:spPr>
          <p:txBody>
            <a:bodyPr rot="0" vert="horz" wrap="square" lIns="81382" tIns="40691" rIns="81382" bIns="40691" anchor="ctr" anchorCtr="0" upright="1">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1400" cap="none" spc="0" normalizeH="0" baseline="0" noProof="0">
                  <a:ln>
                    <a:noFill/>
                  </a:ln>
                  <a:solidFill>
                    <a:srgbClr val="000000"/>
                  </a:solidFill>
                  <a:effectLst/>
                  <a:uLnTx/>
                  <a:uFillTx/>
                  <a:latin typeface="Arial" panose="020B0604020202020204" pitchFamily="34" charset="0"/>
                  <a:ea typeface="Times New Roman" panose="02020603050405020304" pitchFamily="18" charset="0"/>
                  <a:cs typeface="Arial" panose="020B0604020202020204" pitchFamily="34" charset="0"/>
                </a:rPr>
                <a:t>Alekhya Rani</a:t>
              </a:r>
              <a:endParaRPr kumimoji="0" lang="en-US" sz="1000" b="0" i="0" u="none" strike="noStrike" kern="1400" cap="none" spc="0" normalizeH="0" baseline="0" noProof="0">
                <a:ln>
                  <a:noFill/>
                </a:ln>
                <a:solidFill>
                  <a:sysClr val="windowText" lastClr="000000"/>
                </a:solidFill>
                <a:effectLst/>
                <a:uLnTx/>
                <a:uFillTx/>
                <a:latin typeface="Arial" panose="020B0604020202020204" pitchFamily="34" charset="0"/>
                <a:ea typeface="Times New Roman" panose="02020603050405020304" pitchFamily="18" charset="0"/>
                <a:cs typeface="Times New Roman" panose="02020603050405020304" pitchFamily="18" charset="0"/>
              </a:endParaRPr>
            </a:p>
          </p:txBody>
        </p:sp>
        <p:sp>
          <p:nvSpPr>
            <p:cNvPr id="7" name="Rectangle 6"/>
            <p:cNvSpPr>
              <a:spLocks noChangeArrowheads="1"/>
            </p:cNvSpPr>
            <p:nvPr/>
          </p:nvSpPr>
          <p:spPr bwMode="auto">
            <a:xfrm>
              <a:off x="41275" y="2959100"/>
              <a:ext cx="1214120" cy="393065"/>
            </a:xfrm>
            <a:prstGeom prst="rect">
              <a:avLst/>
            </a:prstGeom>
            <a:gradFill rotWithShape="0">
              <a:gsLst>
                <a:gs pos="0">
                  <a:srgbClr val="4BACC6">
                    <a:lumMod val="60000"/>
                    <a:lumOff val="40000"/>
                  </a:srgbClr>
                </a:gs>
                <a:gs pos="50000">
                  <a:srgbClr val="4BACC6">
                    <a:lumMod val="100000"/>
                    <a:lumOff val="0"/>
                  </a:srgbClr>
                </a:gs>
                <a:gs pos="100000">
                  <a:srgbClr val="4BACC6">
                    <a:lumMod val="60000"/>
                    <a:lumOff val="40000"/>
                  </a:srgbClr>
                </a:gs>
              </a:gsLst>
              <a:lin ang="5400000" scaled="1"/>
            </a:gradFill>
            <a:ln w="12700">
              <a:solidFill>
                <a:srgbClr val="4BACC6">
                  <a:lumMod val="100000"/>
                  <a:lumOff val="0"/>
                </a:srgbClr>
              </a:solidFill>
              <a:miter lim="800000"/>
              <a:headEnd/>
              <a:tailEnd/>
            </a:ln>
            <a:effectLst>
              <a:outerShdw dist="28398" dir="3806097" algn="ctr" rotWithShape="0">
                <a:srgbClr val="4BACC6">
                  <a:lumMod val="50000"/>
                  <a:lumOff val="0"/>
                </a:srgbClr>
              </a:outerShdw>
            </a:effectLst>
          </p:spPr>
          <p:txBody>
            <a:bodyPr rot="0" vert="horz" wrap="square" lIns="81382" tIns="40691" rIns="81382" bIns="40691" anchor="ctr" anchorCtr="0" upright="1">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1400" cap="none" spc="0" normalizeH="0" baseline="0" noProof="0">
                  <a:ln>
                    <a:noFill/>
                  </a:ln>
                  <a:solidFill>
                    <a:srgbClr val="000000"/>
                  </a:solidFill>
                  <a:effectLst/>
                  <a:uLnTx/>
                  <a:uFillTx/>
                  <a:latin typeface="Arial" panose="020B0604020202020204" pitchFamily="34" charset="0"/>
                  <a:ea typeface="Times New Roman" panose="02020603050405020304" pitchFamily="18" charset="0"/>
                  <a:cs typeface="Arial" panose="020B0604020202020204" pitchFamily="34" charset="0"/>
                </a:rPr>
                <a:t>Sudhakar</a:t>
              </a:r>
              <a:endParaRPr kumimoji="0" lang="en-US" sz="1000" b="0" i="0" u="none" strike="noStrike" kern="1400" cap="none" spc="0" normalizeH="0" baseline="0" noProof="0">
                <a:ln>
                  <a:noFill/>
                </a:ln>
                <a:solidFill>
                  <a:sysClr val="windowText" lastClr="000000"/>
                </a:solidFill>
                <a:effectLst/>
                <a:uLnTx/>
                <a:uFillTx/>
                <a:latin typeface="Arial" panose="020B0604020202020204" pitchFamily="34" charset="0"/>
                <a:ea typeface="Times New Roman" panose="02020603050405020304" pitchFamily="18" charset="0"/>
                <a:cs typeface="Times New Roman" panose="02020603050405020304" pitchFamily="18" charset="0"/>
              </a:endParaRPr>
            </a:p>
          </p:txBody>
        </p:sp>
        <p:sp>
          <p:nvSpPr>
            <p:cNvPr id="8" name="Rectangle 7"/>
            <p:cNvSpPr>
              <a:spLocks noChangeArrowheads="1"/>
            </p:cNvSpPr>
            <p:nvPr/>
          </p:nvSpPr>
          <p:spPr bwMode="auto">
            <a:xfrm>
              <a:off x="3131185" y="809625"/>
              <a:ext cx="1146810" cy="539115"/>
            </a:xfrm>
            <a:prstGeom prst="rect">
              <a:avLst/>
            </a:prstGeom>
            <a:gradFill rotWithShape="0">
              <a:gsLst>
                <a:gs pos="0">
                  <a:srgbClr val="4BACC6">
                    <a:lumMod val="60000"/>
                    <a:lumOff val="40000"/>
                  </a:srgbClr>
                </a:gs>
                <a:gs pos="50000">
                  <a:srgbClr val="4BACC6">
                    <a:lumMod val="100000"/>
                    <a:lumOff val="0"/>
                  </a:srgbClr>
                </a:gs>
                <a:gs pos="100000">
                  <a:srgbClr val="4BACC6">
                    <a:lumMod val="60000"/>
                    <a:lumOff val="40000"/>
                  </a:srgbClr>
                </a:gs>
              </a:gsLst>
              <a:lin ang="5400000" scaled="1"/>
            </a:gradFill>
            <a:ln w="12700">
              <a:solidFill>
                <a:srgbClr val="4BACC6">
                  <a:lumMod val="100000"/>
                  <a:lumOff val="0"/>
                </a:srgbClr>
              </a:solidFill>
              <a:miter lim="800000"/>
              <a:headEnd/>
              <a:tailEnd/>
            </a:ln>
            <a:effectLst>
              <a:outerShdw dist="28398" dir="3806097" algn="ctr" rotWithShape="0">
                <a:srgbClr val="4BACC6">
                  <a:lumMod val="50000"/>
                  <a:lumOff val="0"/>
                </a:srgbClr>
              </a:outerShdw>
            </a:effectLst>
          </p:spPr>
          <p:txBody>
            <a:bodyPr rot="0" vert="horz" wrap="square" lIns="81382" tIns="40691" rIns="81382" bIns="40691" anchor="ctr" anchorCtr="0" upright="1">
              <a:noAutofit/>
            </a:bodyPr>
            <a:lstStyle/>
            <a:p>
              <a:pPr lvl="0" algn="ctr"/>
              <a:r>
                <a:rPr lang="en-US" sz="1000" kern="1400" dirty="0">
                  <a:solidFill>
                    <a:sysClr val="windowText" lastClr="000000"/>
                  </a:solidFill>
                  <a:latin typeface="Arial" panose="020B0604020202020204" pitchFamily="34" charset="0"/>
                  <a:ea typeface="Times New Roman" panose="02020603050405020304" pitchFamily="18" charset="0"/>
                  <a:cs typeface="Times New Roman" panose="02020603050405020304" pitchFamily="18" charset="0"/>
                </a:rPr>
                <a:t>Baures, Timothee</a:t>
              </a:r>
              <a:endParaRPr kumimoji="0" lang="en-US" sz="1000" b="0" i="0" u="none" strike="noStrike" kern="1400" cap="none" spc="0" normalizeH="0" baseline="0" noProof="0" dirty="0">
                <a:ln>
                  <a:noFill/>
                </a:ln>
                <a:solidFill>
                  <a:sysClr val="windowText" lastClr="000000"/>
                </a:solidFill>
                <a:effectLst/>
                <a:uLnTx/>
                <a:uFillTx/>
                <a:latin typeface="Arial" panose="020B0604020202020204" pitchFamily="34" charset="0"/>
                <a:ea typeface="Times New Roman" panose="02020603050405020304" pitchFamily="18" charset="0"/>
                <a:cs typeface="Times New Roman" panose="02020603050405020304" pitchFamily="18" charset="0"/>
              </a:endParaRPr>
            </a:p>
          </p:txBody>
        </p:sp>
        <p:sp>
          <p:nvSpPr>
            <p:cNvPr id="9" name="Rectangle 8"/>
            <p:cNvSpPr>
              <a:spLocks noChangeArrowheads="1"/>
            </p:cNvSpPr>
            <p:nvPr/>
          </p:nvSpPr>
          <p:spPr bwMode="auto">
            <a:xfrm>
              <a:off x="3131185" y="2981325"/>
              <a:ext cx="1146810" cy="393065"/>
            </a:xfrm>
            <a:prstGeom prst="rect">
              <a:avLst/>
            </a:prstGeom>
            <a:gradFill rotWithShape="0">
              <a:gsLst>
                <a:gs pos="0">
                  <a:srgbClr val="4BACC6">
                    <a:lumMod val="60000"/>
                    <a:lumOff val="40000"/>
                  </a:srgbClr>
                </a:gs>
                <a:gs pos="50000">
                  <a:srgbClr val="4BACC6">
                    <a:lumMod val="100000"/>
                    <a:lumOff val="0"/>
                  </a:srgbClr>
                </a:gs>
                <a:gs pos="100000">
                  <a:srgbClr val="4BACC6">
                    <a:lumMod val="60000"/>
                    <a:lumOff val="40000"/>
                  </a:srgbClr>
                </a:gs>
              </a:gsLst>
              <a:lin ang="5400000" scaled="1"/>
            </a:gradFill>
            <a:ln w="12700">
              <a:solidFill>
                <a:srgbClr val="4BACC6">
                  <a:lumMod val="100000"/>
                  <a:lumOff val="0"/>
                </a:srgbClr>
              </a:solidFill>
              <a:miter lim="800000"/>
              <a:headEnd/>
              <a:tailEnd/>
            </a:ln>
            <a:effectLst>
              <a:outerShdw dist="28398" dir="3806097" algn="ctr" rotWithShape="0">
                <a:srgbClr val="4BACC6">
                  <a:lumMod val="50000"/>
                  <a:lumOff val="0"/>
                </a:srgbClr>
              </a:outerShdw>
            </a:effectLst>
          </p:spPr>
          <p:txBody>
            <a:bodyPr rot="0" vert="horz" wrap="square" lIns="81382" tIns="40691" rIns="81382" bIns="40691" anchor="ctr" anchorCtr="0" upright="1">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1400" cap="none" spc="0" normalizeH="0" baseline="0" noProof="0">
                  <a:ln>
                    <a:noFill/>
                  </a:ln>
                  <a:solidFill>
                    <a:srgbClr val="000000"/>
                  </a:solidFill>
                  <a:effectLst/>
                  <a:uLnTx/>
                  <a:uFillTx/>
                  <a:latin typeface="Arial" panose="020B0604020202020204" pitchFamily="34" charset="0"/>
                  <a:ea typeface="Times New Roman" panose="02020603050405020304" pitchFamily="18" charset="0"/>
                  <a:cs typeface="Arial" panose="020B0604020202020204" pitchFamily="34" charset="0"/>
                </a:rPr>
                <a:t>Rama Krishna</a:t>
              </a:r>
              <a:endParaRPr kumimoji="0" lang="en-US" sz="1000" b="0" i="0" u="none" strike="noStrike" kern="1400" cap="none" spc="0" normalizeH="0" baseline="0" noProof="0">
                <a:ln>
                  <a:noFill/>
                </a:ln>
                <a:solidFill>
                  <a:sysClr val="windowText" lastClr="000000"/>
                </a:solidFill>
                <a:effectLst/>
                <a:uLnTx/>
                <a:uFillTx/>
                <a:latin typeface="Arial" panose="020B0604020202020204" pitchFamily="34" charset="0"/>
                <a:ea typeface="Times New Roman" panose="02020603050405020304" pitchFamily="18" charset="0"/>
                <a:cs typeface="Times New Roman" panose="02020603050405020304" pitchFamily="18" charset="0"/>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1400" cap="none" spc="0" normalizeH="0" baseline="0" noProof="0">
                  <a:ln>
                    <a:noFill/>
                  </a:ln>
                  <a:solidFill>
                    <a:srgbClr val="000000"/>
                  </a:solidFill>
                  <a:effectLst/>
                  <a:uLnTx/>
                  <a:uFillTx/>
                  <a:latin typeface="Arial" panose="020B0604020202020204" pitchFamily="34" charset="0"/>
                  <a:ea typeface="Times New Roman" panose="02020603050405020304" pitchFamily="18" charset="0"/>
                  <a:cs typeface="Arial" panose="020B0604020202020204" pitchFamily="34" charset="0"/>
                </a:rPr>
                <a:t> </a:t>
              </a:r>
              <a:endParaRPr kumimoji="0" lang="en-US" sz="1000" b="0" i="0" u="none" strike="noStrike" kern="1400" cap="none" spc="0" normalizeH="0" baseline="0" noProof="0">
                <a:ln>
                  <a:noFill/>
                </a:ln>
                <a:solidFill>
                  <a:sysClr val="windowText" lastClr="000000"/>
                </a:solidFill>
                <a:effectLst/>
                <a:uLnTx/>
                <a:uFillTx/>
                <a:latin typeface="Arial" panose="020B0604020202020204" pitchFamily="34" charset="0"/>
                <a:ea typeface="Times New Roman" panose="02020603050405020304" pitchFamily="18" charset="0"/>
                <a:cs typeface="Times New Roman" panose="02020603050405020304" pitchFamily="18" charset="0"/>
              </a:endParaRPr>
            </a:p>
          </p:txBody>
        </p:sp>
        <p:cxnSp>
          <p:nvCxnSpPr>
            <p:cNvPr id="10" name="Line 89"/>
            <p:cNvCxnSpPr>
              <a:cxnSpLocks noChangeShapeType="1"/>
            </p:cNvCxnSpPr>
            <p:nvPr/>
          </p:nvCxnSpPr>
          <p:spPr bwMode="auto">
            <a:xfrm>
              <a:off x="635635" y="2776220"/>
              <a:ext cx="3102610" cy="635"/>
            </a:xfrm>
            <a:prstGeom prst="line">
              <a:avLst/>
            </a:prstGeom>
            <a:noFill/>
            <a:ln w="12700">
              <a:solidFill>
                <a:srgbClr val="333399"/>
              </a:solidFill>
              <a:round/>
              <a:headEnd/>
              <a:tailEnd/>
            </a:ln>
            <a:extLst>
              <a:ext uri="{909E8E84-426E-40DD-AFC4-6F175D3DCCD1}">
                <a14:hiddenFill xmlns:a14="http://schemas.microsoft.com/office/drawing/2010/main">
                  <a:noFill/>
                </a14:hiddenFill>
              </a:ext>
            </a:extLst>
          </p:spPr>
        </p:cxnSp>
        <p:cxnSp>
          <p:nvCxnSpPr>
            <p:cNvPr id="11" name="Line 90"/>
            <p:cNvCxnSpPr>
              <a:cxnSpLocks noChangeShapeType="1"/>
            </p:cNvCxnSpPr>
            <p:nvPr/>
          </p:nvCxnSpPr>
          <p:spPr bwMode="auto">
            <a:xfrm>
              <a:off x="629285" y="2769870"/>
              <a:ext cx="0" cy="182880"/>
            </a:xfrm>
            <a:prstGeom prst="line">
              <a:avLst/>
            </a:prstGeom>
            <a:noFill/>
            <a:ln w="12700">
              <a:solidFill>
                <a:srgbClr val="333399"/>
              </a:solidFill>
              <a:round/>
              <a:headEnd/>
              <a:tailEnd/>
            </a:ln>
            <a:extLst>
              <a:ext uri="{909E8E84-426E-40DD-AFC4-6F175D3DCCD1}">
                <a14:hiddenFill xmlns:a14="http://schemas.microsoft.com/office/drawing/2010/main">
                  <a:noFill/>
                </a14:hiddenFill>
              </a:ext>
            </a:extLst>
          </p:spPr>
        </p:cxnSp>
        <p:cxnSp>
          <p:nvCxnSpPr>
            <p:cNvPr id="12" name="Line 91"/>
            <p:cNvCxnSpPr>
              <a:cxnSpLocks noChangeShapeType="1"/>
            </p:cNvCxnSpPr>
            <p:nvPr/>
          </p:nvCxnSpPr>
          <p:spPr bwMode="auto">
            <a:xfrm>
              <a:off x="3738245" y="2785745"/>
              <a:ext cx="635" cy="135255"/>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cxnSp>
        <p:cxnSp>
          <p:nvCxnSpPr>
            <p:cNvPr id="13" name="Line 96"/>
            <p:cNvCxnSpPr>
              <a:cxnSpLocks noChangeShapeType="1"/>
            </p:cNvCxnSpPr>
            <p:nvPr/>
          </p:nvCxnSpPr>
          <p:spPr bwMode="auto">
            <a:xfrm>
              <a:off x="3738245" y="1348740"/>
              <a:ext cx="635" cy="1485900"/>
            </a:xfrm>
            <a:prstGeom prst="line">
              <a:avLst/>
            </a:prstGeom>
            <a:noFill/>
            <a:ln w="12700">
              <a:solidFill>
                <a:srgbClr val="333399"/>
              </a:solidFill>
              <a:prstDash val="dash"/>
              <a:round/>
              <a:headEnd/>
              <a:tailEnd/>
            </a:ln>
            <a:extLst>
              <a:ext uri="{909E8E84-426E-40DD-AFC4-6F175D3DCCD1}">
                <a14:hiddenFill xmlns:a14="http://schemas.microsoft.com/office/drawing/2010/main">
                  <a:noFill/>
                </a14:hiddenFill>
              </a:ext>
            </a:extLst>
          </p:spPr>
        </p:cxnSp>
        <p:sp>
          <p:nvSpPr>
            <p:cNvPr id="14" name="Rectangle 13"/>
            <p:cNvSpPr>
              <a:spLocks noChangeArrowheads="1"/>
            </p:cNvSpPr>
            <p:nvPr/>
          </p:nvSpPr>
          <p:spPr bwMode="auto">
            <a:xfrm>
              <a:off x="4467225" y="862965"/>
              <a:ext cx="1275715" cy="394335"/>
            </a:xfrm>
            <a:prstGeom prst="rect">
              <a:avLst/>
            </a:prstGeom>
            <a:gradFill rotWithShape="0">
              <a:gsLst>
                <a:gs pos="0">
                  <a:srgbClr val="9BBB59">
                    <a:lumMod val="60000"/>
                    <a:lumOff val="40000"/>
                  </a:srgbClr>
                </a:gs>
                <a:gs pos="50000">
                  <a:srgbClr val="9BBB59">
                    <a:lumMod val="100000"/>
                    <a:lumOff val="0"/>
                  </a:srgbClr>
                </a:gs>
                <a:gs pos="100000">
                  <a:srgbClr val="9BBB59">
                    <a:lumMod val="60000"/>
                    <a:lumOff val="40000"/>
                  </a:srgbClr>
                </a:gs>
              </a:gsLst>
              <a:lin ang="5400000" scaled="1"/>
            </a:gradFill>
            <a:ln w="12700">
              <a:solidFill>
                <a:srgbClr val="9BBB59">
                  <a:lumMod val="100000"/>
                  <a:lumOff val="0"/>
                </a:srgbClr>
              </a:solidFill>
              <a:miter lim="800000"/>
              <a:headEnd/>
              <a:tailEnd/>
            </a:ln>
            <a:effectLst>
              <a:outerShdw dist="28398" dir="3806097" algn="ctr" rotWithShape="0">
                <a:srgbClr val="9BBB59">
                  <a:lumMod val="50000"/>
                  <a:lumOff val="0"/>
                </a:srgbClr>
              </a:outerShdw>
            </a:effectLst>
          </p:spPr>
          <p:txBody>
            <a:bodyPr rot="0" vert="horz" wrap="square" lIns="81382" tIns="40691" rIns="81382" bIns="40691" anchor="ctr" anchorCtr="0" upright="1">
              <a:no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US" sz="1000" b="1" i="0" u="none" strike="noStrike" kern="1400" cap="none" spc="0" normalizeH="0" baseline="0" noProof="0">
                  <a:ln>
                    <a:noFill/>
                  </a:ln>
                  <a:solidFill>
                    <a:srgbClr val="000000"/>
                  </a:solidFill>
                  <a:effectLst/>
                  <a:uLnTx/>
                  <a:uFillTx/>
                  <a:latin typeface="Arial" panose="020B0604020202020204" pitchFamily="34" charset="0"/>
                  <a:ea typeface="Times New Roman" panose="02020603050405020304" pitchFamily="18" charset="0"/>
                  <a:cs typeface="Arial" panose="020B0604020202020204" pitchFamily="34" charset="0"/>
                </a:rPr>
                <a:t>Cox Bryan</a:t>
              </a:r>
              <a:endParaRPr kumimoji="0" lang="en-US" sz="1000" b="0" i="0" u="none" strike="noStrike" kern="1400" cap="none" spc="0" normalizeH="0" baseline="0" noProof="0">
                <a:ln>
                  <a:noFill/>
                </a:ln>
                <a:solidFill>
                  <a:sysClr val="windowText" lastClr="000000"/>
                </a:solidFill>
                <a:effectLst/>
                <a:uLnTx/>
                <a:uFillTx/>
                <a:latin typeface="Arial" panose="020B0604020202020204" pitchFamily="34" charset="0"/>
                <a:ea typeface="Times New Roman" panose="02020603050405020304" pitchFamily="18" charset="0"/>
                <a:cs typeface="Times New Roman" panose="02020603050405020304" pitchFamily="18" charset="0"/>
              </a:endParaRPr>
            </a:p>
          </p:txBody>
        </p:sp>
        <p:sp>
          <p:nvSpPr>
            <p:cNvPr id="15" name="Rectangle 14"/>
            <p:cNvSpPr>
              <a:spLocks noChangeArrowheads="1"/>
            </p:cNvSpPr>
            <p:nvPr/>
          </p:nvSpPr>
          <p:spPr bwMode="auto">
            <a:xfrm>
              <a:off x="4467225" y="177165"/>
              <a:ext cx="1275715" cy="394335"/>
            </a:xfrm>
            <a:prstGeom prst="rect">
              <a:avLst/>
            </a:prstGeom>
            <a:gradFill rotWithShape="0">
              <a:gsLst>
                <a:gs pos="0">
                  <a:srgbClr val="9BBB59">
                    <a:lumMod val="60000"/>
                    <a:lumOff val="40000"/>
                  </a:srgbClr>
                </a:gs>
                <a:gs pos="50000">
                  <a:srgbClr val="9BBB59">
                    <a:lumMod val="100000"/>
                    <a:lumOff val="0"/>
                  </a:srgbClr>
                </a:gs>
                <a:gs pos="100000">
                  <a:srgbClr val="9BBB59">
                    <a:lumMod val="60000"/>
                    <a:lumOff val="40000"/>
                  </a:srgbClr>
                </a:gs>
              </a:gsLst>
              <a:lin ang="5400000" scaled="1"/>
            </a:gradFill>
            <a:ln w="12700">
              <a:solidFill>
                <a:srgbClr val="9BBB59">
                  <a:lumMod val="100000"/>
                  <a:lumOff val="0"/>
                </a:srgbClr>
              </a:solidFill>
              <a:miter lim="800000"/>
              <a:headEnd/>
              <a:tailEnd/>
            </a:ln>
            <a:effectLst>
              <a:outerShdw dist="28398" dir="3806097" algn="ctr" rotWithShape="0">
                <a:srgbClr val="9BBB59">
                  <a:lumMod val="50000"/>
                  <a:lumOff val="0"/>
                </a:srgbClr>
              </a:outerShdw>
            </a:effectLst>
          </p:spPr>
          <p:txBody>
            <a:bodyPr rot="0" vert="horz" wrap="square" lIns="81382" tIns="40691" rIns="81382" bIns="40691" anchor="ctr" anchorCtr="0" upright="1">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1400" cap="none" spc="0" normalizeH="0" baseline="0" noProof="0">
                  <a:ln>
                    <a:noFill/>
                  </a:ln>
                  <a:solidFill>
                    <a:srgbClr val="000000"/>
                  </a:solidFill>
                  <a:effectLst/>
                  <a:uLnTx/>
                  <a:uFillTx/>
                  <a:latin typeface="Arial" panose="020B0604020202020204" pitchFamily="34" charset="0"/>
                  <a:ea typeface="Times New Roman" panose="02020603050405020304" pitchFamily="18" charset="0"/>
                  <a:cs typeface="Arial" panose="020B0604020202020204" pitchFamily="34" charset="0"/>
                </a:rPr>
                <a:t>Dussault, William </a:t>
              </a:r>
              <a:endParaRPr kumimoji="0" lang="en-US" sz="1000" b="0" i="0" u="none" strike="noStrike" kern="1400" cap="none" spc="0" normalizeH="0" baseline="0" noProof="0">
                <a:ln>
                  <a:noFill/>
                </a:ln>
                <a:solidFill>
                  <a:sysClr val="windowText" lastClr="000000"/>
                </a:solidFill>
                <a:effectLst/>
                <a:uLnTx/>
                <a:uFillTx/>
                <a:latin typeface="Arial" panose="020B0604020202020204" pitchFamily="34" charset="0"/>
                <a:ea typeface="Times New Roman" panose="02020603050405020304" pitchFamily="18" charset="0"/>
                <a:cs typeface="Times New Roman" panose="02020603050405020304" pitchFamily="18" charset="0"/>
              </a:endParaRPr>
            </a:p>
          </p:txBody>
        </p:sp>
        <p:sp>
          <p:nvSpPr>
            <p:cNvPr id="16" name="Rectangle 15"/>
            <p:cNvSpPr>
              <a:spLocks noChangeArrowheads="1"/>
            </p:cNvSpPr>
            <p:nvPr/>
          </p:nvSpPr>
          <p:spPr bwMode="auto">
            <a:xfrm>
              <a:off x="1581785" y="2095500"/>
              <a:ext cx="1146810" cy="391795"/>
            </a:xfrm>
            <a:prstGeom prst="rect">
              <a:avLst/>
            </a:prstGeom>
            <a:gradFill rotWithShape="0">
              <a:gsLst>
                <a:gs pos="0">
                  <a:srgbClr val="4BACC6">
                    <a:lumMod val="60000"/>
                    <a:lumOff val="40000"/>
                  </a:srgbClr>
                </a:gs>
                <a:gs pos="50000">
                  <a:srgbClr val="4BACC6">
                    <a:lumMod val="100000"/>
                    <a:lumOff val="0"/>
                  </a:srgbClr>
                </a:gs>
                <a:gs pos="100000">
                  <a:srgbClr val="4BACC6">
                    <a:lumMod val="60000"/>
                    <a:lumOff val="40000"/>
                  </a:srgbClr>
                </a:gs>
              </a:gsLst>
              <a:lin ang="5400000" scaled="1"/>
            </a:gradFill>
            <a:ln w="12700">
              <a:solidFill>
                <a:srgbClr val="4BACC6">
                  <a:lumMod val="100000"/>
                  <a:lumOff val="0"/>
                </a:srgbClr>
              </a:solidFill>
              <a:miter lim="800000"/>
              <a:headEnd/>
              <a:tailEnd/>
            </a:ln>
            <a:effectLst>
              <a:outerShdw dist="28398" dir="3806097" algn="ctr" rotWithShape="0">
                <a:srgbClr val="4BACC6">
                  <a:lumMod val="50000"/>
                  <a:lumOff val="0"/>
                </a:srgbClr>
              </a:outerShdw>
            </a:effectLst>
          </p:spPr>
          <p:txBody>
            <a:bodyPr rot="0" vert="horz" wrap="square" lIns="81382" tIns="40691" rIns="81382" bIns="40691" anchor="ctr" anchorCtr="0" upright="1">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1400" cap="none" spc="0" normalizeH="0" baseline="0" noProof="0">
                  <a:ln>
                    <a:noFill/>
                  </a:ln>
                  <a:solidFill>
                    <a:srgbClr val="000000"/>
                  </a:solidFill>
                  <a:effectLst/>
                  <a:uLnTx/>
                  <a:uFillTx/>
                  <a:latin typeface="Arial" panose="020B0604020202020204" pitchFamily="34" charset="0"/>
                  <a:ea typeface="Times New Roman" panose="02020603050405020304" pitchFamily="18" charset="0"/>
                  <a:cs typeface="Arial" panose="020B0604020202020204" pitchFamily="34" charset="0"/>
                </a:rPr>
                <a:t>Prasad Talapula</a:t>
              </a:r>
              <a:endParaRPr kumimoji="0" lang="en-US" sz="1000" b="0" i="0" u="none" strike="noStrike" kern="1400" cap="none" spc="0" normalizeH="0" baseline="0" noProof="0">
                <a:ln>
                  <a:noFill/>
                </a:ln>
                <a:solidFill>
                  <a:sysClr val="windowText" lastClr="000000"/>
                </a:solidFill>
                <a:effectLst/>
                <a:uLnTx/>
                <a:uFillTx/>
                <a:latin typeface="Arial" panose="020B0604020202020204" pitchFamily="34" charset="0"/>
                <a:ea typeface="Times New Roman" panose="02020603050405020304" pitchFamily="18" charset="0"/>
                <a:cs typeface="Times New Roman" panose="02020603050405020304" pitchFamily="18" charset="0"/>
              </a:endParaRPr>
            </a:p>
          </p:txBody>
        </p:sp>
        <p:sp>
          <p:nvSpPr>
            <p:cNvPr id="17" name="Rectangle 16"/>
            <p:cNvSpPr>
              <a:spLocks noChangeArrowheads="1"/>
            </p:cNvSpPr>
            <p:nvPr/>
          </p:nvSpPr>
          <p:spPr bwMode="auto">
            <a:xfrm>
              <a:off x="1550035" y="3574415"/>
              <a:ext cx="1146810" cy="393065"/>
            </a:xfrm>
            <a:prstGeom prst="rect">
              <a:avLst/>
            </a:prstGeom>
            <a:gradFill rotWithShape="0">
              <a:gsLst>
                <a:gs pos="0">
                  <a:srgbClr val="4BACC6">
                    <a:lumMod val="60000"/>
                    <a:lumOff val="40000"/>
                  </a:srgbClr>
                </a:gs>
                <a:gs pos="50000">
                  <a:srgbClr val="4BACC6">
                    <a:lumMod val="100000"/>
                    <a:lumOff val="0"/>
                  </a:srgbClr>
                </a:gs>
                <a:gs pos="100000">
                  <a:srgbClr val="4BACC6">
                    <a:lumMod val="60000"/>
                    <a:lumOff val="40000"/>
                  </a:srgbClr>
                </a:gs>
              </a:gsLst>
              <a:lin ang="5400000" scaled="1"/>
            </a:gradFill>
            <a:ln w="12700">
              <a:solidFill>
                <a:srgbClr val="4BACC6">
                  <a:lumMod val="100000"/>
                  <a:lumOff val="0"/>
                </a:srgbClr>
              </a:solidFill>
              <a:miter lim="800000"/>
              <a:headEnd/>
              <a:tailEnd/>
            </a:ln>
            <a:effectLst>
              <a:outerShdw dist="28398" dir="3806097" algn="ctr" rotWithShape="0">
                <a:srgbClr val="4BACC6">
                  <a:lumMod val="50000"/>
                  <a:lumOff val="0"/>
                </a:srgbClr>
              </a:outerShdw>
            </a:effectLst>
          </p:spPr>
          <p:txBody>
            <a:bodyPr rot="0" vert="horz" wrap="square" lIns="81382" tIns="40691" rIns="81382" bIns="40691" anchor="ctr" anchorCtr="0" upright="1">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1400" cap="none" spc="0" normalizeH="0" baseline="0" noProof="0">
                  <a:ln>
                    <a:noFill/>
                  </a:ln>
                  <a:solidFill>
                    <a:srgbClr val="000000"/>
                  </a:solidFill>
                  <a:effectLst/>
                  <a:uLnTx/>
                  <a:uFillTx/>
                  <a:latin typeface="Arial" panose="020B0604020202020204" pitchFamily="34" charset="0"/>
                  <a:ea typeface="Times New Roman" panose="02020603050405020304" pitchFamily="18" charset="0"/>
                </a:rPr>
                <a:t>Vijetha D</a:t>
              </a:r>
              <a:endParaRPr kumimoji="0" lang="en-US" sz="1200" b="0" i="0" u="none" strike="noStrike" kern="0" cap="none" spc="0" normalizeH="0" baseline="0" noProof="0">
                <a:ln>
                  <a:noFill/>
                </a:ln>
                <a:solidFill>
                  <a:sysClr val="windowText" lastClr="000000"/>
                </a:solidFill>
                <a:effectLst/>
                <a:uLnTx/>
                <a:uFillTx/>
                <a:latin typeface="Times New Roman" panose="02020603050405020304" pitchFamily="18" charset="0"/>
                <a:ea typeface="Times New Roman" panose="02020603050405020304" pitchFamily="18" charset="0"/>
              </a:endParaRPr>
            </a:p>
          </p:txBody>
        </p:sp>
        <p:sp>
          <p:nvSpPr>
            <p:cNvPr id="18" name="Rectangle 17"/>
            <p:cNvSpPr>
              <a:spLocks noChangeArrowheads="1"/>
            </p:cNvSpPr>
            <p:nvPr/>
          </p:nvSpPr>
          <p:spPr bwMode="auto">
            <a:xfrm>
              <a:off x="3148625" y="3596300"/>
              <a:ext cx="1146810" cy="393065"/>
            </a:xfrm>
            <a:prstGeom prst="rect">
              <a:avLst/>
            </a:prstGeom>
            <a:gradFill rotWithShape="0">
              <a:gsLst>
                <a:gs pos="0">
                  <a:srgbClr val="4BACC6">
                    <a:lumMod val="60000"/>
                    <a:lumOff val="40000"/>
                  </a:srgbClr>
                </a:gs>
                <a:gs pos="50000">
                  <a:srgbClr val="4BACC6">
                    <a:lumMod val="100000"/>
                    <a:lumOff val="0"/>
                  </a:srgbClr>
                </a:gs>
                <a:gs pos="100000">
                  <a:srgbClr val="4BACC6">
                    <a:lumMod val="60000"/>
                    <a:lumOff val="40000"/>
                  </a:srgbClr>
                </a:gs>
              </a:gsLst>
              <a:lin ang="5400000" scaled="1"/>
            </a:gradFill>
            <a:ln w="12700">
              <a:solidFill>
                <a:srgbClr val="4BACC6">
                  <a:lumMod val="100000"/>
                  <a:lumOff val="0"/>
                </a:srgbClr>
              </a:solidFill>
              <a:miter lim="800000"/>
              <a:headEnd/>
              <a:tailEnd/>
            </a:ln>
            <a:effectLst>
              <a:outerShdw dist="28398" dir="3806097" algn="ctr" rotWithShape="0">
                <a:srgbClr val="4BACC6">
                  <a:lumMod val="50000"/>
                  <a:lumOff val="0"/>
                </a:srgbClr>
              </a:outerShdw>
            </a:effectLst>
          </p:spPr>
          <p:txBody>
            <a:bodyPr rot="0" vert="horz" wrap="square" lIns="81382" tIns="40691" rIns="81382" bIns="40691" anchor="ctr" anchorCtr="0" upright="1">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1400" cap="none" spc="0" normalizeH="0" baseline="0" noProof="0">
                  <a:ln>
                    <a:noFill/>
                  </a:ln>
                  <a:solidFill>
                    <a:srgbClr val="000000"/>
                  </a:solidFill>
                  <a:effectLst/>
                  <a:uLnTx/>
                  <a:uFillTx/>
                  <a:latin typeface="Arial" panose="020B0604020202020204" pitchFamily="34" charset="0"/>
                  <a:ea typeface="Times New Roman" panose="02020603050405020304" pitchFamily="18" charset="0"/>
                </a:rPr>
                <a:t>Bindu Pushpa</a:t>
              </a:r>
              <a:endParaRPr kumimoji="0" lang="en-US" sz="1200" b="0" i="0" u="none" strike="noStrike" kern="0" cap="none" spc="0" normalizeH="0" baseline="0" noProof="0">
                <a:ln>
                  <a:noFill/>
                </a:ln>
                <a:solidFill>
                  <a:sysClr val="windowText" lastClr="000000"/>
                </a:solidFill>
                <a:effectLst/>
                <a:uLnTx/>
                <a:uFillTx/>
                <a:latin typeface="Times New Roman" panose="02020603050405020304" pitchFamily="18" charset="0"/>
                <a:ea typeface="Times New Roman" panose="02020603050405020304" pitchFamily="18" charset="0"/>
              </a:endParaRPr>
            </a:p>
          </p:txBody>
        </p:sp>
        <p:cxnSp>
          <p:nvCxnSpPr>
            <p:cNvPr id="19" name="Line 78"/>
            <p:cNvCxnSpPr>
              <a:cxnSpLocks noChangeShapeType="1"/>
            </p:cNvCxnSpPr>
            <p:nvPr/>
          </p:nvCxnSpPr>
          <p:spPr bwMode="auto">
            <a:xfrm>
              <a:off x="3749675" y="3383915"/>
              <a:ext cx="0" cy="194310"/>
            </a:xfrm>
            <a:prstGeom prst="line">
              <a:avLst/>
            </a:prstGeom>
            <a:noFill/>
            <a:ln w="12700">
              <a:solidFill>
                <a:srgbClr val="333399"/>
              </a:solidFill>
              <a:round/>
              <a:headEnd/>
              <a:tailEnd/>
            </a:ln>
            <a:extLst>
              <a:ext uri="{909E8E84-426E-40DD-AFC4-6F175D3DCCD1}">
                <a14:hiddenFill xmlns:a14="http://schemas.microsoft.com/office/drawing/2010/main">
                  <a:noFill/>
                </a14:hiddenFill>
              </a:ext>
            </a:extLst>
          </p:spPr>
        </p:cxnSp>
        <p:sp>
          <p:nvSpPr>
            <p:cNvPr id="20" name="Rectangle 19"/>
            <p:cNvSpPr>
              <a:spLocks noChangeArrowheads="1"/>
            </p:cNvSpPr>
            <p:nvPr/>
          </p:nvSpPr>
          <p:spPr bwMode="auto">
            <a:xfrm>
              <a:off x="4615180" y="2964379"/>
              <a:ext cx="1146810" cy="393065"/>
            </a:xfrm>
            <a:prstGeom prst="rect">
              <a:avLst/>
            </a:prstGeom>
            <a:gradFill rotWithShape="0">
              <a:gsLst>
                <a:gs pos="0">
                  <a:srgbClr val="4BACC6">
                    <a:lumMod val="60000"/>
                    <a:lumOff val="40000"/>
                  </a:srgbClr>
                </a:gs>
                <a:gs pos="50000">
                  <a:srgbClr val="4BACC6">
                    <a:lumMod val="100000"/>
                    <a:lumOff val="0"/>
                  </a:srgbClr>
                </a:gs>
                <a:gs pos="100000">
                  <a:srgbClr val="4BACC6">
                    <a:lumMod val="60000"/>
                    <a:lumOff val="40000"/>
                  </a:srgbClr>
                </a:gs>
              </a:gsLst>
              <a:lin ang="5400000" scaled="1"/>
            </a:gradFill>
            <a:ln w="12700">
              <a:solidFill>
                <a:srgbClr val="4BACC6">
                  <a:lumMod val="100000"/>
                  <a:lumOff val="0"/>
                </a:srgbClr>
              </a:solidFill>
              <a:miter lim="800000"/>
              <a:headEnd/>
              <a:tailEnd/>
            </a:ln>
            <a:effectLst>
              <a:outerShdw dist="28398" dir="3806097" algn="ctr" rotWithShape="0">
                <a:srgbClr val="4BACC6">
                  <a:lumMod val="50000"/>
                  <a:lumOff val="0"/>
                </a:srgbClr>
              </a:outerShdw>
            </a:effectLst>
          </p:spPr>
          <p:txBody>
            <a:bodyPr rot="0" vert="horz" wrap="square" lIns="81382" tIns="40691" rIns="81382" bIns="40691" anchor="ctr" anchorCtr="0" upright="1">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ysClr val="windowText" lastClr="000000"/>
                  </a:solidFill>
                  <a:effectLst/>
                  <a:uLnTx/>
                  <a:uFillTx/>
                  <a:latin typeface="Times New Roman" panose="02020603050405020304" pitchFamily="18" charset="0"/>
                  <a:ea typeface="Times New Roman" panose="02020603050405020304" pitchFamily="18" charset="0"/>
                </a:rPr>
                <a:t>Arati Rani</a:t>
              </a:r>
              <a:endParaRPr kumimoji="0" lang="en-US" sz="1200" b="0" i="0" u="none" strike="noStrike" kern="0" cap="none" spc="0" normalizeH="0" baseline="0" noProof="0">
                <a:ln>
                  <a:noFill/>
                </a:ln>
                <a:solidFill>
                  <a:sysClr val="windowText" lastClr="000000"/>
                </a:solidFill>
                <a:effectLst/>
                <a:uLnTx/>
                <a:uFillTx/>
                <a:latin typeface="Times New Roman" panose="02020603050405020304" pitchFamily="18" charset="0"/>
                <a:ea typeface="Times New Roman" panose="02020603050405020304" pitchFamily="18" charset="0"/>
              </a:endParaRPr>
            </a:p>
          </p:txBody>
        </p:sp>
        <p:cxnSp>
          <p:nvCxnSpPr>
            <p:cNvPr id="21" name="Line 78"/>
            <p:cNvCxnSpPr>
              <a:cxnSpLocks noChangeShapeType="1"/>
            </p:cNvCxnSpPr>
            <p:nvPr/>
          </p:nvCxnSpPr>
          <p:spPr bwMode="auto">
            <a:xfrm>
              <a:off x="4287644" y="3157967"/>
              <a:ext cx="299283" cy="0"/>
            </a:xfrm>
            <a:prstGeom prst="line">
              <a:avLst/>
            </a:prstGeom>
            <a:noFill/>
            <a:ln w="12700">
              <a:solidFill>
                <a:srgbClr val="333399"/>
              </a:solidFill>
              <a:round/>
              <a:headEnd/>
              <a:tailEnd/>
            </a:ln>
            <a:extLst>
              <a:ext uri="{909E8E84-426E-40DD-AFC4-6F175D3DCCD1}">
                <a14:hiddenFill xmlns:a14="http://schemas.microsoft.com/office/drawing/2010/main">
                  <a:noFill/>
                </a14:hiddenFill>
              </a:ext>
            </a:extLst>
          </p:spPr>
        </p:cxnSp>
        <p:sp>
          <p:nvSpPr>
            <p:cNvPr id="22" name="Rectangle 21"/>
            <p:cNvSpPr>
              <a:spLocks noChangeArrowheads="1"/>
            </p:cNvSpPr>
            <p:nvPr/>
          </p:nvSpPr>
          <p:spPr bwMode="auto">
            <a:xfrm>
              <a:off x="4615502" y="3599475"/>
              <a:ext cx="1146810" cy="393065"/>
            </a:xfrm>
            <a:prstGeom prst="rect">
              <a:avLst/>
            </a:prstGeom>
            <a:gradFill rotWithShape="0">
              <a:gsLst>
                <a:gs pos="0">
                  <a:srgbClr val="4BACC6">
                    <a:lumMod val="60000"/>
                    <a:lumOff val="40000"/>
                  </a:srgbClr>
                </a:gs>
                <a:gs pos="50000">
                  <a:srgbClr val="4BACC6">
                    <a:lumMod val="100000"/>
                    <a:lumOff val="0"/>
                  </a:srgbClr>
                </a:gs>
                <a:gs pos="100000">
                  <a:srgbClr val="4BACC6">
                    <a:lumMod val="60000"/>
                    <a:lumOff val="40000"/>
                  </a:srgbClr>
                </a:gs>
              </a:gsLst>
              <a:lin ang="5400000" scaled="1"/>
            </a:gradFill>
            <a:ln w="12700">
              <a:solidFill>
                <a:srgbClr val="4BACC6">
                  <a:lumMod val="100000"/>
                  <a:lumOff val="0"/>
                </a:srgbClr>
              </a:solidFill>
              <a:miter lim="800000"/>
              <a:headEnd/>
              <a:tailEnd/>
            </a:ln>
            <a:effectLst>
              <a:outerShdw dist="28398" dir="3806097" algn="ctr" rotWithShape="0">
                <a:srgbClr val="4BACC6">
                  <a:lumMod val="50000"/>
                  <a:lumOff val="0"/>
                </a:srgbClr>
              </a:outerShdw>
            </a:effectLst>
          </p:spPr>
          <p:txBody>
            <a:bodyPr rot="0" vert="horz" wrap="square" lIns="81382" tIns="40691" rIns="81382" bIns="40691" anchor="ctr" anchorCtr="0" upright="1">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1400" cap="none" spc="0" normalizeH="0" baseline="0" noProof="0">
                  <a:ln>
                    <a:noFill/>
                  </a:ln>
                  <a:solidFill>
                    <a:srgbClr val="000000"/>
                  </a:solidFill>
                  <a:effectLst/>
                  <a:uLnTx/>
                  <a:uFillTx/>
                  <a:latin typeface="Arial" panose="020B0604020202020204" pitchFamily="34" charset="0"/>
                  <a:ea typeface="Times New Roman" panose="02020603050405020304" pitchFamily="18" charset="0"/>
                </a:rPr>
                <a:t>Kavitha Dronadula</a:t>
              </a:r>
              <a:endParaRPr kumimoji="0" lang="en-US" sz="1200" b="0" i="0" u="none" strike="noStrike" kern="0" cap="none" spc="0" normalizeH="0" baseline="0" noProof="0">
                <a:ln>
                  <a:noFill/>
                </a:ln>
                <a:solidFill>
                  <a:sysClr val="windowText" lastClr="000000"/>
                </a:solidFill>
                <a:effectLst/>
                <a:uLnTx/>
                <a:uFillTx/>
                <a:latin typeface="Times New Roman" panose="02020603050405020304" pitchFamily="18" charset="0"/>
                <a:ea typeface="Times New Roman" panose="02020603050405020304" pitchFamily="18" charset="0"/>
              </a:endParaRPr>
            </a:p>
          </p:txBody>
        </p:sp>
        <p:cxnSp>
          <p:nvCxnSpPr>
            <p:cNvPr id="23" name="Line 78"/>
            <p:cNvCxnSpPr>
              <a:cxnSpLocks noChangeShapeType="1"/>
            </p:cNvCxnSpPr>
            <p:nvPr/>
          </p:nvCxnSpPr>
          <p:spPr bwMode="auto">
            <a:xfrm>
              <a:off x="5158400" y="3382940"/>
              <a:ext cx="0" cy="194310"/>
            </a:xfrm>
            <a:prstGeom prst="line">
              <a:avLst/>
            </a:prstGeom>
            <a:noFill/>
            <a:ln w="12700">
              <a:solidFill>
                <a:srgbClr val="333399"/>
              </a:solidFill>
              <a:round/>
              <a:headEnd/>
              <a:tailEn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40618016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F7942B94-AA19-4448-881B-7FDA1190714D}"/>
              </a:ext>
            </a:extLst>
          </p:cNvPr>
          <p:cNvSpPr>
            <a:spLocks noGrp="1"/>
          </p:cNvSpPr>
          <p:nvPr>
            <p:ph type="title"/>
          </p:nvPr>
        </p:nvSpPr>
        <p:spPr>
          <a:xfrm>
            <a:off x="5442155" y="1"/>
            <a:ext cx="6680432" cy="741872"/>
          </a:xfrm>
        </p:spPr>
        <p:txBody>
          <a:bodyPr/>
          <a:lstStyle/>
          <a:p>
            <a:r>
              <a:rPr lang="en-US" dirty="0">
                <a:solidFill>
                  <a:schemeClr val="tx1"/>
                </a:solidFill>
              </a:rPr>
              <a:t>COMMERCIAL SUMMARY</a:t>
            </a:r>
          </a:p>
        </p:txBody>
      </p:sp>
    </p:spTree>
    <p:extLst>
      <p:ext uri="{BB962C8B-B14F-4D97-AF65-F5344CB8AC3E}">
        <p14:creationId xmlns:p14="http://schemas.microsoft.com/office/powerpoint/2010/main" val="25888196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42B94-AA19-4448-881B-7FDA1190714D}"/>
              </a:ext>
            </a:extLst>
          </p:cNvPr>
          <p:cNvSpPr>
            <a:spLocks noGrp="1"/>
          </p:cNvSpPr>
          <p:nvPr>
            <p:ph type="title"/>
          </p:nvPr>
        </p:nvSpPr>
        <p:spPr/>
        <p:txBody>
          <a:bodyPr/>
          <a:lstStyle/>
          <a:p>
            <a:r>
              <a:rPr lang="en-US" dirty="0"/>
              <a:t>WHY TECHM?</a:t>
            </a:r>
          </a:p>
        </p:txBody>
      </p:sp>
      <p:sp>
        <p:nvSpPr>
          <p:cNvPr id="4" name="Date Placeholder 3">
            <a:extLst>
              <a:ext uri="{FF2B5EF4-FFF2-40B4-BE49-F238E27FC236}">
                <a16:creationId xmlns:a16="http://schemas.microsoft.com/office/drawing/2014/main" id="{36ED7B83-97B9-AC43-AAED-D4162A5BA637}"/>
              </a:ext>
            </a:extLst>
          </p:cNvPr>
          <p:cNvSpPr>
            <a:spLocks noGrp="1"/>
          </p:cNvSpPr>
          <p:nvPr>
            <p:ph type="dt" sz="half" idx="2"/>
          </p:nvPr>
        </p:nvSpPr>
        <p:spPr/>
        <p:txBody>
          <a:bodyPr/>
          <a:lstStyle/>
          <a:p>
            <a:fld id="{E4D6C0C8-3325-894F-B9D7-BEA551178ACC}" type="datetime1">
              <a:rPr lang="en-US" smtClean="0"/>
              <a:t>11/6/2020</a:t>
            </a:fld>
            <a:endParaRPr lang="en-US"/>
          </a:p>
        </p:txBody>
      </p:sp>
      <p:sp>
        <p:nvSpPr>
          <p:cNvPr id="5" name="Slide Number Placeholder 4">
            <a:extLst>
              <a:ext uri="{FF2B5EF4-FFF2-40B4-BE49-F238E27FC236}">
                <a16:creationId xmlns:a16="http://schemas.microsoft.com/office/drawing/2014/main" id="{2FDACDE7-645B-6F4A-B8EA-9596969D7E2D}"/>
              </a:ext>
            </a:extLst>
          </p:cNvPr>
          <p:cNvSpPr>
            <a:spLocks noGrp="1"/>
          </p:cNvSpPr>
          <p:nvPr>
            <p:ph type="sldNum" sz="quarter" idx="4"/>
          </p:nvPr>
        </p:nvSpPr>
        <p:spPr/>
        <p:txBody>
          <a:bodyPr/>
          <a:lstStyle/>
          <a:p>
            <a:fld id="{D57F1E4F-1CFF-5643-939E-217C01CDF565}" type="slidenum">
              <a:rPr lang="en-US" smtClean="0"/>
              <a:pPr/>
              <a:t>23</a:t>
            </a:fld>
            <a:endParaRPr lang="en-US"/>
          </a:p>
        </p:txBody>
      </p:sp>
      <p:grpSp>
        <p:nvGrpSpPr>
          <p:cNvPr id="54" name="Group 53">
            <a:extLst>
              <a:ext uri="{FF2B5EF4-FFF2-40B4-BE49-F238E27FC236}">
                <a16:creationId xmlns:a16="http://schemas.microsoft.com/office/drawing/2014/main" id="{C07F9FB8-F2D0-4478-BFC8-02F8CE1ED5F2}"/>
              </a:ext>
            </a:extLst>
          </p:cNvPr>
          <p:cNvGrpSpPr/>
          <p:nvPr/>
        </p:nvGrpSpPr>
        <p:grpSpPr>
          <a:xfrm>
            <a:off x="839066" y="1261731"/>
            <a:ext cx="10513867" cy="4812219"/>
            <a:chOff x="838200" y="1212994"/>
            <a:chExt cx="14022532" cy="4812219"/>
          </a:xfrm>
        </p:grpSpPr>
        <p:sp>
          <p:nvSpPr>
            <p:cNvPr id="93" name="Rectangle 92">
              <a:extLst>
                <a:ext uri="{FF2B5EF4-FFF2-40B4-BE49-F238E27FC236}">
                  <a16:creationId xmlns:a16="http://schemas.microsoft.com/office/drawing/2014/main" id="{DD231DAA-4CFD-41ED-B5C6-C6D1055102B4}"/>
                </a:ext>
              </a:extLst>
            </p:cNvPr>
            <p:cNvSpPr/>
            <p:nvPr/>
          </p:nvSpPr>
          <p:spPr>
            <a:xfrm>
              <a:off x="838200" y="2333769"/>
              <a:ext cx="3505200" cy="3691444"/>
            </a:xfrm>
            <a:prstGeom prst="rect">
              <a:avLst/>
            </a:prstGeom>
            <a:solidFill>
              <a:srgbClr val="063951">
                <a:lumMod val="75000"/>
                <a:lumOff val="25000"/>
              </a:srgbClr>
            </a:solidFill>
            <a:ln w="12700" cap="flat" cmpd="sng" algn="ctr">
              <a:noFill/>
              <a:prstDash val="solid"/>
              <a:miter lim="800000"/>
            </a:ln>
            <a:effectLst/>
          </p:spPr>
          <p:txBody>
            <a:bodyPr lIns="274320" tIns="182880" rIns="27432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spcAft>
                  <a:spcPts val="600"/>
                </a:spcAft>
                <a:buFont typeface="Wingdings" panose="05000000000000000000" pitchFamily="2" charset="2"/>
                <a:buChar char="§"/>
                <a:defRPr/>
              </a:pPr>
              <a:r>
                <a:rPr lang="en-US" sz="1400" kern="0" dirty="0">
                  <a:latin typeface="DIN Condensed"/>
                </a:rPr>
                <a:t>Largest RTS Partner across GE with decades of experience</a:t>
              </a:r>
            </a:p>
            <a:p>
              <a:pPr marL="285750" lvl="0" indent="-285750">
                <a:spcAft>
                  <a:spcPts val="600"/>
                </a:spcAft>
                <a:buFont typeface="Wingdings" panose="05000000000000000000" pitchFamily="2" charset="2"/>
                <a:buChar char="§"/>
                <a:defRPr/>
              </a:pPr>
              <a:r>
                <a:rPr lang="en-US" sz="1400" kern="0" dirty="0">
                  <a:latin typeface="DIN Condensed"/>
                </a:rPr>
                <a:t>15 + years of Power RTS Experience</a:t>
              </a:r>
            </a:p>
            <a:p>
              <a:pPr marL="285750" lvl="0" indent="-285750">
                <a:spcAft>
                  <a:spcPts val="600"/>
                </a:spcAft>
                <a:buFont typeface="Wingdings" panose="05000000000000000000" pitchFamily="2" charset="2"/>
                <a:buChar char="§"/>
                <a:defRPr/>
              </a:pPr>
              <a:r>
                <a:rPr lang="en-US" sz="1400" kern="0" dirty="0">
                  <a:latin typeface="DIN Condensed"/>
                </a:rPr>
                <a:t>Only Partner with width and breadth across PWR CIO organization &amp; Technology</a:t>
              </a:r>
            </a:p>
            <a:p>
              <a:pPr marL="0" marR="0" lvl="0" indent="0" algn="just" defTabSz="914400" eaLnBrk="1" fontAlgn="auto" latinLnBrk="0" hangingPunct="1">
                <a:lnSpc>
                  <a:spcPct val="100000"/>
                </a:lnSpc>
                <a:spcBef>
                  <a:spcPts val="0"/>
                </a:spcBef>
                <a:spcAft>
                  <a:spcPts val="0"/>
                </a:spcAft>
                <a:buClrTx/>
                <a:buSzTx/>
                <a:buFontTx/>
                <a:buNone/>
                <a:tabLst/>
                <a:defRPr/>
              </a:pPr>
              <a:endParaRPr lang="en-US" sz="1600" kern="0" dirty="0">
                <a:solidFill>
                  <a:prstClr val="white"/>
                </a:solidFill>
                <a:latin typeface="DIN Condensed"/>
              </a:endParaRPr>
            </a:p>
          </p:txBody>
        </p:sp>
        <p:sp>
          <p:nvSpPr>
            <p:cNvPr id="94" name="Rectangle 93">
              <a:extLst>
                <a:ext uri="{FF2B5EF4-FFF2-40B4-BE49-F238E27FC236}">
                  <a16:creationId xmlns:a16="http://schemas.microsoft.com/office/drawing/2014/main" id="{CFA5757C-E7C2-4929-9E56-4712FB6EC25B}"/>
                </a:ext>
              </a:extLst>
            </p:cNvPr>
            <p:cNvSpPr/>
            <p:nvPr/>
          </p:nvSpPr>
          <p:spPr>
            <a:xfrm>
              <a:off x="4343400" y="2333769"/>
              <a:ext cx="3505200" cy="3691444"/>
            </a:xfrm>
            <a:prstGeom prst="rect">
              <a:avLst/>
            </a:prstGeom>
            <a:solidFill>
              <a:srgbClr val="F7931F"/>
            </a:solidFill>
            <a:ln w="12700" cap="flat" cmpd="sng" algn="ctr">
              <a:noFill/>
              <a:prstDash val="solid"/>
              <a:miter lim="800000"/>
            </a:ln>
            <a:effectLst/>
          </p:spPr>
          <p:txBody>
            <a:bodyPr lIns="274320" tIns="182880" rIns="27432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lvl="0" indent="-285750">
                <a:spcAft>
                  <a:spcPts val="600"/>
                </a:spcAft>
                <a:buFont typeface="Wingdings" panose="05000000000000000000" pitchFamily="2" charset="2"/>
                <a:buChar char="§"/>
                <a:defRPr/>
              </a:pPr>
              <a:r>
                <a:rPr lang="en-US" sz="1400" kern="0" dirty="0">
                  <a:latin typeface="DIN Condensed"/>
                </a:rPr>
                <a:t>Robust Plan</a:t>
              </a:r>
            </a:p>
            <a:p>
              <a:pPr marL="285750" lvl="0" indent="-285750">
                <a:spcAft>
                  <a:spcPts val="600"/>
                </a:spcAft>
                <a:buFont typeface="Wingdings" panose="05000000000000000000" pitchFamily="2" charset="2"/>
                <a:buChar char="§"/>
                <a:defRPr/>
              </a:pPr>
              <a:r>
                <a:rPr lang="en-US" sz="1400" kern="0" dirty="0">
                  <a:latin typeface="DIN Condensed"/>
                </a:rPr>
                <a:t>Matured KT plan &amp; Readiness of Resources</a:t>
              </a:r>
            </a:p>
            <a:p>
              <a:pPr marL="285750" lvl="0" indent="-285750">
                <a:spcAft>
                  <a:spcPts val="600"/>
                </a:spcAft>
                <a:buFont typeface="Wingdings" panose="05000000000000000000" pitchFamily="2" charset="2"/>
                <a:buChar char="§"/>
                <a:defRPr/>
              </a:pPr>
              <a:r>
                <a:rPr lang="en-US" sz="1400" kern="0" dirty="0">
                  <a:latin typeface="DIN Condensed"/>
                </a:rPr>
                <a:t>Effective synergy due to incumbency across Technologies in RTS</a:t>
              </a:r>
            </a:p>
            <a:p>
              <a:pPr marL="285750" marR="0" lvl="0" indent="-285750" defTabSz="914400" eaLnBrk="1" fontAlgn="auto" latinLnBrk="0" hangingPunct="1">
                <a:spcBef>
                  <a:spcPts val="0"/>
                </a:spcBef>
                <a:spcAft>
                  <a:spcPts val="600"/>
                </a:spcAft>
                <a:buClrTx/>
                <a:buSzTx/>
                <a:buFont typeface="Arial" panose="020B0604020202020204" pitchFamily="34" charset="0"/>
                <a:buChar char="•"/>
                <a:tabLst/>
                <a:defRPr/>
              </a:pPr>
              <a:endParaRPr lang="en-US" sz="1600" kern="0" dirty="0">
                <a:solidFill>
                  <a:prstClr val="white"/>
                </a:solidFill>
                <a:latin typeface="DIN Condensed"/>
              </a:endParaRPr>
            </a:p>
            <a:p>
              <a:pPr marL="285750" marR="0" lvl="0" indent="-285750" defTabSz="914400" eaLnBrk="1" fontAlgn="auto" latinLnBrk="0" hangingPunct="1">
                <a:spcBef>
                  <a:spcPts val="0"/>
                </a:spcBef>
                <a:spcAft>
                  <a:spcPts val="600"/>
                </a:spcAft>
                <a:buClrTx/>
                <a:buSzTx/>
                <a:buFont typeface="Arial" panose="020B0604020202020204" pitchFamily="34" charset="0"/>
                <a:buChar char="•"/>
                <a:tabLst/>
                <a:defRPr/>
              </a:pPr>
              <a:endParaRPr lang="en-US" sz="1600" kern="0" dirty="0">
                <a:solidFill>
                  <a:prstClr val="white"/>
                </a:solidFill>
                <a:latin typeface="DIN Condensed"/>
              </a:endParaRPr>
            </a:p>
          </p:txBody>
        </p:sp>
        <p:sp>
          <p:nvSpPr>
            <p:cNvPr id="95" name="Rectangle 94">
              <a:extLst>
                <a:ext uri="{FF2B5EF4-FFF2-40B4-BE49-F238E27FC236}">
                  <a16:creationId xmlns:a16="http://schemas.microsoft.com/office/drawing/2014/main" id="{39425DDA-9E3A-4387-9881-F4B18D1CBFFD}"/>
                </a:ext>
              </a:extLst>
            </p:cNvPr>
            <p:cNvSpPr/>
            <p:nvPr/>
          </p:nvSpPr>
          <p:spPr>
            <a:xfrm>
              <a:off x="7848600" y="2333769"/>
              <a:ext cx="3505200" cy="3691444"/>
            </a:xfrm>
            <a:prstGeom prst="rect">
              <a:avLst/>
            </a:prstGeom>
            <a:solidFill>
              <a:srgbClr val="A2B969"/>
            </a:solidFill>
            <a:ln w="12700" cap="flat" cmpd="sng" algn="ctr">
              <a:noFill/>
              <a:prstDash val="solid"/>
              <a:miter lim="800000"/>
            </a:ln>
            <a:effectLst/>
          </p:spPr>
          <p:txBody>
            <a:bodyPr lIns="274320" tIns="182880" rIns="27432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marR="0" indent="-285750" fontAlgn="auto">
                <a:spcBef>
                  <a:spcPts val="0"/>
                </a:spcBef>
                <a:spcAft>
                  <a:spcPts val="600"/>
                </a:spcAft>
                <a:buClrTx/>
                <a:buSzTx/>
                <a:buFont typeface="Wingdings" panose="05000000000000000000" pitchFamily="2" charset="2"/>
                <a:buChar char="§"/>
                <a:tabLst/>
                <a:defRPr/>
              </a:pPr>
              <a:r>
                <a:rPr lang="en-US" sz="1400" kern="0" dirty="0">
                  <a:latin typeface="DIN Condensed"/>
                </a:rPr>
                <a:t>+5% of increased case volume </a:t>
              </a:r>
            </a:p>
            <a:p>
              <a:pPr marL="285750" marR="0" indent="-285750" fontAlgn="auto">
                <a:spcBef>
                  <a:spcPts val="0"/>
                </a:spcBef>
                <a:spcAft>
                  <a:spcPts val="600"/>
                </a:spcAft>
                <a:buClrTx/>
                <a:buSzTx/>
                <a:buFont typeface="Wingdings" panose="05000000000000000000" pitchFamily="2" charset="2"/>
                <a:buChar char="§"/>
                <a:tabLst/>
                <a:defRPr/>
              </a:pPr>
              <a:r>
                <a:rPr lang="en-US" sz="1400" kern="0" dirty="0">
                  <a:latin typeface="DIN Condensed"/>
                </a:rPr>
                <a:t>Core &amp; Flexi staffing model with 10% flexi effort </a:t>
              </a:r>
            </a:p>
            <a:p>
              <a:pPr marL="285750" indent="-285750">
                <a:spcAft>
                  <a:spcPts val="600"/>
                </a:spcAft>
                <a:buFont typeface="Wingdings" panose="05000000000000000000" pitchFamily="2" charset="2"/>
                <a:buChar char="§"/>
                <a:defRPr/>
              </a:pPr>
              <a:r>
                <a:rPr lang="en-US" sz="1400" kern="0" dirty="0">
                  <a:latin typeface="DIN Condensed"/>
                </a:rPr>
                <a:t>End user training for support related activities </a:t>
              </a:r>
            </a:p>
            <a:p>
              <a:pPr marL="285750" indent="-285750">
                <a:spcAft>
                  <a:spcPts val="600"/>
                </a:spcAft>
                <a:buFont typeface="Wingdings" panose="05000000000000000000" pitchFamily="2" charset="2"/>
                <a:buChar char="§"/>
                <a:defRPr/>
              </a:pPr>
              <a:r>
                <a:rPr lang="en-US" sz="1400" kern="0" dirty="0">
                  <a:latin typeface="DIN Condensed"/>
                </a:rPr>
                <a:t>Profit sharing model for cost out ideas</a:t>
              </a:r>
            </a:p>
            <a:p>
              <a:pPr marL="285750" marR="0" lvl="0" indent="-285750" defTabSz="914400" eaLnBrk="1" fontAlgn="auto" latinLnBrk="0" hangingPunct="1">
                <a:spcBef>
                  <a:spcPts val="0"/>
                </a:spcBef>
                <a:spcAft>
                  <a:spcPts val="600"/>
                </a:spcAft>
                <a:buClrTx/>
                <a:buSzTx/>
                <a:buFont typeface="Arial" panose="020B0604020202020204" pitchFamily="34" charset="0"/>
                <a:buChar char="•"/>
                <a:tabLst/>
                <a:defRPr/>
              </a:pPr>
              <a:endParaRPr lang="en-US" sz="1600" kern="0" dirty="0">
                <a:solidFill>
                  <a:srgbClr val="FF0000"/>
                </a:solidFill>
                <a:latin typeface="DIN Condensed"/>
              </a:endParaRPr>
            </a:p>
          </p:txBody>
        </p:sp>
        <p:sp>
          <p:nvSpPr>
            <p:cNvPr id="96" name="Rectangle 95">
              <a:extLst>
                <a:ext uri="{FF2B5EF4-FFF2-40B4-BE49-F238E27FC236}">
                  <a16:creationId xmlns:a16="http://schemas.microsoft.com/office/drawing/2014/main" id="{750DF84F-9920-4550-96DC-700F3F6BCEDF}"/>
                </a:ext>
              </a:extLst>
            </p:cNvPr>
            <p:cNvSpPr/>
            <p:nvPr/>
          </p:nvSpPr>
          <p:spPr>
            <a:xfrm>
              <a:off x="839932" y="1212994"/>
              <a:ext cx="3505200" cy="1120775"/>
            </a:xfrm>
            <a:prstGeom prst="rect">
              <a:avLst/>
            </a:prstGeom>
            <a:solidFill>
              <a:srgbClr val="063951"/>
            </a:soli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all" spc="0" normalizeH="0" baseline="0" noProof="0" dirty="0">
                  <a:ln>
                    <a:noFill/>
                  </a:ln>
                  <a:solidFill>
                    <a:prstClr val="white"/>
                  </a:solidFill>
                  <a:effectLst/>
                  <a:uLnTx/>
                  <a:uFillTx/>
                  <a:latin typeface="DIN Condensed"/>
                </a:rPr>
                <a:t>01 – trusted </a:t>
              </a:r>
              <a:r>
                <a:rPr kumimoji="0" lang="en-US" sz="2400" b="1" i="0" u="none" strike="noStrike" kern="0" cap="all" spc="0" normalizeH="0" baseline="0" noProof="0" dirty="0" err="1">
                  <a:ln>
                    <a:noFill/>
                  </a:ln>
                  <a:solidFill>
                    <a:prstClr val="white"/>
                  </a:solidFill>
                  <a:effectLst/>
                  <a:uLnTx/>
                  <a:uFillTx/>
                  <a:latin typeface="DIN Condensed"/>
                </a:rPr>
                <a:t>rTS</a:t>
              </a:r>
              <a:r>
                <a:rPr kumimoji="0" lang="en-US" sz="2400" b="1" i="0" u="none" strike="noStrike" kern="0" cap="all" spc="0" normalizeH="0" baseline="0" noProof="0" dirty="0">
                  <a:ln>
                    <a:noFill/>
                  </a:ln>
                  <a:solidFill>
                    <a:prstClr val="white"/>
                  </a:solidFill>
                  <a:effectLst/>
                  <a:uLnTx/>
                  <a:uFillTx/>
                  <a:latin typeface="DIN Condensed"/>
                </a:rPr>
                <a:t> partner</a:t>
              </a:r>
            </a:p>
          </p:txBody>
        </p:sp>
        <p:sp>
          <p:nvSpPr>
            <p:cNvPr id="97" name="Rectangle 96">
              <a:extLst>
                <a:ext uri="{FF2B5EF4-FFF2-40B4-BE49-F238E27FC236}">
                  <a16:creationId xmlns:a16="http://schemas.microsoft.com/office/drawing/2014/main" id="{6823DD2B-0ECD-4487-91BF-ABA0FC726C77}"/>
                </a:ext>
              </a:extLst>
            </p:cNvPr>
            <p:cNvSpPr/>
            <p:nvPr/>
          </p:nvSpPr>
          <p:spPr>
            <a:xfrm>
              <a:off x="4345132" y="1212994"/>
              <a:ext cx="3505200" cy="1120775"/>
            </a:xfrm>
            <a:prstGeom prst="rect">
              <a:avLst/>
            </a:prstGeom>
            <a:solidFill>
              <a:srgbClr val="F7931F">
                <a:lumMod val="75000"/>
              </a:srgbClr>
            </a:soli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all" spc="0" normalizeH="0" baseline="0" noProof="0" dirty="0">
                  <a:ln>
                    <a:noFill/>
                  </a:ln>
                  <a:solidFill>
                    <a:prstClr val="white"/>
                  </a:solidFill>
                  <a:effectLst/>
                  <a:uLnTx/>
                  <a:uFillTx/>
                  <a:latin typeface="DIN Condensed"/>
                </a:rPr>
                <a:t>02 – minimal Risk</a:t>
              </a:r>
            </a:p>
          </p:txBody>
        </p:sp>
        <p:sp>
          <p:nvSpPr>
            <p:cNvPr id="98" name="Rectangle 97">
              <a:extLst>
                <a:ext uri="{FF2B5EF4-FFF2-40B4-BE49-F238E27FC236}">
                  <a16:creationId xmlns:a16="http://schemas.microsoft.com/office/drawing/2014/main" id="{2E3BB3D7-E5EC-4B0B-8E04-2164036C5DD8}"/>
                </a:ext>
              </a:extLst>
            </p:cNvPr>
            <p:cNvSpPr/>
            <p:nvPr/>
          </p:nvSpPr>
          <p:spPr>
            <a:xfrm>
              <a:off x="7850332" y="1212994"/>
              <a:ext cx="3505200" cy="1120775"/>
            </a:xfrm>
            <a:prstGeom prst="rect">
              <a:avLst/>
            </a:prstGeom>
            <a:solidFill>
              <a:srgbClr val="A2B969">
                <a:lumMod val="75000"/>
              </a:srgbClr>
            </a:soli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all" spc="0" normalizeH="0" baseline="0" noProof="0" dirty="0">
                  <a:ln>
                    <a:noFill/>
                  </a:ln>
                  <a:solidFill>
                    <a:prstClr val="white"/>
                  </a:solidFill>
                  <a:effectLst/>
                  <a:uLnTx/>
                  <a:uFillTx/>
                  <a:latin typeface="DIN Condensed"/>
                </a:rPr>
                <a:t>03 – Flexibility</a:t>
              </a:r>
            </a:p>
          </p:txBody>
        </p:sp>
        <p:sp>
          <p:nvSpPr>
            <p:cNvPr id="99" name="Rectangle 98">
              <a:extLst>
                <a:ext uri="{FF2B5EF4-FFF2-40B4-BE49-F238E27FC236}">
                  <a16:creationId xmlns:a16="http://schemas.microsoft.com/office/drawing/2014/main" id="{BAEACB2F-B4F9-4563-9504-DB745320DA24}"/>
                </a:ext>
              </a:extLst>
            </p:cNvPr>
            <p:cNvSpPr/>
            <p:nvPr/>
          </p:nvSpPr>
          <p:spPr>
            <a:xfrm>
              <a:off x="11353800" y="2333769"/>
              <a:ext cx="3505200" cy="3691444"/>
            </a:xfrm>
            <a:prstGeom prst="rect">
              <a:avLst/>
            </a:prstGeom>
            <a:solidFill>
              <a:srgbClr val="C13018"/>
            </a:solidFill>
            <a:ln w="12700" cap="flat" cmpd="sng" algn="ctr">
              <a:noFill/>
              <a:prstDash val="solid"/>
              <a:miter lim="800000"/>
            </a:ln>
            <a:effectLst/>
          </p:spPr>
          <p:txBody>
            <a:bodyPr lIns="274320" tIns="182880" rIns="27432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nSpc>
                  <a:spcPct val="100000"/>
                </a:lnSpc>
                <a:spcAft>
                  <a:spcPts val="600"/>
                </a:spcAft>
                <a:buFont typeface="Wingdings" panose="05000000000000000000" pitchFamily="2" charset="2"/>
                <a:buChar char="§"/>
                <a:defRPr/>
              </a:pPr>
              <a:r>
                <a:rPr lang="en-US" sz="1400" kern="0" dirty="0">
                  <a:latin typeface="DIN Condensed"/>
                </a:rPr>
                <a:t>Executive Commitment </a:t>
              </a:r>
            </a:p>
            <a:p>
              <a:pPr marL="285750" indent="-285750">
                <a:lnSpc>
                  <a:spcPct val="100000"/>
                </a:lnSpc>
                <a:spcAft>
                  <a:spcPts val="600"/>
                </a:spcAft>
                <a:buFont typeface="Wingdings" panose="05000000000000000000" pitchFamily="2" charset="2"/>
                <a:buChar char="§"/>
                <a:defRPr/>
              </a:pPr>
              <a:r>
                <a:rPr lang="en-US" sz="1400" kern="0" dirty="0">
                  <a:latin typeface="DIN Condensed"/>
                </a:rPr>
                <a:t>Cost savings beyond RTS</a:t>
              </a:r>
            </a:p>
            <a:p>
              <a:pPr marL="285750" indent="-285750">
                <a:lnSpc>
                  <a:spcPct val="100000"/>
                </a:lnSpc>
                <a:spcAft>
                  <a:spcPts val="600"/>
                </a:spcAft>
                <a:buFont typeface="Wingdings" panose="05000000000000000000" pitchFamily="2" charset="2"/>
                <a:buChar char="§"/>
                <a:defRPr/>
              </a:pPr>
              <a:r>
                <a:rPr lang="en-US" sz="1400" kern="0" dirty="0">
                  <a:latin typeface="DIN Condensed"/>
                </a:rPr>
                <a:t>SLA &amp; Transition Commitments</a:t>
              </a:r>
            </a:p>
            <a:p>
              <a:pPr marL="285750" indent="-285750">
                <a:spcAft>
                  <a:spcPts val="600"/>
                </a:spcAft>
                <a:buFont typeface="Wingdings" panose="05000000000000000000" pitchFamily="2" charset="2"/>
                <a:buChar char="§"/>
                <a:defRPr/>
              </a:pPr>
              <a:r>
                <a:rPr lang="en-US" sz="1400" kern="0" dirty="0">
                  <a:latin typeface="DIN Condensed"/>
                </a:rPr>
                <a:t>New Age Metrics</a:t>
              </a:r>
            </a:p>
            <a:p>
              <a:pPr marL="285750" indent="-285750">
                <a:spcAft>
                  <a:spcPts val="600"/>
                </a:spcAft>
                <a:buFont typeface="Wingdings" panose="05000000000000000000" pitchFamily="2" charset="2"/>
                <a:buChar char="§"/>
                <a:defRPr/>
              </a:pPr>
              <a:r>
                <a:rPr lang="en-US" sz="1400" kern="0" dirty="0">
                  <a:latin typeface="DIN Condensed"/>
                </a:rPr>
                <a:t>NPS Survey</a:t>
              </a:r>
            </a:p>
            <a:p>
              <a:pPr marL="285750" indent="-285750">
                <a:spcAft>
                  <a:spcPts val="600"/>
                </a:spcAft>
                <a:buFont typeface="Wingdings" panose="05000000000000000000" pitchFamily="2" charset="2"/>
                <a:buChar char="§"/>
                <a:defRPr/>
              </a:pPr>
              <a:r>
                <a:rPr lang="en-US" sz="1400" kern="0" dirty="0">
                  <a:latin typeface="DIN Condensed"/>
                </a:rPr>
                <a:t>RTS Transformation</a:t>
              </a:r>
            </a:p>
            <a:p>
              <a:pPr marL="285750" marR="0" lvl="0" indent="-285750" algn="just"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600" kern="0" dirty="0">
                <a:solidFill>
                  <a:prstClr val="white"/>
                </a:solidFill>
                <a:latin typeface="DIN Condensed"/>
              </a:endParaRPr>
            </a:p>
            <a:p>
              <a:pPr marL="0" marR="0" lvl="0" indent="0" algn="just" defTabSz="914400" eaLnBrk="1" fontAlgn="auto" latinLnBrk="0" hangingPunct="1">
                <a:lnSpc>
                  <a:spcPct val="100000"/>
                </a:lnSpc>
                <a:spcBef>
                  <a:spcPts val="0"/>
                </a:spcBef>
                <a:spcAft>
                  <a:spcPts val="0"/>
                </a:spcAft>
                <a:buClrTx/>
                <a:buSzTx/>
                <a:buFontTx/>
                <a:buNone/>
                <a:tabLst/>
                <a:defRPr/>
              </a:pPr>
              <a:endParaRPr lang="en-US" sz="1600" kern="0" dirty="0">
                <a:solidFill>
                  <a:prstClr val="white"/>
                </a:solidFill>
                <a:latin typeface="DIN Condensed"/>
              </a:endParaRPr>
            </a:p>
          </p:txBody>
        </p:sp>
        <p:sp>
          <p:nvSpPr>
            <p:cNvPr id="100" name="Rectangle 99">
              <a:extLst>
                <a:ext uri="{FF2B5EF4-FFF2-40B4-BE49-F238E27FC236}">
                  <a16:creationId xmlns:a16="http://schemas.microsoft.com/office/drawing/2014/main" id="{6210B3EB-2FE3-4E0C-B1EB-FBB302EEBA66}"/>
                </a:ext>
              </a:extLst>
            </p:cNvPr>
            <p:cNvSpPr/>
            <p:nvPr/>
          </p:nvSpPr>
          <p:spPr>
            <a:xfrm>
              <a:off x="11355532" y="1212994"/>
              <a:ext cx="3505200" cy="1120775"/>
            </a:xfrm>
            <a:prstGeom prst="rect">
              <a:avLst/>
            </a:prstGeom>
            <a:solidFill>
              <a:srgbClr val="C13018">
                <a:lumMod val="75000"/>
              </a:srgbClr>
            </a:soli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all" spc="0" normalizeH="0" baseline="0" noProof="0" dirty="0">
                  <a:ln>
                    <a:noFill/>
                  </a:ln>
                  <a:solidFill>
                    <a:prstClr val="white"/>
                  </a:solidFill>
                  <a:effectLst/>
                  <a:uLnTx/>
                  <a:uFillTx/>
                  <a:latin typeface="DIN Condensed"/>
                </a:rPr>
                <a:t>04 - commitment</a:t>
              </a:r>
            </a:p>
          </p:txBody>
        </p:sp>
      </p:grpSp>
      <p:grpSp>
        <p:nvGrpSpPr>
          <p:cNvPr id="55" name="Group 54">
            <a:extLst>
              <a:ext uri="{FF2B5EF4-FFF2-40B4-BE49-F238E27FC236}">
                <a16:creationId xmlns:a16="http://schemas.microsoft.com/office/drawing/2014/main" id="{85375168-552E-400A-B175-A37484B902B1}"/>
              </a:ext>
            </a:extLst>
          </p:cNvPr>
          <p:cNvGrpSpPr/>
          <p:nvPr/>
        </p:nvGrpSpPr>
        <p:grpSpPr>
          <a:xfrm>
            <a:off x="1749839" y="4930906"/>
            <a:ext cx="860425" cy="1771650"/>
            <a:chOff x="2163029" y="4524231"/>
            <a:chExt cx="860425" cy="1771650"/>
          </a:xfrm>
        </p:grpSpPr>
        <p:sp>
          <p:nvSpPr>
            <p:cNvPr id="81" name="Freeform: Shape 121">
              <a:extLst>
                <a:ext uri="{FF2B5EF4-FFF2-40B4-BE49-F238E27FC236}">
                  <a16:creationId xmlns:a16="http://schemas.microsoft.com/office/drawing/2014/main" id="{6EC6B8B2-7564-4118-8A74-3BB32EAF6F87}"/>
                </a:ext>
              </a:extLst>
            </p:cNvPr>
            <p:cNvSpPr>
              <a:spLocks/>
            </p:cNvSpPr>
            <p:nvPr/>
          </p:nvSpPr>
          <p:spPr bwMode="auto">
            <a:xfrm>
              <a:off x="2170845" y="4524231"/>
              <a:ext cx="844793" cy="1481137"/>
            </a:xfrm>
            <a:custGeom>
              <a:avLst/>
              <a:gdLst>
                <a:gd name="connsiteX0" fmla="*/ 638010 w 844793"/>
                <a:gd name="connsiteY0" fmla="*/ 0 h 1481137"/>
                <a:gd name="connsiteX1" fmla="*/ 657681 w 844793"/>
                <a:gd name="connsiteY1" fmla="*/ 2461 h 1481137"/>
                <a:gd name="connsiteX2" fmla="*/ 733906 w 844793"/>
                <a:gd name="connsiteY2" fmla="*/ 90223 h 1481137"/>
                <a:gd name="connsiteX3" fmla="*/ 756036 w 844793"/>
                <a:gd name="connsiteY3" fmla="*/ 854657 h 1481137"/>
                <a:gd name="connsiteX4" fmla="*/ 757323 w 844793"/>
                <a:gd name="connsiteY4" fmla="*/ 901441 h 1481137"/>
                <a:gd name="connsiteX5" fmla="*/ 836993 w 844793"/>
                <a:gd name="connsiteY5" fmla="*/ 1036679 h 1481137"/>
                <a:gd name="connsiteX6" fmla="*/ 835353 w 844793"/>
                <a:gd name="connsiteY6" fmla="*/ 1095739 h 1481137"/>
                <a:gd name="connsiteX7" fmla="*/ 650845 w 844793"/>
                <a:gd name="connsiteY7" fmla="*/ 1369713 h 1481137"/>
                <a:gd name="connsiteX8" fmla="*/ 650845 w 844793"/>
                <a:gd name="connsiteY8" fmla="*/ 1481137 h 1481137"/>
                <a:gd name="connsiteX9" fmla="*/ 237214 w 844793"/>
                <a:gd name="connsiteY9" fmla="*/ 1481137 h 1481137"/>
                <a:gd name="connsiteX10" fmla="*/ 237214 w 844793"/>
                <a:gd name="connsiteY10" fmla="*/ 1384512 h 1481137"/>
                <a:gd name="connsiteX11" fmla="*/ 87222 w 844793"/>
                <a:gd name="connsiteY11" fmla="*/ 1238515 h 1481137"/>
                <a:gd name="connsiteX12" fmla="*/ 42348 w 844793"/>
                <a:gd name="connsiteY12" fmla="*/ 1162748 h 1481137"/>
                <a:gd name="connsiteX13" fmla="*/ 16055 w 844793"/>
                <a:gd name="connsiteY13" fmla="*/ 1073310 h 1481137"/>
                <a:gd name="connsiteX14" fmla="*/ 15915 w 844793"/>
                <a:gd name="connsiteY14" fmla="*/ 1073204 h 1481137"/>
                <a:gd name="connsiteX15" fmla="*/ 240 w 844793"/>
                <a:gd name="connsiteY15" fmla="*/ 877531 h 1481137"/>
                <a:gd name="connsiteX16" fmla="*/ 249 w 844793"/>
                <a:gd name="connsiteY16" fmla="*/ 877341 h 1481137"/>
                <a:gd name="connsiteX17" fmla="*/ 240 w 844793"/>
                <a:gd name="connsiteY17" fmla="*/ 876906 h 1481137"/>
                <a:gd name="connsiteX18" fmla="*/ 6079 w 844793"/>
                <a:gd name="connsiteY18" fmla="*/ 784940 h 1481137"/>
                <a:gd name="connsiteX19" fmla="*/ 6349 w 844793"/>
                <a:gd name="connsiteY19" fmla="*/ 784853 h 1481137"/>
                <a:gd name="connsiteX20" fmla="*/ 9871 w 844793"/>
                <a:gd name="connsiteY20" fmla="*/ 772895 h 1481137"/>
                <a:gd name="connsiteX21" fmla="*/ 104126 w 844793"/>
                <a:gd name="connsiteY21" fmla="*/ 712173 h 1481137"/>
                <a:gd name="connsiteX22" fmla="*/ 144081 w 844793"/>
                <a:gd name="connsiteY22" fmla="*/ 720366 h 1481137"/>
                <a:gd name="connsiteX23" fmla="*/ 144153 w 844793"/>
                <a:gd name="connsiteY23" fmla="*/ 720927 h 1481137"/>
                <a:gd name="connsiteX24" fmla="*/ 144375 w 844793"/>
                <a:gd name="connsiteY24" fmla="*/ 720973 h 1481137"/>
                <a:gd name="connsiteX25" fmla="*/ 150280 w 844793"/>
                <a:gd name="connsiteY25" fmla="*/ 767185 h 1481137"/>
                <a:gd name="connsiteX26" fmla="*/ 150388 w 844793"/>
                <a:gd name="connsiteY26" fmla="*/ 767186 h 1481137"/>
                <a:gd name="connsiteX27" fmla="*/ 144391 w 844793"/>
                <a:gd name="connsiteY27" fmla="*/ 720843 h 1481137"/>
                <a:gd name="connsiteX28" fmla="*/ 216027 w 844793"/>
                <a:gd name="connsiteY28" fmla="*/ 660032 h 1481137"/>
                <a:gd name="connsiteX29" fmla="*/ 276243 w 844793"/>
                <a:gd name="connsiteY29" fmla="*/ 657788 h 1481137"/>
                <a:gd name="connsiteX30" fmla="*/ 276153 w 844793"/>
                <a:gd name="connsiteY30" fmla="*/ 657225 h 1481137"/>
                <a:gd name="connsiteX31" fmla="*/ 318134 w 844793"/>
                <a:gd name="connsiteY31" fmla="*/ 671175 h 1481137"/>
                <a:gd name="connsiteX32" fmla="*/ 318205 w 844793"/>
                <a:gd name="connsiteY32" fmla="*/ 671672 h 1481137"/>
                <a:gd name="connsiteX33" fmla="*/ 318297 w 844793"/>
                <a:gd name="connsiteY33" fmla="*/ 671703 h 1481137"/>
                <a:gd name="connsiteX34" fmla="*/ 332298 w 844793"/>
                <a:gd name="connsiteY34" fmla="*/ 769556 h 1481137"/>
                <a:gd name="connsiteX35" fmla="*/ 332648 w 844793"/>
                <a:gd name="connsiteY35" fmla="*/ 769561 h 1481137"/>
                <a:gd name="connsiteX36" fmla="*/ 319016 w 844793"/>
                <a:gd name="connsiteY36" fmla="*/ 671575 h 1481137"/>
                <a:gd name="connsiteX37" fmla="*/ 488972 w 844793"/>
                <a:gd name="connsiteY37" fmla="*/ 631394 h 1481137"/>
                <a:gd name="connsiteX38" fmla="*/ 528441 w 844793"/>
                <a:gd name="connsiteY38" fmla="*/ 648914 h 1481137"/>
                <a:gd name="connsiteX39" fmla="*/ 542114 w 844793"/>
                <a:gd name="connsiteY39" fmla="*/ 96785 h 1481137"/>
                <a:gd name="connsiteX40" fmla="*/ 638010 w 844793"/>
                <a:gd name="connsiteY40" fmla="*/ 0 h 1481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844793" h="1481137">
                  <a:moveTo>
                    <a:pt x="638010" y="0"/>
                  </a:moveTo>
                  <a:cubicBezTo>
                    <a:pt x="644567" y="0"/>
                    <a:pt x="651124" y="820"/>
                    <a:pt x="657681" y="2461"/>
                  </a:cubicBezTo>
                  <a:cubicBezTo>
                    <a:pt x="698662" y="10663"/>
                    <a:pt x="731447" y="45932"/>
                    <a:pt x="733906" y="90223"/>
                  </a:cubicBezTo>
                  <a:lnTo>
                    <a:pt x="756036" y="854657"/>
                  </a:lnTo>
                  <a:lnTo>
                    <a:pt x="757323" y="901441"/>
                  </a:lnTo>
                  <a:lnTo>
                    <a:pt x="836993" y="1036679"/>
                  </a:lnTo>
                  <a:cubicBezTo>
                    <a:pt x="847653" y="1054725"/>
                    <a:pt x="847653" y="1077693"/>
                    <a:pt x="835353" y="1095739"/>
                  </a:cubicBezTo>
                  <a:lnTo>
                    <a:pt x="650845" y="1369713"/>
                  </a:lnTo>
                  <a:lnTo>
                    <a:pt x="650845" y="1481137"/>
                  </a:lnTo>
                  <a:lnTo>
                    <a:pt x="237214" y="1481137"/>
                  </a:lnTo>
                  <a:lnTo>
                    <a:pt x="237214" y="1384512"/>
                  </a:lnTo>
                  <a:cubicBezTo>
                    <a:pt x="237214" y="1384512"/>
                    <a:pt x="183938" y="1352524"/>
                    <a:pt x="87222" y="1238515"/>
                  </a:cubicBezTo>
                  <a:cubicBezTo>
                    <a:pt x="68781" y="1216779"/>
                    <a:pt x="54028" y="1190943"/>
                    <a:pt x="42348" y="1162748"/>
                  </a:cubicBezTo>
                  <a:lnTo>
                    <a:pt x="16055" y="1073310"/>
                  </a:lnTo>
                  <a:lnTo>
                    <a:pt x="15915" y="1073204"/>
                  </a:lnTo>
                  <a:cubicBezTo>
                    <a:pt x="1572" y="1003986"/>
                    <a:pt x="-887" y="932106"/>
                    <a:pt x="240" y="877531"/>
                  </a:cubicBezTo>
                  <a:lnTo>
                    <a:pt x="249" y="877341"/>
                  </a:lnTo>
                  <a:lnTo>
                    <a:pt x="240" y="876906"/>
                  </a:lnTo>
                  <a:cubicBezTo>
                    <a:pt x="1367" y="822259"/>
                    <a:pt x="6079" y="784940"/>
                    <a:pt x="6079" y="784940"/>
                  </a:cubicBezTo>
                  <a:lnTo>
                    <a:pt x="6349" y="784853"/>
                  </a:lnTo>
                  <a:lnTo>
                    <a:pt x="9871" y="772895"/>
                  </a:lnTo>
                  <a:cubicBezTo>
                    <a:pt x="17898" y="751041"/>
                    <a:pt x="41748" y="707871"/>
                    <a:pt x="104126" y="712173"/>
                  </a:cubicBezTo>
                  <a:cubicBezTo>
                    <a:pt x="115542" y="712992"/>
                    <a:pt x="129404" y="715450"/>
                    <a:pt x="144081" y="720366"/>
                  </a:cubicBezTo>
                  <a:lnTo>
                    <a:pt x="144153" y="720927"/>
                  </a:lnTo>
                  <a:lnTo>
                    <a:pt x="144375" y="720973"/>
                  </a:lnTo>
                  <a:lnTo>
                    <a:pt x="150280" y="767185"/>
                  </a:lnTo>
                  <a:lnTo>
                    <a:pt x="150388" y="767186"/>
                  </a:lnTo>
                  <a:lnTo>
                    <a:pt x="144391" y="720843"/>
                  </a:lnTo>
                  <a:cubicBezTo>
                    <a:pt x="144391" y="720843"/>
                    <a:pt x="165617" y="675235"/>
                    <a:pt x="216027" y="660032"/>
                  </a:cubicBezTo>
                  <a:lnTo>
                    <a:pt x="276243" y="657788"/>
                  </a:lnTo>
                  <a:lnTo>
                    <a:pt x="276153" y="657225"/>
                  </a:lnTo>
                  <a:cubicBezTo>
                    <a:pt x="289323" y="659687"/>
                    <a:pt x="302494" y="664610"/>
                    <a:pt x="318134" y="671175"/>
                  </a:cubicBezTo>
                  <a:lnTo>
                    <a:pt x="318205" y="671672"/>
                  </a:lnTo>
                  <a:lnTo>
                    <a:pt x="318297" y="671703"/>
                  </a:lnTo>
                  <a:lnTo>
                    <a:pt x="332298" y="769556"/>
                  </a:lnTo>
                  <a:lnTo>
                    <a:pt x="332648" y="769561"/>
                  </a:lnTo>
                  <a:lnTo>
                    <a:pt x="319016" y="671575"/>
                  </a:lnTo>
                  <a:cubicBezTo>
                    <a:pt x="319016" y="671575"/>
                    <a:pt x="381932" y="595312"/>
                    <a:pt x="488972" y="631394"/>
                  </a:cubicBezTo>
                  <a:lnTo>
                    <a:pt x="528441" y="648914"/>
                  </a:lnTo>
                  <a:lnTo>
                    <a:pt x="542114" y="96785"/>
                  </a:lnTo>
                  <a:cubicBezTo>
                    <a:pt x="542114" y="43471"/>
                    <a:pt x="584734" y="0"/>
                    <a:pt x="638010" y="0"/>
                  </a:cubicBezTo>
                  <a:close/>
                </a:path>
              </a:pathLst>
            </a:custGeom>
            <a:solidFill>
              <a:srgbClr val="FAB29A"/>
            </a:solidFill>
            <a:ln w="139700">
              <a:solidFill>
                <a:srgbClr val="F0EEEF"/>
              </a:solidFill>
              <a:round/>
              <a:headEnd/>
              <a:tailEnd/>
            </a:ln>
          </p:spPr>
          <p:txBody>
            <a:bodyPr vert="horz" wrap="square" lIns="91440" tIns="45720" rIns="91440" bIns="45720" numCol="1" anchor="t" anchorCtr="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pPr>
              <a:endParaRPr lang="en-US" dirty="0">
                <a:solidFill>
                  <a:prstClr val="black"/>
                </a:solidFill>
                <a:latin typeface="DIN Condensed"/>
              </a:endParaRPr>
            </a:p>
          </p:txBody>
        </p:sp>
        <p:grpSp>
          <p:nvGrpSpPr>
            <p:cNvPr id="82" name="Group 81">
              <a:extLst>
                <a:ext uri="{FF2B5EF4-FFF2-40B4-BE49-F238E27FC236}">
                  <a16:creationId xmlns:a16="http://schemas.microsoft.com/office/drawing/2014/main" id="{EDB7BD33-B12F-4FEE-AF5E-753BF7E9A6F4}"/>
                </a:ext>
              </a:extLst>
            </p:cNvPr>
            <p:cNvGrpSpPr/>
            <p:nvPr/>
          </p:nvGrpSpPr>
          <p:grpSpPr>
            <a:xfrm>
              <a:off x="2163029" y="4524231"/>
              <a:ext cx="860425" cy="1771650"/>
              <a:chOff x="7518400" y="506413"/>
              <a:chExt cx="860425" cy="1771650"/>
            </a:xfrm>
          </p:grpSpPr>
          <p:sp>
            <p:nvSpPr>
              <p:cNvPr id="83" name="Freeform 82">
                <a:extLst>
                  <a:ext uri="{FF2B5EF4-FFF2-40B4-BE49-F238E27FC236}">
                    <a16:creationId xmlns:a16="http://schemas.microsoft.com/office/drawing/2014/main" id="{F6500A99-0EF8-45AC-9EAD-BAA818C2FA4B}"/>
                  </a:ext>
                </a:extLst>
              </p:cNvPr>
              <p:cNvSpPr>
                <a:spLocks/>
              </p:cNvSpPr>
              <p:nvPr/>
            </p:nvSpPr>
            <p:spPr bwMode="auto">
              <a:xfrm>
                <a:off x="7518400" y="506413"/>
                <a:ext cx="779463" cy="1771650"/>
              </a:xfrm>
              <a:custGeom>
                <a:avLst/>
                <a:gdLst>
                  <a:gd name="T0" fmla="*/ 943 w 951"/>
                  <a:gd name="T1" fmla="*/ 1230 h 2160"/>
                  <a:gd name="T2" fmla="*/ 945 w 951"/>
                  <a:gd name="T3" fmla="*/ 1289 h 2160"/>
                  <a:gd name="T4" fmla="*/ 919 w 951"/>
                  <a:gd name="T5" fmla="*/ 1286 h 2160"/>
                  <a:gd name="T6" fmla="*/ 713 w 951"/>
                  <a:gd name="T7" fmla="*/ 1766 h 2160"/>
                  <a:gd name="T8" fmla="*/ 544 w 951"/>
                  <a:gd name="T9" fmla="*/ 2160 h 2160"/>
                  <a:gd name="T10" fmla="*/ 305 w 951"/>
                  <a:gd name="T11" fmla="*/ 2160 h 2160"/>
                  <a:gd name="T12" fmla="*/ 305 w 951"/>
                  <a:gd name="T13" fmla="*/ 1688 h 2160"/>
                  <a:gd name="T14" fmla="*/ 122 w 951"/>
                  <a:gd name="T15" fmla="*/ 1510 h 2160"/>
                  <a:gd name="T16" fmla="*/ 35 w 951"/>
                  <a:gd name="T17" fmla="*/ 1308 h 2160"/>
                  <a:gd name="T18" fmla="*/ 23 w 951"/>
                  <a:gd name="T19" fmla="*/ 957 h 2160"/>
                  <a:gd name="T20" fmla="*/ 95 w 951"/>
                  <a:gd name="T21" fmla="*/ 934 h 2160"/>
                  <a:gd name="T22" fmla="*/ 479 w 951"/>
                  <a:gd name="T23" fmla="*/ 939 h 2160"/>
                  <a:gd name="T24" fmla="*/ 474 w 951"/>
                  <a:gd name="T25" fmla="*/ 888 h 2160"/>
                  <a:gd name="T26" fmla="*/ 587 w 951"/>
                  <a:gd name="T27" fmla="*/ 837 h 2160"/>
                  <a:gd name="T28" fmla="*/ 660 w 951"/>
                  <a:gd name="T29" fmla="*/ 804 h 2160"/>
                  <a:gd name="T30" fmla="*/ 677 w 951"/>
                  <a:gd name="T31" fmla="*/ 118 h 2160"/>
                  <a:gd name="T32" fmla="*/ 677 w 951"/>
                  <a:gd name="T33" fmla="*/ 118 h 2160"/>
                  <a:gd name="T34" fmla="*/ 794 w 951"/>
                  <a:gd name="T35" fmla="*/ 0 h 2160"/>
                  <a:gd name="T36" fmla="*/ 818 w 951"/>
                  <a:gd name="T37" fmla="*/ 3 h 2160"/>
                  <a:gd name="T38" fmla="*/ 911 w 951"/>
                  <a:gd name="T39" fmla="*/ 110 h 2160"/>
                  <a:gd name="T40" fmla="*/ 938 w 951"/>
                  <a:gd name="T41" fmla="*/ 1042 h 2160"/>
                  <a:gd name="T42" fmla="*/ 941 w 951"/>
                  <a:gd name="T43" fmla="*/ 1151 h 2160"/>
                  <a:gd name="T44" fmla="*/ 942 w 951"/>
                  <a:gd name="T45" fmla="*/ 1188 h 2160"/>
                  <a:gd name="T46" fmla="*/ 949 w 951"/>
                  <a:gd name="T47" fmla="*/ 1206 h 2160"/>
                  <a:gd name="T48" fmla="*/ 951 w 951"/>
                  <a:gd name="T49" fmla="*/ 1212 h 2160"/>
                  <a:gd name="T50" fmla="*/ 943 w 951"/>
                  <a:gd name="T51" fmla="*/ 1230 h 2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51" h="2160">
                    <a:moveTo>
                      <a:pt x="943" y="1230"/>
                    </a:moveTo>
                    <a:lnTo>
                      <a:pt x="945" y="1289"/>
                    </a:lnTo>
                    <a:lnTo>
                      <a:pt x="919" y="1286"/>
                    </a:lnTo>
                    <a:lnTo>
                      <a:pt x="713" y="1766"/>
                    </a:lnTo>
                    <a:lnTo>
                      <a:pt x="544" y="2160"/>
                    </a:lnTo>
                    <a:lnTo>
                      <a:pt x="305" y="2160"/>
                    </a:lnTo>
                    <a:lnTo>
                      <a:pt x="305" y="1688"/>
                    </a:lnTo>
                    <a:cubicBezTo>
                      <a:pt x="305" y="1688"/>
                      <a:pt x="240" y="1649"/>
                      <a:pt x="122" y="1510"/>
                    </a:cubicBezTo>
                    <a:cubicBezTo>
                      <a:pt x="77" y="1457"/>
                      <a:pt x="50" y="1384"/>
                      <a:pt x="35" y="1308"/>
                    </a:cubicBezTo>
                    <a:cubicBezTo>
                      <a:pt x="0" y="1139"/>
                      <a:pt x="23" y="957"/>
                      <a:pt x="23" y="957"/>
                    </a:cubicBezTo>
                    <a:lnTo>
                      <a:pt x="95" y="934"/>
                    </a:lnTo>
                    <a:lnTo>
                      <a:pt x="479" y="939"/>
                    </a:lnTo>
                    <a:lnTo>
                      <a:pt x="474" y="888"/>
                    </a:lnTo>
                    <a:lnTo>
                      <a:pt x="587" y="837"/>
                    </a:lnTo>
                    <a:lnTo>
                      <a:pt x="660" y="804"/>
                    </a:lnTo>
                    <a:lnTo>
                      <a:pt x="677" y="118"/>
                    </a:lnTo>
                    <a:lnTo>
                      <a:pt x="677" y="118"/>
                    </a:lnTo>
                    <a:cubicBezTo>
                      <a:pt x="677" y="53"/>
                      <a:pt x="729" y="0"/>
                      <a:pt x="794" y="0"/>
                    </a:cubicBezTo>
                    <a:cubicBezTo>
                      <a:pt x="802" y="0"/>
                      <a:pt x="810" y="1"/>
                      <a:pt x="818" y="3"/>
                    </a:cubicBezTo>
                    <a:cubicBezTo>
                      <a:pt x="868" y="13"/>
                      <a:pt x="908" y="56"/>
                      <a:pt x="911" y="110"/>
                    </a:cubicBezTo>
                    <a:lnTo>
                      <a:pt x="938" y="1042"/>
                    </a:lnTo>
                    <a:lnTo>
                      <a:pt x="941" y="1151"/>
                    </a:lnTo>
                    <a:lnTo>
                      <a:pt x="942" y="1188"/>
                    </a:lnTo>
                    <a:lnTo>
                      <a:pt x="949" y="1206"/>
                    </a:lnTo>
                    <a:lnTo>
                      <a:pt x="951" y="1212"/>
                    </a:lnTo>
                    <a:lnTo>
                      <a:pt x="943" y="1230"/>
                    </a:lnTo>
                    <a:close/>
                  </a:path>
                </a:pathLst>
              </a:custGeom>
              <a:solidFill>
                <a:srgbClr val="EBAE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pPr>
                <a:endParaRPr lang="en-US" dirty="0">
                  <a:solidFill>
                    <a:prstClr val="black"/>
                  </a:solidFill>
                  <a:latin typeface="DIN Condensed"/>
                </a:endParaRPr>
              </a:p>
            </p:txBody>
          </p:sp>
          <p:sp>
            <p:nvSpPr>
              <p:cNvPr id="84" name="Freeform 83">
                <a:extLst>
                  <a:ext uri="{FF2B5EF4-FFF2-40B4-BE49-F238E27FC236}">
                    <a16:creationId xmlns:a16="http://schemas.microsoft.com/office/drawing/2014/main" id="{21DC4B76-BF38-48E5-9BAD-230C5F3471CA}"/>
                  </a:ext>
                </a:extLst>
              </p:cNvPr>
              <p:cNvSpPr>
                <a:spLocks/>
              </p:cNvSpPr>
              <p:nvPr/>
            </p:nvSpPr>
            <p:spPr bwMode="auto">
              <a:xfrm>
                <a:off x="7518400" y="1193800"/>
                <a:ext cx="779463" cy="793750"/>
              </a:xfrm>
              <a:custGeom>
                <a:avLst/>
                <a:gdLst>
                  <a:gd name="T0" fmla="*/ 943 w 951"/>
                  <a:gd name="T1" fmla="*/ 393 h 969"/>
                  <a:gd name="T2" fmla="*/ 945 w 951"/>
                  <a:gd name="T3" fmla="*/ 452 h 969"/>
                  <a:gd name="T4" fmla="*/ 919 w 951"/>
                  <a:gd name="T5" fmla="*/ 449 h 969"/>
                  <a:gd name="T6" fmla="*/ 713 w 951"/>
                  <a:gd name="T7" fmla="*/ 929 h 969"/>
                  <a:gd name="T8" fmla="*/ 456 w 951"/>
                  <a:gd name="T9" fmla="*/ 890 h 969"/>
                  <a:gd name="T10" fmla="*/ 462 w 951"/>
                  <a:gd name="T11" fmla="*/ 565 h 969"/>
                  <a:gd name="T12" fmla="*/ 35 w 951"/>
                  <a:gd name="T13" fmla="*/ 471 h 969"/>
                  <a:gd name="T14" fmla="*/ 23 w 951"/>
                  <a:gd name="T15" fmla="*/ 120 h 969"/>
                  <a:gd name="T16" fmla="*/ 95 w 951"/>
                  <a:gd name="T17" fmla="*/ 97 h 969"/>
                  <a:gd name="T18" fmla="*/ 479 w 951"/>
                  <a:gd name="T19" fmla="*/ 102 h 969"/>
                  <a:gd name="T20" fmla="*/ 474 w 951"/>
                  <a:gd name="T21" fmla="*/ 51 h 969"/>
                  <a:gd name="T22" fmla="*/ 587 w 951"/>
                  <a:gd name="T23" fmla="*/ 0 h 969"/>
                  <a:gd name="T24" fmla="*/ 564 w 951"/>
                  <a:gd name="T25" fmla="*/ 256 h 969"/>
                  <a:gd name="T26" fmla="*/ 721 w 951"/>
                  <a:gd name="T27" fmla="*/ 332 h 969"/>
                  <a:gd name="T28" fmla="*/ 941 w 951"/>
                  <a:gd name="T29" fmla="*/ 314 h 969"/>
                  <a:gd name="T30" fmla="*/ 942 w 951"/>
                  <a:gd name="T31" fmla="*/ 351 h 969"/>
                  <a:gd name="T32" fmla="*/ 951 w 951"/>
                  <a:gd name="T33" fmla="*/ 375 h 969"/>
                  <a:gd name="T34" fmla="*/ 943 w 951"/>
                  <a:gd name="T35" fmla="*/ 393 h 9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51" h="969">
                    <a:moveTo>
                      <a:pt x="943" y="393"/>
                    </a:moveTo>
                    <a:lnTo>
                      <a:pt x="945" y="452"/>
                    </a:lnTo>
                    <a:lnTo>
                      <a:pt x="919" y="449"/>
                    </a:lnTo>
                    <a:lnTo>
                      <a:pt x="713" y="929"/>
                    </a:lnTo>
                    <a:cubicBezTo>
                      <a:pt x="598" y="964"/>
                      <a:pt x="491" y="969"/>
                      <a:pt x="456" y="890"/>
                    </a:cubicBezTo>
                    <a:cubicBezTo>
                      <a:pt x="368" y="693"/>
                      <a:pt x="462" y="565"/>
                      <a:pt x="462" y="565"/>
                    </a:cubicBezTo>
                    <a:cubicBezTo>
                      <a:pt x="204" y="592"/>
                      <a:pt x="83" y="518"/>
                      <a:pt x="35" y="471"/>
                    </a:cubicBezTo>
                    <a:cubicBezTo>
                      <a:pt x="0" y="302"/>
                      <a:pt x="23" y="120"/>
                      <a:pt x="23" y="120"/>
                    </a:cubicBezTo>
                    <a:lnTo>
                      <a:pt x="95" y="97"/>
                    </a:lnTo>
                    <a:lnTo>
                      <a:pt x="479" y="102"/>
                    </a:lnTo>
                    <a:lnTo>
                      <a:pt x="474" y="51"/>
                    </a:lnTo>
                    <a:lnTo>
                      <a:pt x="587" y="0"/>
                    </a:lnTo>
                    <a:lnTo>
                      <a:pt x="564" y="256"/>
                    </a:lnTo>
                    <a:lnTo>
                      <a:pt x="721" y="332"/>
                    </a:lnTo>
                    <a:lnTo>
                      <a:pt x="941" y="314"/>
                    </a:lnTo>
                    <a:lnTo>
                      <a:pt x="942" y="351"/>
                    </a:lnTo>
                    <a:lnTo>
                      <a:pt x="951" y="375"/>
                    </a:lnTo>
                    <a:lnTo>
                      <a:pt x="943" y="393"/>
                    </a:lnTo>
                    <a:close/>
                  </a:path>
                </a:pathLst>
              </a:custGeom>
              <a:solidFill>
                <a:srgbClr val="D58C5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pPr>
                <a:endParaRPr lang="en-US" dirty="0">
                  <a:solidFill>
                    <a:prstClr val="black"/>
                  </a:solidFill>
                  <a:latin typeface="DIN Condensed"/>
                </a:endParaRPr>
              </a:p>
            </p:txBody>
          </p:sp>
          <p:sp>
            <p:nvSpPr>
              <p:cNvPr id="85" name="Freeform 84">
                <a:extLst>
                  <a:ext uri="{FF2B5EF4-FFF2-40B4-BE49-F238E27FC236}">
                    <a16:creationId xmlns:a16="http://schemas.microsoft.com/office/drawing/2014/main" id="{C53F18E1-C3A3-4024-9FF4-FE4792EBF8F5}"/>
                  </a:ext>
                </a:extLst>
              </p:cNvPr>
              <p:cNvSpPr>
                <a:spLocks/>
              </p:cNvSpPr>
              <p:nvPr/>
            </p:nvSpPr>
            <p:spPr bwMode="auto">
              <a:xfrm>
                <a:off x="7850188" y="1101725"/>
                <a:ext cx="222250" cy="495300"/>
              </a:xfrm>
              <a:custGeom>
                <a:avLst/>
                <a:gdLst>
                  <a:gd name="T0" fmla="*/ 272 w 272"/>
                  <a:gd name="T1" fmla="*/ 493 h 604"/>
                  <a:gd name="T2" fmla="*/ 229 w 272"/>
                  <a:gd name="T3" fmla="*/ 565 h 604"/>
                  <a:gd name="T4" fmla="*/ 202 w 272"/>
                  <a:gd name="T5" fmla="*/ 582 h 604"/>
                  <a:gd name="T6" fmla="*/ 153 w 272"/>
                  <a:gd name="T7" fmla="*/ 596 h 604"/>
                  <a:gd name="T8" fmla="*/ 54 w 272"/>
                  <a:gd name="T9" fmla="*/ 520 h 604"/>
                  <a:gd name="T10" fmla="*/ 57 w 272"/>
                  <a:gd name="T11" fmla="*/ 492 h 604"/>
                  <a:gd name="T12" fmla="*/ 37 w 272"/>
                  <a:gd name="T13" fmla="*/ 358 h 604"/>
                  <a:gd name="T14" fmla="*/ 0 w 272"/>
                  <a:gd name="T15" fmla="*/ 93 h 604"/>
                  <a:gd name="T16" fmla="*/ 208 w 272"/>
                  <a:gd name="T17" fmla="*/ 44 h 604"/>
                  <a:gd name="T18" fmla="*/ 260 w 272"/>
                  <a:gd name="T19" fmla="*/ 67 h 604"/>
                  <a:gd name="T20" fmla="*/ 267 w 272"/>
                  <a:gd name="T21" fmla="*/ 326 h 604"/>
                  <a:gd name="T22" fmla="*/ 268 w 272"/>
                  <a:gd name="T23" fmla="*/ 353 h 604"/>
                  <a:gd name="T24" fmla="*/ 272 w 272"/>
                  <a:gd name="T25" fmla="*/ 493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2" h="604">
                    <a:moveTo>
                      <a:pt x="272" y="493"/>
                    </a:moveTo>
                    <a:cubicBezTo>
                      <a:pt x="272" y="493"/>
                      <a:pt x="265" y="534"/>
                      <a:pt x="229" y="565"/>
                    </a:cubicBezTo>
                    <a:cubicBezTo>
                      <a:pt x="221" y="571"/>
                      <a:pt x="213" y="577"/>
                      <a:pt x="202" y="582"/>
                    </a:cubicBezTo>
                    <a:cubicBezTo>
                      <a:pt x="189" y="589"/>
                      <a:pt x="173" y="594"/>
                      <a:pt x="153" y="596"/>
                    </a:cubicBezTo>
                    <a:cubicBezTo>
                      <a:pt x="93" y="604"/>
                      <a:pt x="66" y="559"/>
                      <a:pt x="54" y="520"/>
                    </a:cubicBezTo>
                    <a:cubicBezTo>
                      <a:pt x="57" y="504"/>
                      <a:pt x="57" y="492"/>
                      <a:pt x="57" y="492"/>
                    </a:cubicBezTo>
                    <a:lnTo>
                      <a:pt x="37" y="358"/>
                    </a:lnTo>
                    <a:lnTo>
                      <a:pt x="0" y="93"/>
                    </a:lnTo>
                    <a:cubicBezTo>
                      <a:pt x="0" y="93"/>
                      <a:pt x="77" y="0"/>
                      <a:pt x="208" y="44"/>
                    </a:cubicBezTo>
                    <a:cubicBezTo>
                      <a:pt x="224" y="49"/>
                      <a:pt x="241" y="57"/>
                      <a:pt x="260" y="67"/>
                    </a:cubicBezTo>
                    <a:lnTo>
                      <a:pt x="267" y="326"/>
                    </a:lnTo>
                    <a:lnTo>
                      <a:pt x="268" y="353"/>
                    </a:lnTo>
                    <a:lnTo>
                      <a:pt x="272" y="493"/>
                    </a:lnTo>
                    <a:close/>
                  </a:path>
                </a:pathLst>
              </a:custGeom>
              <a:solidFill>
                <a:srgbClr val="EBAE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pPr>
                <a:endParaRPr lang="en-US" dirty="0">
                  <a:solidFill>
                    <a:prstClr val="black"/>
                  </a:solidFill>
                  <a:latin typeface="DIN Condensed"/>
                </a:endParaRPr>
              </a:p>
            </p:txBody>
          </p:sp>
          <p:sp>
            <p:nvSpPr>
              <p:cNvPr id="86" name="Freeform 85">
                <a:extLst>
                  <a:ext uri="{FF2B5EF4-FFF2-40B4-BE49-F238E27FC236}">
                    <a16:creationId xmlns:a16="http://schemas.microsoft.com/office/drawing/2014/main" id="{F96DBAB5-883C-420B-93B3-09DA2337B8A0}"/>
                  </a:ext>
                </a:extLst>
              </p:cNvPr>
              <p:cNvSpPr>
                <a:spLocks/>
              </p:cNvSpPr>
              <p:nvPr/>
            </p:nvSpPr>
            <p:spPr bwMode="auto">
              <a:xfrm>
                <a:off x="7537450" y="1212850"/>
                <a:ext cx="179388" cy="381000"/>
              </a:xfrm>
              <a:custGeom>
                <a:avLst/>
                <a:gdLst>
                  <a:gd name="T0" fmla="*/ 183 w 220"/>
                  <a:gd name="T1" fmla="*/ 455 h 465"/>
                  <a:gd name="T2" fmla="*/ 125 w 220"/>
                  <a:gd name="T3" fmla="*/ 465 h 465"/>
                  <a:gd name="T4" fmla="*/ 0 w 220"/>
                  <a:gd name="T5" fmla="*/ 96 h 465"/>
                  <a:gd name="T6" fmla="*/ 120 w 220"/>
                  <a:gd name="T7" fmla="*/ 7 h 465"/>
                  <a:gd name="T8" fmla="*/ 169 w 220"/>
                  <a:gd name="T9" fmla="*/ 17 h 465"/>
                  <a:gd name="T10" fmla="*/ 219 w 220"/>
                  <a:gd name="T11" fmla="*/ 404 h 465"/>
                  <a:gd name="T12" fmla="*/ 183 w 220"/>
                  <a:gd name="T13" fmla="*/ 455 h 465"/>
                </a:gdLst>
                <a:ahLst/>
                <a:cxnLst>
                  <a:cxn ang="0">
                    <a:pos x="T0" y="T1"/>
                  </a:cxn>
                  <a:cxn ang="0">
                    <a:pos x="T2" y="T3"/>
                  </a:cxn>
                  <a:cxn ang="0">
                    <a:pos x="T4" y="T5"/>
                  </a:cxn>
                  <a:cxn ang="0">
                    <a:pos x="T6" y="T7"/>
                  </a:cxn>
                  <a:cxn ang="0">
                    <a:pos x="T8" y="T9"/>
                  </a:cxn>
                  <a:cxn ang="0">
                    <a:pos x="T10" y="T11"/>
                  </a:cxn>
                  <a:cxn ang="0">
                    <a:pos x="T12" y="T13"/>
                  </a:cxn>
                </a:cxnLst>
                <a:rect l="0" t="0" r="r" b="b"/>
                <a:pathLst>
                  <a:path w="220" h="465">
                    <a:moveTo>
                      <a:pt x="183" y="455"/>
                    </a:moveTo>
                    <a:cubicBezTo>
                      <a:pt x="169" y="461"/>
                      <a:pt x="151" y="465"/>
                      <a:pt x="125" y="465"/>
                    </a:cubicBezTo>
                    <a:cubicBezTo>
                      <a:pt x="29" y="465"/>
                      <a:pt x="29" y="406"/>
                      <a:pt x="0" y="96"/>
                    </a:cubicBezTo>
                    <a:cubicBezTo>
                      <a:pt x="0" y="96"/>
                      <a:pt x="18" y="0"/>
                      <a:pt x="120" y="7"/>
                    </a:cubicBezTo>
                    <a:cubicBezTo>
                      <a:pt x="134" y="8"/>
                      <a:pt x="151" y="11"/>
                      <a:pt x="169" y="17"/>
                    </a:cubicBezTo>
                    <a:lnTo>
                      <a:pt x="219" y="404"/>
                    </a:lnTo>
                    <a:cubicBezTo>
                      <a:pt x="219" y="404"/>
                      <a:pt x="220" y="437"/>
                      <a:pt x="183" y="455"/>
                    </a:cubicBezTo>
                    <a:close/>
                  </a:path>
                </a:pathLst>
              </a:custGeom>
              <a:solidFill>
                <a:srgbClr val="EBAE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pPr>
                <a:endParaRPr lang="en-US" dirty="0">
                  <a:solidFill>
                    <a:prstClr val="black"/>
                  </a:solidFill>
                  <a:latin typeface="DIN Condensed"/>
                </a:endParaRPr>
              </a:p>
            </p:txBody>
          </p:sp>
          <p:sp>
            <p:nvSpPr>
              <p:cNvPr id="87" name="Freeform 86">
                <a:extLst>
                  <a:ext uri="{FF2B5EF4-FFF2-40B4-BE49-F238E27FC236}">
                    <a16:creationId xmlns:a16="http://schemas.microsoft.com/office/drawing/2014/main" id="{580ED521-C238-437E-B17E-E9A78949EF49}"/>
                  </a:ext>
                </a:extLst>
              </p:cNvPr>
              <p:cNvSpPr>
                <a:spLocks/>
              </p:cNvSpPr>
              <p:nvPr/>
            </p:nvSpPr>
            <p:spPr bwMode="auto">
              <a:xfrm>
                <a:off x="7675563" y="1146175"/>
                <a:ext cx="220663" cy="463550"/>
              </a:xfrm>
              <a:custGeom>
                <a:avLst/>
                <a:gdLst>
                  <a:gd name="T0" fmla="*/ 269 w 269"/>
                  <a:gd name="T1" fmla="*/ 438 h 566"/>
                  <a:gd name="T2" fmla="*/ 241 w 269"/>
                  <a:gd name="T3" fmla="*/ 525 h 566"/>
                  <a:gd name="T4" fmla="*/ 190 w 269"/>
                  <a:gd name="T5" fmla="*/ 554 h 566"/>
                  <a:gd name="T6" fmla="*/ 50 w 269"/>
                  <a:gd name="T7" fmla="*/ 486 h 566"/>
                  <a:gd name="T8" fmla="*/ 0 w 269"/>
                  <a:gd name="T9" fmla="*/ 99 h 566"/>
                  <a:gd name="T10" fmla="*/ 161 w 269"/>
                  <a:gd name="T11" fmla="*/ 22 h 566"/>
                  <a:gd name="T12" fmla="*/ 212 w 269"/>
                  <a:gd name="T13" fmla="*/ 39 h 566"/>
                  <a:gd name="T14" fmla="*/ 269 w 269"/>
                  <a:gd name="T15" fmla="*/ 438 h 5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9" h="566">
                    <a:moveTo>
                      <a:pt x="269" y="438"/>
                    </a:moveTo>
                    <a:cubicBezTo>
                      <a:pt x="269" y="438"/>
                      <a:pt x="269" y="490"/>
                      <a:pt x="241" y="525"/>
                    </a:cubicBezTo>
                    <a:cubicBezTo>
                      <a:pt x="229" y="539"/>
                      <a:pt x="213" y="550"/>
                      <a:pt x="190" y="554"/>
                    </a:cubicBezTo>
                    <a:cubicBezTo>
                      <a:pt x="118" y="566"/>
                      <a:pt x="72" y="546"/>
                      <a:pt x="50" y="486"/>
                    </a:cubicBezTo>
                    <a:lnTo>
                      <a:pt x="0" y="99"/>
                    </a:lnTo>
                    <a:cubicBezTo>
                      <a:pt x="0" y="99"/>
                      <a:pt x="46" y="0"/>
                      <a:pt x="161" y="22"/>
                    </a:cubicBezTo>
                    <a:cubicBezTo>
                      <a:pt x="177" y="25"/>
                      <a:pt x="193" y="31"/>
                      <a:pt x="212" y="39"/>
                    </a:cubicBezTo>
                    <a:lnTo>
                      <a:pt x="269" y="438"/>
                    </a:lnTo>
                    <a:close/>
                  </a:path>
                </a:pathLst>
              </a:custGeom>
              <a:solidFill>
                <a:srgbClr val="EBAE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pPr>
                <a:endParaRPr lang="en-US" dirty="0">
                  <a:solidFill>
                    <a:prstClr val="black"/>
                  </a:solidFill>
                  <a:latin typeface="DIN Condensed"/>
                </a:endParaRPr>
              </a:p>
            </p:txBody>
          </p:sp>
          <p:sp>
            <p:nvSpPr>
              <p:cNvPr id="88" name="Freeform 87">
                <a:extLst>
                  <a:ext uri="{FF2B5EF4-FFF2-40B4-BE49-F238E27FC236}">
                    <a16:creationId xmlns:a16="http://schemas.microsoft.com/office/drawing/2014/main" id="{65BD77FD-773C-446F-B8FC-6E4DE39F9899}"/>
                  </a:ext>
                </a:extLst>
              </p:cNvPr>
              <p:cNvSpPr>
                <a:spLocks/>
              </p:cNvSpPr>
              <p:nvPr/>
            </p:nvSpPr>
            <p:spPr bwMode="auto">
              <a:xfrm>
                <a:off x="7880350" y="1358900"/>
                <a:ext cx="406400" cy="238125"/>
              </a:xfrm>
              <a:custGeom>
                <a:avLst/>
                <a:gdLst>
                  <a:gd name="T0" fmla="*/ 496 w 496"/>
                  <a:gd name="T1" fmla="*/ 62 h 291"/>
                  <a:gd name="T2" fmla="*/ 453 w 496"/>
                  <a:gd name="T3" fmla="*/ 131 h 291"/>
                  <a:gd name="T4" fmla="*/ 300 w 496"/>
                  <a:gd name="T5" fmla="*/ 277 h 291"/>
                  <a:gd name="T6" fmla="*/ 231 w 496"/>
                  <a:gd name="T7" fmla="*/ 204 h 291"/>
                  <a:gd name="T8" fmla="*/ 196 w 496"/>
                  <a:gd name="T9" fmla="*/ 258 h 291"/>
                  <a:gd name="T10" fmla="*/ 177 w 496"/>
                  <a:gd name="T11" fmla="*/ 272 h 291"/>
                  <a:gd name="T12" fmla="*/ 165 w 496"/>
                  <a:gd name="T13" fmla="*/ 269 h 291"/>
                  <a:gd name="T14" fmla="*/ 116 w 496"/>
                  <a:gd name="T15" fmla="*/ 283 h 291"/>
                  <a:gd name="T16" fmla="*/ 17 w 496"/>
                  <a:gd name="T17" fmla="*/ 207 h 291"/>
                  <a:gd name="T18" fmla="*/ 20 w 496"/>
                  <a:gd name="T19" fmla="*/ 179 h 291"/>
                  <a:gd name="T20" fmla="*/ 0 w 496"/>
                  <a:gd name="T21" fmla="*/ 45 h 291"/>
                  <a:gd name="T22" fmla="*/ 10 w 496"/>
                  <a:gd name="T23" fmla="*/ 20 h 291"/>
                  <a:gd name="T24" fmla="*/ 42 w 496"/>
                  <a:gd name="T25" fmla="*/ 2 h 291"/>
                  <a:gd name="T26" fmla="*/ 203 w 496"/>
                  <a:gd name="T27" fmla="*/ 13 h 291"/>
                  <a:gd name="T28" fmla="*/ 214 w 496"/>
                  <a:gd name="T29" fmla="*/ 13 h 291"/>
                  <a:gd name="T30" fmla="*/ 230 w 496"/>
                  <a:gd name="T31" fmla="*/ 13 h 291"/>
                  <a:gd name="T32" fmla="*/ 431 w 496"/>
                  <a:gd name="T33" fmla="*/ 5 h 291"/>
                  <a:gd name="T34" fmla="*/ 444 w 496"/>
                  <a:gd name="T35" fmla="*/ 6 h 291"/>
                  <a:gd name="T36" fmla="*/ 496 w 496"/>
                  <a:gd name="T37" fmla="*/ 58 h 291"/>
                  <a:gd name="T38" fmla="*/ 496 w 496"/>
                  <a:gd name="T39" fmla="*/ 62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96" h="291">
                    <a:moveTo>
                      <a:pt x="496" y="62"/>
                    </a:moveTo>
                    <a:cubicBezTo>
                      <a:pt x="496" y="62"/>
                      <a:pt x="481" y="92"/>
                      <a:pt x="453" y="131"/>
                    </a:cubicBezTo>
                    <a:cubicBezTo>
                      <a:pt x="419" y="178"/>
                      <a:pt x="366" y="239"/>
                      <a:pt x="300" y="277"/>
                    </a:cubicBezTo>
                    <a:cubicBezTo>
                      <a:pt x="276" y="268"/>
                      <a:pt x="252" y="245"/>
                      <a:pt x="231" y="204"/>
                    </a:cubicBezTo>
                    <a:cubicBezTo>
                      <a:pt x="226" y="217"/>
                      <a:pt x="216" y="239"/>
                      <a:pt x="196" y="258"/>
                    </a:cubicBezTo>
                    <a:cubicBezTo>
                      <a:pt x="191" y="263"/>
                      <a:pt x="184" y="268"/>
                      <a:pt x="177" y="272"/>
                    </a:cubicBezTo>
                    <a:cubicBezTo>
                      <a:pt x="173" y="271"/>
                      <a:pt x="169" y="270"/>
                      <a:pt x="165" y="269"/>
                    </a:cubicBezTo>
                    <a:cubicBezTo>
                      <a:pt x="152" y="276"/>
                      <a:pt x="136" y="281"/>
                      <a:pt x="116" y="283"/>
                    </a:cubicBezTo>
                    <a:cubicBezTo>
                      <a:pt x="56" y="291"/>
                      <a:pt x="29" y="246"/>
                      <a:pt x="17" y="207"/>
                    </a:cubicBezTo>
                    <a:cubicBezTo>
                      <a:pt x="20" y="191"/>
                      <a:pt x="20" y="179"/>
                      <a:pt x="20" y="179"/>
                    </a:cubicBezTo>
                    <a:lnTo>
                      <a:pt x="0" y="45"/>
                    </a:lnTo>
                    <a:cubicBezTo>
                      <a:pt x="3" y="35"/>
                      <a:pt x="7" y="27"/>
                      <a:pt x="10" y="20"/>
                    </a:cubicBezTo>
                    <a:cubicBezTo>
                      <a:pt x="15" y="8"/>
                      <a:pt x="28" y="0"/>
                      <a:pt x="42" y="2"/>
                    </a:cubicBezTo>
                    <a:cubicBezTo>
                      <a:pt x="103" y="8"/>
                      <a:pt x="156" y="11"/>
                      <a:pt x="203" y="13"/>
                    </a:cubicBezTo>
                    <a:cubicBezTo>
                      <a:pt x="207" y="13"/>
                      <a:pt x="211" y="13"/>
                      <a:pt x="214" y="13"/>
                    </a:cubicBezTo>
                    <a:cubicBezTo>
                      <a:pt x="220" y="13"/>
                      <a:pt x="225" y="13"/>
                      <a:pt x="230" y="13"/>
                    </a:cubicBezTo>
                    <a:cubicBezTo>
                      <a:pt x="326" y="14"/>
                      <a:pt x="389" y="6"/>
                      <a:pt x="431" y="5"/>
                    </a:cubicBezTo>
                    <a:cubicBezTo>
                      <a:pt x="436" y="5"/>
                      <a:pt x="440" y="5"/>
                      <a:pt x="444" y="6"/>
                    </a:cubicBezTo>
                    <a:cubicBezTo>
                      <a:pt x="488" y="11"/>
                      <a:pt x="495" y="46"/>
                      <a:pt x="496" y="58"/>
                    </a:cubicBezTo>
                    <a:cubicBezTo>
                      <a:pt x="496" y="61"/>
                      <a:pt x="496" y="62"/>
                      <a:pt x="496" y="62"/>
                    </a:cubicBezTo>
                    <a:close/>
                  </a:path>
                </a:pathLst>
              </a:custGeom>
              <a:solidFill>
                <a:srgbClr val="D58C5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pPr>
                <a:endParaRPr lang="en-US" dirty="0">
                  <a:solidFill>
                    <a:prstClr val="black"/>
                  </a:solidFill>
                  <a:latin typeface="DIN Condensed"/>
                </a:endParaRPr>
              </a:p>
            </p:txBody>
          </p:sp>
          <p:sp>
            <p:nvSpPr>
              <p:cNvPr id="89" name="Freeform 88">
                <a:extLst>
                  <a:ext uri="{FF2B5EF4-FFF2-40B4-BE49-F238E27FC236}">
                    <a16:creationId xmlns:a16="http://schemas.microsoft.com/office/drawing/2014/main" id="{B9FF4F18-B573-4A6E-A4EC-511A8CD2915C}"/>
                  </a:ext>
                </a:extLst>
              </p:cNvPr>
              <p:cNvSpPr>
                <a:spLocks/>
              </p:cNvSpPr>
              <p:nvPr/>
            </p:nvSpPr>
            <p:spPr bwMode="auto">
              <a:xfrm>
                <a:off x="7807325" y="1163638"/>
                <a:ext cx="88900" cy="412750"/>
              </a:xfrm>
              <a:custGeom>
                <a:avLst/>
                <a:gdLst>
                  <a:gd name="T0" fmla="*/ 108 w 108"/>
                  <a:gd name="T1" fmla="*/ 416 h 503"/>
                  <a:gd name="T2" fmla="*/ 80 w 108"/>
                  <a:gd name="T3" fmla="*/ 503 h 503"/>
                  <a:gd name="T4" fmla="*/ 0 w 108"/>
                  <a:gd name="T5" fmla="*/ 0 h 503"/>
                  <a:gd name="T6" fmla="*/ 51 w 108"/>
                  <a:gd name="T7" fmla="*/ 17 h 503"/>
                  <a:gd name="T8" fmla="*/ 108 w 108"/>
                  <a:gd name="T9" fmla="*/ 416 h 503"/>
                </a:gdLst>
                <a:ahLst/>
                <a:cxnLst>
                  <a:cxn ang="0">
                    <a:pos x="T0" y="T1"/>
                  </a:cxn>
                  <a:cxn ang="0">
                    <a:pos x="T2" y="T3"/>
                  </a:cxn>
                  <a:cxn ang="0">
                    <a:pos x="T4" y="T5"/>
                  </a:cxn>
                  <a:cxn ang="0">
                    <a:pos x="T6" y="T7"/>
                  </a:cxn>
                  <a:cxn ang="0">
                    <a:pos x="T8" y="T9"/>
                  </a:cxn>
                </a:cxnLst>
                <a:rect l="0" t="0" r="r" b="b"/>
                <a:pathLst>
                  <a:path w="108" h="503">
                    <a:moveTo>
                      <a:pt x="108" y="416"/>
                    </a:moveTo>
                    <a:cubicBezTo>
                      <a:pt x="108" y="416"/>
                      <a:pt x="108" y="468"/>
                      <a:pt x="80" y="503"/>
                    </a:cubicBezTo>
                    <a:lnTo>
                      <a:pt x="0" y="0"/>
                    </a:lnTo>
                    <a:cubicBezTo>
                      <a:pt x="16" y="3"/>
                      <a:pt x="32" y="9"/>
                      <a:pt x="51" y="17"/>
                    </a:cubicBezTo>
                    <a:lnTo>
                      <a:pt x="108" y="416"/>
                    </a:lnTo>
                    <a:close/>
                  </a:path>
                </a:pathLst>
              </a:custGeom>
              <a:solidFill>
                <a:srgbClr val="D58C5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pPr>
                <a:endParaRPr lang="en-US" dirty="0">
                  <a:solidFill>
                    <a:prstClr val="black"/>
                  </a:solidFill>
                  <a:latin typeface="DIN Condensed"/>
                </a:endParaRPr>
              </a:p>
            </p:txBody>
          </p:sp>
          <p:sp>
            <p:nvSpPr>
              <p:cNvPr id="90" name="Freeform 89">
                <a:extLst>
                  <a:ext uri="{FF2B5EF4-FFF2-40B4-BE49-F238E27FC236}">
                    <a16:creationId xmlns:a16="http://schemas.microsoft.com/office/drawing/2014/main" id="{9DFD3866-E920-4F1F-95E0-AB46E09C4DEF}"/>
                  </a:ext>
                </a:extLst>
              </p:cNvPr>
              <p:cNvSpPr>
                <a:spLocks/>
              </p:cNvSpPr>
              <p:nvPr/>
            </p:nvSpPr>
            <p:spPr bwMode="auto">
              <a:xfrm>
                <a:off x="7635875" y="1219200"/>
                <a:ext cx="80963" cy="366713"/>
              </a:xfrm>
              <a:custGeom>
                <a:avLst/>
                <a:gdLst>
                  <a:gd name="T0" fmla="*/ 63 w 100"/>
                  <a:gd name="T1" fmla="*/ 448 h 448"/>
                  <a:gd name="T2" fmla="*/ 0 w 100"/>
                  <a:gd name="T3" fmla="*/ 0 h 448"/>
                  <a:gd name="T4" fmla="*/ 49 w 100"/>
                  <a:gd name="T5" fmla="*/ 10 h 448"/>
                  <a:gd name="T6" fmla="*/ 99 w 100"/>
                  <a:gd name="T7" fmla="*/ 397 h 448"/>
                  <a:gd name="T8" fmla="*/ 63 w 100"/>
                  <a:gd name="T9" fmla="*/ 448 h 448"/>
                </a:gdLst>
                <a:ahLst/>
                <a:cxnLst>
                  <a:cxn ang="0">
                    <a:pos x="T0" y="T1"/>
                  </a:cxn>
                  <a:cxn ang="0">
                    <a:pos x="T2" y="T3"/>
                  </a:cxn>
                  <a:cxn ang="0">
                    <a:pos x="T4" y="T5"/>
                  </a:cxn>
                  <a:cxn ang="0">
                    <a:pos x="T6" y="T7"/>
                  </a:cxn>
                  <a:cxn ang="0">
                    <a:pos x="T8" y="T9"/>
                  </a:cxn>
                </a:cxnLst>
                <a:rect l="0" t="0" r="r" b="b"/>
                <a:pathLst>
                  <a:path w="100" h="448">
                    <a:moveTo>
                      <a:pt x="63" y="448"/>
                    </a:moveTo>
                    <a:lnTo>
                      <a:pt x="0" y="0"/>
                    </a:lnTo>
                    <a:cubicBezTo>
                      <a:pt x="14" y="1"/>
                      <a:pt x="31" y="4"/>
                      <a:pt x="49" y="10"/>
                    </a:cubicBezTo>
                    <a:lnTo>
                      <a:pt x="99" y="397"/>
                    </a:lnTo>
                    <a:cubicBezTo>
                      <a:pt x="99" y="397"/>
                      <a:pt x="100" y="430"/>
                      <a:pt x="63" y="448"/>
                    </a:cubicBezTo>
                    <a:close/>
                  </a:path>
                </a:pathLst>
              </a:custGeom>
              <a:solidFill>
                <a:srgbClr val="D58C5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pPr>
                <a:endParaRPr lang="en-US" dirty="0">
                  <a:solidFill>
                    <a:prstClr val="black"/>
                  </a:solidFill>
                  <a:latin typeface="DIN Condensed"/>
                </a:endParaRPr>
              </a:p>
            </p:txBody>
          </p:sp>
          <p:sp>
            <p:nvSpPr>
              <p:cNvPr id="91" name="Freeform 90">
                <a:extLst>
                  <a:ext uri="{FF2B5EF4-FFF2-40B4-BE49-F238E27FC236}">
                    <a16:creationId xmlns:a16="http://schemas.microsoft.com/office/drawing/2014/main" id="{E116D878-8762-4B33-8D76-03439E323264}"/>
                  </a:ext>
                </a:extLst>
              </p:cNvPr>
              <p:cNvSpPr>
                <a:spLocks/>
              </p:cNvSpPr>
              <p:nvPr/>
            </p:nvSpPr>
            <p:spPr bwMode="auto">
              <a:xfrm>
                <a:off x="8020050" y="1138238"/>
                <a:ext cx="52388" cy="427038"/>
              </a:xfrm>
              <a:custGeom>
                <a:avLst/>
                <a:gdLst>
                  <a:gd name="T0" fmla="*/ 64 w 64"/>
                  <a:gd name="T1" fmla="*/ 449 h 521"/>
                  <a:gd name="T2" fmla="*/ 21 w 64"/>
                  <a:gd name="T3" fmla="*/ 521 h 521"/>
                  <a:gd name="T4" fmla="*/ 0 w 64"/>
                  <a:gd name="T5" fmla="*/ 0 h 521"/>
                  <a:gd name="T6" fmla="*/ 52 w 64"/>
                  <a:gd name="T7" fmla="*/ 23 h 521"/>
                  <a:gd name="T8" fmla="*/ 64 w 64"/>
                  <a:gd name="T9" fmla="*/ 449 h 521"/>
                </a:gdLst>
                <a:ahLst/>
                <a:cxnLst>
                  <a:cxn ang="0">
                    <a:pos x="T0" y="T1"/>
                  </a:cxn>
                  <a:cxn ang="0">
                    <a:pos x="T2" y="T3"/>
                  </a:cxn>
                  <a:cxn ang="0">
                    <a:pos x="T4" y="T5"/>
                  </a:cxn>
                  <a:cxn ang="0">
                    <a:pos x="T6" y="T7"/>
                  </a:cxn>
                  <a:cxn ang="0">
                    <a:pos x="T8" y="T9"/>
                  </a:cxn>
                </a:cxnLst>
                <a:rect l="0" t="0" r="r" b="b"/>
                <a:pathLst>
                  <a:path w="64" h="521">
                    <a:moveTo>
                      <a:pt x="64" y="449"/>
                    </a:moveTo>
                    <a:cubicBezTo>
                      <a:pt x="64" y="449"/>
                      <a:pt x="57" y="490"/>
                      <a:pt x="21" y="521"/>
                    </a:cubicBezTo>
                    <a:lnTo>
                      <a:pt x="0" y="0"/>
                    </a:lnTo>
                    <a:cubicBezTo>
                      <a:pt x="16" y="5"/>
                      <a:pt x="33" y="13"/>
                      <a:pt x="52" y="23"/>
                    </a:cubicBezTo>
                    <a:lnTo>
                      <a:pt x="64" y="449"/>
                    </a:lnTo>
                    <a:close/>
                  </a:path>
                </a:pathLst>
              </a:custGeom>
              <a:solidFill>
                <a:srgbClr val="D58C5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pPr>
                <a:endParaRPr lang="en-US" dirty="0">
                  <a:solidFill>
                    <a:prstClr val="black"/>
                  </a:solidFill>
                  <a:latin typeface="DIN Condensed"/>
                </a:endParaRPr>
              </a:p>
            </p:txBody>
          </p:sp>
          <p:sp>
            <p:nvSpPr>
              <p:cNvPr id="92" name="Freeform 91">
                <a:extLst>
                  <a:ext uri="{FF2B5EF4-FFF2-40B4-BE49-F238E27FC236}">
                    <a16:creationId xmlns:a16="http://schemas.microsoft.com/office/drawing/2014/main" id="{3319F1E1-B1F2-4DB7-A337-AEEA8D3194CB}"/>
                  </a:ext>
                </a:extLst>
              </p:cNvPr>
              <p:cNvSpPr>
                <a:spLocks/>
              </p:cNvSpPr>
              <p:nvPr/>
            </p:nvSpPr>
            <p:spPr bwMode="auto">
              <a:xfrm>
                <a:off x="7883525" y="1370013"/>
                <a:ext cx="495300" cy="908050"/>
              </a:xfrm>
              <a:custGeom>
                <a:avLst/>
                <a:gdLst>
                  <a:gd name="T0" fmla="*/ 589 w 604"/>
                  <a:gd name="T1" fmla="*/ 283 h 1107"/>
                  <a:gd name="T2" fmla="*/ 364 w 604"/>
                  <a:gd name="T3" fmla="*/ 617 h 1107"/>
                  <a:gd name="T4" fmla="*/ 364 w 604"/>
                  <a:gd name="T5" fmla="*/ 1107 h 1107"/>
                  <a:gd name="T6" fmla="*/ 0 w 604"/>
                  <a:gd name="T7" fmla="*/ 1107 h 1107"/>
                  <a:gd name="T8" fmla="*/ 0 w 604"/>
                  <a:gd name="T9" fmla="*/ 501 h 1107"/>
                  <a:gd name="T10" fmla="*/ 218 w 604"/>
                  <a:gd name="T11" fmla="*/ 264 h 1107"/>
                  <a:gd name="T12" fmla="*/ 173 w 604"/>
                  <a:gd name="T13" fmla="*/ 257 h 1107"/>
                  <a:gd name="T14" fmla="*/ 161 w 604"/>
                  <a:gd name="T15" fmla="*/ 254 h 1107"/>
                  <a:gd name="T16" fmla="*/ 24 w 604"/>
                  <a:gd name="T17" fmla="*/ 42 h 1107"/>
                  <a:gd name="T18" fmla="*/ 60 w 604"/>
                  <a:gd name="T19" fmla="*/ 14 h 1107"/>
                  <a:gd name="T20" fmla="*/ 227 w 604"/>
                  <a:gd name="T21" fmla="*/ 25 h 1107"/>
                  <a:gd name="T22" fmla="*/ 417 w 604"/>
                  <a:gd name="T23" fmla="*/ 5 h 1107"/>
                  <a:gd name="T24" fmla="*/ 489 w 604"/>
                  <a:gd name="T25" fmla="*/ 37 h 1107"/>
                  <a:gd name="T26" fmla="*/ 492 w 604"/>
                  <a:gd name="T27" fmla="*/ 43 h 1107"/>
                  <a:gd name="T28" fmla="*/ 591 w 604"/>
                  <a:gd name="T29" fmla="*/ 211 h 1107"/>
                  <a:gd name="T30" fmla="*/ 589 w 604"/>
                  <a:gd name="T31" fmla="*/ 283 h 1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4" h="1107">
                    <a:moveTo>
                      <a:pt x="589" y="283"/>
                    </a:moveTo>
                    <a:lnTo>
                      <a:pt x="364" y="617"/>
                    </a:lnTo>
                    <a:lnTo>
                      <a:pt x="364" y="1107"/>
                    </a:lnTo>
                    <a:lnTo>
                      <a:pt x="0" y="1107"/>
                    </a:lnTo>
                    <a:lnTo>
                      <a:pt x="0" y="501"/>
                    </a:lnTo>
                    <a:cubicBezTo>
                      <a:pt x="24" y="311"/>
                      <a:pt x="218" y="264"/>
                      <a:pt x="218" y="264"/>
                    </a:cubicBezTo>
                    <a:cubicBezTo>
                      <a:pt x="202" y="262"/>
                      <a:pt x="187" y="260"/>
                      <a:pt x="173" y="257"/>
                    </a:cubicBezTo>
                    <a:cubicBezTo>
                      <a:pt x="169" y="256"/>
                      <a:pt x="165" y="255"/>
                      <a:pt x="161" y="254"/>
                    </a:cubicBezTo>
                    <a:cubicBezTo>
                      <a:pt x="18" y="217"/>
                      <a:pt x="16" y="99"/>
                      <a:pt x="24" y="42"/>
                    </a:cubicBezTo>
                    <a:cubicBezTo>
                      <a:pt x="26" y="25"/>
                      <a:pt x="42" y="12"/>
                      <a:pt x="60" y="14"/>
                    </a:cubicBezTo>
                    <a:cubicBezTo>
                      <a:pt x="121" y="22"/>
                      <a:pt x="177" y="25"/>
                      <a:pt x="227" y="25"/>
                    </a:cubicBezTo>
                    <a:cubicBezTo>
                      <a:pt x="310" y="24"/>
                      <a:pt x="376" y="14"/>
                      <a:pt x="417" y="5"/>
                    </a:cubicBezTo>
                    <a:cubicBezTo>
                      <a:pt x="445" y="0"/>
                      <a:pt x="474" y="12"/>
                      <a:pt x="489" y="37"/>
                    </a:cubicBezTo>
                    <a:lnTo>
                      <a:pt x="492" y="43"/>
                    </a:lnTo>
                    <a:lnTo>
                      <a:pt x="591" y="211"/>
                    </a:lnTo>
                    <a:cubicBezTo>
                      <a:pt x="604" y="233"/>
                      <a:pt x="604" y="261"/>
                      <a:pt x="589" y="283"/>
                    </a:cubicBezTo>
                    <a:close/>
                  </a:path>
                </a:pathLst>
              </a:custGeom>
              <a:solidFill>
                <a:srgbClr val="EBAE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pPr>
                <a:endParaRPr lang="en-US" dirty="0">
                  <a:solidFill>
                    <a:prstClr val="black"/>
                  </a:solidFill>
                  <a:latin typeface="DIN Condensed"/>
                </a:endParaRPr>
              </a:p>
            </p:txBody>
          </p:sp>
        </p:grpSp>
      </p:grpSp>
      <p:grpSp>
        <p:nvGrpSpPr>
          <p:cNvPr id="56" name="Group 55">
            <a:extLst>
              <a:ext uri="{FF2B5EF4-FFF2-40B4-BE49-F238E27FC236}">
                <a16:creationId xmlns:a16="http://schemas.microsoft.com/office/drawing/2014/main" id="{DD1E247C-0E7D-4088-9069-8C761FF153AE}"/>
              </a:ext>
            </a:extLst>
          </p:cNvPr>
          <p:cNvGrpSpPr/>
          <p:nvPr/>
        </p:nvGrpSpPr>
        <p:grpSpPr>
          <a:xfrm>
            <a:off x="4385956" y="4862643"/>
            <a:ext cx="917575" cy="1839913"/>
            <a:chOff x="5637213" y="4466287"/>
            <a:chExt cx="917575" cy="1839913"/>
          </a:xfrm>
        </p:grpSpPr>
        <p:sp>
          <p:nvSpPr>
            <p:cNvPr id="72" name="Freeform: Shape 123">
              <a:extLst>
                <a:ext uri="{FF2B5EF4-FFF2-40B4-BE49-F238E27FC236}">
                  <a16:creationId xmlns:a16="http://schemas.microsoft.com/office/drawing/2014/main" id="{4DAE6671-3525-4B4D-9506-C08E15DF8E6D}"/>
                </a:ext>
              </a:extLst>
            </p:cNvPr>
            <p:cNvSpPr>
              <a:spLocks/>
            </p:cNvSpPr>
            <p:nvPr/>
          </p:nvSpPr>
          <p:spPr bwMode="auto">
            <a:xfrm>
              <a:off x="5643604" y="4466287"/>
              <a:ext cx="904791" cy="1558926"/>
            </a:xfrm>
            <a:custGeom>
              <a:avLst/>
              <a:gdLst>
                <a:gd name="connsiteX0" fmla="*/ 314894 w 904791"/>
                <a:gd name="connsiteY0" fmla="*/ 0 h 1558926"/>
                <a:gd name="connsiteX1" fmla="*/ 397052 w 904791"/>
                <a:gd name="connsiteY1" fmla="*/ 68123 h 1558926"/>
                <a:gd name="connsiteX2" fmla="*/ 529327 w 904791"/>
                <a:gd name="connsiteY2" fmla="*/ 715699 h 1558926"/>
                <a:gd name="connsiteX3" fmla="*/ 574514 w 904791"/>
                <a:gd name="connsiteY3" fmla="*/ 718982 h 1558926"/>
                <a:gd name="connsiteX4" fmla="*/ 753620 w 904791"/>
                <a:gd name="connsiteY4" fmla="*/ 158406 h 1558926"/>
                <a:gd name="connsiteX5" fmla="*/ 846459 w 904791"/>
                <a:gd name="connsiteY5" fmla="*/ 108340 h 1558926"/>
                <a:gd name="connsiteX6" fmla="*/ 904791 w 904791"/>
                <a:gd name="connsiteY6" fmla="*/ 183029 h 1558926"/>
                <a:gd name="connsiteX7" fmla="*/ 903148 w 904791"/>
                <a:gd name="connsiteY7" fmla="*/ 198623 h 1558926"/>
                <a:gd name="connsiteX8" fmla="*/ 751977 w 904791"/>
                <a:gd name="connsiteY8" fmla="*/ 958643 h 1558926"/>
                <a:gd name="connsiteX9" fmla="*/ 751454 w 904791"/>
                <a:gd name="connsiteY9" fmla="*/ 961255 h 1558926"/>
                <a:gd name="connsiteX10" fmla="*/ 752517 w 904791"/>
                <a:gd name="connsiteY10" fmla="*/ 962214 h 1558926"/>
                <a:gd name="connsiteX11" fmla="*/ 836981 w 904791"/>
                <a:gd name="connsiteY11" fmla="*/ 1104942 h 1558926"/>
                <a:gd name="connsiteX12" fmla="*/ 835341 w 904791"/>
                <a:gd name="connsiteY12" fmla="*/ 1164002 h 1558926"/>
                <a:gd name="connsiteX13" fmla="*/ 650013 w 904791"/>
                <a:gd name="connsiteY13" fmla="*/ 1437976 h 1558926"/>
                <a:gd name="connsiteX14" fmla="*/ 650013 w 904791"/>
                <a:gd name="connsiteY14" fmla="*/ 1558926 h 1558926"/>
                <a:gd name="connsiteX15" fmla="*/ 237755 w 904791"/>
                <a:gd name="connsiteY15" fmla="*/ 1558926 h 1558926"/>
                <a:gd name="connsiteX16" fmla="*/ 237755 w 904791"/>
                <a:gd name="connsiteY16" fmla="*/ 1453040 h 1558926"/>
                <a:gd name="connsiteX17" fmla="*/ 88523 w 904791"/>
                <a:gd name="connsiteY17" fmla="*/ 1307142 h 1558926"/>
                <a:gd name="connsiteX18" fmla="*/ 39889 w 904791"/>
                <a:gd name="connsiteY18" fmla="*/ 1222488 h 1558926"/>
                <a:gd name="connsiteX19" fmla="*/ 18516 w 904791"/>
                <a:gd name="connsiteY19" fmla="*/ 1143095 h 1558926"/>
                <a:gd name="connsiteX20" fmla="*/ 15931 w 904791"/>
                <a:gd name="connsiteY20" fmla="*/ 1141159 h 1558926"/>
                <a:gd name="connsiteX21" fmla="*/ 13944 w 904791"/>
                <a:gd name="connsiteY21" fmla="*/ 1126110 h 1558926"/>
                <a:gd name="connsiteX22" fmla="*/ 13087 w 904791"/>
                <a:gd name="connsiteY22" fmla="*/ 1122926 h 1558926"/>
                <a:gd name="connsiteX23" fmla="*/ 11163 w 904791"/>
                <a:gd name="connsiteY23" fmla="*/ 1105045 h 1558926"/>
                <a:gd name="connsiteX24" fmla="*/ 2278 w 904791"/>
                <a:gd name="connsiteY24" fmla="*/ 1037754 h 1558926"/>
                <a:gd name="connsiteX25" fmla="*/ 6086 w 904791"/>
                <a:gd name="connsiteY25" fmla="*/ 853423 h 1558926"/>
                <a:gd name="connsiteX26" fmla="*/ 6304 w 904791"/>
                <a:gd name="connsiteY26" fmla="*/ 853354 h 1558926"/>
                <a:gd name="connsiteX27" fmla="*/ 6266 w 904791"/>
                <a:gd name="connsiteY27" fmla="*/ 852961 h 1558926"/>
                <a:gd name="connsiteX28" fmla="*/ 120092 w 904791"/>
                <a:gd name="connsiteY28" fmla="*/ 781584 h 1558926"/>
                <a:gd name="connsiteX29" fmla="*/ 129099 w 904791"/>
                <a:gd name="connsiteY29" fmla="*/ 783225 h 1558926"/>
                <a:gd name="connsiteX30" fmla="*/ 145477 w 904791"/>
                <a:gd name="connsiteY30" fmla="*/ 788147 h 1558926"/>
                <a:gd name="connsiteX31" fmla="*/ 145605 w 904791"/>
                <a:gd name="connsiteY31" fmla="*/ 789140 h 1558926"/>
                <a:gd name="connsiteX32" fmla="*/ 145772 w 904791"/>
                <a:gd name="connsiteY32" fmla="*/ 789190 h 1558926"/>
                <a:gd name="connsiteX33" fmla="*/ 151712 w 904791"/>
                <a:gd name="connsiteY33" fmla="*/ 835496 h 1558926"/>
                <a:gd name="connsiteX34" fmla="*/ 152040 w 904791"/>
                <a:gd name="connsiteY34" fmla="*/ 835501 h 1558926"/>
                <a:gd name="connsiteX35" fmla="*/ 145966 w 904791"/>
                <a:gd name="connsiteY35" fmla="*/ 788295 h 1558926"/>
                <a:gd name="connsiteX36" fmla="*/ 266131 w 904791"/>
                <a:gd name="connsiteY36" fmla="*/ 723458 h 1558926"/>
                <a:gd name="connsiteX37" fmla="*/ 318116 w 904791"/>
                <a:gd name="connsiteY37" fmla="*/ 738953 h 1558926"/>
                <a:gd name="connsiteX38" fmla="*/ 316537 w 904791"/>
                <a:gd name="connsiteY38" fmla="*/ 725548 h 1558926"/>
                <a:gd name="connsiteX39" fmla="*/ 231092 w 904791"/>
                <a:gd name="connsiteY39" fmla="*/ 94387 h 1558926"/>
                <a:gd name="connsiteX40" fmla="*/ 304213 w 904791"/>
                <a:gd name="connsiteY40" fmla="*/ 821 h 1558926"/>
                <a:gd name="connsiteX41" fmla="*/ 314894 w 904791"/>
                <a:gd name="connsiteY41" fmla="*/ 0 h 1558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904791" h="1558926">
                  <a:moveTo>
                    <a:pt x="314894" y="0"/>
                  </a:moveTo>
                  <a:cubicBezTo>
                    <a:pt x="354330" y="0"/>
                    <a:pt x="389658" y="28727"/>
                    <a:pt x="397052" y="68123"/>
                  </a:cubicBezTo>
                  <a:lnTo>
                    <a:pt x="529327" y="715699"/>
                  </a:lnTo>
                  <a:cubicBezTo>
                    <a:pt x="534257" y="739501"/>
                    <a:pt x="566299" y="741143"/>
                    <a:pt x="574514" y="718982"/>
                  </a:cubicBezTo>
                  <a:lnTo>
                    <a:pt x="753620" y="158406"/>
                  </a:lnTo>
                  <a:cubicBezTo>
                    <a:pt x="766765" y="119831"/>
                    <a:pt x="807023" y="97670"/>
                    <a:pt x="846459" y="108340"/>
                  </a:cubicBezTo>
                  <a:cubicBezTo>
                    <a:pt x="880965" y="117368"/>
                    <a:pt x="904791" y="148557"/>
                    <a:pt x="904791" y="183029"/>
                  </a:cubicBezTo>
                  <a:cubicBezTo>
                    <a:pt x="904791" y="187953"/>
                    <a:pt x="904791" y="192878"/>
                    <a:pt x="903148" y="198623"/>
                  </a:cubicBezTo>
                  <a:lnTo>
                    <a:pt x="751977" y="958643"/>
                  </a:lnTo>
                  <a:lnTo>
                    <a:pt x="751454" y="961255"/>
                  </a:lnTo>
                  <a:lnTo>
                    <a:pt x="752517" y="962214"/>
                  </a:lnTo>
                  <a:lnTo>
                    <a:pt x="836981" y="1104942"/>
                  </a:lnTo>
                  <a:cubicBezTo>
                    <a:pt x="847641" y="1122988"/>
                    <a:pt x="846821" y="1145956"/>
                    <a:pt x="835341" y="1164002"/>
                  </a:cubicBezTo>
                  <a:lnTo>
                    <a:pt x="650013" y="1437976"/>
                  </a:lnTo>
                  <a:lnTo>
                    <a:pt x="650013" y="1558926"/>
                  </a:lnTo>
                  <a:lnTo>
                    <a:pt x="237755" y="1558926"/>
                  </a:lnTo>
                  <a:lnTo>
                    <a:pt x="237755" y="1453040"/>
                  </a:lnTo>
                  <a:cubicBezTo>
                    <a:pt x="237755" y="1453040"/>
                    <a:pt x="185278" y="1421073"/>
                    <a:pt x="88523" y="1307142"/>
                  </a:cubicBezTo>
                  <a:cubicBezTo>
                    <a:pt x="68024" y="1282963"/>
                    <a:pt x="52137" y="1253968"/>
                    <a:pt x="39889" y="1222488"/>
                  </a:cubicBezTo>
                  <a:lnTo>
                    <a:pt x="18516" y="1143095"/>
                  </a:lnTo>
                  <a:lnTo>
                    <a:pt x="15931" y="1141159"/>
                  </a:lnTo>
                  <a:lnTo>
                    <a:pt x="13944" y="1126110"/>
                  </a:lnTo>
                  <a:lnTo>
                    <a:pt x="13087" y="1122926"/>
                  </a:lnTo>
                  <a:lnTo>
                    <a:pt x="11163" y="1105045"/>
                  </a:lnTo>
                  <a:lnTo>
                    <a:pt x="2278" y="1037754"/>
                  </a:lnTo>
                  <a:cubicBezTo>
                    <a:pt x="-4529" y="937346"/>
                    <a:pt x="6086" y="853423"/>
                    <a:pt x="6086" y="853423"/>
                  </a:cubicBezTo>
                  <a:lnTo>
                    <a:pt x="6304" y="853354"/>
                  </a:lnTo>
                  <a:lnTo>
                    <a:pt x="6266" y="852961"/>
                  </a:lnTo>
                  <a:cubicBezTo>
                    <a:pt x="6266" y="852961"/>
                    <a:pt x="23462" y="765175"/>
                    <a:pt x="120092" y="781584"/>
                  </a:cubicBezTo>
                  <a:cubicBezTo>
                    <a:pt x="122548" y="782404"/>
                    <a:pt x="125824" y="782404"/>
                    <a:pt x="129099" y="783225"/>
                  </a:cubicBezTo>
                  <a:cubicBezTo>
                    <a:pt x="134832" y="784866"/>
                    <a:pt x="139745" y="785686"/>
                    <a:pt x="145477" y="788147"/>
                  </a:cubicBezTo>
                  <a:lnTo>
                    <a:pt x="145605" y="789140"/>
                  </a:lnTo>
                  <a:lnTo>
                    <a:pt x="145772" y="789190"/>
                  </a:lnTo>
                  <a:lnTo>
                    <a:pt x="151712" y="835496"/>
                  </a:lnTo>
                  <a:lnTo>
                    <a:pt x="152040" y="835501"/>
                  </a:lnTo>
                  <a:lnTo>
                    <a:pt x="145966" y="788295"/>
                  </a:lnTo>
                  <a:cubicBezTo>
                    <a:pt x="145966" y="788295"/>
                    <a:pt x="180298" y="712788"/>
                    <a:pt x="266131" y="723458"/>
                  </a:cubicBezTo>
                  <a:lnTo>
                    <a:pt x="318116" y="738953"/>
                  </a:lnTo>
                  <a:lnTo>
                    <a:pt x="316537" y="725548"/>
                  </a:lnTo>
                  <a:lnTo>
                    <a:pt x="231092" y="94387"/>
                  </a:lnTo>
                  <a:cubicBezTo>
                    <a:pt x="225341" y="48425"/>
                    <a:pt x="258205" y="6566"/>
                    <a:pt x="304213" y="821"/>
                  </a:cubicBezTo>
                  <a:cubicBezTo>
                    <a:pt x="307500" y="821"/>
                    <a:pt x="311608" y="0"/>
                    <a:pt x="314894" y="0"/>
                  </a:cubicBezTo>
                  <a:close/>
                </a:path>
              </a:pathLst>
            </a:custGeom>
            <a:solidFill>
              <a:srgbClr val="FAB29A"/>
            </a:solidFill>
            <a:ln w="139700">
              <a:solidFill>
                <a:srgbClr val="F0EEEF"/>
              </a:solidFill>
              <a:round/>
              <a:headEnd/>
              <a:tailEnd/>
            </a:ln>
          </p:spPr>
          <p:txBody>
            <a:bodyPr vert="horz" wrap="square" lIns="91440" tIns="45720" rIns="91440" bIns="45720" numCol="1" anchor="t" anchorCtr="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pPr>
              <a:endParaRPr lang="en-US" dirty="0">
                <a:solidFill>
                  <a:prstClr val="black"/>
                </a:solidFill>
                <a:latin typeface="DIN Condensed"/>
              </a:endParaRPr>
            </a:p>
          </p:txBody>
        </p:sp>
        <p:grpSp>
          <p:nvGrpSpPr>
            <p:cNvPr id="73" name="Group 72">
              <a:extLst>
                <a:ext uri="{FF2B5EF4-FFF2-40B4-BE49-F238E27FC236}">
                  <a16:creationId xmlns:a16="http://schemas.microsoft.com/office/drawing/2014/main" id="{EB137B3E-68B3-492D-8B0A-3BA92DDE5490}"/>
                </a:ext>
              </a:extLst>
            </p:cNvPr>
            <p:cNvGrpSpPr/>
            <p:nvPr/>
          </p:nvGrpSpPr>
          <p:grpSpPr>
            <a:xfrm>
              <a:off x="5637213" y="4466287"/>
              <a:ext cx="917575" cy="1839913"/>
              <a:chOff x="3649663" y="438150"/>
              <a:chExt cx="917575" cy="1839913"/>
            </a:xfrm>
          </p:grpSpPr>
          <p:sp>
            <p:nvSpPr>
              <p:cNvPr id="74" name="Freeform 73">
                <a:extLst>
                  <a:ext uri="{FF2B5EF4-FFF2-40B4-BE49-F238E27FC236}">
                    <a16:creationId xmlns:a16="http://schemas.microsoft.com/office/drawing/2014/main" id="{B8EECD21-44D2-418A-B8BB-2FE1CBE7615F}"/>
                  </a:ext>
                </a:extLst>
              </p:cNvPr>
              <p:cNvSpPr>
                <a:spLocks/>
              </p:cNvSpPr>
              <p:nvPr/>
            </p:nvSpPr>
            <p:spPr bwMode="auto">
              <a:xfrm>
                <a:off x="3887788" y="438150"/>
                <a:ext cx="679450" cy="1230313"/>
              </a:xfrm>
              <a:custGeom>
                <a:avLst/>
                <a:gdLst>
                  <a:gd name="T0" fmla="*/ 827 w 827"/>
                  <a:gd name="T1" fmla="*/ 223 h 1499"/>
                  <a:gd name="T2" fmla="*/ 825 w 827"/>
                  <a:gd name="T3" fmla="*/ 242 h 1499"/>
                  <a:gd name="T4" fmla="*/ 641 w 827"/>
                  <a:gd name="T5" fmla="*/ 1168 h 1499"/>
                  <a:gd name="T6" fmla="*/ 631 w 827"/>
                  <a:gd name="T7" fmla="*/ 1218 h 1499"/>
                  <a:gd name="T8" fmla="*/ 630 w 827"/>
                  <a:gd name="T9" fmla="*/ 1222 h 1499"/>
                  <a:gd name="T10" fmla="*/ 595 w 827"/>
                  <a:gd name="T11" fmla="*/ 1286 h 1499"/>
                  <a:gd name="T12" fmla="*/ 508 w 827"/>
                  <a:gd name="T13" fmla="*/ 1446 h 1499"/>
                  <a:gd name="T14" fmla="*/ 504 w 827"/>
                  <a:gd name="T15" fmla="*/ 1453 h 1499"/>
                  <a:gd name="T16" fmla="*/ 311 w 827"/>
                  <a:gd name="T17" fmla="*/ 1499 h 1499"/>
                  <a:gd name="T18" fmla="*/ 224 w 827"/>
                  <a:gd name="T19" fmla="*/ 1401 h 1499"/>
                  <a:gd name="T20" fmla="*/ 177 w 827"/>
                  <a:gd name="T21" fmla="*/ 1348 h 1499"/>
                  <a:gd name="T22" fmla="*/ 142 w 827"/>
                  <a:gd name="T23" fmla="*/ 1100 h 1499"/>
                  <a:gd name="T24" fmla="*/ 130 w 827"/>
                  <a:gd name="T25" fmla="*/ 1021 h 1499"/>
                  <a:gd name="T26" fmla="*/ 113 w 827"/>
                  <a:gd name="T27" fmla="*/ 901 h 1499"/>
                  <a:gd name="T28" fmla="*/ 111 w 827"/>
                  <a:gd name="T29" fmla="*/ 884 h 1499"/>
                  <a:gd name="T30" fmla="*/ 111 w 827"/>
                  <a:gd name="T31" fmla="*/ 884 h 1499"/>
                  <a:gd name="T32" fmla="*/ 7 w 827"/>
                  <a:gd name="T33" fmla="*/ 115 h 1499"/>
                  <a:gd name="T34" fmla="*/ 96 w 827"/>
                  <a:gd name="T35" fmla="*/ 1 h 1499"/>
                  <a:gd name="T36" fmla="*/ 109 w 827"/>
                  <a:gd name="T37" fmla="*/ 0 h 1499"/>
                  <a:gd name="T38" fmla="*/ 209 w 827"/>
                  <a:gd name="T39" fmla="*/ 83 h 1499"/>
                  <a:gd name="T40" fmla="*/ 370 w 827"/>
                  <a:gd name="T41" fmla="*/ 872 h 1499"/>
                  <a:gd name="T42" fmla="*/ 425 w 827"/>
                  <a:gd name="T43" fmla="*/ 876 h 1499"/>
                  <a:gd name="T44" fmla="*/ 643 w 827"/>
                  <a:gd name="T45" fmla="*/ 193 h 1499"/>
                  <a:gd name="T46" fmla="*/ 756 w 827"/>
                  <a:gd name="T47" fmla="*/ 132 h 1499"/>
                  <a:gd name="T48" fmla="*/ 827 w 827"/>
                  <a:gd name="T49" fmla="*/ 223 h 1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27" h="1499">
                    <a:moveTo>
                      <a:pt x="827" y="223"/>
                    </a:moveTo>
                    <a:cubicBezTo>
                      <a:pt x="827" y="229"/>
                      <a:pt x="827" y="235"/>
                      <a:pt x="825" y="242"/>
                    </a:cubicBezTo>
                    <a:lnTo>
                      <a:pt x="641" y="1168"/>
                    </a:lnTo>
                    <a:lnTo>
                      <a:pt x="631" y="1218"/>
                    </a:lnTo>
                    <a:lnTo>
                      <a:pt x="630" y="1222"/>
                    </a:lnTo>
                    <a:lnTo>
                      <a:pt x="595" y="1286"/>
                    </a:lnTo>
                    <a:lnTo>
                      <a:pt x="508" y="1446"/>
                    </a:lnTo>
                    <a:lnTo>
                      <a:pt x="504" y="1453"/>
                    </a:lnTo>
                    <a:lnTo>
                      <a:pt x="311" y="1499"/>
                    </a:lnTo>
                    <a:lnTo>
                      <a:pt x="224" y="1401"/>
                    </a:lnTo>
                    <a:lnTo>
                      <a:pt x="177" y="1348"/>
                    </a:lnTo>
                    <a:lnTo>
                      <a:pt x="142" y="1100"/>
                    </a:lnTo>
                    <a:lnTo>
                      <a:pt x="130" y="1021"/>
                    </a:lnTo>
                    <a:lnTo>
                      <a:pt x="113" y="901"/>
                    </a:lnTo>
                    <a:lnTo>
                      <a:pt x="111" y="884"/>
                    </a:lnTo>
                    <a:lnTo>
                      <a:pt x="111" y="884"/>
                    </a:lnTo>
                    <a:lnTo>
                      <a:pt x="7" y="115"/>
                    </a:lnTo>
                    <a:cubicBezTo>
                      <a:pt x="0" y="59"/>
                      <a:pt x="40" y="8"/>
                      <a:pt x="96" y="1"/>
                    </a:cubicBezTo>
                    <a:cubicBezTo>
                      <a:pt x="100" y="1"/>
                      <a:pt x="105" y="0"/>
                      <a:pt x="109" y="0"/>
                    </a:cubicBezTo>
                    <a:cubicBezTo>
                      <a:pt x="157" y="0"/>
                      <a:pt x="200" y="35"/>
                      <a:pt x="209" y="83"/>
                    </a:cubicBezTo>
                    <a:lnTo>
                      <a:pt x="370" y="872"/>
                    </a:lnTo>
                    <a:cubicBezTo>
                      <a:pt x="376" y="901"/>
                      <a:pt x="415" y="903"/>
                      <a:pt x="425" y="876"/>
                    </a:cubicBezTo>
                    <a:lnTo>
                      <a:pt x="643" y="193"/>
                    </a:lnTo>
                    <a:cubicBezTo>
                      <a:pt x="659" y="146"/>
                      <a:pt x="708" y="119"/>
                      <a:pt x="756" y="132"/>
                    </a:cubicBezTo>
                    <a:cubicBezTo>
                      <a:pt x="798" y="143"/>
                      <a:pt x="827" y="181"/>
                      <a:pt x="827" y="223"/>
                    </a:cubicBezTo>
                    <a:close/>
                  </a:path>
                </a:pathLst>
              </a:custGeom>
              <a:solidFill>
                <a:srgbClr val="EBAE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pPr>
                <a:endParaRPr lang="en-US" dirty="0">
                  <a:solidFill>
                    <a:prstClr val="black"/>
                  </a:solidFill>
                  <a:latin typeface="DIN Condensed"/>
                </a:endParaRPr>
              </a:p>
            </p:txBody>
          </p:sp>
          <p:sp>
            <p:nvSpPr>
              <p:cNvPr id="75" name="Freeform 74">
                <a:extLst>
                  <a:ext uri="{FF2B5EF4-FFF2-40B4-BE49-F238E27FC236}">
                    <a16:creationId xmlns:a16="http://schemas.microsoft.com/office/drawing/2014/main" id="{9F40458F-6532-4737-970D-652EE3E2AE51}"/>
                  </a:ext>
                </a:extLst>
              </p:cNvPr>
              <p:cNvSpPr>
                <a:spLocks/>
              </p:cNvSpPr>
              <p:nvPr/>
            </p:nvSpPr>
            <p:spPr bwMode="auto">
              <a:xfrm>
                <a:off x="3660775" y="1273175"/>
                <a:ext cx="769938" cy="1004888"/>
              </a:xfrm>
              <a:custGeom>
                <a:avLst/>
                <a:gdLst>
                  <a:gd name="T0" fmla="*/ 939 w 939"/>
                  <a:gd name="T1" fmla="*/ 278 h 1226"/>
                  <a:gd name="T2" fmla="*/ 532 w 939"/>
                  <a:gd name="T3" fmla="*/ 1226 h 1226"/>
                  <a:gd name="T4" fmla="*/ 292 w 939"/>
                  <a:gd name="T5" fmla="*/ 1226 h 1226"/>
                  <a:gd name="T6" fmla="*/ 292 w 939"/>
                  <a:gd name="T7" fmla="*/ 754 h 1226"/>
                  <a:gd name="T8" fmla="*/ 110 w 939"/>
                  <a:gd name="T9" fmla="*/ 576 h 1226"/>
                  <a:gd name="T10" fmla="*/ 4 w 939"/>
                  <a:gd name="T11" fmla="*/ 122 h 1226"/>
                  <a:gd name="T12" fmla="*/ 10 w 939"/>
                  <a:gd name="T13" fmla="*/ 23 h 1226"/>
                  <a:gd name="T14" fmla="*/ 83 w 939"/>
                  <a:gd name="T15" fmla="*/ 0 h 1226"/>
                  <a:gd name="T16" fmla="*/ 150 w 939"/>
                  <a:gd name="T17" fmla="*/ 0 h 1226"/>
                  <a:gd name="T18" fmla="*/ 408 w 939"/>
                  <a:gd name="T19" fmla="*/ 4 h 1226"/>
                  <a:gd name="T20" fmla="*/ 434 w 939"/>
                  <a:gd name="T21" fmla="*/ 4 h 1226"/>
                  <a:gd name="T22" fmla="*/ 834 w 939"/>
                  <a:gd name="T23" fmla="*/ 10 h 1226"/>
                  <a:gd name="T24" fmla="*/ 867 w 939"/>
                  <a:gd name="T25" fmla="*/ 95 h 1226"/>
                  <a:gd name="T26" fmla="*/ 909 w 939"/>
                  <a:gd name="T27" fmla="*/ 201 h 1226"/>
                  <a:gd name="T28" fmla="*/ 919 w 939"/>
                  <a:gd name="T29" fmla="*/ 227 h 1226"/>
                  <a:gd name="T30" fmla="*/ 939 w 939"/>
                  <a:gd name="T31" fmla="*/ 278 h 1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39" h="1226">
                    <a:moveTo>
                      <a:pt x="939" y="278"/>
                    </a:moveTo>
                    <a:lnTo>
                      <a:pt x="532" y="1226"/>
                    </a:lnTo>
                    <a:lnTo>
                      <a:pt x="292" y="1226"/>
                    </a:lnTo>
                    <a:lnTo>
                      <a:pt x="292" y="754"/>
                    </a:lnTo>
                    <a:cubicBezTo>
                      <a:pt x="292" y="754"/>
                      <a:pt x="228" y="715"/>
                      <a:pt x="110" y="576"/>
                    </a:cubicBezTo>
                    <a:cubicBezTo>
                      <a:pt x="10" y="458"/>
                      <a:pt x="0" y="246"/>
                      <a:pt x="4" y="122"/>
                    </a:cubicBezTo>
                    <a:cubicBezTo>
                      <a:pt x="5" y="63"/>
                      <a:pt x="10" y="23"/>
                      <a:pt x="10" y="23"/>
                    </a:cubicBezTo>
                    <a:lnTo>
                      <a:pt x="83" y="0"/>
                    </a:lnTo>
                    <a:lnTo>
                      <a:pt x="150" y="0"/>
                    </a:lnTo>
                    <a:lnTo>
                      <a:pt x="408" y="4"/>
                    </a:lnTo>
                    <a:lnTo>
                      <a:pt x="434" y="4"/>
                    </a:lnTo>
                    <a:lnTo>
                      <a:pt x="834" y="10"/>
                    </a:lnTo>
                    <a:lnTo>
                      <a:pt x="867" y="95"/>
                    </a:lnTo>
                    <a:lnTo>
                      <a:pt x="909" y="201"/>
                    </a:lnTo>
                    <a:lnTo>
                      <a:pt x="919" y="227"/>
                    </a:lnTo>
                    <a:lnTo>
                      <a:pt x="939" y="278"/>
                    </a:lnTo>
                    <a:close/>
                  </a:path>
                </a:pathLst>
              </a:custGeom>
              <a:solidFill>
                <a:srgbClr val="EBAE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pPr>
                <a:endParaRPr lang="en-US" dirty="0">
                  <a:solidFill>
                    <a:prstClr val="black"/>
                  </a:solidFill>
                  <a:latin typeface="DIN Condensed"/>
                </a:endParaRPr>
              </a:p>
            </p:txBody>
          </p:sp>
          <p:sp>
            <p:nvSpPr>
              <p:cNvPr id="76" name="Freeform 75">
                <a:extLst>
                  <a:ext uri="{FF2B5EF4-FFF2-40B4-BE49-F238E27FC236}">
                    <a16:creationId xmlns:a16="http://schemas.microsoft.com/office/drawing/2014/main" id="{0E3866D9-063D-4198-A9A0-E163DC540945}"/>
                  </a:ext>
                </a:extLst>
              </p:cNvPr>
              <p:cNvSpPr>
                <a:spLocks/>
              </p:cNvSpPr>
              <p:nvPr/>
            </p:nvSpPr>
            <p:spPr bwMode="auto">
              <a:xfrm>
                <a:off x="3649663" y="1162050"/>
                <a:ext cx="781050" cy="825500"/>
              </a:xfrm>
              <a:custGeom>
                <a:avLst/>
                <a:gdLst>
                  <a:gd name="T0" fmla="*/ 952 w 952"/>
                  <a:gd name="T1" fmla="*/ 413 h 1007"/>
                  <a:gd name="T2" fmla="*/ 943 w 952"/>
                  <a:gd name="T3" fmla="*/ 389 h 1007"/>
                  <a:gd name="T4" fmla="*/ 942 w 952"/>
                  <a:gd name="T5" fmla="*/ 352 h 1007"/>
                  <a:gd name="T6" fmla="*/ 887 w 952"/>
                  <a:gd name="T7" fmla="*/ 356 h 1007"/>
                  <a:gd name="T8" fmla="*/ 928 w 952"/>
                  <a:gd name="T9" fmla="*/ 291 h 1007"/>
                  <a:gd name="T10" fmla="*/ 876 w 952"/>
                  <a:gd name="T11" fmla="*/ 235 h 1007"/>
                  <a:gd name="T12" fmla="*/ 863 w 952"/>
                  <a:gd name="T13" fmla="*/ 234 h 1007"/>
                  <a:gd name="T14" fmla="*/ 650 w 952"/>
                  <a:gd name="T15" fmla="*/ 242 h 1007"/>
                  <a:gd name="T16" fmla="*/ 638 w 952"/>
                  <a:gd name="T17" fmla="*/ 242 h 1007"/>
                  <a:gd name="T18" fmla="*/ 479 w 952"/>
                  <a:gd name="T19" fmla="*/ 231 h 1007"/>
                  <a:gd name="T20" fmla="*/ 466 w 952"/>
                  <a:gd name="T21" fmla="*/ 232 h 1007"/>
                  <a:gd name="T22" fmla="*/ 463 w 952"/>
                  <a:gd name="T23" fmla="*/ 217 h 1007"/>
                  <a:gd name="T24" fmla="*/ 463 w 952"/>
                  <a:gd name="T25" fmla="*/ 217 h 1007"/>
                  <a:gd name="T26" fmla="*/ 463 w 952"/>
                  <a:gd name="T27" fmla="*/ 215 h 1007"/>
                  <a:gd name="T28" fmla="*/ 445 w 952"/>
                  <a:gd name="T29" fmla="*/ 141 h 1007"/>
                  <a:gd name="T30" fmla="*/ 445 w 952"/>
                  <a:gd name="T31" fmla="*/ 139 h 1007"/>
                  <a:gd name="T32" fmla="*/ 404 w 952"/>
                  <a:gd name="T33" fmla="*/ 19 h 1007"/>
                  <a:gd name="T34" fmla="*/ 340 w 952"/>
                  <a:gd name="T35" fmla="*/ 0 h 1007"/>
                  <a:gd name="T36" fmla="*/ 347 w 952"/>
                  <a:gd name="T37" fmla="*/ 138 h 1007"/>
                  <a:gd name="T38" fmla="*/ 96 w 952"/>
                  <a:gd name="T39" fmla="*/ 135 h 1007"/>
                  <a:gd name="T40" fmla="*/ 23 w 952"/>
                  <a:gd name="T41" fmla="*/ 158 h 1007"/>
                  <a:gd name="T42" fmla="*/ 35 w 952"/>
                  <a:gd name="T43" fmla="*/ 509 h 1007"/>
                  <a:gd name="T44" fmla="*/ 463 w 952"/>
                  <a:gd name="T45" fmla="*/ 603 h 1007"/>
                  <a:gd name="T46" fmla="*/ 457 w 952"/>
                  <a:gd name="T47" fmla="*/ 928 h 1007"/>
                  <a:gd name="T48" fmla="*/ 714 w 952"/>
                  <a:gd name="T49" fmla="*/ 967 h 1007"/>
                  <a:gd name="T50" fmla="*/ 920 w 952"/>
                  <a:gd name="T51" fmla="*/ 487 h 1007"/>
                  <a:gd name="T52" fmla="*/ 946 w 952"/>
                  <a:gd name="T53" fmla="*/ 490 h 1007"/>
                  <a:gd name="T54" fmla="*/ 944 w 952"/>
                  <a:gd name="T55" fmla="*/ 431 h 1007"/>
                  <a:gd name="T56" fmla="*/ 952 w 952"/>
                  <a:gd name="T57" fmla="*/ 413 h 10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52" h="1007">
                    <a:moveTo>
                      <a:pt x="952" y="413"/>
                    </a:moveTo>
                    <a:lnTo>
                      <a:pt x="943" y="389"/>
                    </a:lnTo>
                    <a:lnTo>
                      <a:pt x="942" y="352"/>
                    </a:lnTo>
                    <a:lnTo>
                      <a:pt x="887" y="356"/>
                    </a:lnTo>
                    <a:cubicBezTo>
                      <a:pt x="913" y="319"/>
                      <a:pt x="928" y="291"/>
                      <a:pt x="928" y="291"/>
                    </a:cubicBezTo>
                    <a:cubicBezTo>
                      <a:pt x="928" y="291"/>
                      <a:pt x="929" y="241"/>
                      <a:pt x="876" y="235"/>
                    </a:cubicBezTo>
                    <a:cubicBezTo>
                      <a:pt x="872" y="234"/>
                      <a:pt x="868" y="234"/>
                      <a:pt x="863" y="234"/>
                    </a:cubicBezTo>
                    <a:cubicBezTo>
                      <a:pt x="820" y="236"/>
                      <a:pt x="753" y="244"/>
                      <a:pt x="650" y="242"/>
                    </a:cubicBezTo>
                    <a:cubicBezTo>
                      <a:pt x="646" y="242"/>
                      <a:pt x="642" y="242"/>
                      <a:pt x="638" y="242"/>
                    </a:cubicBezTo>
                    <a:cubicBezTo>
                      <a:pt x="592" y="240"/>
                      <a:pt x="540" y="237"/>
                      <a:pt x="479" y="231"/>
                    </a:cubicBezTo>
                    <a:cubicBezTo>
                      <a:pt x="475" y="230"/>
                      <a:pt x="470" y="231"/>
                      <a:pt x="466" y="232"/>
                    </a:cubicBezTo>
                    <a:cubicBezTo>
                      <a:pt x="466" y="228"/>
                      <a:pt x="464" y="223"/>
                      <a:pt x="463" y="217"/>
                    </a:cubicBezTo>
                    <a:lnTo>
                      <a:pt x="463" y="217"/>
                    </a:lnTo>
                    <a:lnTo>
                      <a:pt x="463" y="215"/>
                    </a:lnTo>
                    <a:cubicBezTo>
                      <a:pt x="458" y="196"/>
                      <a:pt x="452" y="169"/>
                      <a:pt x="445" y="141"/>
                    </a:cubicBezTo>
                    <a:lnTo>
                      <a:pt x="445" y="139"/>
                    </a:lnTo>
                    <a:cubicBezTo>
                      <a:pt x="445" y="139"/>
                      <a:pt x="428" y="63"/>
                      <a:pt x="404" y="19"/>
                    </a:cubicBezTo>
                    <a:cubicBezTo>
                      <a:pt x="381" y="8"/>
                      <a:pt x="360" y="3"/>
                      <a:pt x="340" y="0"/>
                    </a:cubicBezTo>
                    <a:lnTo>
                      <a:pt x="347" y="138"/>
                    </a:lnTo>
                    <a:lnTo>
                      <a:pt x="96" y="135"/>
                    </a:lnTo>
                    <a:lnTo>
                      <a:pt x="23" y="158"/>
                    </a:lnTo>
                    <a:cubicBezTo>
                      <a:pt x="23" y="158"/>
                      <a:pt x="0" y="340"/>
                      <a:pt x="35" y="509"/>
                    </a:cubicBezTo>
                    <a:cubicBezTo>
                      <a:pt x="84" y="556"/>
                      <a:pt x="204" y="630"/>
                      <a:pt x="463" y="603"/>
                    </a:cubicBezTo>
                    <a:cubicBezTo>
                      <a:pt x="463" y="603"/>
                      <a:pt x="369" y="731"/>
                      <a:pt x="457" y="928"/>
                    </a:cubicBezTo>
                    <a:cubicBezTo>
                      <a:pt x="492" y="1007"/>
                      <a:pt x="599" y="1002"/>
                      <a:pt x="714" y="967"/>
                    </a:cubicBezTo>
                    <a:lnTo>
                      <a:pt x="920" y="487"/>
                    </a:lnTo>
                    <a:lnTo>
                      <a:pt x="946" y="490"/>
                    </a:lnTo>
                    <a:lnTo>
                      <a:pt x="944" y="431"/>
                    </a:lnTo>
                    <a:lnTo>
                      <a:pt x="952" y="413"/>
                    </a:lnTo>
                    <a:close/>
                  </a:path>
                </a:pathLst>
              </a:custGeom>
              <a:solidFill>
                <a:srgbClr val="D58C5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pPr>
                <a:endParaRPr lang="en-US" dirty="0">
                  <a:solidFill>
                    <a:prstClr val="black"/>
                  </a:solidFill>
                  <a:latin typeface="DIN Condensed"/>
                </a:endParaRPr>
              </a:p>
            </p:txBody>
          </p:sp>
          <p:sp>
            <p:nvSpPr>
              <p:cNvPr id="77" name="Freeform 76">
                <a:extLst>
                  <a:ext uri="{FF2B5EF4-FFF2-40B4-BE49-F238E27FC236}">
                    <a16:creationId xmlns:a16="http://schemas.microsoft.com/office/drawing/2014/main" id="{B45BB71C-F15A-44CA-841E-66C1BAE1C0D0}"/>
                  </a:ext>
                </a:extLst>
              </p:cNvPr>
              <p:cNvSpPr>
                <a:spLocks/>
              </p:cNvSpPr>
              <p:nvPr/>
            </p:nvSpPr>
            <p:spPr bwMode="auto">
              <a:xfrm>
                <a:off x="3668713" y="1203325"/>
                <a:ext cx="180975" cy="390525"/>
              </a:xfrm>
              <a:custGeom>
                <a:avLst/>
                <a:gdLst>
                  <a:gd name="T0" fmla="*/ 220 w 221"/>
                  <a:gd name="T1" fmla="*/ 415 h 476"/>
                  <a:gd name="T2" fmla="*/ 193 w 221"/>
                  <a:gd name="T3" fmla="*/ 460 h 476"/>
                  <a:gd name="T4" fmla="*/ 181 w 221"/>
                  <a:gd name="T5" fmla="*/ 467 h 476"/>
                  <a:gd name="T6" fmla="*/ 126 w 221"/>
                  <a:gd name="T7" fmla="*/ 476 h 476"/>
                  <a:gd name="T8" fmla="*/ 0 w 221"/>
                  <a:gd name="T9" fmla="*/ 107 h 476"/>
                  <a:gd name="T10" fmla="*/ 139 w 221"/>
                  <a:gd name="T11" fmla="*/ 20 h 476"/>
                  <a:gd name="T12" fmla="*/ 150 w 221"/>
                  <a:gd name="T13" fmla="*/ 22 h 476"/>
                  <a:gd name="T14" fmla="*/ 170 w 221"/>
                  <a:gd name="T15" fmla="*/ 28 h 476"/>
                  <a:gd name="T16" fmla="*/ 220 w 221"/>
                  <a:gd name="T17" fmla="*/ 415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1" h="476">
                    <a:moveTo>
                      <a:pt x="220" y="415"/>
                    </a:moveTo>
                    <a:cubicBezTo>
                      <a:pt x="220" y="415"/>
                      <a:pt x="221" y="442"/>
                      <a:pt x="193" y="460"/>
                    </a:cubicBezTo>
                    <a:cubicBezTo>
                      <a:pt x="189" y="463"/>
                      <a:pt x="185" y="465"/>
                      <a:pt x="181" y="467"/>
                    </a:cubicBezTo>
                    <a:cubicBezTo>
                      <a:pt x="168" y="473"/>
                      <a:pt x="150" y="476"/>
                      <a:pt x="126" y="476"/>
                    </a:cubicBezTo>
                    <a:cubicBezTo>
                      <a:pt x="30" y="476"/>
                      <a:pt x="30" y="417"/>
                      <a:pt x="0" y="107"/>
                    </a:cubicBezTo>
                    <a:cubicBezTo>
                      <a:pt x="0" y="107"/>
                      <a:pt x="21" y="0"/>
                      <a:pt x="139" y="20"/>
                    </a:cubicBezTo>
                    <a:cubicBezTo>
                      <a:pt x="142" y="21"/>
                      <a:pt x="146" y="21"/>
                      <a:pt x="150" y="22"/>
                    </a:cubicBezTo>
                    <a:cubicBezTo>
                      <a:pt x="157" y="24"/>
                      <a:pt x="163" y="25"/>
                      <a:pt x="170" y="28"/>
                    </a:cubicBezTo>
                    <a:lnTo>
                      <a:pt x="220" y="415"/>
                    </a:lnTo>
                    <a:close/>
                  </a:path>
                </a:pathLst>
              </a:custGeom>
              <a:solidFill>
                <a:srgbClr val="EBAE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pPr>
                <a:endParaRPr lang="en-US" dirty="0">
                  <a:solidFill>
                    <a:prstClr val="black"/>
                  </a:solidFill>
                  <a:latin typeface="DIN Condensed"/>
                </a:endParaRPr>
              </a:p>
            </p:txBody>
          </p:sp>
          <p:sp>
            <p:nvSpPr>
              <p:cNvPr id="78" name="Freeform 77">
                <a:extLst>
                  <a:ext uri="{FF2B5EF4-FFF2-40B4-BE49-F238E27FC236}">
                    <a16:creationId xmlns:a16="http://schemas.microsoft.com/office/drawing/2014/main" id="{86289ED3-2C19-4DD4-9C41-4F3120E42B59}"/>
                  </a:ext>
                </a:extLst>
              </p:cNvPr>
              <p:cNvSpPr>
                <a:spLocks/>
              </p:cNvSpPr>
              <p:nvPr/>
            </p:nvSpPr>
            <p:spPr bwMode="auto">
              <a:xfrm>
                <a:off x="3808413" y="1150938"/>
                <a:ext cx="219075" cy="458788"/>
              </a:xfrm>
              <a:custGeom>
                <a:avLst/>
                <a:gdLst>
                  <a:gd name="T0" fmla="*/ 268 w 268"/>
                  <a:gd name="T1" fmla="*/ 431 h 559"/>
                  <a:gd name="T2" fmla="*/ 268 w 268"/>
                  <a:gd name="T3" fmla="*/ 432 h 559"/>
                  <a:gd name="T4" fmla="*/ 190 w 268"/>
                  <a:gd name="T5" fmla="*/ 547 h 559"/>
                  <a:gd name="T6" fmla="*/ 50 w 268"/>
                  <a:gd name="T7" fmla="*/ 479 h 559"/>
                  <a:gd name="T8" fmla="*/ 0 w 268"/>
                  <a:gd name="T9" fmla="*/ 92 h 559"/>
                  <a:gd name="T10" fmla="*/ 147 w 268"/>
                  <a:gd name="T11" fmla="*/ 13 h 559"/>
                  <a:gd name="T12" fmla="*/ 211 w 268"/>
                  <a:gd name="T13" fmla="*/ 32 h 559"/>
                  <a:gd name="T14" fmla="*/ 228 w 268"/>
                  <a:gd name="T15" fmla="*/ 152 h 559"/>
                  <a:gd name="T16" fmla="*/ 240 w 268"/>
                  <a:gd name="T17" fmla="*/ 234 h 559"/>
                  <a:gd name="T18" fmla="*/ 268 w 268"/>
                  <a:gd name="T19" fmla="*/ 431 h 5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8" h="559">
                    <a:moveTo>
                      <a:pt x="268" y="431"/>
                    </a:moveTo>
                    <a:lnTo>
                      <a:pt x="268" y="432"/>
                    </a:lnTo>
                    <a:cubicBezTo>
                      <a:pt x="268" y="441"/>
                      <a:pt x="265" y="534"/>
                      <a:pt x="190" y="547"/>
                    </a:cubicBezTo>
                    <a:cubicBezTo>
                      <a:pt x="118" y="559"/>
                      <a:pt x="72" y="539"/>
                      <a:pt x="50" y="479"/>
                    </a:cubicBezTo>
                    <a:lnTo>
                      <a:pt x="0" y="92"/>
                    </a:lnTo>
                    <a:cubicBezTo>
                      <a:pt x="0" y="92"/>
                      <a:pt x="42" y="0"/>
                      <a:pt x="147" y="13"/>
                    </a:cubicBezTo>
                    <a:cubicBezTo>
                      <a:pt x="167" y="16"/>
                      <a:pt x="188" y="21"/>
                      <a:pt x="211" y="32"/>
                    </a:cubicBezTo>
                    <a:lnTo>
                      <a:pt x="228" y="152"/>
                    </a:lnTo>
                    <a:lnTo>
                      <a:pt x="240" y="234"/>
                    </a:lnTo>
                    <a:lnTo>
                      <a:pt x="268" y="431"/>
                    </a:lnTo>
                    <a:close/>
                  </a:path>
                </a:pathLst>
              </a:custGeom>
              <a:solidFill>
                <a:srgbClr val="EBAE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pPr>
                <a:endParaRPr lang="en-US" dirty="0">
                  <a:solidFill>
                    <a:prstClr val="black"/>
                  </a:solidFill>
                  <a:latin typeface="DIN Condensed"/>
                </a:endParaRPr>
              </a:p>
            </p:txBody>
          </p:sp>
          <p:sp>
            <p:nvSpPr>
              <p:cNvPr id="79" name="Freeform 78">
                <a:extLst>
                  <a:ext uri="{FF2B5EF4-FFF2-40B4-BE49-F238E27FC236}">
                    <a16:creationId xmlns:a16="http://schemas.microsoft.com/office/drawing/2014/main" id="{70E26ED4-8DDF-42EF-A9EE-138D65E4C3A2}"/>
                  </a:ext>
                </a:extLst>
              </p:cNvPr>
              <p:cNvSpPr>
                <a:spLocks/>
              </p:cNvSpPr>
              <p:nvPr/>
            </p:nvSpPr>
            <p:spPr bwMode="auto">
              <a:xfrm>
                <a:off x="3783013" y="1220788"/>
                <a:ext cx="66675" cy="360363"/>
              </a:xfrm>
              <a:custGeom>
                <a:avLst/>
                <a:gdLst>
                  <a:gd name="T0" fmla="*/ 81 w 82"/>
                  <a:gd name="T1" fmla="*/ 395 h 440"/>
                  <a:gd name="T2" fmla="*/ 54 w 82"/>
                  <a:gd name="T3" fmla="*/ 440 h 440"/>
                  <a:gd name="T4" fmla="*/ 0 w 82"/>
                  <a:gd name="T5" fmla="*/ 0 h 440"/>
                  <a:gd name="T6" fmla="*/ 11 w 82"/>
                  <a:gd name="T7" fmla="*/ 2 h 440"/>
                  <a:gd name="T8" fmla="*/ 31 w 82"/>
                  <a:gd name="T9" fmla="*/ 8 h 440"/>
                  <a:gd name="T10" fmla="*/ 81 w 82"/>
                  <a:gd name="T11" fmla="*/ 395 h 440"/>
                </a:gdLst>
                <a:ahLst/>
                <a:cxnLst>
                  <a:cxn ang="0">
                    <a:pos x="T0" y="T1"/>
                  </a:cxn>
                  <a:cxn ang="0">
                    <a:pos x="T2" y="T3"/>
                  </a:cxn>
                  <a:cxn ang="0">
                    <a:pos x="T4" y="T5"/>
                  </a:cxn>
                  <a:cxn ang="0">
                    <a:pos x="T6" y="T7"/>
                  </a:cxn>
                  <a:cxn ang="0">
                    <a:pos x="T8" y="T9"/>
                  </a:cxn>
                  <a:cxn ang="0">
                    <a:pos x="T10" y="T11"/>
                  </a:cxn>
                </a:cxnLst>
                <a:rect l="0" t="0" r="r" b="b"/>
                <a:pathLst>
                  <a:path w="82" h="440">
                    <a:moveTo>
                      <a:pt x="81" y="395"/>
                    </a:moveTo>
                    <a:cubicBezTo>
                      <a:pt x="81" y="395"/>
                      <a:pt x="82" y="422"/>
                      <a:pt x="54" y="440"/>
                    </a:cubicBezTo>
                    <a:lnTo>
                      <a:pt x="0" y="0"/>
                    </a:lnTo>
                    <a:cubicBezTo>
                      <a:pt x="3" y="1"/>
                      <a:pt x="7" y="1"/>
                      <a:pt x="11" y="2"/>
                    </a:cubicBezTo>
                    <a:cubicBezTo>
                      <a:pt x="18" y="4"/>
                      <a:pt x="24" y="5"/>
                      <a:pt x="31" y="8"/>
                    </a:cubicBezTo>
                    <a:lnTo>
                      <a:pt x="81" y="395"/>
                    </a:lnTo>
                    <a:close/>
                  </a:path>
                </a:pathLst>
              </a:custGeom>
              <a:solidFill>
                <a:srgbClr val="D58C5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pPr>
                <a:endParaRPr lang="en-US" dirty="0">
                  <a:solidFill>
                    <a:prstClr val="black"/>
                  </a:solidFill>
                  <a:latin typeface="DIN Condensed"/>
                </a:endParaRPr>
              </a:p>
            </p:txBody>
          </p:sp>
          <p:sp>
            <p:nvSpPr>
              <p:cNvPr id="80" name="Freeform 79">
                <a:extLst>
                  <a:ext uri="{FF2B5EF4-FFF2-40B4-BE49-F238E27FC236}">
                    <a16:creationId xmlns:a16="http://schemas.microsoft.com/office/drawing/2014/main" id="{47BC0E58-E1B0-4847-A28F-D0005507F849}"/>
                  </a:ext>
                </a:extLst>
              </p:cNvPr>
              <p:cNvSpPr>
                <a:spLocks/>
              </p:cNvSpPr>
              <p:nvPr/>
            </p:nvSpPr>
            <p:spPr bwMode="auto">
              <a:xfrm>
                <a:off x="4014788" y="1370013"/>
                <a:ext cx="495300" cy="908050"/>
              </a:xfrm>
              <a:custGeom>
                <a:avLst/>
                <a:gdLst>
                  <a:gd name="T0" fmla="*/ 0 w 604"/>
                  <a:gd name="T1" fmla="*/ 501 h 1107"/>
                  <a:gd name="T2" fmla="*/ 0 w 604"/>
                  <a:gd name="T3" fmla="*/ 1107 h 1107"/>
                  <a:gd name="T4" fmla="*/ 363 w 604"/>
                  <a:gd name="T5" fmla="*/ 1107 h 1107"/>
                  <a:gd name="T6" fmla="*/ 363 w 604"/>
                  <a:gd name="T7" fmla="*/ 617 h 1107"/>
                  <a:gd name="T8" fmla="*/ 589 w 604"/>
                  <a:gd name="T9" fmla="*/ 283 h 1107"/>
                  <a:gd name="T10" fmla="*/ 591 w 604"/>
                  <a:gd name="T11" fmla="*/ 211 h 1107"/>
                  <a:gd name="T12" fmla="*/ 488 w 604"/>
                  <a:gd name="T13" fmla="*/ 37 h 1107"/>
                  <a:gd name="T14" fmla="*/ 417 w 604"/>
                  <a:gd name="T15" fmla="*/ 5 h 1107"/>
                  <a:gd name="T16" fmla="*/ 60 w 604"/>
                  <a:gd name="T17" fmla="*/ 14 h 1107"/>
                  <a:gd name="T18" fmla="*/ 23 w 604"/>
                  <a:gd name="T19" fmla="*/ 42 h 1107"/>
                  <a:gd name="T20" fmla="*/ 218 w 604"/>
                  <a:gd name="T21" fmla="*/ 264 h 1107"/>
                  <a:gd name="T22" fmla="*/ 0 w 604"/>
                  <a:gd name="T23" fmla="*/ 501 h 1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04" h="1107">
                    <a:moveTo>
                      <a:pt x="0" y="501"/>
                    </a:moveTo>
                    <a:lnTo>
                      <a:pt x="0" y="1107"/>
                    </a:lnTo>
                    <a:lnTo>
                      <a:pt x="363" y="1107"/>
                    </a:lnTo>
                    <a:lnTo>
                      <a:pt x="363" y="617"/>
                    </a:lnTo>
                    <a:lnTo>
                      <a:pt x="589" y="283"/>
                    </a:lnTo>
                    <a:cubicBezTo>
                      <a:pt x="603" y="261"/>
                      <a:pt x="604" y="233"/>
                      <a:pt x="591" y="211"/>
                    </a:cubicBezTo>
                    <a:lnTo>
                      <a:pt x="488" y="37"/>
                    </a:lnTo>
                    <a:cubicBezTo>
                      <a:pt x="474" y="12"/>
                      <a:pt x="445" y="0"/>
                      <a:pt x="417" y="5"/>
                    </a:cubicBezTo>
                    <a:cubicBezTo>
                      <a:pt x="351" y="18"/>
                      <a:pt x="222" y="36"/>
                      <a:pt x="60" y="14"/>
                    </a:cubicBezTo>
                    <a:cubicBezTo>
                      <a:pt x="42" y="12"/>
                      <a:pt x="26" y="25"/>
                      <a:pt x="23" y="42"/>
                    </a:cubicBezTo>
                    <a:cubicBezTo>
                      <a:pt x="15" y="106"/>
                      <a:pt x="19" y="245"/>
                      <a:pt x="218" y="264"/>
                    </a:cubicBezTo>
                    <a:cubicBezTo>
                      <a:pt x="218" y="264"/>
                      <a:pt x="24" y="311"/>
                      <a:pt x="0" y="501"/>
                    </a:cubicBezTo>
                    <a:close/>
                  </a:path>
                </a:pathLst>
              </a:custGeom>
              <a:solidFill>
                <a:srgbClr val="EBAE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pPr>
                <a:endParaRPr lang="en-US" dirty="0">
                  <a:solidFill>
                    <a:prstClr val="black"/>
                  </a:solidFill>
                  <a:latin typeface="DIN Condensed"/>
                </a:endParaRPr>
              </a:p>
            </p:txBody>
          </p:sp>
        </p:grpSp>
      </p:grpSp>
      <p:grpSp>
        <p:nvGrpSpPr>
          <p:cNvPr id="57" name="Group 56">
            <a:extLst>
              <a:ext uri="{FF2B5EF4-FFF2-40B4-BE49-F238E27FC236}">
                <a16:creationId xmlns:a16="http://schemas.microsoft.com/office/drawing/2014/main" id="{C362D376-6B23-4EBB-9A38-7C875B0ED3D5}"/>
              </a:ext>
            </a:extLst>
          </p:cNvPr>
          <p:cNvGrpSpPr/>
          <p:nvPr/>
        </p:nvGrpSpPr>
        <p:grpSpPr>
          <a:xfrm>
            <a:off x="6787834" y="4999279"/>
            <a:ext cx="1136650" cy="1854200"/>
            <a:chOff x="9034464" y="4441681"/>
            <a:chExt cx="1136650" cy="1854200"/>
          </a:xfrm>
        </p:grpSpPr>
        <p:sp>
          <p:nvSpPr>
            <p:cNvPr id="65" name="Freeform: Shape 125">
              <a:extLst>
                <a:ext uri="{FF2B5EF4-FFF2-40B4-BE49-F238E27FC236}">
                  <a16:creationId xmlns:a16="http://schemas.microsoft.com/office/drawing/2014/main" id="{3FF75180-5EF1-4122-B631-6436271C7D7E}"/>
                </a:ext>
              </a:extLst>
            </p:cNvPr>
            <p:cNvSpPr>
              <a:spLocks/>
            </p:cNvSpPr>
            <p:nvPr/>
          </p:nvSpPr>
          <p:spPr bwMode="auto">
            <a:xfrm>
              <a:off x="9034464" y="4441681"/>
              <a:ext cx="1125940" cy="1558659"/>
            </a:xfrm>
            <a:custGeom>
              <a:avLst/>
              <a:gdLst>
                <a:gd name="connsiteX0" fmla="*/ 1105935 w 1125940"/>
                <a:gd name="connsiteY0" fmla="*/ 879079 h 1558659"/>
                <a:gd name="connsiteX1" fmla="*/ 1079655 w 1125940"/>
                <a:gd name="connsiteY1" fmla="*/ 885926 h 1558659"/>
                <a:gd name="connsiteX2" fmla="*/ 1104833 w 1125940"/>
                <a:gd name="connsiteY2" fmla="*/ 880634 h 1558659"/>
                <a:gd name="connsiteX3" fmla="*/ 1028896 w 1125940"/>
                <a:gd name="connsiteY3" fmla="*/ 868604 h 1558659"/>
                <a:gd name="connsiteX4" fmla="*/ 1033358 w 1125940"/>
                <a:gd name="connsiteY4" fmla="*/ 871896 h 1558659"/>
                <a:gd name="connsiteX5" fmla="*/ 1033673 w 1125940"/>
                <a:gd name="connsiteY5" fmla="*/ 872125 h 1558659"/>
                <a:gd name="connsiteX6" fmla="*/ 1036277 w 1125940"/>
                <a:gd name="connsiteY6" fmla="*/ 872956 h 1558659"/>
                <a:gd name="connsiteX7" fmla="*/ 878559 w 1125940"/>
                <a:gd name="connsiteY7" fmla="*/ 710082 h 1558659"/>
                <a:gd name="connsiteX8" fmla="*/ 842475 w 1125940"/>
                <a:gd name="connsiteY8" fmla="*/ 806851 h 1558659"/>
                <a:gd name="connsiteX9" fmla="*/ 842099 w 1125940"/>
                <a:gd name="connsiteY9" fmla="*/ 807490 h 1558659"/>
                <a:gd name="connsiteX10" fmla="*/ 843811 w 1125940"/>
                <a:gd name="connsiteY10" fmla="*/ 807554 h 1558659"/>
                <a:gd name="connsiteX11" fmla="*/ 835598 w 1125940"/>
                <a:gd name="connsiteY11" fmla="*/ 821513 h 1558659"/>
                <a:gd name="connsiteX12" fmla="*/ 839704 w 1125940"/>
                <a:gd name="connsiteY12" fmla="*/ 845326 h 1558659"/>
                <a:gd name="connsiteX13" fmla="*/ 838477 w 1125940"/>
                <a:gd name="connsiteY13" fmla="*/ 845278 h 1558659"/>
                <a:gd name="connsiteX14" fmla="*/ 852306 w 1125940"/>
                <a:gd name="connsiteY14" fmla="*/ 939636 h 1558659"/>
                <a:gd name="connsiteX15" fmla="*/ 852600 w 1125940"/>
                <a:gd name="connsiteY15" fmla="*/ 939535 h 1558659"/>
                <a:gd name="connsiteX16" fmla="*/ 859587 w 1125940"/>
                <a:gd name="connsiteY16" fmla="*/ 967794 h 1558659"/>
                <a:gd name="connsiteX17" fmla="*/ 868314 w 1125940"/>
                <a:gd name="connsiteY17" fmla="*/ 964191 h 1558659"/>
                <a:gd name="connsiteX18" fmla="*/ 941215 w 1125940"/>
                <a:gd name="connsiteY18" fmla="*/ 860847 h 1558659"/>
                <a:gd name="connsiteX19" fmla="*/ 988724 w 1125940"/>
                <a:gd name="connsiteY19" fmla="*/ 839522 h 1558659"/>
                <a:gd name="connsiteX20" fmla="*/ 989018 w 1125940"/>
                <a:gd name="connsiteY20" fmla="*/ 839735 h 1558659"/>
                <a:gd name="connsiteX21" fmla="*/ 989484 w 1125940"/>
                <a:gd name="connsiteY21" fmla="*/ 839522 h 1558659"/>
                <a:gd name="connsiteX22" fmla="*/ 994263 w 1125940"/>
                <a:gd name="connsiteY22" fmla="*/ 843049 h 1558659"/>
                <a:gd name="connsiteX23" fmla="*/ 969897 w 1125940"/>
                <a:gd name="connsiteY23" fmla="*/ 813284 h 1558659"/>
                <a:gd name="connsiteX24" fmla="*/ 951547 w 1125940"/>
                <a:gd name="connsiteY24" fmla="*/ 751906 h 1558659"/>
                <a:gd name="connsiteX25" fmla="*/ 878559 w 1125940"/>
                <a:gd name="connsiteY25" fmla="*/ 710082 h 1558659"/>
                <a:gd name="connsiteX26" fmla="*/ 498036 w 1125940"/>
                <a:gd name="connsiteY26" fmla="*/ 713 h 1558659"/>
                <a:gd name="connsiteX27" fmla="*/ 590706 w 1125940"/>
                <a:gd name="connsiteY27" fmla="*/ 67959 h 1558659"/>
                <a:gd name="connsiteX28" fmla="*/ 627610 w 1125940"/>
                <a:gd name="connsiteY28" fmla="*/ 703521 h 1558659"/>
                <a:gd name="connsiteX29" fmla="*/ 636631 w 1125940"/>
                <a:gd name="connsiteY29" fmla="*/ 716642 h 1558659"/>
                <a:gd name="connsiteX30" fmla="*/ 835094 w 1125940"/>
                <a:gd name="connsiteY30" fmla="*/ 489480 h 1558659"/>
                <a:gd name="connsiteX31" fmla="*/ 854776 w 1125940"/>
                <a:gd name="connsiteY31" fmla="*/ 487840 h 1558659"/>
                <a:gd name="connsiteX32" fmla="*/ 1075382 w 1125940"/>
                <a:gd name="connsiteY32" fmla="*/ 588710 h 1558659"/>
                <a:gd name="connsiteX33" fmla="*/ 1093424 w 1125940"/>
                <a:gd name="connsiteY33" fmla="*/ 613312 h 1558659"/>
                <a:gd name="connsiteX34" fmla="*/ 1121307 w 1125940"/>
                <a:gd name="connsiteY34" fmla="*/ 852775 h 1558659"/>
                <a:gd name="connsiteX35" fmla="*/ 1109864 w 1125940"/>
                <a:gd name="connsiteY35" fmla="*/ 873535 h 1558659"/>
                <a:gd name="connsiteX36" fmla="*/ 1120601 w 1125940"/>
                <a:gd name="connsiteY36" fmla="*/ 858387 h 1558659"/>
                <a:gd name="connsiteX37" fmla="*/ 1125925 w 1125940"/>
                <a:gd name="connsiteY37" fmla="*/ 876841 h 1558659"/>
                <a:gd name="connsiteX38" fmla="*/ 1125861 w 1125940"/>
                <a:gd name="connsiteY38" fmla="*/ 877012 h 1558659"/>
                <a:gd name="connsiteX39" fmla="*/ 1125936 w 1125940"/>
                <a:gd name="connsiteY39" fmla="*/ 877280 h 1558659"/>
                <a:gd name="connsiteX40" fmla="*/ 1119012 w 1125940"/>
                <a:gd name="connsiteY40" fmla="*/ 895951 h 1558659"/>
                <a:gd name="connsiteX41" fmla="*/ 1118197 w 1125940"/>
                <a:gd name="connsiteY41" fmla="*/ 896781 h 1558659"/>
                <a:gd name="connsiteX42" fmla="*/ 1117547 w 1125940"/>
                <a:gd name="connsiteY42" fmla="*/ 897025 h 1558659"/>
                <a:gd name="connsiteX43" fmla="*/ 1079415 w 1125940"/>
                <a:gd name="connsiteY43" fmla="*/ 955105 h 1558659"/>
                <a:gd name="connsiteX44" fmla="*/ 1005925 w 1125940"/>
                <a:gd name="connsiteY44" fmla="*/ 1135610 h 1558659"/>
                <a:gd name="connsiteX45" fmla="*/ 989543 w 1125940"/>
                <a:gd name="connsiteY45" fmla="*/ 1158575 h 1558659"/>
                <a:gd name="connsiteX46" fmla="*/ 822444 w 1125940"/>
                <a:gd name="connsiteY46" fmla="*/ 1314410 h 1558659"/>
                <a:gd name="connsiteX47" fmla="*/ 733980 w 1125940"/>
                <a:gd name="connsiteY47" fmla="*/ 1446460 h 1558659"/>
                <a:gd name="connsiteX48" fmla="*/ 733980 w 1125940"/>
                <a:gd name="connsiteY48" fmla="*/ 1558659 h 1558659"/>
                <a:gd name="connsiteX49" fmla="*/ 320075 w 1125940"/>
                <a:gd name="connsiteY49" fmla="*/ 1558659 h 1558659"/>
                <a:gd name="connsiteX50" fmla="*/ 320075 w 1125940"/>
                <a:gd name="connsiteY50" fmla="*/ 1461275 h 1558659"/>
                <a:gd name="connsiteX51" fmla="*/ 169998 w 1125940"/>
                <a:gd name="connsiteY51" fmla="*/ 1316120 h 1558659"/>
                <a:gd name="connsiteX52" fmla="*/ 87169 w 1125940"/>
                <a:gd name="connsiteY52" fmla="*/ 874098 h 1558659"/>
                <a:gd name="connsiteX53" fmla="*/ 1059 w 1125940"/>
                <a:gd name="connsiteY53" fmla="*/ 415673 h 1558659"/>
                <a:gd name="connsiteX54" fmla="*/ 56825 w 1125940"/>
                <a:gd name="connsiteY54" fmla="*/ 336125 h 1558659"/>
                <a:gd name="connsiteX55" fmla="*/ 135554 w 1125940"/>
                <a:gd name="connsiteY55" fmla="*/ 391891 h 1558659"/>
                <a:gd name="connsiteX56" fmla="*/ 227405 w 1125940"/>
                <a:gd name="connsiteY56" fmla="*/ 806031 h 1558659"/>
                <a:gd name="connsiteX57" fmla="*/ 242166 w 1125940"/>
                <a:gd name="connsiteY57" fmla="*/ 816692 h 1558659"/>
                <a:gd name="connsiteX58" fmla="*/ 254468 w 1125940"/>
                <a:gd name="connsiteY58" fmla="*/ 801931 h 1558659"/>
                <a:gd name="connsiteX59" fmla="*/ 192141 w 1125940"/>
                <a:gd name="connsiteY59" fmla="*/ 224595 h 1558659"/>
                <a:gd name="connsiteX60" fmla="*/ 258568 w 1125940"/>
                <a:gd name="connsiteY60" fmla="*/ 139306 h 1558659"/>
                <a:gd name="connsiteX61" fmla="*/ 343038 w 1125940"/>
                <a:gd name="connsiteY61" fmla="*/ 204913 h 1558659"/>
                <a:gd name="connsiteX62" fmla="*/ 420947 w 1125940"/>
                <a:gd name="connsiteY62" fmla="*/ 778148 h 1558659"/>
                <a:gd name="connsiteX63" fmla="*/ 432428 w 1125940"/>
                <a:gd name="connsiteY63" fmla="*/ 788809 h 1558659"/>
                <a:gd name="connsiteX64" fmla="*/ 448010 w 1125940"/>
                <a:gd name="connsiteY64" fmla="*/ 774868 h 1558659"/>
                <a:gd name="connsiteX65" fmla="*/ 425047 w 1125940"/>
                <a:gd name="connsiteY65" fmla="*/ 93382 h 1558659"/>
                <a:gd name="connsiteX66" fmla="*/ 498036 w 1125940"/>
                <a:gd name="connsiteY66" fmla="*/ 713 h 1558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1125940" h="1558659">
                  <a:moveTo>
                    <a:pt x="1105935" y="879079"/>
                  </a:moveTo>
                  <a:lnTo>
                    <a:pt x="1079655" y="885926"/>
                  </a:lnTo>
                  <a:lnTo>
                    <a:pt x="1104833" y="880634"/>
                  </a:lnTo>
                  <a:close/>
                  <a:moveTo>
                    <a:pt x="1028896" y="868604"/>
                  </a:moveTo>
                  <a:lnTo>
                    <a:pt x="1033358" y="871896"/>
                  </a:lnTo>
                  <a:lnTo>
                    <a:pt x="1033673" y="872125"/>
                  </a:lnTo>
                  <a:lnTo>
                    <a:pt x="1036277" y="872956"/>
                  </a:lnTo>
                  <a:close/>
                  <a:moveTo>
                    <a:pt x="878559" y="710082"/>
                  </a:moveTo>
                  <a:cubicBezTo>
                    <a:pt x="869538" y="749445"/>
                    <a:pt x="856417" y="782249"/>
                    <a:pt x="842475" y="806851"/>
                  </a:cubicBezTo>
                  <a:lnTo>
                    <a:pt x="842099" y="807490"/>
                  </a:lnTo>
                  <a:lnTo>
                    <a:pt x="843811" y="807554"/>
                  </a:lnTo>
                  <a:cubicBezTo>
                    <a:pt x="840526" y="812481"/>
                    <a:pt x="838062" y="816586"/>
                    <a:pt x="835598" y="821513"/>
                  </a:cubicBezTo>
                  <a:cubicBezTo>
                    <a:pt x="837240" y="828903"/>
                    <a:pt x="838062" y="837114"/>
                    <a:pt x="839704" y="845326"/>
                  </a:cubicBezTo>
                  <a:lnTo>
                    <a:pt x="838477" y="845278"/>
                  </a:lnTo>
                  <a:lnTo>
                    <a:pt x="852306" y="939636"/>
                  </a:lnTo>
                  <a:lnTo>
                    <a:pt x="852600" y="939535"/>
                  </a:lnTo>
                  <a:lnTo>
                    <a:pt x="859587" y="967794"/>
                  </a:lnTo>
                  <a:lnTo>
                    <a:pt x="868314" y="964191"/>
                  </a:lnTo>
                  <a:cubicBezTo>
                    <a:pt x="886335" y="912519"/>
                    <a:pt x="912546" y="879711"/>
                    <a:pt x="941215" y="860847"/>
                  </a:cubicBezTo>
                  <a:cubicBezTo>
                    <a:pt x="956778" y="850185"/>
                    <a:pt x="973161" y="843623"/>
                    <a:pt x="988724" y="839522"/>
                  </a:cubicBezTo>
                  <a:lnTo>
                    <a:pt x="989018" y="839735"/>
                  </a:lnTo>
                  <a:lnTo>
                    <a:pt x="989484" y="839522"/>
                  </a:lnTo>
                  <a:lnTo>
                    <a:pt x="994263" y="843049"/>
                  </a:lnTo>
                  <a:lnTo>
                    <a:pt x="969897" y="813284"/>
                  </a:lnTo>
                  <a:cubicBezTo>
                    <a:pt x="960978" y="796703"/>
                    <a:pt x="954417" y="776508"/>
                    <a:pt x="951547" y="751906"/>
                  </a:cubicBezTo>
                  <a:cubicBezTo>
                    <a:pt x="951547" y="751906"/>
                    <a:pt x="912183" y="732224"/>
                    <a:pt x="878559" y="710082"/>
                  </a:cubicBezTo>
                  <a:close/>
                  <a:moveTo>
                    <a:pt x="498036" y="713"/>
                  </a:moveTo>
                  <a:cubicBezTo>
                    <a:pt x="541501" y="-5028"/>
                    <a:pt x="581685" y="24495"/>
                    <a:pt x="590706" y="67959"/>
                  </a:cubicBezTo>
                  <a:lnTo>
                    <a:pt x="627610" y="703521"/>
                  </a:lnTo>
                  <a:cubicBezTo>
                    <a:pt x="629251" y="711722"/>
                    <a:pt x="632531" y="715822"/>
                    <a:pt x="636631" y="716642"/>
                  </a:cubicBezTo>
                  <a:cubicBezTo>
                    <a:pt x="678456" y="650216"/>
                    <a:pt x="763746" y="525564"/>
                    <a:pt x="835094" y="489480"/>
                  </a:cubicBezTo>
                  <a:cubicBezTo>
                    <a:pt x="840835" y="487020"/>
                    <a:pt x="848216" y="486200"/>
                    <a:pt x="854776" y="487840"/>
                  </a:cubicBezTo>
                  <a:cubicBezTo>
                    <a:pt x="883480" y="495221"/>
                    <a:pt x="981891" y="528024"/>
                    <a:pt x="1075382" y="588710"/>
                  </a:cubicBezTo>
                  <a:cubicBezTo>
                    <a:pt x="1084403" y="594450"/>
                    <a:pt x="1090143" y="603471"/>
                    <a:pt x="1093424" y="613312"/>
                  </a:cubicBezTo>
                  <a:cubicBezTo>
                    <a:pt x="1104085" y="651856"/>
                    <a:pt x="1131148" y="756826"/>
                    <a:pt x="1121307" y="852775"/>
                  </a:cubicBezTo>
                  <a:lnTo>
                    <a:pt x="1109864" y="873535"/>
                  </a:lnTo>
                  <a:lnTo>
                    <a:pt x="1120601" y="858387"/>
                  </a:lnTo>
                  <a:cubicBezTo>
                    <a:pt x="1124287" y="863718"/>
                    <a:pt x="1126130" y="870279"/>
                    <a:pt x="1125925" y="876841"/>
                  </a:cubicBezTo>
                  <a:lnTo>
                    <a:pt x="1125861" y="877012"/>
                  </a:lnTo>
                  <a:lnTo>
                    <a:pt x="1125936" y="877280"/>
                  </a:lnTo>
                  <a:cubicBezTo>
                    <a:pt x="1125733" y="883918"/>
                    <a:pt x="1123492" y="890557"/>
                    <a:pt x="1119012" y="895951"/>
                  </a:cubicBezTo>
                  <a:cubicBezTo>
                    <a:pt x="1119012" y="896781"/>
                    <a:pt x="1118197" y="896781"/>
                    <a:pt x="1118197" y="896781"/>
                  </a:cubicBezTo>
                  <a:lnTo>
                    <a:pt x="1117547" y="897025"/>
                  </a:lnTo>
                  <a:lnTo>
                    <a:pt x="1079415" y="955105"/>
                  </a:lnTo>
                  <a:cubicBezTo>
                    <a:pt x="1043400" y="1021501"/>
                    <a:pt x="1016369" y="1103007"/>
                    <a:pt x="1005925" y="1135610"/>
                  </a:cubicBezTo>
                  <a:cubicBezTo>
                    <a:pt x="1003468" y="1145452"/>
                    <a:pt x="997734" y="1152834"/>
                    <a:pt x="989543" y="1158575"/>
                  </a:cubicBezTo>
                  <a:cubicBezTo>
                    <a:pt x="926471" y="1202045"/>
                    <a:pt x="860123" y="1272581"/>
                    <a:pt x="822444" y="1314410"/>
                  </a:cubicBezTo>
                  <a:lnTo>
                    <a:pt x="733980" y="1446460"/>
                  </a:lnTo>
                  <a:lnTo>
                    <a:pt x="733980" y="1558659"/>
                  </a:lnTo>
                  <a:lnTo>
                    <a:pt x="320075" y="1558659"/>
                  </a:lnTo>
                  <a:lnTo>
                    <a:pt x="320075" y="1461275"/>
                  </a:lnTo>
                  <a:cubicBezTo>
                    <a:pt x="320075" y="1461275"/>
                    <a:pt x="266769" y="1430112"/>
                    <a:pt x="169998" y="1316120"/>
                  </a:cubicBezTo>
                  <a:cubicBezTo>
                    <a:pt x="62566" y="1189008"/>
                    <a:pt x="81428" y="931503"/>
                    <a:pt x="87169" y="874098"/>
                  </a:cubicBezTo>
                  <a:lnTo>
                    <a:pt x="1059" y="415673"/>
                  </a:lnTo>
                  <a:cubicBezTo>
                    <a:pt x="-5502" y="378769"/>
                    <a:pt x="19101" y="342686"/>
                    <a:pt x="56825" y="336125"/>
                  </a:cubicBezTo>
                  <a:cubicBezTo>
                    <a:pt x="92909" y="330385"/>
                    <a:pt x="127353" y="355807"/>
                    <a:pt x="135554" y="391891"/>
                  </a:cubicBezTo>
                  <a:lnTo>
                    <a:pt x="227405" y="806031"/>
                  </a:lnTo>
                  <a:cubicBezTo>
                    <a:pt x="228225" y="813412"/>
                    <a:pt x="234785" y="817512"/>
                    <a:pt x="242166" y="816692"/>
                  </a:cubicBezTo>
                  <a:cubicBezTo>
                    <a:pt x="249547" y="815872"/>
                    <a:pt x="255288" y="809311"/>
                    <a:pt x="254468" y="801931"/>
                  </a:cubicBezTo>
                  <a:lnTo>
                    <a:pt x="192141" y="224595"/>
                  </a:lnTo>
                  <a:cubicBezTo>
                    <a:pt x="187220" y="182770"/>
                    <a:pt x="216743" y="144227"/>
                    <a:pt x="258568" y="139306"/>
                  </a:cubicBezTo>
                  <a:cubicBezTo>
                    <a:pt x="299573" y="134386"/>
                    <a:pt x="335657" y="164729"/>
                    <a:pt x="343038" y="204913"/>
                  </a:cubicBezTo>
                  <a:lnTo>
                    <a:pt x="420947" y="778148"/>
                  </a:lnTo>
                  <a:cubicBezTo>
                    <a:pt x="421767" y="783889"/>
                    <a:pt x="426687" y="787989"/>
                    <a:pt x="432428" y="788809"/>
                  </a:cubicBezTo>
                  <a:cubicBezTo>
                    <a:pt x="440629" y="791270"/>
                    <a:pt x="448830" y="783889"/>
                    <a:pt x="448010" y="774868"/>
                  </a:cubicBezTo>
                  <a:lnTo>
                    <a:pt x="425047" y="93382"/>
                  </a:lnTo>
                  <a:cubicBezTo>
                    <a:pt x="419307" y="47457"/>
                    <a:pt x="452110" y="6453"/>
                    <a:pt x="498036" y="713"/>
                  </a:cubicBezTo>
                  <a:close/>
                </a:path>
              </a:pathLst>
            </a:custGeom>
            <a:solidFill>
              <a:srgbClr val="FAB29A"/>
            </a:solidFill>
            <a:ln w="139700">
              <a:solidFill>
                <a:srgbClr val="F0EEEF"/>
              </a:solidFill>
              <a:round/>
              <a:headEnd/>
              <a:tailEnd/>
            </a:ln>
          </p:spPr>
          <p:txBody>
            <a:bodyPr vert="horz" wrap="square" lIns="91440" tIns="45720" rIns="91440" bIns="45720" numCol="1" anchor="t" anchorCtr="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pPr>
              <a:endParaRPr lang="en-US" dirty="0">
                <a:solidFill>
                  <a:prstClr val="black"/>
                </a:solidFill>
                <a:latin typeface="DIN Condensed"/>
              </a:endParaRPr>
            </a:p>
          </p:txBody>
        </p:sp>
        <p:grpSp>
          <p:nvGrpSpPr>
            <p:cNvPr id="66" name="Group 65">
              <a:extLst>
                <a:ext uri="{FF2B5EF4-FFF2-40B4-BE49-F238E27FC236}">
                  <a16:creationId xmlns:a16="http://schemas.microsoft.com/office/drawing/2014/main" id="{0DE9C67F-D161-4B07-A46C-09F5C03D490B}"/>
                </a:ext>
              </a:extLst>
            </p:cNvPr>
            <p:cNvGrpSpPr/>
            <p:nvPr/>
          </p:nvGrpSpPr>
          <p:grpSpPr>
            <a:xfrm>
              <a:off x="9034464" y="4441681"/>
              <a:ext cx="1136650" cy="1854200"/>
              <a:chOff x="5449888" y="4222750"/>
              <a:chExt cx="1136650" cy="1854200"/>
            </a:xfrm>
          </p:grpSpPr>
          <p:sp>
            <p:nvSpPr>
              <p:cNvPr id="67" name="Freeform 66">
                <a:extLst>
                  <a:ext uri="{FF2B5EF4-FFF2-40B4-BE49-F238E27FC236}">
                    <a16:creationId xmlns:a16="http://schemas.microsoft.com/office/drawing/2014/main" id="{02ECAAB4-2999-4790-97B6-63F64B26401C}"/>
                  </a:ext>
                </a:extLst>
              </p:cNvPr>
              <p:cNvSpPr>
                <a:spLocks/>
              </p:cNvSpPr>
              <p:nvPr/>
            </p:nvSpPr>
            <p:spPr bwMode="auto">
              <a:xfrm>
                <a:off x="5449888" y="4222750"/>
                <a:ext cx="1136650" cy="1854200"/>
              </a:xfrm>
              <a:custGeom>
                <a:avLst/>
                <a:gdLst>
                  <a:gd name="T0" fmla="*/ 1374 w 1386"/>
                  <a:gd name="T1" fmla="*/ 1046 h 2261"/>
                  <a:gd name="T2" fmla="*/ 1321 w 1386"/>
                  <a:gd name="T3" fmla="*/ 1087 h 2261"/>
                  <a:gd name="T4" fmla="*/ 1167 w 1386"/>
                  <a:gd name="T5" fmla="*/ 923 h 2261"/>
                  <a:gd name="T6" fmla="*/ 1078 w 1386"/>
                  <a:gd name="T7" fmla="*/ 872 h 2261"/>
                  <a:gd name="T8" fmla="*/ 1034 w 1386"/>
                  <a:gd name="T9" fmla="*/ 990 h 2261"/>
                  <a:gd name="T10" fmla="*/ 1024 w 1386"/>
                  <a:gd name="T11" fmla="*/ 1007 h 2261"/>
                  <a:gd name="T12" fmla="*/ 1029 w 1386"/>
                  <a:gd name="T13" fmla="*/ 1036 h 2261"/>
                  <a:gd name="T14" fmla="*/ 1046 w 1386"/>
                  <a:gd name="T15" fmla="*/ 1152 h 2261"/>
                  <a:gd name="T16" fmla="*/ 1074 w 1386"/>
                  <a:gd name="T17" fmla="*/ 1265 h 2261"/>
                  <a:gd name="T18" fmla="*/ 930 w 1386"/>
                  <a:gd name="T19" fmla="*/ 1484 h 2261"/>
                  <a:gd name="T20" fmla="*/ 915 w 1386"/>
                  <a:gd name="T21" fmla="*/ 1584 h 2261"/>
                  <a:gd name="T22" fmla="*/ 909 w 1386"/>
                  <a:gd name="T23" fmla="*/ 1625 h 2261"/>
                  <a:gd name="T24" fmla="*/ 782 w 1386"/>
                  <a:gd name="T25" fmla="*/ 1922 h 2261"/>
                  <a:gd name="T26" fmla="*/ 636 w 1386"/>
                  <a:gd name="T27" fmla="*/ 2261 h 2261"/>
                  <a:gd name="T28" fmla="*/ 397 w 1386"/>
                  <a:gd name="T29" fmla="*/ 2261 h 2261"/>
                  <a:gd name="T30" fmla="*/ 397 w 1386"/>
                  <a:gd name="T31" fmla="*/ 1788 h 2261"/>
                  <a:gd name="T32" fmla="*/ 214 w 1386"/>
                  <a:gd name="T33" fmla="*/ 1611 h 2261"/>
                  <a:gd name="T34" fmla="*/ 113 w 1386"/>
                  <a:gd name="T35" fmla="*/ 1072 h 2261"/>
                  <a:gd name="T36" fmla="*/ 8 w 1386"/>
                  <a:gd name="T37" fmla="*/ 513 h 2261"/>
                  <a:gd name="T38" fmla="*/ 76 w 1386"/>
                  <a:gd name="T39" fmla="*/ 416 h 2261"/>
                  <a:gd name="T40" fmla="*/ 172 w 1386"/>
                  <a:gd name="T41" fmla="*/ 484 h 2261"/>
                  <a:gd name="T42" fmla="*/ 284 w 1386"/>
                  <a:gd name="T43" fmla="*/ 989 h 2261"/>
                  <a:gd name="T44" fmla="*/ 302 w 1386"/>
                  <a:gd name="T45" fmla="*/ 1002 h 2261"/>
                  <a:gd name="T46" fmla="*/ 317 w 1386"/>
                  <a:gd name="T47" fmla="*/ 984 h 2261"/>
                  <a:gd name="T48" fmla="*/ 241 w 1386"/>
                  <a:gd name="T49" fmla="*/ 280 h 2261"/>
                  <a:gd name="T50" fmla="*/ 322 w 1386"/>
                  <a:gd name="T51" fmla="*/ 176 h 2261"/>
                  <a:gd name="T52" fmla="*/ 425 w 1386"/>
                  <a:gd name="T53" fmla="*/ 256 h 2261"/>
                  <a:gd name="T54" fmla="*/ 520 w 1386"/>
                  <a:gd name="T55" fmla="*/ 955 h 2261"/>
                  <a:gd name="T56" fmla="*/ 534 w 1386"/>
                  <a:gd name="T57" fmla="*/ 968 h 2261"/>
                  <a:gd name="T58" fmla="*/ 553 w 1386"/>
                  <a:gd name="T59" fmla="*/ 951 h 2261"/>
                  <a:gd name="T60" fmla="*/ 525 w 1386"/>
                  <a:gd name="T61" fmla="*/ 120 h 2261"/>
                  <a:gd name="T62" fmla="*/ 614 w 1386"/>
                  <a:gd name="T63" fmla="*/ 7 h 2261"/>
                  <a:gd name="T64" fmla="*/ 727 w 1386"/>
                  <a:gd name="T65" fmla="*/ 89 h 2261"/>
                  <a:gd name="T66" fmla="*/ 772 w 1386"/>
                  <a:gd name="T67" fmla="*/ 864 h 2261"/>
                  <a:gd name="T68" fmla="*/ 783 w 1386"/>
                  <a:gd name="T69" fmla="*/ 880 h 2261"/>
                  <a:gd name="T70" fmla="*/ 1025 w 1386"/>
                  <a:gd name="T71" fmla="*/ 603 h 2261"/>
                  <a:gd name="T72" fmla="*/ 1049 w 1386"/>
                  <a:gd name="T73" fmla="*/ 601 h 2261"/>
                  <a:gd name="T74" fmla="*/ 1318 w 1386"/>
                  <a:gd name="T75" fmla="*/ 724 h 2261"/>
                  <a:gd name="T76" fmla="*/ 1340 w 1386"/>
                  <a:gd name="T77" fmla="*/ 754 h 2261"/>
                  <a:gd name="T78" fmla="*/ 1374 w 1386"/>
                  <a:gd name="T79" fmla="*/ 1046 h 2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386" h="2261">
                    <a:moveTo>
                      <a:pt x="1374" y="1046"/>
                    </a:moveTo>
                    <a:cubicBezTo>
                      <a:pt x="1372" y="1072"/>
                      <a:pt x="1347" y="1091"/>
                      <a:pt x="1321" y="1087"/>
                    </a:cubicBezTo>
                    <a:cubicBezTo>
                      <a:pt x="1267" y="1077"/>
                      <a:pt x="1181" y="1043"/>
                      <a:pt x="1167" y="923"/>
                    </a:cubicBezTo>
                    <a:cubicBezTo>
                      <a:pt x="1167" y="923"/>
                      <a:pt x="1119" y="899"/>
                      <a:pt x="1078" y="872"/>
                    </a:cubicBezTo>
                    <a:cubicBezTo>
                      <a:pt x="1067" y="920"/>
                      <a:pt x="1051" y="960"/>
                      <a:pt x="1034" y="990"/>
                    </a:cubicBezTo>
                    <a:cubicBezTo>
                      <a:pt x="1030" y="996"/>
                      <a:pt x="1027" y="1001"/>
                      <a:pt x="1024" y="1007"/>
                    </a:cubicBezTo>
                    <a:cubicBezTo>
                      <a:pt x="1026" y="1016"/>
                      <a:pt x="1027" y="1026"/>
                      <a:pt x="1029" y="1036"/>
                    </a:cubicBezTo>
                    <a:cubicBezTo>
                      <a:pt x="1033" y="1068"/>
                      <a:pt x="1037" y="1106"/>
                      <a:pt x="1046" y="1152"/>
                    </a:cubicBezTo>
                    <a:cubicBezTo>
                      <a:pt x="1052" y="1185"/>
                      <a:pt x="1061" y="1223"/>
                      <a:pt x="1074" y="1265"/>
                    </a:cubicBezTo>
                    <a:cubicBezTo>
                      <a:pt x="1107" y="1370"/>
                      <a:pt x="1010" y="1443"/>
                      <a:pt x="930" y="1484"/>
                    </a:cubicBezTo>
                    <a:cubicBezTo>
                      <a:pt x="924" y="1523"/>
                      <a:pt x="919" y="1559"/>
                      <a:pt x="915" y="1584"/>
                    </a:cubicBezTo>
                    <a:cubicBezTo>
                      <a:pt x="912" y="1609"/>
                      <a:pt x="909" y="1625"/>
                      <a:pt x="909" y="1625"/>
                    </a:cubicBezTo>
                    <a:lnTo>
                      <a:pt x="782" y="1922"/>
                    </a:lnTo>
                    <a:lnTo>
                      <a:pt x="636" y="2261"/>
                    </a:lnTo>
                    <a:lnTo>
                      <a:pt x="397" y="2261"/>
                    </a:lnTo>
                    <a:lnTo>
                      <a:pt x="397" y="1788"/>
                    </a:lnTo>
                    <a:cubicBezTo>
                      <a:pt x="397" y="1788"/>
                      <a:pt x="332" y="1750"/>
                      <a:pt x="214" y="1611"/>
                    </a:cubicBezTo>
                    <a:cubicBezTo>
                      <a:pt x="83" y="1456"/>
                      <a:pt x="106" y="1142"/>
                      <a:pt x="113" y="1072"/>
                    </a:cubicBezTo>
                    <a:lnTo>
                      <a:pt x="8" y="513"/>
                    </a:lnTo>
                    <a:cubicBezTo>
                      <a:pt x="0" y="468"/>
                      <a:pt x="30" y="424"/>
                      <a:pt x="76" y="416"/>
                    </a:cubicBezTo>
                    <a:cubicBezTo>
                      <a:pt x="120" y="409"/>
                      <a:pt x="162" y="440"/>
                      <a:pt x="172" y="484"/>
                    </a:cubicBezTo>
                    <a:lnTo>
                      <a:pt x="284" y="989"/>
                    </a:lnTo>
                    <a:cubicBezTo>
                      <a:pt x="285" y="998"/>
                      <a:pt x="293" y="1003"/>
                      <a:pt x="302" y="1002"/>
                    </a:cubicBezTo>
                    <a:cubicBezTo>
                      <a:pt x="311" y="1001"/>
                      <a:pt x="318" y="993"/>
                      <a:pt x="317" y="984"/>
                    </a:cubicBezTo>
                    <a:lnTo>
                      <a:pt x="241" y="280"/>
                    </a:lnTo>
                    <a:cubicBezTo>
                      <a:pt x="235" y="229"/>
                      <a:pt x="271" y="182"/>
                      <a:pt x="322" y="176"/>
                    </a:cubicBezTo>
                    <a:cubicBezTo>
                      <a:pt x="372" y="170"/>
                      <a:pt x="416" y="207"/>
                      <a:pt x="425" y="256"/>
                    </a:cubicBezTo>
                    <a:lnTo>
                      <a:pt x="520" y="955"/>
                    </a:lnTo>
                    <a:cubicBezTo>
                      <a:pt x="521" y="962"/>
                      <a:pt x="527" y="967"/>
                      <a:pt x="534" y="968"/>
                    </a:cubicBezTo>
                    <a:cubicBezTo>
                      <a:pt x="544" y="971"/>
                      <a:pt x="554" y="962"/>
                      <a:pt x="553" y="951"/>
                    </a:cubicBezTo>
                    <a:lnTo>
                      <a:pt x="525" y="120"/>
                    </a:lnTo>
                    <a:cubicBezTo>
                      <a:pt x="518" y="64"/>
                      <a:pt x="558" y="14"/>
                      <a:pt x="614" y="7"/>
                    </a:cubicBezTo>
                    <a:cubicBezTo>
                      <a:pt x="667" y="0"/>
                      <a:pt x="716" y="36"/>
                      <a:pt x="727" y="89"/>
                    </a:cubicBezTo>
                    <a:lnTo>
                      <a:pt x="772" y="864"/>
                    </a:lnTo>
                    <a:cubicBezTo>
                      <a:pt x="774" y="874"/>
                      <a:pt x="778" y="879"/>
                      <a:pt x="783" y="880"/>
                    </a:cubicBezTo>
                    <a:cubicBezTo>
                      <a:pt x="834" y="799"/>
                      <a:pt x="938" y="647"/>
                      <a:pt x="1025" y="603"/>
                    </a:cubicBezTo>
                    <a:cubicBezTo>
                      <a:pt x="1032" y="600"/>
                      <a:pt x="1041" y="599"/>
                      <a:pt x="1049" y="601"/>
                    </a:cubicBezTo>
                    <a:cubicBezTo>
                      <a:pt x="1084" y="610"/>
                      <a:pt x="1204" y="650"/>
                      <a:pt x="1318" y="724"/>
                    </a:cubicBezTo>
                    <a:cubicBezTo>
                      <a:pt x="1329" y="731"/>
                      <a:pt x="1336" y="742"/>
                      <a:pt x="1340" y="754"/>
                    </a:cubicBezTo>
                    <a:cubicBezTo>
                      <a:pt x="1353" y="801"/>
                      <a:pt x="1386" y="929"/>
                      <a:pt x="1374" y="1046"/>
                    </a:cubicBezTo>
                    <a:close/>
                  </a:path>
                </a:pathLst>
              </a:custGeom>
              <a:solidFill>
                <a:srgbClr val="EBAE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pPr>
                <a:endParaRPr lang="en-US" dirty="0">
                  <a:solidFill>
                    <a:prstClr val="black"/>
                  </a:solidFill>
                  <a:latin typeface="DIN Condensed"/>
                </a:endParaRPr>
              </a:p>
            </p:txBody>
          </p:sp>
          <p:sp>
            <p:nvSpPr>
              <p:cNvPr id="68" name="Freeform 67">
                <a:extLst>
                  <a:ext uri="{FF2B5EF4-FFF2-40B4-BE49-F238E27FC236}">
                    <a16:creationId xmlns:a16="http://schemas.microsoft.com/office/drawing/2014/main" id="{FBBC0CAE-71ED-4DA6-980C-6DACD3FDBE8E}"/>
                  </a:ext>
                </a:extLst>
              </p:cNvPr>
              <p:cNvSpPr>
                <a:spLocks/>
              </p:cNvSpPr>
              <p:nvPr/>
            </p:nvSpPr>
            <p:spPr bwMode="auto">
              <a:xfrm>
                <a:off x="5813425" y="5167313"/>
                <a:ext cx="544513" cy="631825"/>
              </a:xfrm>
              <a:custGeom>
                <a:avLst/>
                <a:gdLst>
                  <a:gd name="T0" fmla="*/ 488 w 665"/>
                  <a:gd name="T1" fmla="*/ 332 h 770"/>
                  <a:gd name="T2" fmla="*/ 473 w 665"/>
                  <a:gd name="T3" fmla="*/ 432 h 770"/>
                  <a:gd name="T4" fmla="*/ 467 w 665"/>
                  <a:gd name="T5" fmla="*/ 473 h 770"/>
                  <a:gd name="T6" fmla="*/ 340 w 665"/>
                  <a:gd name="T7" fmla="*/ 770 h 770"/>
                  <a:gd name="T8" fmla="*/ 101 w 665"/>
                  <a:gd name="T9" fmla="*/ 543 h 770"/>
                  <a:gd name="T10" fmla="*/ 511 w 665"/>
                  <a:gd name="T11" fmla="*/ 35 h 770"/>
                  <a:gd name="T12" fmla="*/ 604 w 665"/>
                  <a:gd name="T13" fmla="*/ 0 h 770"/>
                  <a:gd name="T14" fmla="*/ 632 w 665"/>
                  <a:gd name="T15" fmla="*/ 113 h 770"/>
                  <a:gd name="T16" fmla="*/ 488 w 665"/>
                  <a:gd name="T17" fmla="*/ 332 h 7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65" h="770">
                    <a:moveTo>
                      <a:pt x="488" y="332"/>
                    </a:moveTo>
                    <a:cubicBezTo>
                      <a:pt x="482" y="371"/>
                      <a:pt x="477" y="407"/>
                      <a:pt x="473" y="432"/>
                    </a:cubicBezTo>
                    <a:cubicBezTo>
                      <a:pt x="470" y="457"/>
                      <a:pt x="467" y="473"/>
                      <a:pt x="467" y="473"/>
                    </a:cubicBezTo>
                    <a:lnTo>
                      <a:pt x="340" y="770"/>
                    </a:lnTo>
                    <a:cubicBezTo>
                      <a:pt x="224" y="764"/>
                      <a:pt x="131" y="703"/>
                      <a:pt x="101" y="543"/>
                    </a:cubicBezTo>
                    <a:cubicBezTo>
                      <a:pt x="0" y="8"/>
                      <a:pt x="511" y="35"/>
                      <a:pt x="511" y="35"/>
                    </a:cubicBezTo>
                    <a:cubicBezTo>
                      <a:pt x="530" y="25"/>
                      <a:pt x="570" y="11"/>
                      <a:pt x="604" y="0"/>
                    </a:cubicBezTo>
                    <a:cubicBezTo>
                      <a:pt x="610" y="33"/>
                      <a:pt x="619" y="71"/>
                      <a:pt x="632" y="113"/>
                    </a:cubicBezTo>
                    <a:cubicBezTo>
                      <a:pt x="665" y="218"/>
                      <a:pt x="568" y="291"/>
                      <a:pt x="488" y="332"/>
                    </a:cubicBezTo>
                    <a:close/>
                  </a:path>
                </a:pathLst>
              </a:custGeom>
              <a:solidFill>
                <a:srgbClr val="D58C5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pPr>
                <a:endParaRPr lang="en-US" dirty="0">
                  <a:solidFill>
                    <a:prstClr val="black"/>
                  </a:solidFill>
                  <a:latin typeface="DIN Condensed"/>
                </a:endParaRPr>
              </a:p>
            </p:txBody>
          </p:sp>
          <p:sp>
            <p:nvSpPr>
              <p:cNvPr id="69" name="Freeform 68">
                <a:extLst>
                  <a:ext uri="{FF2B5EF4-FFF2-40B4-BE49-F238E27FC236}">
                    <a16:creationId xmlns:a16="http://schemas.microsoft.com/office/drawing/2014/main" id="{542F51F4-888D-4BF9-AD92-723FEBC4ABE2}"/>
                  </a:ext>
                </a:extLst>
              </p:cNvPr>
              <p:cNvSpPr>
                <a:spLocks/>
              </p:cNvSpPr>
              <p:nvPr/>
            </p:nvSpPr>
            <p:spPr bwMode="auto">
              <a:xfrm>
                <a:off x="5891213" y="5067300"/>
                <a:ext cx="692150" cy="1009650"/>
              </a:xfrm>
              <a:custGeom>
                <a:avLst/>
                <a:gdLst>
                  <a:gd name="T0" fmla="*/ 834 w 845"/>
                  <a:gd name="T1" fmla="*/ 68 h 1231"/>
                  <a:gd name="T2" fmla="*/ 833 w 845"/>
                  <a:gd name="T3" fmla="*/ 69 h 1231"/>
                  <a:gd name="T4" fmla="*/ 696 w 845"/>
                  <a:gd name="T5" fmla="*/ 361 h 1231"/>
                  <a:gd name="T6" fmla="*/ 676 w 845"/>
                  <a:gd name="T7" fmla="*/ 389 h 1231"/>
                  <a:gd name="T8" fmla="*/ 472 w 845"/>
                  <a:gd name="T9" fmla="*/ 579 h 1231"/>
                  <a:gd name="T10" fmla="*/ 364 w 845"/>
                  <a:gd name="T11" fmla="*/ 740 h 1231"/>
                  <a:gd name="T12" fmla="*/ 364 w 845"/>
                  <a:gd name="T13" fmla="*/ 1231 h 1231"/>
                  <a:gd name="T14" fmla="*/ 0 w 845"/>
                  <a:gd name="T15" fmla="*/ 1231 h 1231"/>
                  <a:gd name="T16" fmla="*/ 0 w 845"/>
                  <a:gd name="T17" fmla="*/ 624 h 1231"/>
                  <a:gd name="T18" fmla="*/ 431 w 845"/>
                  <a:gd name="T19" fmla="*/ 192 h 1231"/>
                  <a:gd name="T20" fmla="*/ 528 w 845"/>
                  <a:gd name="T21" fmla="*/ 152 h 1231"/>
                  <a:gd name="T22" fmla="*/ 617 w 845"/>
                  <a:gd name="T23" fmla="*/ 26 h 1231"/>
                  <a:gd name="T24" fmla="*/ 675 w 845"/>
                  <a:gd name="T25" fmla="*/ 0 h 1231"/>
                  <a:gd name="T26" fmla="*/ 784 w 845"/>
                  <a:gd name="T27" fmla="*/ 57 h 1231"/>
                  <a:gd name="T28" fmla="*/ 836 w 845"/>
                  <a:gd name="T29" fmla="*/ 23 h 1231"/>
                  <a:gd name="T30" fmla="*/ 834 w 845"/>
                  <a:gd name="T31" fmla="*/ 68 h 1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45" h="1231">
                    <a:moveTo>
                      <a:pt x="834" y="68"/>
                    </a:moveTo>
                    <a:cubicBezTo>
                      <a:pt x="834" y="69"/>
                      <a:pt x="833" y="69"/>
                      <a:pt x="833" y="69"/>
                    </a:cubicBezTo>
                    <a:cubicBezTo>
                      <a:pt x="766" y="149"/>
                      <a:pt x="713" y="308"/>
                      <a:pt x="696" y="361"/>
                    </a:cubicBezTo>
                    <a:cubicBezTo>
                      <a:pt x="693" y="373"/>
                      <a:pt x="686" y="382"/>
                      <a:pt x="676" y="389"/>
                    </a:cubicBezTo>
                    <a:cubicBezTo>
                      <a:pt x="599" y="442"/>
                      <a:pt x="518" y="528"/>
                      <a:pt x="472" y="579"/>
                    </a:cubicBezTo>
                    <a:lnTo>
                      <a:pt x="364" y="740"/>
                    </a:lnTo>
                    <a:lnTo>
                      <a:pt x="364" y="1231"/>
                    </a:lnTo>
                    <a:lnTo>
                      <a:pt x="0" y="1231"/>
                    </a:lnTo>
                    <a:lnTo>
                      <a:pt x="0" y="624"/>
                    </a:lnTo>
                    <a:cubicBezTo>
                      <a:pt x="0" y="200"/>
                      <a:pt x="431" y="192"/>
                      <a:pt x="431" y="192"/>
                    </a:cubicBezTo>
                    <a:cubicBezTo>
                      <a:pt x="465" y="172"/>
                      <a:pt x="499" y="160"/>
                      <a:pt x="528" y="152"/>
                    </a:cubicBezTo>
                    <a:cubicBezTo>
                      <a:pt x="550" y="89"/>
                      <a:pt x="582" y="49"/>
                      <a:pt x="617" y="26"/>
                    </a:cubicBezTo>
                    <a:cubicBezTo>
                      <a:pt x="636" y="13"/>
                      <a:pt x="656" y="5"/>
                      <a:pt x="675" y="0"/>
                    </a:cubicBezTo>
                    <a:cubicBezTo>
                      <a:pt x="708" y="36"/>
                      <a:pt x="752" y="51"/>
                      <a:pt x="784" y="57"/>
                    </a:cubicBezTo>
                    <a:cubicBezTo>
                      <a:pt x="808" y="61"/>
                      <a:pt x="830" y="46"/>
                      <a:pt x="836" y="23"/>
                    </a:cubicBezTo>
                    <a:cubicBezTo>
                      <a:pt x="845" y="36"/>
                      <a:pt x="845" y="55"/>
                      <a:pt x="834" y="68"/>
                    </a:cubicBezTo>
                    <a:close/>
                  </a:path>
                </a:pathLst>
              </a:custGeom>
              <a:solidFill>
                <a:srgbClr val="EBAE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pPr>
                <a:endParaRPr lang="en-US" dirty="0">
                  <a:solidFill>
                    <a:prstClr val="black"/>
                  </a:solidFill>
                  <a:latin typeface="DIN Condensed"/>
                </a:endParaRPr>
              </a:p>
            </p:txBody>
          </p:sp>
          <p:sp>
            <p:nvSpPr>
              <p:cNvPr id="70" name="Freeform 69">
                <a:extLst>
                  <a:ext uri="{FF2B5EF4-FFF2-40B4-BE49-F238E27FC236}">
                    <a16:creationId xmlns:a16="http://schemas.microsoft.com/office/drawing/2014/main" id="{A185CFC5-88F7-4114-95A5-43378429E914}"/>
                  </a:ext>
                </a:extLst>
              </p:cNvPr>
              <p:cNvSpPr>
                <a:spLocks/>
              </p:cNvSpPr>
              <p:nvPr/>
            </p:nvSpPr>
            <p:spPr bwMode="auto">
              <a:xfrm>
                <a:off x="5589588" y="5018088"/>
                <a:ext cx="709613" cy="119063"/>
              </a:xfrm>
              <a:custGeom>
                <a:avLst/>
                <a:gdLst>
                  <a:gd name="T0" fmla="*/ 854 w 864"/>
                  <a:gd name="T1" fmla="*/ 38 h 145"/>
                  <a:gd name="T2" fmla="*/ 859 w 864"/>
                  <a:gd name="T3" fmla="*/ 67 h 145"/>
                  <a:gd name="T4" fmla="*/ 0 w 864"/>
                  <a:gd name="T5" fmla="*/ 145 h 145"/>
                  <a:gd name="T6" fmla="*/ 864 w 864"/>
                  <a:gd name="T7" fmla="*/ 21 h 145"/>
                  <a:gd name="T8" fmla="*/ 854 w 864"/>
                  <a:gd name="T9" fmla="*/ 38 h 145"/>
                </a:gdLst>
                <a:ahLst/>
                <a:cxnLst>
                  <a:cxn ang="0">
                    <a:pos x="T0" y="T1"/>
                  </a:cxn>
                  <a:cxn ang="0">
                    <a:pos x="T2" y="T3"/>
                  </a:cxn>
                  <a:cxn ang="0">
                    <a:pos x="T4" y="T5"/>
                  </a:cxn>
                  <a:cxn ang="0">
                    <a:pos x="T6" y="T7"/>
                  </a:cxn>
                  <a:cxn ang="0">
                    <a:pos x="T8" y="T9"/>
                  </a:cxn>
                </a:cxnLst>
                <a:rect l="0" t="0" r="r" b="b"/>
                <a:pathLst>
                  <a:path w="864" h="145">
                    <a:moveTo>
                      <a:pt x="854" y="38"/>
                    </a:moveTo>
                    <a:cubicBezTo>
                      <a:pt x="856" y="47"/>
                      <a:pt x="857" y="57"/>
                      <a:pt x="859" y="67"/>
                    </a:cubicBezTo>
                    <a:cubicBezTo>
                      <a:pt x="254" y="29"/>
                      <a:pt x="31" y="130"/>
                      <a:pt x="0" y="145"/>
                    </a:cubicBezTo>
                    <a:cubicBezTo>
                      <a:pt x="247" y="0"/>
                      <a:pt x="739" y="15"/>
                      <a:pt x="864" y="21"/>
                    </a:cubicBezTo>
                    <a:cubicBezTo>
                      <a:pt x="860" y="27"/>
                      <a:pt x="857" y="32"/>
                      <a:pt x="854" y="38"/>
                    </a:cubicBezTo>
                    <a:close/>
                  </a:path>
                </a:pathLst>
              </a:custGeom>
              <a:solidFill>
                <a:srgbClr val="D58C5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pPr>
                <a:endParaRPr lang="en-US" dirty="0">
                  <a:solidFill>
                    <a:prstClr val="black"/>
                  </a:solidFill>
                  <a:latin typeface="DIN Condensed"/>
                </a:endParaRPr>
              </a:p>
            </p:txBody>
          </p:sp>
          <p:sp>
            <p:nvSpPr>
              <p:cNvPr id="71" name="Freeform 70">
                <a:extLst>
                  <a:ext uri="{FF2B5EF4-FFF2-40B4-BE49-F238E27FC236}">
                    <a16:creationId xmlns:a16="http://schemas.microsoft.com/office/drawing/2014/main" id="{5CA4A14A-0A60-4EC8-8D88-E96717408798}"/>
                  </a:ext>
                </a:extLst>
              </p:cNvPr>
              <p:cNvSpPr>
                <a:spLocks/>
              </p:cNvSpPr>
              <p:nvPr/>
            </p:nvSpPr>
            <p:spPr bwMode="auto">
              <a:xfrm>
                <a:off x="6397625" y="5067300"/>
                <a:ext cx="185738" cy="109538"/>
              </a:xfrm>
              <a:custGeom>
                <a:avLst/>
                <a:gdLst>
                  <a:gd name="T0" fmla="*/ 217 w 228"/>
                  <a:gd name="T1" fmla="*/ 68 h 132"/>
                  <a:gd name="T2" fmla="*/ 216 w 228"/>
                  <a:gd name="T3" fmla="*/ 69 h 132"/>
                  <a:gd name="T4" fmla="*/ 0 w 228"/>
                  <a:gd name="T5" fmla="*/ 26 h 132"/>
                  <a:gd name="T6" fmla="*/ 58 w 228"/>
                  <a:gd name="T7" fmla="*/ 0 h 132"/>
                  <a:gd name="T8" fmla="*/ 167 w 228"/>
                  <a:gd name="T9" fmla="*/ 57 h 132"/>
                  <a:gd name="T10" fmla="*/ 219 w 228"/>
                  <a:gd name="T11" fmla="*/ 23 h 132"/>
                  <a:gd name="T12" fmla="*/ 217 w 228"/>
                  <a:gd name="T13" fmla="*/ 68 h 132"/>
                </a:gdLst>
                <a:ahLst/>
                <a:cxnLst>
                  <a:cxn ang="0">
                    <a:pos x="T0" y="T1"/>
                  </a:cxn>
                  <a:cxn ang="0">
                    <a:pos x="T2" y="T3"/>
                  </a:cxn>
                  <a:cxn ang="0">
                    <a:pos x="T4" y="T5"/>
                  </a:cxn>
                  <a:cxn ang="0">
                    <a:pos x="T6" y="T7"/>
                  </a:cxn>
                  <a:cxn ang="0">
                    <a:pos x="T8" y="T9"/>
                  </a:cxn>
                  <a:cxn ang="0">
                    <a:pos x="T10" y="T11"/>
                  </a:cxn>
                  <a:cxn ang="0">
                    <a:pos x="T12" y="T13"/>
                  </a:cxn>
                </a:cxnLst>
                <a:rect l="0" t="0" r="r" b="b"/>
                <a:pathLst>
                  <a:path w="228" h="132">
                    <a:moveTo>
                      <a:pt x="217" y="68"/>
                    </a:moveTo>
                    <a:cubicBezTo>
                      <a:pt x="217" y="69"/>
                      <a:pt x="216" y="69"/>
                      <a:pt x="216" y="69"/>
                    </a:cubicBezTo>
                    <a:cubicBezTo>
                      <a:pt x="127" y="132"/>
                      <a:pt x="34" y="59"/>
                      <a:pt x="0" y="26"/>
                    </a:cubicBezTo>
                    <a:cubicBezTo>
                      <a:pt x="19" y="13"/>
                      <a:pt x="39" y="5"/>
                      <a:pt x="58" y="0"/>
                    </a:cubicBezTo>
                    <a:cubicBezTo>
                      <a:pt x="91" y="36"/>
                      <a:pt x="135" y="51"/>
                      <a:pt x="167" y="57"/>
                    </a:cubicBezTo>
                    <a:cubicBezTo>
                      <a:pt x="191" y="61"/>
                      <a:pt x="213" y="46"/>
                      <a:pt x="219" y="23"/>
                    </a:cubicBezTo>
                    <a:cubicBezTo>
                      <a:pt x="228" y="36"/>
                      <a:pt x="228" y="55"/>
                      <a:pt x="217" y="68"/>
                    </a:cubicBezTo>
                    <a:close/>
                  </a:path>
                </a:pathLst>
              </a:custGeom>
              <a:solidFill>
                <a:srgbClr val="D58C5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pPr>
                <a:endParaRPr lang="en-US" dirty="0">
                  <a:solidFill>
                    <a:prstClr val="black"/>
                  </a:solidFill>
                  <a:latin typeface="DIN Condensed"/>
                </a:endParaRPr>
              </a:p>
            </p:txBody>
          </p:sp>
        </p:grpSp>
      </p:grpSp>
      <p:grpSp>
        <p:nvGrpSpPr>
          <p:cNvPr id="58" name="Group 57">
            <a:extLst>
              <a:ext uri="{FF2B5EF4-FFF2-40B4-BE49-F238E27FC236}">
                <a16:creationId xmlns:a16="http://schemas.microsoft.com/office/drawing/2014/main" id="{44BD1B07-38B1-47FD-A575-392EB24778E3}"/>
              </a:ext>
            </a:extLst>
          </p:cNvPr>
          <p:cNvGrpSpPr/>
          <p:nvPr/>
        </p:nvGrpSpPr>
        <p:grpSpPr>
          <a:xfrm>
            <a:off x="9631234" y="4864612"/>
            <a:ext cx="944837" cy="1837944"/>
            <a:chOff x="11493646" y="4476797"/>
            <a:chExt cx="944837" cy="1837944"/>
          </a:xfrm>
        </p:grpSpPr>
        <p:sp>
          <p:nvSpPr>
            <p:cNvPr id="59" name="Freeform: Shape 66">
              <a:extLst>
                <a:ext uri="{FF2B5EF4-FFF2-40B4-BE49-F238E27FC236}">
                  <a16:creationId xmlns:a16="http://schemas.microsoft.com/office/drawing/2014/main" id="{CA978A7D-718F-4AED-8941-4E5C7E3F2AA2}"/>
                </a:ext>
              </a:extLst>
            </p:cNvPr>
            <p:cNvSpPr>
              <a:spLocks/>
            </p:cNvSpPr>
            <p:nvPr/>
          </p:nvSpPr>
          <p:spPr bwMode="auto">
            <a:xfrm>
              <a:off x="11493646" y="4476798"/>
              <a:ext cx="941685" cy="1612377"/>
            </a:xfrm>
            <a:custGeom>
              <a:avLst/>
              <a:gdLst>
                <a:gd name="connsiteX0" fmla="*/ 497695 w 941685"/>
                <a:gd name="connsiteY0" fmla="*/ 535 h 1612377"/>
                <a:gd name="connsiteX1" fmla="*/ 590408 w 941685"/>
                <a:gd name="connsiteY1" fmla="*/ 66195 h 1612377"/>
                <a:gd name="connsiteX2" fmla="*/ 627329 w 941685"/>
                <a:gd name="connsiteY2" fmla="*/ 686760 h 1612377"/>
                <a:gd name="connsiteX3" fmla="*/ 659328 w 941685"/>
                <a:gd name="connsiteY3" fmla="*/ 679553 h 1612377"/>
                <a:gd name="connsiteX4" fmla="*/ 724966 w 941685"/>
                <a:gd name="connsiteY4" fmla="*/ 173492 h 1612377"/>
                <a:gd name="connsiteX5" fmla="*/ 798808 w 941685"/>
                <a:gd name="connsiteY5" fmla="*/ 122246 h 1612377"/>
                <a:gd name="connsiteX6" fmla="*/ 817679 w 941685"/>
                <a:gd name="connsiteY6" fmla="*/ 124648 h 1612377"/>
                <a:gd name="connsiteX7" fmla="*/ 875112 w 941685"/>
                <a:gd name="connsiteY7" fmla="*/ 212728 h 1612377"/>
                <a:gd name="connsiteX8" fmla="*/ 840652 w 941685"/>
                <a:gd name="connsiteY8" fmla="*/ 694767 h 1612377"/>
                <a:gd name="connsiteX9" fmla="*/ 847573 w 941685"/>
                <a:gd name="connsiteY9" fmla="*/ 772332 h 1612377"/>
                <a:gd name="connsiteX10" fmla="*/ 849457 w 941685"/>
                <a:gd name="connsiteY10" fmla="*/ 836462 h 1612377"/>
                <a:gd name="connsiteX11" fmla="*/ 858474 w 941685"/>
                <a:gd name="connsiteY11" fmla="*/ 939013 h 1612377"/>
                <a:gd name="connsiteX12" fmla="*/ 861535 w 941685"/>
                <a:gd name="connsiteY12" fmla="*/ 955766 h 1612377"/>
                <a:gd name="connsiteX13" fmla="*/ 875112 w 941685"/>
                <a:gd name="connsiteY13" fmla="*/ 1007852 h 1612377"/>
                <a:gd name="connsiteX14" fmla="*/ 875307 w 941685"/>
                <a:gd name="connsiteY14" fmla="*/ 1009603 h 1612377"/>
                <a:gd name="connsiteX15" fmla="*/ 881428 w 941685"/>
                <a:gd name="connsiteY15" fmla="*/ 1032752 h 1612377"/>
                <a:gd name="connsiteX16" fmla="*/ 881764 w 941685"/>
                <a:gd name="connsiteY16" fmla="*/ 1034229 h 1612377"/>
                <a:gd name="connsiteX17" fmla="*/ 934177 w 941685"/>
                <a:gd name="connsiteY17" fmla="*/ 1120666 h 1612377"/>
                <a:gd name="connsiteX18" fmla="*/ 932536 w 941685"/>
                <a:gd name="connsiteY18" fmla="*/ 1177504 h 1612377"/>
                <a:gd name="connsiteX19" fmla="*/ 747209 w 941685"/>
                <a:gd name="connsiteY19" fmla="*/ 1444881 h 1612377"/>
                <a:gd name="connsiteX20" fmla="*/ 747209 w 941685"/>
                <a:gd name="connsiteY20" fmla="*/ 1612377 h 1612377"/>
                <a:gd name="connsiteX21" fmla="*/ 328877 w 941685"/>
                <a:gd name="connsiteY21" fmla="*/ 1612377 h 1612377"/>
                <a:gd name="connsiteX22" fmla="*/ 325395 w 941685"/>
                <a:gd name="connsiteY22" fmla="*/ 1453421 h 1612377"/>
                <a:gd name="connsiteX23" fmla="*/ 323981 w 941685"/>
                <a:gd name="connsiteY23" fmla="*/ 1452487 h 1612377"/>
                <a:gd name="connsiteX24" fmla="*/ 183800 w 941685"/>
                <a:gd name="connsiteY24" fmla="*/ 1317173 h 1612377"/>
                <a:gd name="connsiteX25" fmla="*/ 133678 w 941685"/>
                <a:gd name="connsiteY25" fmla="*/ 1230395 h 1612377"/>
                <a:gd name="connsiteX26" fmla="*/ 124229 w 941685"/>
                <a:gd name="connsiteY26" fmla="*/ 1194443 h 1612377"/>
                <a:gd name="connsiteX27" fmla="*/ 119931 w 941685"/>
                <a:gd name="connsiteY27" fmla="*/ 1184563 h 1612377"/>
                <a:gd name="connsiteX28" fmla="*/ 110823 w 941685"/>
                <a:gd name="connsiteY28" fmla="*/ 1143437 h 1612377"/>
                <a:gd name="connsiteX29" fmla="*/ 106843 w 941685"/>
                <a:gd name="connsiteY29" fmla="*/ 1128294 h 1612377"/>
                <a:gd name="connsiteX30" fmla="*/ 106336 w 941685"/>
                <a:gd name="connsiteY30" fmla="*/ 1123176 h 1612377"/>
                <a:gd name="connsiteX31" fmla="*/ 93919 w 941685"/>
                <a:gd name="connsiteY31" fmla="*/ 1067107 h 1612377"/>
                <a:gd name="connsiteX32" fmla="*/ 87445 w 941685"/>
                <a:gd name="connsiteY32" fmla="*/ 955655 h 1612377"/>
                <a:gd name="connsiteX33" fmla="*/ 89710 w 941685"/>
                <a:gd name="connsiteY33" fmla="*/ 899059 h 1612377"/>
                <a:gd name="connsiteX34" fmla="*/ 33952 w 941685"/>
                <a:gd name="connsiteY34" fmla="*/ 576905 h 1612377"/>
                <a:gd name="connsiteX35" fmla="*/ 1308 w 941685"/>
                <a:gd name="connsiteY35" fmla="*/ 406505 h 1612377"/>
                <a:gd name="connsiteX36" fmla="*/ 56280 w 941685"/>
                <a:gd name="connsiteY36" fmla="*/ 328834 h 1612377"/>
                <a:gd name="connsiteX37" fmla="*/ 135045 w 941685"/>
                <a:gd name="connsiteY37" fmla="*/ 382483 h 1612377"/>
                <a:gd name="connsiteX38" fmla="*/ 140008 w 941685"/>
                <a:gd name="connsiteY38" fmla="*/ 404364 h 1612377"/>
                <a:gd name="connsiteX39" fmla="*/ 150189 w 941685"/>
                <a:gd name="connsiteY39" fmla="*/ 420646 h 1612377"/>
                <a:gd name="connsiteX40" fmla="*/ 237787 w 941685"/>
                <a:gd name="connsiteY40" fmla="*/ 795299 h 1612377"/>
                <a:gd name="connsiteX41" fmla="*/ 241707 w 941685"/>
                <a:gd name="connsiteY41" fmla="*/ 798061 h 1612377"/>
                <a:gd name="connsiteX42" fmla="*/ 254014 w 941685"/>
                <a:gd name="connsiteY42" fmla="*/ 782848 h 1612377"/>
                <a:gd name="connsiteX43" fmla="*/ 192478 w 941685"/>
                <a:gd name="connsiteY43" fmla="*/ 219134 h 1612377"/>
                <a:gd name="connsiteX44" fmla="*/ 258116 w 941685"/>
                <a:gd name="connsiteY44" fmla="*/ 135858 h 1612377"/>
                <a:gd name="connsiteX45" fmla="*/ 342625 w 941685"/>
                <a:gd name="connsiteY45" fmla="*/ 200717 h 1612377"/>
                <a:gd name="connsiteX46" fmla="*/ 418109 w 941685"/>
                <a:gd name="connsiteY46" fmla="*/ 733202 h 1612377"/>
                <a:gd name="connsiteX47" fmla="*/ 429595 w 941685"/>
                <a:gd name="connsiteY47" fmla="*/ 743612 h 1612377"/>
                <a:gd name="connsiteX48" fmla="*/ 445184 w 941685"/>
                <a:gd name="connsiteY48" fmla="*/ 729999 h 1612377"/>
                <a:gd name="connsiteX49" fmla="*/ 424672 w 941685"/>
                <a:gd name="connsiteY49" fmla="*/ 91818 h 1612377"/>
                <a:gd name="connsiteX50" fmla="*/ 497695 w 941685"/>
                <a:gd name="connsiteY50" fmla="*/ 535 h 1612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941685" h="1612377">
                  <a:moveTo>
                    <a:pt x="497695" y="535"/>
                  </a:moveTo>
                  <a:cubicBezTo>
                    <a:pt x="541180" y="-4270"/>
                    <a:pt x="581383" y="23756"/>
                    <a:pt x="590408" y="66195"/>
                  </a:cubicBezTo>
                  <a:lnTo>
                    <a:pt x="627329" y="686760"/>
                  </a:lnTo>
                  <a:cubicBezTo>
                    <a:pt x="631432" y="709982"/>
                    <a:pt x="651123" y="701974"/>
                    <a:pt x="659328" y="679553"/>
                  </a:cubicBezTo>
                  <a:lnTo>
                    <a:pt x="724966" y="173492"/>
                  </a:lnTo>
                  <a:cubicBezTo>
                    <a:pt x="735632" y="142264"/>
                    <a:pt x="765989" y="122246"/>
                    <a:pt x="798808" y="122246"/>
                  </a:cubicBezTo>
                  <a:cubicBezTo>
                    <a:pt x="805372" y="122246"/>
                    <a:pt x="811115" y="123047"/>
                    <a:pt x="817679" y="124648"/>
                  </a:cubicBezTo>
                  <a:cubicBezTo>
                    <a:pt x="857882" y="134257"/>
                    <a:pt x="882496" y="172691"/>
                    <a:pt x="875112" y="212728"/>
                  </a:cubicBezTo>
                  <a:lnTo>
                    <a:pt x="840652" y="694767"/>
                  </a:lnTo>
                  <a:lnTo>
                    <a:pt x="847573" y="772332"/>
                  </a:lnTo>
                  <a:lnTo>
                    <a:pt x="849457" y="836462"/>
                  </a:lnTo>
                  <a:cubicBezTo>
                    <a:pt x="852736" y="863702"/>
                    <a:pt x="856835" y="898954"/>
                    <a:pt x="858474" y="939013"/>
                  </a:cubicBezTo>
                  <a:lnTo>
                    <a:pt x="861535" y="955766"/>
                  </a:lnTo>
                  <a:lnTo>
                    <a:pt x="875112" y="1007852"/>
                  </a:lnTo>
                  <a:lnTo>
                    <a:pt x="875307" y="1009603"/>
                  </a:lnTo>
                  <a:lnTo>
                    <a:pt x="881428" y="1032752"/>
                  </a:lnTo>
                  <a:lnTo>
                    <a:pt x="881764" y="1034229"/>
                  </a:lnTo>
                  <a:lnTo>
                    <a:pt x="934177" y="1120666"/>
                  </a:lnTo>
                  <a:cubicBezTo>
                    <a:pt x="944837" y="1138278"/>
                    <a:pt x="944017" y="1160693"/>
                    <a:pt x="932536" y="1177504"/>
                  </a:cubicBezTo>
                  <a:lnTo>
                    <a:pt x="747209" y="1444881"/>
                  </a:lnTo>
                  <a:lnTo>
                    <a:pt x="747209" y="1612377"/>
                  </a:lnTo>
                  <a:lnTo>
                    <a:pt x="328877" y="1612377"/>
                  </a:lnTo>
                  <a:lnTo>
                    <a:pt x="325395" y="1453421"/>
                  </a:lnTo>
                  <a:lnTo>
                    <a:pt x="323981" y="1452487"/>
                  </a:lnTo>
                  <a:cubicBezTo>
                    <a:pt x="304460" y="1438704"/>
                    <a:pt x="256350" y="1400697"/>
                    <a:pt x="183800" y="1317173"/>
                  </a:cubicBezTo>
                  <a:cubicBezTo>
                    <a:pt x="162486" y="1292537"/>
                    <a:pt x="146141" y="1262743"/>
                    <a:pt x="133678" y="1230395"/>
                  </a:cubicBezTo>
                  <a:lnTo>
                    <a:pt x="124229" y="1194443"/>
                  </a:lnTo>
                  <a:lnTo>
                    <a:pt x="119931" y="1184563"/>
                  </a:lnTo>
                  <a:lnTo>
                    <a:pt x="110823" y="1143437"/>
                  </a:lnTo>
                  <a:lnTo>
                    <a:pt x="106843" y="1128294"/>
                  </a:lnTo>
                  <a:lnTo>
                    <a:pt x="106336" y="1123176"/>
                  </a:lnTo>
                  <a:lnTo>
                    <a:pt x="93919" y="1067107"/>
                  </a:lnTo>
                  <a:cubicBezTo>
                    <a:pt x="89048" y="1027671"/>
                    <a:pt x="87432" y="989236"/>
                    <a:pt x="87445" y="955655"/>
                  </a:cubicBezTo>
                  <a:lnTo>
                    <a:pt x="89710" y="899059"/>
                  </a:lnTo>
                  <a:lnTo>
                    <a:pt x="33952" y="576905"/>
                  </a:lnTo>
                  <a:lnTo>
                    <a:pt x="1308" y="406505"/>
                  </a:lnTo>
                  <a:cubicBezTo>
                    <a:pt x="-6076" y="369671"/>
                    <a:pt x="18538" y="335240"/>
                    <a:pt x="56280" y="328834"/>
                  </a:cubicBezTo>
                  <a:cubicBezTo>
                    <a:pt x="92381" y="322428"/>
                    <a:pt x="126841" y="347251"/>
                    <a:pt x="135045" y="382483"/>
                  </a:cubicBezTo>
                  <a:lnTo>
                    <a:pt x="140008" y="404364"/>
                  </a:lnTo>
                  <a:lnTo>
                    <a:pt x="150189" y="420646"/>
                  </a:lnTo>
                  <a:lnTo>
                    <a:pt x="237787" y="795299"/>
                  </a:lnTo>
                  <a:lnTo>
                    <a:pt x="241707" y="798061"/>
                  </a:lnTo>
                  <a:cubicBezTo>
                    <a:pt x="249091" y="797260"/>
                    <a:pt x="254834" y="790055"/>
                    <a:pt x="254014" y="782848"/>
                  </a:cubicBezTo>
                  <a:lnTo>
                    <a:pt x="192478" y="219134"/>
                  </a:lnTo>
                  <a:cubicBezTo>
                    <a:pt x="186735" y="178297"/>
                    <a:pt x="216272" y="140663"/>
                    <a:pt x="258116" y="135858"/>
                  </a:cubicBezTo>
                  <a:cubicBezTo>
                    <a:pt x="299140" y="131054"/>
                    <a:pt x="335241" y="160680"/>
                    <a:pt x="342625" y="200717"/>
                  </a:cubicBezTo>
                  <a:lnTo>
                    <a:pt x="418109" y="733202"/>
                  </a:lnTo>
                  <a:cubicBezTo>
                    <a:pt x="418929" y="738006"/>
                    <a:pt x="423852" y="742811"/>
                    <a:pt x="429595" y="743612"/>
                  </a:cubicBezTo>
                  <a:cubicBezTo>
                    <a:pt x="437800" y="745213"/>
                    <a:pt x="446005" y="738807"/>
                    <a:pt x="445184" y="729999"/>
                  </a:cubicBezTo>
                  <a:lnTo>
                    <a:pt x="424672" y="91818"/>
                  </a:lnTo>
                  <a:cubicBezTo>
                    <a:pt x="418929" y="46977"/>
                    <a:pt x="451748" y="6139"/>
                    <a:pt x="497695" y="535"/>
                  </a:cubicBezTo>
                  <a:close/>
                </a:path>
              </a:pathLst>
            </a:custGeom>
            <a:solidFill>
              <a:srgbClr val="EBAE78"/>
            </a:solidFill>
            <a:ln w="139700">
              <a:solidFill>
                <a:srgbClr val="F0EEEF"/>
              </a:solidFill>
              <a:round/>
              <a:headEnd/>
              <a:tailEnd/>
            </a:ln>
          </p:spPr>
          <p:txBody>
            <a:bodyPr vert="horz" wrap="square" lIns="91440" tIns="45720" rIns="91440" bIns="45720" numCol="1" anchor="t" anchorCtr="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pPr>
              <a:endParaRPr lang="en-US" dirty="0">
                <a:solidFill>
                  <a:prstClr val="black"/>
                </a:solidFill>
                <a:latin typeface="DIN Condensed"/>
              </a:endParaRPr>
            </a:p>
          </p:txBody>
        </p:sp>
        <p:grpSp>
          <p:nvGrpSpPr>
            <p:cNvPr id="60" name="Group 59">
              <a:extLst>
                <a:ext uri="{FF2B5EF4-FFF2-40B4-BE49-F238E27FC236}">
                  <a16:creationId xmlns:a16="http://schemas.microsoft.com/office/drawing/2014/main" id="{0C070AB3-4F9F-4B49-85ED-4E5018DA9A4C}"/>
                </a:ext>
              </a:extLst>
            </p:cNvPr>
            <p:cNvGrpSpPr/>
            <p:nvPr/>
          </p:nvGrpSpPr>
          <p:grpSpPr>
            <a:xfrm>
              <a:off x="11493646" y="4476797"/>
              <a:ext cx="944837" cy="1837944"/>
              <a:chOff x="10003286" y="3749283"/>
              <a:chExt cx="944837" cy="1881581"/>
            </a:xfrm>
          </p:grpSpPr>
          <p:sp>
            <p:nvSpPr>
              <p:cNvPr id="61" name="Freeform: Shape 54">
                <a:extLst>
                  <a:ext uri="{FF2B5EF4-FFF2-40B4-BE49-F238E27FC236}">
                    <a16:creationId xmlns:a16="http://schemas.microsoft.com/office/drawing/2014/main" id="{44B9C639-A4A2-4550-974A-8A0C505EECE5}"/>
                  </a:ext>
                </a:extLst>
              </p:cNvPr>
              <p:cNvSpPr>
                <a:spLocks/>
              </p:cNvSpPr>
              <p:nvPr/>
            </p:nvSpPr>
            <p:spPr bwMode="auto">
              <a:xfrm>
                <a:off x="10003286" y="3749283"/>
                <a:ext cx="888695" cy="1881581"/>
              </a:xfrm>
              <a:custGeom>
                <a:avLst/>
                <a:gdLst>
                  <a:gd name="connsiteX0" fmla="*/ 497695 w 888695"/>
                  <a:gd name="connsiteY0" fmla="*/ 547 h 1881581"/>
                  <a:gd name="connsiteX1" fmla="*/ 590408 w 888695"/>
                  <a:gd name="connsiteY1" fmla="*/ 67766 h 1881581"/>
                  <a:gd name="connsiteX2" fmla="*/ 627329 w 888695"/>
                  <a:gd name="connsiteY2" fmla="*/ 703065 h 1881581"/>
                  <a:gd name="connsiteX3" fmla="*/ 659328 w 888695"/>
                  <a:gd name="connsiteY3" fmla="*/ 695687 h 1881581"/>
                  <a:gd name="connsiteX4" fmla="*/ 724966 w 888695"/>
                  <a:gd name="connsiteY4" fmla="*/ 177611 h 1881581"/>
                  <a:gd name="connsiteX5" fmla="*/ 798808 w 888695"/>
                  <a:gd name="connsiteY5" fmla="*/ 125148 h 1881581"/>
                  <a:gd name="connsiteX6" fmla="*/ 817679 w 888695"/>
                  <a:gd name="connsiteY6" fmla="*/ 127607 h 1881581"/>
                  <a:gd name="connsiteX7" fmla="*/ 875112 w 888695"/>
                  <a:gd name="connsiteY7" fmla="*/ 217778 h 1881581"/>
                  <a:gd name="connsiteX8" fmla="*/ 840652 w 888695"/>
                  <a:gd name="connsiteY8" fmla="*/ 711262 h 1881581"/>
                  <a:gd name="connsiteX9" fmla="*/ 837370 w 888695"/>
                  <a:gd name="connsiteY9" fmla="*/ 753889 h 1881581"/>
                  <a:gd name="connsiteX10" fmla="*/ 835085 w 888695"/>
                  <a:gd name="connsiteY10" fmla="*/ 788588 h 1881581"/>
                  <a:gd name="connsiteX11" fmla="*/ 847573 w 888695"/>
                  <a:gd name="connsiteY11" fmla="*/ 790669 h 1881581"/>
                  <a:gd name="connsiteX12" fmla="*/ 849457 w 888695"/>
                  <a:gd name="connsiteY12" fmla="*/ 856321 h 1881581"/>
                  <a:gd name="connsiteX13" fmla="*/ 858474 w 888695"/>
                  <a:gd name="connsiteY13" fmla="*/ 961307 h 1881581"/>
                  <a:gd name="connsiteX14" fmla="*/ 861535 w 888695"/>
                  <a:gd name="connsiteY14" fmla="*/ 978458 h 1881581"/>
                  <a:gd name="connsiteX15" fmla="*/ 875112 w 888695"/>
                  <a:gd name="connsiteY15" fmla="*/ 1031781 h 1881581"/>
                  <a:gd name="connsiteX16" fmla="*/ 875307 w 888695"/>
                  <a:gd name="connsiteY16" fmla="*/ 1033573 h 1881581"/>
                  <a:gd name="connsiteX17" fmla="*/ 881428 w 888695"/>
                  <a:gd name="connsiteY17" fmla="*/ 1057272 h 1881581"/>
                  <a:gd name="connsiteX18" fmla="*/ 883068 w 888695"/>
                  <a:gd name="connsiteY18" fmla="*/ 1064654 h 1881581"/>
                  <a:gd name="connsiteX19" fmla="*/ 816666 w 888695"/>
                  <a:gd name="connsiteY19" fmla="*/ 1213111 h 1881581"/>
                  <a:gd name="connsiteX20" fmla="*/ 530564 w 888695"/>
                  <a:gd name="connsiteY20" fmla="*/ 1881581 h 1881581"/>
                  <a:gd name="connsiteX21" fmla="*/ 333818 w 888695"/>
                  <a:gd name="connsiteY21" fmla="*/ 1881581 h 1881581"/>
                  <a:gd name="connsiteX22" fmla="*/ 333818 w 888695"/>
                  <a:gd name="connsiteY22" fmla="*/ 1848242 h 1881581"/>
                  <a:gd name="connsiteX23" fmla="*/ 325395 w 888695"/>
                  <a:gd name="connsiteY23" fmla="*/ 1848242 h 1881581"/>
                  <a:gd name="connsiteX24" fmla="*/ 325395 w 888695"/>
                  <a:gd name="connsiteY24" fmla="*/ 1487928 h 1881581"/>
                  <a:gd name="connsiteX25" fmla="*/ 323981 w 888695"/>
                  <a:gd name="connsiteY25" fmla="*/ 1486972 h 1881581"/>
                  <a:gd name="connsiteX26" fmla="*/ 183800 w 888695"/>
                  <a:gd name="connsiteY26" fmla="*/ 1348446 h 1881581"/>
                  <a:gd name="connsiteX27" fmla="*/ 133678 w 888695"/>
                  <a:gd name="connsiteY27" fmla="*/ 1259607 h 1881581"/>
                  <a:gd name="connsiteX28" fmla="*/ 124229 w 888695"/>
                  <a:gd name="connsiteY28" fmla="*/ 1222802 h 1881581"/>
                  <a:gd name="connsiteX29" fmla="*/ 119931 w 888695"/>
                  <a:gd name="connsiteY29" fmla="*/ 1212687 h 1881581"/>
                  <a:gd name="connsiteX30" fmla="*/ 110823 w 888695"/>
                  <a:gd name="connsiteY30" fmla="*/ 1170585 h 1881581"/>
                  <a:gd name="connsiteX31" fmla="*/ 106843 w 888695"/>
                  <a:gd name="connsiteY31" fmla="*/ 1155082 h 1881581"/>
                  <a:gd name="connsiteX32" fmla="*/ 106336 w 888695"/>
                  <a:gd name="connsiteY32" fmla="*/ 1149843 h 1881581"/>
                  <a:gd name="connsiteX33" fmla="*/ 93919 w 888695"/>
                  <a:gd name="connsiteY33" fmla="*/ 1092442 h 1881581"/>
                  <a:gd name="connsiteX34" fmla="*/ 87445 w 888695"/>
                  <a:gd name="connsiteY34" fmla="*/ 978344 h 1881581"/>
                  <a:gd name="connsiteX35" fmla="*/ 89710 w 888695"/>
                  <a:gd name="connsiteY35" fmla="*/ 920404 h 1881581"/>
                  <a:gd name="connsiteX36" fmla="*/ 33952 w 888695"/>
                  <a:gd name="connsiteY36" fmla="*/ 590602 h 1881581"/>
                  <a:gd name="connsiteX37" fmla="*/ 1308 w 888695"/>
                  <a:gd name="connsiteY37" fmla="*/ 416156 h 1881581"/>
                  <a:gd name="connsiteX38" fmla="*/ 56280 w 888695"/>
                  <a:gd name="connsiteY38" fmla="*/ 336641 h 1881581"/>
                  <a:gd name="connsiteX39" fmla="*/ 135045 w 888695"/>
                  <a:gd name="connsiteY39" fmla="*/ 391564 h 1881581"/>
                  <a:gd name="connsiteX40" fmla="*/ 140008 w 888695"/>
                  <a:gd name="connsiteY40" fmla="*/ 413964 h 1881581"/>
                  <a:gd name="connsiteX41" fmla="*/ 150189 w 888695"/>
                  <a:gd name="connsiteY41" fmla="*/ 430633 h 1881581"/>
                  <a:gd name="connsiteX42" fmla="*/ 237787 w 888695"/>
                  <a:gd name="connsiteY42" fmla="*/ 814181 h 1881581"/>
                  <a:gd name="connsiteX43" fmla="*/ 241707 w 888695"/>
                  <a:gd name="connsiteY43" fmla="*/ 817009 h 1881581"/>
                  <a:gd name="connsiteX44" fmla="*/ 254014 w 888695"/>
                  <a:gd name="connsiteY44" fmla="*/ 801434 h 1881581"/>
                  <a:gd name="connsiteX45" fmla="*/ 192478 w 888695"/>
                  <a:gd name="connsiteY45" fmla="*/ 224336 h 1881581"/>
                  <a:gd name="connsiteX46" fmla="*/ 258116 w 888695"/>
                  <a:gd name="connsiteY46" fmla="*/ 139083 h 1881581"/>
                  <a:gd name="connsiteX47" fmla="*/ 342625 w 888695"/>
                  <a:gd name="connsiteY47" fmla="*/ 205482 h 1881581"/>
                  <a:gd name="connsiteX48" fmla="*/ 418109 w 888695"/>
                  <a:gd name="connsiteY48" fmla="*/ 750610 h 1881581"/>
                  <a:gd name="connsiteX49" fmla="*/ 429595 w 888695"/>
                  <a:gd name="connsiteY49" fmla="*/ 761267 h 1881581"/>
                  <a:gd name="connsiteX50" fmla="*/ 445184 w 888695"/>
                  <a:gd name="connsiteY50" fmla="*/ 747331 h 1881581"/>
                  <a:gd name="connsiteX51" fmla="*/ 424672 w 888695"/>
                  <a:gd name="connsiteY51" fmla="*/ 93998 h 1881581"/>
                  <a:gd name="connsiteX52" fmla="*/ 497695 w 888695"/>
                  <a:gd name="connsiteY52" fmla="*/ 547 h 1881581"/>
                  <a:gd name="connsiteX0" fmla="*/ 497695 w 888695"/>
                  <a:gd name="connsiteY0" fmla="*/ 547 h 1881581"/>
                  <a:gd name="connsiteX1" fmla="*/ 590408 w 888695"/>
                  <a:gd name="connsiteY1" fmla="*/ 67766 h 1881581"/>
                  <a:gd name="connsiteX2" fmla="*/ 627329 w 888695"/>
                  <a:gd name="connsiteY2" fmla="*/ 703065 h 1881581"/>
                  <a:gd name="connsiteX3" fmla="*/ 659328 w 888695"/>
                  <a:gd name="connsiteY3" fmla="*/ 695687 h 1881581"/>
                  <a:gd name="connsiteX4" fmla="*/ 724966 w 888695"/>
                  <a:gd name="connsiteY4" fmla="*/ 177611 h 1881581"/>
                  <a:gd name="connsiteX5" fmla="*/ 798808 w 888695"/>
                  <a:gd name="connsiteY5" fmla="*/ 125148 h 1881581"/>
                  <a:gd name="connsiteX6" fmla="*/ 817679 w 888695"/>
                  <a:gd name="connsiteY6" fmla="*/ 127607 h 1881581"/>
                  <a:gd name="connsiteX7" fmla="*/ 875112 w 888695"/>
                  <a:gd name="connsiteY7" fmla="*/ 217778 h 1881581"/>
                  <a:gd name="connsiteX8" fmla="*/ 840652 w 888695"/>
                  <a:gd name="connsiteY8" fmla="*/ 711262 h 1881581"/>
                  <a:gd name="connsiteX9" fmla="*/ 837370 w 888695"/>
                  <a:gd name="connsiteY9" fmla="*/ 753889 h 1881581"/>
                  <a:gd name="connsiteX10" fmla="*/ 847573 w 888695"/>
                  <a:gd name="connsiteY10" fmla="*/ 790669 h 1881581"/>
                  <a:gd name="connsiteX11" fmla="*/ 849457 w 888695"/>
                  <a:gd name="connsiteY11" fmla="*/ 856321 h 1881581"/>
                  <a:gd name="connsiteX12" fmla="*/ 858474 w 888695"/>
                  <a:gd name="connsiteY12" fmla="*/ 961307 h 1881581"/>
                  <a:gd name="connsiteX13" fmla="*/ 861535 w 888695"/>
                  <a:gd name="connsiteY13" fmla="*/ 978458 h 1881581"/>
                  <a:gd name="connsiteX14" fmla="*/ 875112 w 888695"/>
                  <a:gd name="connsiteY14" fmla="*/ 1031781 h 1881581"/>
                  <a:gd name="connsiteX15" fmla="*/ 875307 w 888695"/>
                  <a:gd name="connsiteY15" fmla="*/ 1033573 h 1881581"/>
                  <a:gd name="connsiteX16" fmla="*/ 881428 w 888695"/>
                  <a:gd name="connsiteY16" fmla="*/ 1057272 h 1881581"/>
                  <a:gd name="connsiteX17" fmla="*/ 883068 w 888695"/>
                  <a:gd name="connsiteY17" fmla="*/ 1064654 h 1881581"/>
                  <a:gd name="connsiteX18" fmla="*/ 816666 w 888695"/>
                  <a:gd name="connsiteY18" fmla="*/ 1213111 h 1881581"/>
                  <a:gd name="connsiteX19" fmla="*/ 530564 w 888695"/>
                  <a:gd name="connsiteY19" fmla="*/ 1881581 h 1881581"/>
                  <a:gd name="connsiteX20" fmla="*/ 333818 w 888695"/>
                  <a:gd name="connsiteY20" fmla="*/ 1881581 h 1881581"/>
                  <a:gd name="connsiteX21" fmla="*/ 333818 w 888695"/>
                  <a:gd name="connsiteY21" fmla="*/ 1848242 h 1881581"/>
                  <a:gd name="connsiteX22" fmla="*/ 325395 w 888695"/>
                  <a:gd name="connsiteY22" fmla="*/ 1848242 h 1881581"/>
                  <a:gd name="connsiteX23" fmla="*/ 325395 w 888695"/>
                  <a:gd name="connsiteY23" fmla="*/ 1487928 h 1881581"/>
                  <a:gd name="connsiteX24" fmla="*/ 323981 w 888695"/>
                  <a:gd name="connsiteY24" fmla="*/ 1486972 h 1881581"/>
                  <a:gd name="connsiteX25" fmla="*/ 183800 w 888695"/>
                  <a:gd name="connsiteY25" fmla="*/ 1348446 h 1881581"/>
                  <a:gd name="connsiteX26" fmla="*/ 133678 w 888695"/>
                  <a:gd name="connsiteY26" fmla="*/ 1259607 h 1881581"/>
                  <a:gd name="connsiteX27" fmla="*/ 124229 w 888695"/>
                  <a:gd name="connsiteY27" fmla="*/ 1222802 h 1881581"/>
                  <a:gd name="connsiteX28" fmla="*/ 119931 w 888695"/>
                  <a:gd name="connsiteY28" fmla="*/ 1212687 h 1881581"/>
                  <a:gd name="connsiteX29" fmla="*/ 110823 w 888695"/>
                  <a:gd name="connsiteY29" fmla="*/ 1170585 h 1881581"/>
                  <a:gd name="connsiteX30" fmla="*/ 106843 w 888695"/>
                  <a:gd name="connsiteY30" fmla="*/ 1155082 h 1881581"/>
                  <a:gd name="connsiteX31" fmla="*/ 106336 w 888695"/>
                  <a:gd name="connsiteY31" fmla="*/ 1149843 h 1881581"/>
                  <a:gd name="connsiteX32" fmla="*/ 93919 w 888695"/>
                  <a:gd name="connsiteY32" fmla="*/ 1092442 h 1881581"/>
                  <a:gd name="connsiteX33" fmla="*/ 87445 w 888695"/>
                  <a:gd name="connsiteY33" fmla="*/ 978344 h 1881581"/>
                  <a:gd name="connsiteX34" fmla="*/ 89710 w 888695"/>
                  <a:gd name="connsiteY34" fmla="*/ 920404 h 1881581"/>
                  <a:gd name="connsiteX35" fmla="*/ 33952 w 888695"/>
                  <a:gd name="connsiteY35" fmla="*/ 590602 h 1881581"/>
                  <a:gd name="connsiteX36" fmla="*/ 1308 w 888695"/>
                  <a:gd name="connsiteY36" fmla="*/ 416156 h 1881581"/>
                  <a:gd name="connsiteX37" fmla="*/ 56280 w 888695"/>
                  <a:gd name="connsiteY37" fmla="*/ 336641 h 1881581"/>
                  <a:gd name="connsiteX38" fmla="*/ 135045 w 888695"/>
                  <a:gd name="connsiteY38" fmla="*/ 391564 h 1881581"/>
                  <a:gd name="connsiteX39" fmla="*/ 140008 w 888695"/>
                  <a:gd name="connsiteY39" fmla="*/ 413964 h 1881581"/>
                  <a:gd name="connsiteX40" fmla="*/ 150189 w 888695"/>
                  <a:gd name="connsiteY40" fmla="*/ 430633 h 1881581"/>
                  <a:gd name="connsiteX41" fmla="*/ 237787 w 888695"/>
                  <a:gd name="connsiteY41" fmla="*/ 814181 h 1881581"/>
                  <a:gd name="connsiteX42" fmla="*/ 241707 w 888695"/>
                  <a:gd name="connsiteY42" fmla="*/ 817009 h 1881581"/>
                  <a:gd name="connsiteX43" fmla="*/ 254014 w 888695"/>
                  <a:gd name="connsiteY43" fmla="*/ 801434 h 1881581"/>
                  <a:gd name="connsiteX44" fmla="*/ 192478 w 888695"/>
                  <a:gd name="connsiteY44" fmla="*/ 224336 h 1881581"/>
                  <a:gd name="connsiteX45" fmla="*/ 258116 w 888695"/>
                  <a:gd name="connsiteY45" fmla="*/ 139083 h 1881581"/>
                  <a:gd name="connsiteX46" fmla="*/ 342625 w 888695"/>
                  <a:gd name="connsiteY46" fmla="*/ 205482 h 1881581"/>
                  <a:gd name="connsiteX47" fmla="*/ 418109 w 888695"/>
                  <a:gd name="connsiteY47" fmla="*/ 750610 h 1881581"/>
                  <a:gd name="connsiteX48" fmla="*/ 429595 w 888695"/>
                  <a:gd name="connsiteY48" fmla="*/ 761267 h 1881581"/>
                  <a:gd name="connsiteX49" fmla="*/ 445184 w 888695"/>
                  <a:gd name="connsiteY49" fmla="*/ 747331 h 1881581"/>
                  <a:gd name="connsiteX50" fmla="*/ 424672 w 888695"/>
                  <a:gd name="connsiteY50" fmla="*/ 93998 h 1881581"/>
                  <a:gd name="connsiteX51" fmla="*/ 497695 w 888695"/>
                  <a:gd name="connsiteY51" fmla="*/ 547 h 1881581"/>
                  <a:gd name="connsiteX0" fmla="*/ 497695 w 888695"/>
                  <a:gd name="connsiteY0" fmla="*/ 547 h 1881581"/>
                  <a:gd name="connsiteX1" fmla="*/ 590408 w 888695"/>
                  <a:gd name="connsiteY1" fmla="*/ 67766 h 1881581"/>
                  <a:gd name="connsiteX2" fmla="*/ 627329 w 888695"/>
                  <a:gd name="connsiteY2" fmla="*/ 703065 h 1881581"/>
                  <a:gd name="connsiteX3" fmla="*/ 659328 w 888695"/>
                  <a:gd name="connsiteY3" fmla="*/ 695687 h 1881581"/>
                  <a:gd name="connsiteX4" fmla="*/ 724966 w 888695"/>
                  <a:gd name="connsiteY4" fmla="*/ 177611 h 1881581"/>
                  <a:gd name="connsiteX5" fmla="*/ 798808 w 888695"/>
                  <a:gd name="connsiteY5" fmla="*/ 125148 h 1881581"/>
                  <a:gd name="connsiteX6" fmla="*/ 817679 w 888695"/>
                  <a:gd name="connsiteY6" fmla="*/ 127607 h 1881581"/>
                  <a:gd name="connsiteX7" fmla="*/ 875112 w 888695"/>
                  <a:gd name="connsiteY7" fmla="*/ 217778 h 1881581"/>
                  <a:gd name="connsiteX8" fmla="*/ 840652 w 888695"/>
                  <a:gd name="connsiteY8" fmla="*/ 711262 h 1881581"/>
                  <a:gd name="connsiteX9" fmla="*/ 847573 w 888695"/>
                  <a:gd name="connsiteY9" fmla="*/ 790669 h 1881581"/>
                  <a:gd name="connsiteX10" fmla="*/ 849457 w 888695"/>
                  <a:gd name="connsiteY10" fmla="*/ 856321 h 1881581"/>
                  <a:gd name="connsiteX11" fmla="*/ 858474 w 888695"/>
                  <a:gd name="connsiteY11" fmla="*/ 961307 h 1881581"/>
                  <a:gd name="connsiteX12" fmla="*/ 861535 w 888695"/>
                  <a:gd name="connsiteY12" fmla="*/ 978458 h 1881581"/>
                  <a:gd name="connsiteX13" fmla="*/ 875112 w 888695"/>
                  <a:gd name="connsiteY13" fmla="*/ 1031781 h 1881581"/>
                  <a:gd name="connsiteX14" fmla="*/ 875307 w 888695"/>
                  <a:gd name="connsiteY14" fmla="*/ 1033573 h 1881581"/>
                  <a:gd name="connsiteX15" fmla="*/ 881428 w 888695"/>
                  <a:gd name="connsiteY15" fmla="*/ 1057272 h 1881581"/>
                  <a:gd name="connsiteX16" fmla="*/ 883068 w 888695"/>
                  <a:gd name="connsiteY16" fmla="*/ 1064654 h 1881581"/>
                  <a:gd name="connsiteX17" fmla="*/ 816666 w 888695"/>
                  <a:gd name="connsiteY17" fmla="*/ 1213111 h 1881581"/>
                  <a:gd name="connsiteX18" fmla="*/ 530564 w 888695"/>
                  <a:gd name="connsiteY18" fmla="*/ 1881581 h 1881581"/>
                  <a:gd name="connsiteX19" fmla="*/ 333818 w 888695"/>
                  <a:gd name="connsiteY19" fmla="*/ 1881581 h 1881581"/>
                  <a:gd name="connsiteX20" fmla="*/ 333818 w 888695"/>
                  <a:gd name="connsiteY20" fmla="*/ 1848242 h 1881581"/>
                  <a:gd name="connsiteX21" fmla="*/ 325395 w 888695"/>
                  <a:gd name="connsiteY21" fmla="*/ 1848242 h 1881581"/>
                  <a:gd name="connsiteX22" fmla="*/ 325395 w 888695"/>
                  <a:gd name="connsiteY22" fmla="*/ 1487928 h 1881581"/>
                  <a:gd name="connsiteX23" fmla="*/ 323981 w 888695"/>
                  <a:gd name="connsiteY23" fmla="*/ 1486972 h 1881581"/>
                  <a:gd name="connsiteX24" fmla="*/ 183800 w 888695"/>
                  <a:gd name="connsiteY24" fmla="*/ 1348446 h 1881581"/>
                  <a:gd name="connsiteX25" fmla="*/ 133678 w 888695"/>
                  <a:gd name="connsiteY25" fmla="*/ 1259607 h 1881581"/>
                  <a:gd name="connsiteX26" fmla="*/ 124229 w 888695"/>
                  <a:gd name="connsiteY26" fmla="*/ 1222802 h 1881581"/>
                  <a:gd name="connsiteX27" fmla="*/ 119931 w 888695"/>
                  <a:gd name="connsiteY27" fmla="*/ 1212687 h 1881581"/>
                  <a:gd name="connsiteX28" fmla="*/ 110823 w 888695"/>
                  <a:gd name="connsiteY28" fmla="*/ 1170585 h 1881581"/>
                  <a:gd name="connsiteX29" fmla="*/ 106843 w 888695"/>
                  <a:gd name="connsiteY29" fmla="*/ 1155082 h 1881581"/>
                  <a:gd name="connsiteX30" fmla="*/ 106336 w 888695"/>
                  <a:gd name="connsiteY30" fmla="*/ 1149843 h 1881581"/>
                  <a:gd name="connsiteX31" fmla="*/ 93919 w 888695"/>
                  <a:gd name="connsiteY31" fmla="*/ 1092442 h 1881581"/>
                  <a:gd name="connsiteX32" fmla="*/ 87445 w 888695"/>
                  <a:gd name="connsiteY32" fmla="*/ 978344 h 1881581"/>
                  <a:gd name="connsiteX33" fmla="*/ 89710 w 888695"/>
                  <a:gd name="connsiteY33" fmla="*/ 920404 h 1881581"/>
                  <a:gd name="connsiteX34" fmla="*/ 33952 w 888695"/>
                  <a:gd name="connsiteY34" fmla="*/ 590602 h 1881581"/>
                  <a:gd name="connsiteX35" fmla="*/ 1308 w 888695"/>
                  <a:gd name="connsiteY35" fmla="*/ 416156 h 1881581"/>
                  <a:gd name="connsiteX36" fmla="*/ 56280 w 888695"/>
                  <a:gd name="connsiteY36" fmla="*/ 336641 h 1881581"/>
                  <a:gd name="connsiteX37" fmla="*/ 135045 w 888695"/>
                  <a:gd name="connsiteY37" fmla="*/ 391564 h 1881581"/>
                  <a:gd name="connsiteX38" fmla="*/ 140008 w 888695"/>
                  <a:gd name="connsiteY38" fmla="*/ 413964 h 1881581"/>
                  <a:gd name="connsiteX39" fmla="*/ 150189 w 888695"/>
                  <a:gd name="connsiteY39" fmla="*/ 430633 h 1881581"/>
                  <a:gd name="connsiteX40" fmla="*/ 237787 w 888695"/>
                  <a:gd name="connsiteY40" fmla="*/ 814181 h 1881581"/>
                  <a:gd name="connsiteX41" fmla="*/ 241707 w 888695"/>
                  <a:gd name="connsiteY41" fmla="*/ 817009 h 1881581"/>
                  <a:gd name="connsiteX42" fmla="*/ 254014 w 888695"/>
                  <a:gd name="connsiteY42" fmla="*/ 801434 h 1881581"/>
                  <a:gd name="connsiteX43" fmla="*/ 192478 w 888695"/>
                  <a:gd name="connsiteY43" fmla="*/ 224336 h 1881581"/>
                  <a:gd name="connsiteX44" fmla="*/ 258116 w 888695"/>
                  <a:gd name="connsiteY44" fmla="*/ 139083 h 1881581"/>
                  <a:gd name="connsiteX45" fmla="*/ 342625 w 888695"/>
                  <a:gd name="connsiteY45" fmla="*/ 205482 h 1881581"/>
                  <a:gd name="connsiteX46" fmla="*/ 418109 w 888695"/>
                  <a:gd name="connsiteY46" fmla="*/ 750610 h 1881581"/>
                  <a:gd name="connsiteX47" fmla="*/ 429595 w 888695"/>
                  <a:gd name="connsiteY47" fmla="*/ 761267 h 1881581"/>
                  <a:gd name="connsiteX48" fmla="*/ 445184 w 888695"/>
                  <a:gd name="connsiteY48" fmla="*/ 747331 h 1881581"/>
                  <a:gd name="connsiteX49" fmla="*/ 424672 w 888695"/>
                  <a:gd name="connsiteY49" fmla="*/ 93998 h 1881581"/>
                  <a:gd name="connsiteX50" fmla="*/ 497695 w 888695"/>
                  <a:gd name="connsiteY50" fmla="*/ 547 h 1881581"/>
                  <a:gd name="connsiteX0" fmla="*/ 497695 w 888695"/>
                  <a:gd name="connsiteY0" fmla="*/ 547 h 1881581"/>
                  <a:gd name="connsiteX1" fmla="*/ 590408 w 888695"/>
                  <a:gd name="connsiteY1" fmla="*/ 67766 h 1881581"/>
                  <a:gd name="connsiteX2" fmla="*/ 627329 w 888695"/>
                  <a:gd name="connsiteY2" fmla="*/ 703065 h 1881581"/>
                  <a:gd name="connsiteX3" fmla="*/ 659328 w 888695"/>
                  <a:gd name="connsiteY3" fmla="*/ 695687 h 1881581"/>
                  <a:gd name="connsiteX4" fmla="*/ 724966 w 888695"/>
                  <a:gd name="connsiteY4" fmla="*/ 177611 h 1881581"/>
                  <a:gd name="connsiteX5" fmla="*/ 798808 w 888695"/>
                  <a:gd name="connsiteY5" fmla="*/ 125148 h 1881581"/>
                  <a:gd name="connsiteX6" fmla="*/ 817679 w 888695"/>
                  <a:gd name="connsiteY6" fmla="*/ 127607 h 1881581"/>
                  <a:gd name="connsiteX7" fmla="*/ 875112 w 888695"/>
                  <a:gd name="connsiteY7" fmla="*/ 217778 h 1881581"/>
                  <a:gd name="connsiteX8" fmla="*/ 840652 w 888695"/>
                  <a:gd name="connsiteY8" fmla="*/ 711262 h 1881581"/>
                  <a:gd name="connsiteX9" fmla="*/ 847573 w 888695"/>
                  <a:gd name="connsiteY9" fmla="*/ 790669 h 1881581"/>
                  <a:gd name="connsiteX10" fmla="*/ 849457 w 888695"/>
                  <a:gd name="connsiteY10" fmla="*/ 856321 h 1881581"/>
                  <a:gd name="connsiteX11" fmla="*/ 858474 w 888695"/>
                  <a:gd name="connsiteY11" fmla="*/ 961307 h 1881581"/>
                  <a:gd name="connsiteX12" fmla="*/ 861535 w 888695"/>
                  <a:gd name="connsiteY12" fmla="*/ 978458 h 1881581"/>
                  <a:gd name="connsiteX13" fmla="*/ 875112 w 888695"/>
                  <a:gd name="connsiteY13" fmla="*/ 1031781 h 1881581"/>
                  <a:gd name="connsiteX14" fmla="*/ 875307 w 888695"/>
                  <a:gd name="connsiteY14" fmla="*/ 1033573 h 1881581"/>
                  <a:gd name="connsiteX15" fmla="*/ 881428 w 888695"/>
                  <a:gd name="connsiteY15" fmla="*/ 1057272 h 1881581"/>
                  <a:gd name="connsiteX16" fmla="*/ 883068 w 888695"/>
                  <a:gd name="connsiteY16" fmla="*/ 1064654 h 1881581"/>
                  <a:gd name="connsiteX17" fmla="*/ 816666 w 888695"/>
                  <a:gd name="connsiteY17" fmla="*/ 1213111 h 1881581"/>
                  <a:gd name="connsiteX18" fmla="*/ 530564 w 888695"/>
                  <a:gd name="connsiteY18" fmla="*/ 1881581 h 1881581"/>
                  <a:gd name="connsiteX19" fmla="*/ 333818 w 888695"/>
                  <a:gd name="connsiteY19" fmla="*/ 1881581 h 1881581"/>
                  <a:gd name="connsiteX20" fmla="*/ 333818 w 888695"/>
                  <a:gd name="connsiteY20" fmla="*/ 1848242 h 1881581"/>
                  <a:gd name="connsiteX21" fmla="*/ 325395 w 888695"/>
                  <a:gd name="connsiteY21" fmla="*/ 1487928 h 1881581"/>
                  <a:gd name="connsiteX22" fmla="*/ 323981 w 888695"/>
                  <a:gd name="connsiteY22" fmla="*/ 1486972 h 1881581"/>
                  <a:gd name="connsiteX23" fmla="*/ 183800 w 888695"/>
                  <a:gd name="connsiteY23" fmla="*/ 1348446 h 1881581"/>
                  <a:gd name="connsiteX24" fmla="*/ 133678 w 888695"/>
                  <a:gd name="connsiteY24" fmla="*/ 1259607 h 1881581"/>
                  <a:gd name="connsiteX25" fmla="*/ 124229 w 888695"/>
                  <a:gd name="connsiteY25" fmla="*/ 1222802 h 1881581"/>
                  <a:gd name="connsiteX26" fmla="*/ 119931 w 888695"/>
                  <a:gd name="connsiteY26" fmla="*/ 1212687 h 1881581"/>
                  <a:gd name="connsiteX27" fmla="*/ 110823 w 888695"/>
                  <a:gd name="connsiteY27" fmla="*/ 1170585 h 1881581"/>
                  <a:gd name="connsiteX28" fmla="*/ 106843 w 888695"/>
                  <a:gd name="connsiteY28" fmla="*/ 1155082 h 1881581"/>
                  <a:gd name="connsiteX29" fmla="*/ 106336 w 888695"/>
                  <a:gd name="connsiteY29" fmla="*/ 1149843 h 1881581"/>
                  <a:gd name="connsiteX30" fmla="*/ 93919 w 888695"/>
                  <a:gd name="connsiteY30" fmla="*/ 1092442 h 1881581"/>
                  <a:gd name="connsiteX31" fmla="*/ 87445 w 888695"/>
                  <a:gd name="connsiteY31" fmla="*/ 978344 h 1881581"/>
                  <a:gd name="connsiteX32" fmla="*/ 89710 w 888695"/>
                  <a:gd name="connsiteY32" fmla="*/ 920404 h 1881581"/>
                  <a:gd name="connsiteX33" fmla="*/ 33952 w 888695"/>
                  <a:gd name="connsiteY33" fmla="*/ 590602 h 1881581"/>
                  <a:gd name="connsiteX34" fmla="*/ 1308 w 888695"/>
                  <a:gd name="connsiteY34" fmla="*/ 416156 h 1881581"/>
                  <a:gd name="connsiteX35" fmla="*/ 56280 w 888695"/>
                  <a:gd name="connsiteY35" fmla="*/ 336641 h 1881581"/>
                  <a:gd name="connsiteX36" fmla="*/ 135045 w 888695"/>
                  <a:gd name="connsiteY36" fmla="*/ 391564 h 1881581"/>
                  <a:gd name="connsiteX37" fmla="*/ 140008 w 888695"/>
                  <a:gd name="connsiteY37" fmla="*/ 413964 h 1881581"/>
                  <a:gd name="connsiteX38" fmla="*/ 150189 w 888695"/>
                  <a:gd name="connsiteY38" fmla="*/ 430633 h 1881581"/>
                  <a:gd name="connsiteX39" fmla="*/ 237787 w 888695"/>
                  <a:gd name="connsiteY39" fmla="*/ 814181 h 1881581"/>
                  <a:gd name="connsiteX40" fmla="*/ 241707 w 888695"/>
                  <a:gd name="connsiteY40" fmla="*/ 817009 h 1881581"/>
                  <a:gd name="connsiteX41" fmla="*/ 254014 w 888695"/>
                  <a:gd name="connsiteY41" fmla="*/ 801434 h 1881581"/>
                  <a:gd name="connsiteX42" fmla="*/ 192478 w 888695"/>
                  <a:gd name="connsiteY42" fmla="*/ 224336 h 1881581"/>
                  <a:gd name="connsiteX43" fmla="*/ 258116 w 888695"/>
                  <a:gd name="connsiteY43" fmla="*/ 139083 h 1881581"/>
                  <a:gd name="connsiteX44" fmla="*/ 342625 w 888695"/>
                  <a:gd name="connsiteY44" fmla="*/ 205482 h 1881581"/>
                  <a:gd name="connsiteX45" fmla="*/ 418109 w 888695"/>
                  <a:gd name="connsiteY45" fmla="*/ 750610 h 1881581"/>
                  <a:gd name="connsiteX46" fmla="*/ 429595 w 888695"/>
                  <a:gd name="connsiteY46" fmla="*/ 761267 h 1881581"/>
                  <a:gd name="connsiteX47" fmla="*/ 445184 w 888695"/>
                  <a:gd name="connsiteY47" fmla="*/ 747331 h 1881581"/>
                  <a:gd name="connsiteX48" fmla="*/ 424672 w 888695"/>
                  <a:gd name="connsiteY48" fmla="*/ 93998 h 1881581"/>
                  <a:gd name="connsiteX49" fmla="*/ 497695 w 888695"/>
                  <a:gd name="connsiteY49" fmla="*/ 547 h 1881581"/>
                  <a:gd name="connsiteX0" fmla="*/ 497695 w 888695"/>
                  <a:gd name="connsiteY0" fmla="*/ 547 h 1881581"/>
                  <a:gd name="connsiteX1" fmla="*/ 590408 w 888695"/>
                  <a:gd name="connsiteY1" fmla="*/ 67766 h 1881581"/>
                  <a:gd name="connsiteX2" fmla="*/ 627329 w 888695"/>
                  <a:gd name="connsiteY2" fmla="*/ 703065 h 1881581"/>
                  <a:gd name="connsiteX3" fmla="*/ 659328 w 888695"/>
                  <a:gd name="connsiteY3" fmla="*/ 695687 h 1881581"/>
                  <a:gd name="connsiteX4" fmla="*/ 724966 w 888695"/>
                  <a:gd name="connsiteY4" fmla="*/ 177611 h 1881581"/>
                  <a:gd name="connsiteX5" fmla="*/ 798808 w 888695"/>
                  <a:gd name="connsiteY5" fmla="*/ 125148 h 1881581"/>
                  <a:gd name="connsiteX6" fmla="*/ 817679 w 888695"/>
                  <a:gd name="connsiteY6" fmla="*/ 127607 h 1881581"/>
                  <a:gd name="connsiteX7" fmla="*/ 875112 w 888695"/>
                  <a:gd name="connsiteY7" fmla="*/ 217778 h 1881581"/>
                  <a:gd name="connsiteX8" fmla="*/ 840652 w 888695"/>
                  <a:gd name="connsiteY8" fmla="*/ 711262 h 1881581"/>
                  <a:gd name="connsiteX9" fmla="*/ 847573 w 888695"/>
                  <a:gd name="connsiteY9" fmla="*/ 790669 h 1881581"/>
                  <a:gd name="connsiteX10" fmla="*/ 849457 w 888695"/>
                  <a:gd name="connsiteY10" fmla="*/ 856321 h 1881581"/>
                  <a:gd name="connsiteX11" fmla="*/ 858474 w 888695"/>
                  <a:gd name="connsiteY11" fmla="*/ 961307 h 1881581"/>
                  <a:gd name="connsiteX12" fmla="*/ 861535 w 888695"/>
                  <a:gd name="connsiteY12" fmla="*/ 978458 h 1881581"/>
                  <a:gd name="connsiteX13" fmla="*/ 875112 w 888695"/>
                  <a:gd name="connsiteY13" fmla="*/ 1031781 h 1881581"/>
                  <a:gd name="connsiteX14" fmla="*/ 875307 w 888695"/>
                  <a:gd name="connsiteY14" fmla="*/ 1033573 h 1881581"/>
                  <a:gd name="connsiteX15" fmla="*/ 881428 w 888695"/>
                  <a:gd name="connsiteY15" fmla="*/ 1057272 h 1881581"/>
                  <a:gd name="connsiteX16" fmla="*/ 883068 w 888695"/>
                  <a:gd name="connsiteY16" fmla="*/ 1064654 h 1881581"/>
                  <a:gd name="connsiteX17" fmla="*/ 816666 w 888695"/>
                  <a:gd name="connsiteY17" fmla="*/ 1213111 h 1881581"/>
                  <a:gd name="connsiteX18" fmla="*/ 530564 w 888695"/>
                  <a:gd name="connsiteY18" fmla="*/ 1881581 h 1881581"/>
                  <a:gd name="connsiteX19" fmla="*/ 333818 w 888695"/>
                  <a:gd name="connsiteY19" fmla="*/ 1881581 h 1881581"/>
                  <a:gd name="connsiteX20" fmla="*/ 325395 w 888695"/>
                  <a:gd name="connsiteY20" fmla="*/ 1487928 h 1881581"/>
                  <a:gd name="connsiteX21" fmla="*/ 323981 w 888695"/>
                  <a:gd name="connsiteY21" fmla="*/ 1486972 h 1881581"/>
                  <a:gd name="connsiteX22" fmla="*/ 183800 w 888695"/>
                  <a:gd name="connsiteY22" fmla="*/ 1348446 h 1881581"/>
                  <a:gd name="connsiteX23" fmla="*/ 133678 w 888695"/>
                  <a:gd name="connsiteY23" fmla="*/ 1259607 h 1881581"/>
                  <a:gd name="connsiteX24" fmla="*/ 124229 w 888695"/>
                  <a:gd name="connsiteY24" fmla="*/ 1222802 h 1881581"/>
                  <a:gd name="connsiteX25" fmla="*/ 119931 w 888695"/>
                  <a:gd name="connsiteY25" fmla="*/ 1212687 h 1881581"/>
                  <a:gd name="connsiteX26" fmla="*/ 110823 w 888695"/>
                  <a:gd name="connsiteY26" fmla="*/ 1170585 h 1881581"/>
                  <a:gd name="connsiteX27" fmla="*/ 106843 w 888695"/>
                  <a:gd name="connsiteY27" fmla="*/ 1155082 h 1881581"/>
                  <a:gd name="connsiteX28" fmla="*/ 106336 w 888695"/>
                  <a:gd name="connsiteY28" fmla="*/ 1149843 h 1881581"/>
                  <a:gd name="connsiteX29" fmla="*/ 93919 w 888695"/>
                  <a:gd name="connsiteY29" fmla="*/ 1092442 h 1881581"/>
                  <a:gd name="connsiteX30" fmla="*/ 87445 w 888695"/>
                  <a:gd name="connsiteY30" fmla="*/ 978344 h 1881581"/>
                  <a:gd name="connsiteX31" fmla="*/ 89710 w 888695"/>
                  <a:gd name="connsiteY31" fmla="*/ 920404 h 1881581"/>
                  <a:gd name="connsiteX32" fmla="*/ 33952 w 888695"/>
                  <a:gd name="connsiteY32" fmla="*/ 590602 h 1881581"/>
                  <a:gd name="connsiteX33" fmla="*/ 1308 w 888695"/>
                  <a:gd name="connsiteY33" fmla="*/ 416156 h 1881581"/>
                  <a:gd name="connsiteX34" fmla="*/ 56280 w 888695"/>
                  <a:gd name="connsiteY34" fmla="*/ 336641 h 1881581"/>
                  <a:gd name="connsiteX35" fmla="*/ 135045 w 888695"/>
                  <a:gd name="connsiteY35" fmla="*/ 391564 h 1881581"/>
                  <a:gd name="connsiteX36" fmla="*/ 140008 w 888695"/>
                  <a:gd name="connsiteY36" fmla="*/ 413964 h 1881581"/>
                  <a:gd name="connsiteX37" fmla="*/ 150189 w 888695"/>
                  <a:gd name="connsiteY37" fmla="*/ 430633 h 1881581"/>
                  <a:gd name="connsiteX38" fmla="*/ 237787 w 888695"/>
                  <a:gd name="connsiteY38" fmla="*/ 814181 h 1881581"/>
                  <a:gd name="connsiteX39" fmla="*/ 241707 w 888695"/>
                  <a:gd name="connsiteY39" fmla="*/ 817009 h 1881581"/>
                  <a:gd name="connsiteX40" fmla="*/ 254014 w 888695"/>
                  <a:gd name="connsiteY40" fmla="*/ 801434 h 1881581"/>
                  <a:gd name="connsiteX41" fmla="*/ 192478 w 888695"/>
                  <a:gd name="connsiteY41" fmla="*/ 224336 h 1881581"/>
                  <a:gd name="connsiteX42" fmla="*/ 258116 w 888695"/>
                  <a:gd name="connsiteY42" fmla="*/ 139083 h 1881581"/>
                  <a:gd name="connsiteX43" fmla="*/ 342625 w 888695"/>
                  <a:gd name="connsiteY43" fmla="*/ 205482 h 1881581"/>
                  <a:gd name="connsiteX44" fmla="*/ 418109 w 888695"/>
                  <a:gd name="connsiteY44" fmla="*/ 750610 h 1881581"/>
                  <a:gd name="connsiteX45" fmla="*/ 429595 w 888695"/>
                  <a:gd name="connsiteY45" fmla="*/ 761267 h 1881581"/>
                  <a:gd name="connsiteX46" fmla="*/ 445184 w 888695"/>
                  <a:gd name="connsiteY46" fmla="*/ 747331 h 1881581"/>
                  <a:gd name="connsiteX47" fmla="*/ 424672 w 888695"/>
                  <a:gd name="connsiteY47" fmla="*/ 93998 h 1881581"/>
                  <a:gd name="connsiteX48" fmla="*/ 497695 w 888695"/>
                  <a:gd name="connsiteY48" fmla="*/ 547 h 1881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888695" h="1881581">
                    <a:moveTo>
                      <a:pt x="497695" y="547"/>
                    </a:moveTo>
                    <a:cubicBezTo>
                      <a:pt x="541180" y="-4371"/>
                      <a:pt x="581383" y="24320"/>
                      <a:pt x="590408" y="67766"/>
                    </a:cubicBezTo>
                    <a:lnTo>
                      <a:pt x="627329" y="703065"/>
                    </a:lnTo>
                    <a:cubicBezTo>
                      <a:pt x="631432" y="726838"/>
                      <a:pt x="651123" y="718640"/>
                      <a:pt x="659328" y="695687"/>
                    </a:cubicBezTo>
                    <a:lnTo>
                      <a:pt x="724966" y="177611"/>
                    </a:lnTo>
                    <a:cubicBezTo>
                      <a:pt x="735632" y="145641"/>
                      <a:pt x="765989" y="125148"/>
                      <a:pt x="798808" y="125148"/>
                    </a:cubicBezTo>
                    <a:cubicBezTo>
                      <a:pt x="805372" y="125148"/>
                      <a:pt x="811115" y="125968"/>
                      <a:pt x="817679" y="127607"/>
                    </a:cubicBezTo>
                    <a:cubicBezTo>
                      <a:pt x="857882" y="137444"/>
                      <a:pt x="882496" y="176791"/>
                      <a:pt x="875112" y="217778"/>
                    </a:cubicBezTo>
                    <a:lnTo>
                      <a:pt x="840652" y="711262"/>
                    </a:lnTo>
                    <a:lnTo>
                      <a:pt x="847573" y="790669"/>
                    </a:lnTo>
                    <a:lnTo>
                      <a:pt x="849457" y="856321"/>
                    </a:lnTo>
                    <a:cubicBezTo>
                      <a:pt x="852736" y="884208"/>
                      <a:pt x="856835" y="920297"/>
                      <a:pt x="858474" y="961307"/>
                    </a:cubicBezTo>
                    <a:lnTo>
                      <a:pt x="861535" y="978458"/>
                    </a:lnTo>
                    <a:lnTo>
                      <a:pt x="875112" y="1031781"/>
                    </a:lnTo>
                    <a:lnTo>
                      <a:pt x="875307" y="1033573"/>
                    </a:lnTo>
                    <a:lnTo>
                      <a:pt x="881428" y="1057272"/>
                    </a:lnTo>
                    <a:cubicBezTo>
                      <a:pt x="882248" y="1059732"/>
                      <a:pt x="883068" y="1062193"/>
                      <a:pt x="883068" y="1064654"/>
                    </a:cubicBezTo>
                    <a:cubicBezTo>
                      <a:pt x="903562" y="1128630"/>
                      <a:pt x="865033" y="1178663"/>
                      <a:pt x="816666" y="1213111"/>
                    </a:cubicBezTo>
                    <a:lnTo>
                      <a:pt x="530564" y="1881581"/>
                    </a:lnTo>
                    <a:lnTo>
                      <a:pt x="333818" y="1881581"/>
                    </a:lnTo>
                    <a:lnTo>
                      <a:pt x="325395" y="1487928"/>
                    </a:lnTo>
                    <a:lnTo>
                      <a:pt x="323981" y="1486972"/>
                    </a:lnTo>
                    <a:cubicBezTo>
                      <a:pt x="304460" y="1472862"/>
                      <a:pt x="256350" y="1433953"/>
                      <a:pt x="183800" y="1348446"/>
                    </a:cubicBezTo>
                    <a:cubicBezTo>
                      <a:pt x="162486" y="1323225"/>
                      <a:pt x="146141" y="1292723"/>
                      <a:pt x="133678" y="1259607"/>
                    </a:cubicBezTo>
                    <a:lnTo>
                      <a:pt x="124229" y="1222802"/>
                    </a:lnTo>
                    <a:lnTo>
                      <a:pt x="119931" y="1212687"/>
                    </a:lnTo>
                    <a:lnTo>
                      <a:pt x="110823" y="1170585"/>
                    </a:lnTo>
                    <a:lnTo>
                      <a:pt x="106843" y="1155082"/>
                    </a:lnTo>
                    <a:lnTo>
                      <a:pt x="106336" y="1149843"/>
                    </a:lnTo>
                    <a:lnTo>
                      <a:pt x="93919" y="1092442"/>
                    </a:lnTo>
                    <a:cubicBezTo>
                      <a:pt x="89048" y="1052070"/>
                      <a:pt x="87432" y="1012722"/>
                      <a:pt x="87445" y="978344"/>
                    </a:cubicBezTo>
                    <a:lnTo>
                      <a:pt x="89710" y="920404"/>
                    </a:lnTo>
                    <a:lnTo>
                      <a:pt x="33952" y="590602"/>
                    </a:lnTo>
                    <a:lnTo>
                      <a:pt x="1308" y="416156"/>
                    </a:lnTo>
                    <a:cubicBezTo>
                      <a:pt x="-6076" y="378448"/>
                      <a:pt x="18538" y="343199"/>
                      <a:pt x="56280" y="336641"/>
                    </a:cubicBezTo>
                    <a:cubicBezTo>
                      <a:pt x="92381" y="330083"/>
                      <a:pt x="126841" y="355495"/>
                      <a:pt x="135045" y="391564"/>
                    </a:cubicBezTo>
                    <a:lnTo>
                      <a:pt x="140008" y="413964"/>
                    </a:lnTo>
                    <a:lnTo>
                      <a:pt x="150189" y="430633"/>
                    </a:lnTo>
                    <a:lnTo>
                      <a:pt x="237787" y="814181"/>
                    </a:lnTo>
                    <a:lnTo>
                      <a:pt x="241707" y="817009"/>
                    </a:lnTo>
                    <a:cubicBezTo>
                      <a:pt x="249091" y="816189"/>
                      <a:pt x="254834" y="808812"/>
                      <a:pt x="254014" y="801434"/>
                    </a:cubicBezTo>
                    <a:lnTo>
                      <a:pt x="192478" y="224336"/>
                    </a:lnTo>
                    <a:cubicBezTo>
                      <a:pt x="186735" y="182530"/>
                      <a:pt x="216272" y="144002"/>
                      <a:pt x="258116" y="139083"/>
                    </a:cubicBezTo>
                    <a:cubicBezTo>
                      <a:pt x="299140" y="134165"/>
                      <a:pt x="335241" y="164495"/>
                      <a:pt x="342625" y="205482"/>
                    </a:cubicBezTo>
                    <a:lnTo>
                      <a:pt x="418109" y="750610"/>
                    </a:lnTo>
                    <a:cubicBezTo>
                      <a:pt x="418929" y="755528"/>
                      <a:pt x="423852" y="760447"/>
                      <a:pt x="429595" y="761267"/>
                    </a:cubicBezTo>
                    <a:cubicBezTo>
                      <a:pt x="437800" y="762906"/>
                      <a:pt x="446005" y="756348"/>
                      <a:pt x="445184" y="747331"/>
                    </a:cubicBezTo>
                    <a:lnTo>
                      <a:pt x="424672" y="93998"/>
                    </a:lnTo>
                    <a:cubicBezTo>
                      <a:pt x="418929" y="48092"/>
                      <a:pt x="451748" y="6285"/>
                      <a:pt x="497695" y="547"/>
                    </a:cubicBezTo>
                    <a:close/>
                  </a:path>
                </a:pathLst>
              </a:custGeom>
              <a:solidFill>
                <a:srgbClr val="EBAE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pPr>
                <a:endParaRPr lang="en-US" dirty="0">
                  <a:solidFill>
                    <a:prstClr val="black"/>
                  </a:solidFill>
                  <a:latin typeface="DIN Condensed"/>
                </a:endParaRPr>
              </a:p>
            </p:txBody>
          </p:sp>
          <p:sp>
            <p:nvSpPr>
              <p:cNvPr id="62" name="Freeform: Shape 55">
                <a:extLst>
                  <a:ext uri="{FF2B5EF4-FFF2-40B4-BE49-F238E27FC236}">
                    <a16:creationId xmlns:a16="http://schemas.microsoft.com/office/drawing/2014/main" id="{36CD8A57-C6D0-427E-A3A3-CFF2B9E2C298}"/>
                  </a:ext>
                </a:extLst>
              </p:cNvPr>
              <p:cNvSpPr>
                <a:spLocks/>
              </p:cNvSpPr>
              <p:nvPr/>
            </p:nvSpPr>
            <p:spPr bwMode="auto">
              <a:xfrm>
                <a:off x="10430798" y="4702921"/>
                <a:ext cx="453825" cy="620333"/>
              </a:xfrm>
              <a:custGeom>
                <a:avLst/>
                <a:gdLst>
                  <a:gd name="connsiteX0" fmla="*/ 49146 w 453825"/>
                  <a:gd name="connsiteY0" fmla="*/ 78 h 620333"/>
                  <a:gd name="connsiteX1" fmla="*/ 187309 w 453825"/>
                  <a:gd name="connsiteY1" fmla="*/ 9133 h 620333"/>
                  <a:gd name="connsiteX2" fmla="*/ 197119 w 453825"/>
                  <a:gd name="connsiteY2" fmla="*/ 9133 h 620333"/>
                  <a:gd name="connsiteX3" fmla="*/ 206112 w 453825"/>
                  <a:gd name="connsiteY3" fmla="*/ 9956 h 620333"/>
                  <a:gd name="connsiteX4" fmla="*/ 382700 w 453825"/>
                  <a:gd name="connsiteY4" fmla="*/ 3371 h 620333"/>
                  <a:gd name="connsiteX5" fmla="*/ 394145 w 453825"/>
                  <a:gd name="connsiteY5" fmla="*/ 3371 h 620333"/>
                  <a:gd name="connsiteX6" fmla="*/ 435022 w 453825"/>
                  <a:gd name="connsiteY6" fmla="*/ 30535 h 620333"/>
                  <a:gd name="connsiteX7" fmla="*/ 453825 w 453825"/>
                  <a:gd name="connsiteY7" fmla="*/ 103795 h 620333"/>
                  <a:gd name="connsiteX8" fmla="*/ 448920 w 453825"/>
                  <a:gd name="connsiteY8" fmla="*/ 142483 h 620333"/>
                  <a:gd name="connsiteX9" fmla="*/ 362261 w 453825"/>
                  <a:gd name="connsiteY9" fmla="*/ 235499 h 620333"/>
                  <a:gd name="connsiteX10" fmla="*/ 319749 w 453825"/>
                  <a:gd name="connsiteY10" fmla="*/ 240438 h 620333"/>
                  <a:gd name="connsiteX11" fmla="*/ 286742 w 453825"/>
                  <a:gd name="connsiteY11" fmla="*/ 227267 h 620333"/>
                  <a:gd name="connsiteX12" fmla="*/ 265689 w 453825"/>
                  <a:gd name="connsiteY12" fmla="*/ 217103 h 620333"/>
                  <a:gd name="connsiteX13" fmla="*/ 315687 w 453825"/>
                  <a:gd name="connsiteY13" fmla="*/ 412744 h 620333"/>
                  <a:gd name="connsiteX14" fmla="*/ 129432 w 453825"/>
                  <a:gd name="connsiteY14" fmla="*/ 620333 h 620333"/>
                  <a:gd name="connsiteX15" fmla="*/ 3687 w 453825"/>
                  <a:gd name="connsiteY15" fmla="*/ 381525 h 620333"/>
                  <a:gd name="connsiteX16" fmla="*/ 29292 w 453825"/>
                  <a:gd name="connsiteY16" fmla="*/ 272069 h 620333"/>
                  <a:gd name="connsiteX17" fmla="*/ 54394 w 453825"/>
                  <a:gd name="connsiteY17" fmla="*/ 219349 h 620333"/>
                  <a:gd name="connsiteX18" fmla="*/ 54255 w 453825"/>
                  <a:gd name="connsiteY18" fmla="*/ 219242 h 620333"/>
                  <a:gd name="connsiteX19" fmla="*/ 32795 w 453825"/>
                  <a:gd name="connsiteY19" fmla="*/ 177055 h 620333"/>
                  <a:gd name="connsiteX20" fmla="*/ 34430 w 453825"/>
                  <a:gd name="connsiteY20" fmla="*/ 154830 h 620333"/>
                  <a:gd name="connsiteX21" fmla="*/ 17262 w 453825"/>
                  <a:gd name="connsiteY21" fmla="*/ 28065 h 620333"/>
                  <a:gd name="connsiteX22" fmla="*/ 22167 w 453825"/>
                  <a:gd name="connsiteY22" fmla="*/ 14895 h 620333"/>
                  <a:gd name="connsiteX23" fmla="*/ 49146 w 453825"/>
                  <a:gd name="connsiteY23" fmla="*/ 78 h 620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53825" h="620333">
                    <a:moveTo>
                      <a:pt x="49146" y="78"/>
                    </a:moveTo>
                    <a:cubicBezTo>
                      <a:pt x="102286" y="5840"/>
                      <a:pt x="148067" y="8310"/>
                      <a:pt x="187309" y="9133"/>
                    </a:cubicBezTo>
                    <a:cubicBezTo>
                      <a:pt x="190579" y="9133"/>
                      <a:pt x="193849" y="9133"/>
                      <a:pt x="197119" y="9133"/>
                    </a:cubicBezTo>
                    <a:cubicBezTo>
                      <a:pt x="200390" y="9956"/>
                      <a:pt x="203660" y="9956"/>
                      <a:pt x="206112" y="9956"/>
                    </a:cubicBezTo>
                    <a:cubicBezTo>
                      <a:pt x="291136" y="10779"/>
                      <a:pt x="345911" y="4194"/>
                      <a:pt x="382700" y="3371"/>
                    </a:cubicBezTo>
                    <a:cubicBezTo>
                      <a:pt x="386787" y="3371"/>
                      <a:pt x="390057" y="3371"/>
                      <a:pt x="394145" y="3371"/>
                    </a:cubicBezTo>
                    <a:cubicBezTo>
                      <a:pt x="412131" y="5840"/>
                      <a:pt x="426029" y="15718"/>
                      <a:pt x="435022" y="30535"/>
                    </a:cubicBezTo>
                    <a:cubicBezTo>
                      <a:pt x="439927" y="52760"/>
                      <a:pt x="445650" y="77454"/>
                      <a:pt x="453825" y="103795"/>
                    </a:cubicBezTo>
                    <a:cubicBezTo>
                      <a:pt x="453825" y="117789"/>
                      <a:pt x="452190" y="131782"/>
                      <a:pt x="448920" y="142483"/>
                    </a:cubicBezTo>
                    <a:cubicBezTo>
                      <a:pt x="437474" y="184464"/>
                      <a:pt x="403955" y="220682"/>
                      <a:pt x="362261" y="235499"/>
                    </a:cubicBezTo>
                    <a:cubicBezTo>
                      <a:pt x="349181" y="240438"/>
                      <a:pt x="333648" y="243730"/>
                      <a:pt x="319749" y="240438"/>
                    </a:cubicBezTo>
                    <a:cubicBezTo>
                      <a:pt x="308304" y="237968"/>
                      <a:pt x="297472" y="232824"/>
                      <a:pt x="286742" y="227267"/>
                    </a:cubicBezTo>
                    <a:lnTo>
                      <a:pt x="265689" y="217103"/>
                    </a:lnTo>
                    <a:lnTo>
                      <a:pt x="315687" y="412744"/>
                    </a:lnTo>
                    <a:lnTo>
                      <a:pt x="129432" y="620333"/>
                    </a:lnTo>
                    <a:cubicBezTo>
                      <a:pt x="41286" y="586352"/>
                      <a:pt x="-15358" y="515356"/>
                      <a:pt x="3687" y="381525"/>
                    </a:cubicBezTo>
                    <a:cubicBezTo>
                      <a:pt x="9614" y="340019"/>
                      <a:pt x="18341" y="303739"/>
                      <a:pt x="29292" y="272069"/>
                    </a:cubicBezTo>
                    <a:lnTo>
                      <a:pt x="54394" y="219349"/>
                    </a:lnTo>
                    <a:lnTo>
                      <a:pt x="54255" y="219242"/>
                    </a:lnTo>
                    <a:cubicBezTo>
                      <a:pt x="43627" y="207306"/>
                      <a:pt x="36883" y="191872"/>
                      <a:pt x="32795" y="177055"/>
                    </a:cubicBezTo>
                    <a:cubicBezTo>
                      <a:pt x="34430" y="164708"/>
                      <a:pt x="34430" y="154830"/>
                      <a:pt x="34430" y="154830"/>
                    </a:cubicBezTo>
                    <a:lnTo>
                      <a:pt x="17262" y="28065"/>
                    </a:lnTo>
                    <a:cubicBezTo>
                      <a:pt x="18897" y="23127"/>
                      <a:pt x="20532" y="19011"/>
                      <a:pt x="22167" y="14895"/>
                    </a:cubicBezTo>
                    <a:cubicBezTo>
                      <a:pt x="26255" y="5017"/>
                      <a:pt x="37700" y="-745"/>
                      <a:pt x="49146" y="78"/>
                    </a:cubicBezTo>
                    <a:close/>
                  </a:path>
                </a:pathLst>
              </a:custGeom>
              <a:solidFill>
                <a:srgbClr val="D58C5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pPr>
                <a:endParaRPr lang="en-US" dirty="0">
                  <a:solidFill>
                    <a:prstClr val="black"/>
                  </a:solidFill>
                  <a:latin typeface="DIN Condensed"/>
                </a:endParaRPr>
              </a:p>
            </p:txBody>
          </p:sp>
          <p:sp>
            <p:nvSpPr>
              <p:cNvPr id="63" name="Freeform 62">
                <a:extLst>
                  <a:ext uri="{FF2B5EF4-FFF2-40B4-BE49-F238E27FC236}">
                    <a16:creationId xmlns:a16="http://schemas.microsoft.com/office/drawing/2014/main" id="{A259C091-FC49-432A-A9F7-0AFA62DC46F8}"/>
                  </a:ext>
                </a:extLst>
              </p:cNvPr>
              <p:cNvSpPr>
                <a:spLocks/>
              </p:cNvSpPr>
              <p:nvPr/>
            </p:nvSpPr>
            <p:spPr bwMode="auto">
              <a:xfrm>
                <a:off x="10452823" y="4722813"/>
                <a:ext cx="495300" cy="908050"/>
              </a:xfrm>
              <a:custGeom>
                <a:avLst/>
                <a:gdLst>
                  <a:gd name="T0" fmla="*/ 0 w 604"/>
                  <a:gd name="T1" fmla="*/ 502 h 1108"/>
                  <a:gd name="T2" fmla="*/ 0 w 604"/>
                  <a:gd name="T3" fmla="*/ 1108 h 1108"/>
                  <a:gd name="T4" fmla="*/ 363 w 604"/>
                  <a:gd name="T5" fmla="*/ 1108 h 1108"/>
                  <a:gd name="T6" fmla="*/ 363 w 604"/>
                  <a:gd name="T7" fmla="*/ 617 h 1108"/>
                  <a:gd name="T8" fmla="*/ 589 w 604"/>
                  <a:gd name="T9" fmla="*/ 283 h 1108"/>
                  <a:gd name="T10" fmla="*/ 591 w 604"/>
                  <a:gd name="T11" fmla="*/ 212 h 1108"/>
                  <a:gd name="T12" fmla="*/ 488 w 604"/>
                  <a:gd name="T13" fmla="*/ 38 h 1108"/>
                  <a:gd name="T14" fmla="*/ 417 w 604"/>
                  <a:gd name="T15" fmla="*/ 6 h 1108"/>
                  <a:gd name="T16" fmla="*/ 60 w 604"/>
                  <a:gd name="T17" fmla="*/ 15 h 1108"/>
                  <a:gd name="T18" fmla="*/ 24 w 604"/>
                  <a:gd name="T19" fmla="*/ 43 h 1108"/>
                  <a:gd name="T20" fmla="*/ 218 w 604"/>
                  <a:gd name="T21" fmla="*/ 264 h 1108"/>
                  <a:gd name="T22" fmla="*/ 0 w 604"/>
                  <a:gd name="T23" fmla="*/ 502 h 1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04" h="1108">
                    <a:moveTo>
                      <a:pt x="0" y="502"/>
                    </a:moveTo>
                    <a:lnTo>
                      <a:pt x="0" y="1108"/>
                    </a:lnTo>
                    <a:lnTo>
                      <a:pt x="363" y="1108"/>
                    </a:lnTo>
                    <a:lnTo>
                      <a:pt x="363" y="617"/>
                    </a:lnTo>
                    <a:lnTo>
                      <a:pt x="589" y="283"/>
                    </a:lnTo>
                    <a:cubicBezTo>
                      <a:pt x="603" y="262"/>
                      <a:pt x="604" y="234"/>
                      <a:pt x="591" y="212"/>
                    </a:cubicBezTo>
                    <a:lnTo>
                      <a:pt x="488" y="38"/>
                    </a:lnTo>
                    <a:cubicBezTo>
                      <a:pt x="474" y="13"/>
                      <a:pt x="445" y="0"/>
                      <a:pt x="417" y="6"/>
                    </a:cubicBezTo>
                    <a:cubicBezTo>
                      <a:pt x="352" y="19"/>
                      <a:pt x="222" y="37"/>
                      <a:pt x="60" y="15"/>
                    </a:cubicBezTo>
                    <a:cubicBezTo>
                      <a:pt x="42" y="13"/>
                      <a:pt x="26" y="25"/>
                      <a:pt x="24" y="43"/>
                    </a:cubicBezTo>
                    <a:cubicBezTo>
                      <a:pt x="15" y="107"/>
                      <a:pt x="19" y="246"/>
                      <a:pt x="218" y="264"/>
                    </a:cubicBezTo>
                    <a:cubicBezTo>
                      <a:pt x="218" y="264"/>
                      <a:pt x="24" y="312"/>
                      <a:pt x="0" y="502"/>
                    </a:cubicBezTo>
                    <a:close/>
                  </a:path>
                </a:pathLst>
              </a:custGeom>
              <a:solidFill>
                <a:srgbClr val="EBAE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pPr>
                <a:endParaRPr lang="en-US" dirty="0">
                  <a:solidFill>
                    <a:prstClr val="black"/>
                  </a:solidFill>
                  <a:latin typeface="DIN Condensed"/>
                </a:endParaRPr>
              </a:p>
            </p:txBody>
          </p:sp>
          <p:sp>
            <p:nvSpPr>
              <p:cNvPr id="64" name="Freeform 63">
                <a:extLst>
                  <a:ext uri="{FF2B5EF4-FFF2-40B4-BE49-F238E27FC236}">
                    <a16:creationId xmlns:a16="http://schemas.microsoft.com/office/drawing/2014/main" id="{99BB525C-92FB-42C5-96DA-BB6E04895074}"/>
                  </a:ext>
                </a:extLst>
              </p:cNvPr>
              <p:cNvSpPr>
                <a:spLocks/>
              </p:cNvSpPr>
              <p:nvPr/>
            </p:nvSpPr>
            <p:spPr bwMode="auto">
              <a:xfrm>
                <a:off x="10133461" y="4515596"/>
                <a:ext cx="709613" cy="187325"/>
              </a:xfrm>
              <a:custGeom>
                <a:avLst/>
                <a:gdLst>
                  <a:gd name="T0" fmla="*/ 865 w 865"/>
                  <a:gd name="T1" fmla="*/ 0 h 230"/>
                  <a:gd name="T2" fmla="*/ 861 w 865"/>
                  <a:gd name="T3" fmla="*/ 52 h 230"/>
                  <a:gd name="T4" fmla="*/ 0 w 865"/>
                  <a:gd name="T5" fmla="*/ 230 h 230"/>
                  <a:gd name="T6" fmla="*/ 865 w 865"/>
                  <a:gd name="T7" fmla="*/ 0 h 230"/>
                </a:gdLst>
                <a:ahLst/>
                <a:cxnLst>
                  <a:cxn ang="0">
                    <a:pos x="T0" y="T1"/>
                  </a:cxn>
                  <a:cxn ang="0">
                    <a:pos x="T2" y="T3"/>
                  </a:cxn>
                  <a:cxn ang="0">
                    <a:pos x="T4" y="T5"/>
                  </a:cxn>
                  <a:cxn ang="0">
                    <a:pos x="T6" y="T7"/>
                  </a:cxn>
                </a:cxnLst>
                <a:rect l="0" t="0" r="r" b="b"/>
                <a:pathLst>
                  <a:path w="865" h="230">
                    <a:moveTo>
                      <a:pt x="865" y="0"/>
                    </a:moveTo>
                    <a:lnTo>
                      <a:pt x="861" y="52"/>
                    </a:lnTo>
                    <a:cubicBezTo>
                      <a:pt x="237" y="72"/>
                      <a:pt x="24" y="212"/>
                      <a:pt x="0" y="230"/>
                    </a:cubicBezTo>
                    <a:cubicBezTo>
                      <a:pt x="243" y="33"/>
                      <a:pt x="774" y="4"/>
                      <a:pt x="865" y="0"/>
                    </a:cubicBezTo>
                    <a:close/>
                  </a:path>
                </a:pathLst>
              </a:custGeom>
              <a:solidFill>
                <a:srgbClr val="D58C5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pPr>
                <a:endParaRPr lang="en-US" dirty="0">
                  <a:solidFill>
                    <a:prstClr val="black"/>
                  </a:solidFill>
                  <a:latin typeface="DIN Condensed"/>
                </a:endParaRPr>
              </a:p>
            </p:txBody>
          </p:sp>
        </p:grpSp>
      </p:grpSp>
    </p:spTree>
    <p:extLst>
      <p:ext uri="{BB962C8B-B14F-4D97-AF65-F5344CB8AC3E}">
        <p14:creationId xmlns:p14="http://schemas.microsoft.com/office/powerpoint/2010/main" val="37871559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42B94-AA19-4448-881B-7FDA1190714D}"/>
              </a:ext>
            </a:extLst>
          </p:cNvPr>
          <p:cNvSpPr>
            <a:spLocks noGrp="1"/>
          </p:cNvSpPr>
          <p:nvPr>
            <p:ph type="title"/>
          </p:nvPr>
        </p:nvSpPr>
        <p:spPr/>
        <p:txBody>
          <a:bodyPr/>
          <a:lstStyle/>
          <a:p>
            <a:r>
              <a:rPr lang="en-US" dirty="0"/>
              <a:t>THANK YOU</a:t>
            </a:r>
          </a:p>
        </p:txBody>
      </p:sp>
      <p:sp>
        <p:nvSpPr>
          <p:cNvPr id="3" name="Content Placeholder 2">
            <a:extLst>
              <a:ext uri="{FF2B5EF4-FFF2-40B4-BE49-F238E27FC236}">
                <a16:creationId xmlns:a16="http://schemas.microsoft.com/office/drawing/2014/main" id="{C937CE3B-54EA-8A4C-B203-EA627D92F2C9}"/>
              </a:ext>
            </a:extLst>
          </p:cNvPr>
          <p:cNvSpPr>
            <a:spLocks noGrp="1"/>
          </p:cNvSpPr>
          <p:nvPr>
            <p:ph idx="1"/>
          </p:nvPr>
        </p:nvSpPr>
        <p:spPr>
          <a:xfrm>
            <a:off x="838200" y="1611313"/>
            <a:ext cx="10515600" cy="4060825"/>
          </a:xfrm>
        </p:spPr>
        <p:txBody>
          <a:bodyPr>
            <a:normAutofit fontScale="62500" lnSpcReduction="20000"/>
          </a:bodyPr>
          <a:lstStyle/>
          <a:p>
            <a:pPr marL="0" lvl="1" indent="0" algn="just">
              <a:buNone/>
            </a:pPr>
            <a:r>
              <a:rPr lang="en-US" dirty="0">
                <a:solidFill>
                  <a:schemeClr val="bg1"/>
                </a:solidFill>
              </a:rPr>
              <a:t>Disclaimer </a:t>
            </a:r>
          </a:p>
          <a:p>
            <a:pPr marL="0" lvl="1" indent="0" algn="just">
              <a:buNone/>
            </a:pPr>
            <a:r>
              <a:rPr lang="en-US" dirty="0">
                <a:solidFill>
                  <a:schemeClr val="bg1"/>
                </a:solidFill>
              </a:rPr>
              <a:t>Tech Mahindra, herein referred to as TechM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TechM or its subsidiaries. Any unauthorized use, disclosure or public dissemination of information contained herein is prohibited. Unless specifically noted, TechM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TechM. Information contained in a presentation hosted or promoted by TechM is provided “as is” without warranty of any kind, either expressed or implied, including any warranty of merchantability or fitness for a particular purpose. TechM assumes no liability or responsibility for the contents of a presentation or the opinions expressed by the presenters. All expressions of opinion are subject to change without notice.</a:t>
            </a:r>
          </a:p>
          <a:p>
            <a:pPr marL="0" lvl="1" indent="0" algn="just">
              <a:buNone/>
            </a:pPr>
            <a:endParaRPr lang="en-US" dirty="0">
              <a:solidFill>
                <a:schemeClr val="bg1"/>
              </a:solidFill>
            </a:endParaRPr>
          </a:p>
          <a:p>
            <a:pPr marL="0" lvl="1" indent="0" algn="ctr">
              <a:buNone/>
            </a:pPr>
            <a:r>
              <a:rPr lang="en-US" b="1" dirty="0">
                <a:solidFill>
                  <a:schemeClr val="bg1"/>
                </a:solidFill>
              </a:rPr>
              <a:t>Thank You</a:t>
            </a:r>
          </a:p>
          <a:p>
            <a:pPr marL="0" lvl="1" indent="0" algn="ctr">
              <a:buNone/>
            </a:pPr>
            <a:r>
              <a:rPr lang="en-US" b="1" dirty="0">
                <a:solidFill>
                  <a:schemeClr val="bg1"/>
                </a:solidFill>
              </a:rPr>
              <a:t> </a:t>
            </a:r>
          </a:p>
          <a:p>
            <a:pPr marL="0" lvl="1" indent="0" algn="ctr">
              <a:buNone/>
            </a:pPr>
            <a:r>
              <a:rPr lang="en-US" b="1" dirty="0">
                <a:solidFill>
                  <a:schemeClr val="bg1"/>
                </a:solidFill>
              </a:rPr>
              <a:t>Visit us at techmahindra.com</a:t>
            </a:r>
          </a:p>
        </p:txBody>
      </p:sp>
      <p:sp>
        <p:nvSpPr>
          <p:cNvPr id="4" name="Date Placeholder 3">
            <a:extLst>
              <a:ext uri="{FF2B5EF4-FFF2-40B4-BE49-F238E27FC236}">
                <a16:creationId xmlns:a16="http://schemas.microsoft.com/office/drawing/2014/main" id="{36ED7B83-97B9-AC43-AAED-D4162A5BA637}"/>
              </a:ext>
            </a:extLst>
          </p:cNvPr>
          <p:cNvSpPr>
            <a:spLocks noGrp="1"/>
          </p:cNvSpPr>
          <p:nvPr>
            <p:ph type="dt" sz="half" idx="2"/>
          </p:nvPr>
        </p:nvSpPr>
        <p:spPr/>
        <p:txBody>
          <a:bodyPr/>
          <a:lstStyle/>
          <a:p>
            <a:fld id="{E4D6C0C8-3325-894F-B9D7-BEA551178ACC}" type="datetime1">
              <a:rPr lang="en-US" smtClean="0"/>
              <a:t>11/6/2020</a:t>
            </a:fld>
            <a:endParaRPr lang="en-US"/>
          </a:p>
        </p:txBody>
      </p:sp>
      <p:sp>
        <p:nvSpPr>
          <p:cNvPr id="5" name="Slide Number Placeholder 4">
            <a:extLst>
              <a:ext uri="{FF2B5EF4-FFF2-40B4-BE49-F238E27FC236}">
                <a16:creationId xmlns:a16="http://schemas.microsoft.com/office/drawing/2014/main" id="{2FDACDE7-645B-6F4A-B8EA-9596969D7E2D}"/>
              </a:ext>
            </a:extLst>
          </p:cNvPr>
          <p:cNvSpPr>
            <a:spLocks noGrp="1"/>
          </p:cNvSpPr>
          <p:nvPr>
            <p:ph type="sldNum" sz="quarter" idx="4"/>
          </p:nvPr>
        </p:nvSpPr>
        <p:spPr/>
        <p:txBody>
          <a:bodyPr/>
          <a:lstStyle/>
          <a:p>
            <a:fld id="{D57F1E4F-1CFF-5643-939E-217C01CDF565}" type="slidenum">
              <a:rPr lang="en-US" smtClean="0"/>
              <a:pPr/>
              <a:t>24</a:t>
            </a:fld>
            <a:endParaRPr lang="en-US"/>
          </a:p>
        </p:txBody>
      </p:sp>
    </p:spTree>
    <p:extLst>
      <p:ext uri="{BB962C8B-B14F-4D97-AF65-F5344CB8AC3E}">
        <p14:creationId xmlns:p14="http://schemas.microsoft.com/office/powerpoint/2010/main" val="17127705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42B94-AA19-4448-881B-7FDA1190714D}"/>
              </a:ext>
            </a:extLst>
          </p:cNvPr>
          <p:cNvSpPr>
            <a:spLocks noGrp="1"/>
          </p:cNvSpPr>
          <p:nvPr>
            <p:ph type="title"/>
          </p:nvPr>
        </p:nvSpPr>
        <p:spPr>
          <a:xfrm>
            <a:off x="956355" y="2784145"/>
            <a:ext cx="10515600" cy="741872"/>
          </a:xfrm>
        </p:spPr>
        <p:txBody>
          <a:bodyPr/>
          <a:lstStyle/>
          <a:p>
            <a:pPr algn="ctr"/>
            <a:r>
              <a:rPr lang="en-US" dirty="0"/>
              <a:t>SLIDES for reference</a:t>
            </a:r>
          </a:p>
        </p:txBody>
      </p:sp>
      <p:sp>
        <p:nvSpPr>
          <p:cNvPr id="4" name="Date Placeholder 3">
            <a:extLst>
              <a:ext uri="{FF2B5EF4-FFF2-40B4-BE49-F238E27FC236}">
                <a16:creationId xmlns:a16="http://schemas.microsoft.com/office/drawing/2014/main" id="{36ED7B83-97B9-AC43-AAED-D4162A5BA637}"/>
              </a:ext>
            </a:extLst>
          </p:cNvPr>
          <p:cNvSpPr>
            <a:spLocks noGrp="1"/>
          </p:cNvSpPr>
          <p:nvPr>
            <p:ph type="dt" sz="half" idx="2"/>
          </p:nvPr>
        </p:nvSpPr>
        <p:spPr/>
        <p:txBody>
          <a:bodyPr/>
          <a:lstStyle/>
          <a:p>
            <a:fld id="{E4D6C0C8-3325-894F-B9D7-BEA551178ACC}" type="datetime1">
              <a:rPr lang="en-US" smtClean="0"/>
              <a:t>11/6/2020</a:t>
            </a:fld>
            <a:endParaRPr lang="en-US"/>
          </a:p>
        </p:txBody>
      </p:sp>
      <p:sp>
        <p:nvSpPr>
          <p:cNvPr id="5" name="Slide Number Placeholder 4">
            <a:extLst>
              <a:ext uri="{FF2B5EF4-FFF2-40B4-BE49-F238E27FC236}">
                <a16:creationId xmlns:a16="http://schemas.microsoft.com/office/drawing/2014/main" id="{2FDACDE7-645B-6F4A-B8EA-9596969D7E2D}"/>
              </a:ext>
            </a:extLst>
          </p:cNvPr>
          <p:cNvSpPr>
            <a:spLocks noGrp="1"/>
          </p:cNvSpPr>
          <p:nvPr>
            <p:ph type="sldNum" sz="quarter" idx="4"/>
          </p:nvPr>
        </p:nvSpPr>
        <p:spPr/>
        <p:txBody>
          <a:bodyPr/>
          <a:lstStyle/>
          <a:p>
            <a:fld id="{D57F1E4F-1CFF-5643-939E-217C01CDF565}" type="slidenum">
              <a:rPr lang="en-US" smtClean="0"/>
              <a:pPr/>
              <a:t>25</a:t>
            </a:fld>
            <a:endParaRPr lang="en-US"/>
          </a:p>
        </p:txBody>
      </p:sp>
    </p:spTree>
    <p:extLst>
      <p:ext uri="{BB962C8B-B14F-4D97-AF65-F5344CB8AC3E}">
        <p14:creationId xmlns:p14="http://schemas.microsoft.com/office/powerpoint/2010/main" val="3848826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42B94-AA19-4448-881B-7FDA1190714D}"/>
              </a:ext>
            </a:extLst>
          </p:cNvPr>
          <p:cNvSpPr>
            <a:spLocks noGrp="1"/>
          </p:cNvSpPr>
          <p:nvPr>
            <p:ph type="title"/>
          </p:nvPr>
        </p:nvSpPr>
        <p:spPr>
          <a:xfrm>
            <a:off x="2238234" y="1"/>
            <a:ext cx="9938945" cy="741872"/>
          </a:xfrm>
        </p:spPr>
        <p:txBody>
          <a:bodyPr>
            <a:normAutofit/>
          </a:bodyPr>
          <a:lstStyle/>
          <a:p>
            <a:r>
              <a:rPr lang="en-US" sz="3000" dirty="0"/>
              <a:t>STEADY STATE – METRICS REPORTING sample</a:t>
            </a:r>
          </a:p>
        </p:txBody>
      </p:sp>
      <p:sp>
        <p:nvSpPr>
          <p:cNvPr id="4" name="Date Placeholder 3">
            <a:extLst>
              <a:ext uri="{FF2B5EF4-FFF2-40B4-BE49-F238E27FC236}">
                <a16:creationId xmlns:a16="http://schemas.microsoft.com/office/drawing/2014/main" id="{36ED7B83-97B9-AC43-AAED-D4162A5BA637}"/>
              </a:ext>
            </a:extLst>
          </p:cNvPr>
          <p:cNvSpPr>
            <a:spLocks noGrp="1"/>
          </p:cNvSpPr>
          <p:nvPr>
            <p:ph type="dt" sz="half" idx="2"/>
          </p:nvPr>
        </p:nvSpPr>
        <p:spPr/>
        <p:txBody>
          <a:bodyPr/>
          <a:lstStyle/>
          <a:p>
            <a:fld id="{E4D6C0C8-3325-894F-B9D7-BEA551178ACC}" type="datetime1">
              <a:rPr lang="en-US" smtClean="0"/>
              <a:t>11/6/2020</a:t>
            </a:fld>
            <a:endParaRPr lang="en-US"/>
          </a:p>
        </p:txBody>
      </p:sp>
      <p:sp>
        <p:nvSpPr>
          <p:cNvPr id="5" name="Slide Number Placeholder 4">
            <a:extLst>
              <a:ext uri="{FF2B5EF4-FFF2-40B4-BE49-F238E27FC236}">
                <a16:creationId xmlns:a16="http://schemas.microsoft.com/office/drawing/2014/main" id="{2FDACDE7-645B-6F4A-B8EA-9596969D7E2D}"/>
              </a:ext>
            </a:extLst>
          </p:cNvPr>
          <p:cNvSpPr>
            <a:spLocks noGrp="1"/>
          </p:cNvSpPr>
          <p:nvPr>
            <p:ph type="sldNum" sz="quarter" idx="4"/>
          </p:nvPr>
        </p:nvSpPr>
        <p:spPr/>
        <p:txBody>
          <a:bodyPr/>
          <a:lstStyle/>
          <a:p>
            <a:fld id="{D57F1E4F-1CFF-5643-939E-217C01CDF565}" type="slidenum">
              <a:rPr lang="en-US" smtClean="0"/>
              <a:pPr/>
              <a:t>26</a:t>
            </a:fld>
            <a:endParaRPr lang="en-US"/>
          </a:p>
        </p:txBody>
      </p:sp>
      <p:pic>
        <p:nvPicPr>
          <p:cNvPr id="11" name="Picture 10"/>
          <p:cNvPicPr/>
          <p:nvPr/>
        </p:nvPicPr>
        <p:blipFill rotWithShape="1">
          <a:blip r:embed="rId2" cstate="email">
            <a:extLst>
              <a:ext uri="{28A0092B-C50C-407E-A947-70E740481C1C}">
                <a14:useLocalDpi xmlns:a14="http://schemas.microsoft.com/office/drawing/2010/main" val="0"/>
              </a:ext>
            </a:extLst>
          </a:blip>
          <a:srcRect r="16909" b="6000"/>
          <a:stretch/>
        </p:blipFill>
        <p:spPr bwMode="auto">
          <a:xfrm>
            <a:off x="6483271" y="923569"/>
            <a:ext cx="4349405" cy="2630781"/>
          </a:xfrm>
          <a:prstGeom prst="rect">
            <a:avLst/>
          </a:prstGeom>
          <a:noFill/>
          <a:ln w="19050">
            <a:solidFill>
              <a:schemeClr val="tx1"/>
            </a:solidFill>
          </a:ln>
          <a:extLst>
            <a:ext uri="{53640926-AAD7-44D8-BBD7-CCE9431645EC}">
              <a14:shadowObscured xmlns:a14="http://schemas.microsoft.com/office/drawing/2010/main"/>
            </a:ext>
          </a:extLst>
        </p:spPr>
      </p:pic>
      <p:pic>
        <p:nvPicPr>
          <p:cNvPr id="12" name="Picture 4"/>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394271" y="875889"/>
            <a:ext cx="4720211" cy="27065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Text Box 369"/>
          <p:cNvSpPr txBox="1">
            <a:spLocks noChangeArrowheads="1"/>
          </p:cNvSpPr>
          <p:nvPr/>
        </p:nvSpPr>
        <p:spPr bwMode="auto">
          <a:xfrm>
            <a:off x="7397820" y="531175"/>
            <a:ext cx="3434856" cy="338554"/>
          </a:xfrm>
          <a:prstGeom prst="rect">
            <a:avLst/>
          </a:prstGeom>
          <a:noFill/>
          <a:ln>
            <a:noFill/>
          </a:ln>
          <a:effectLst>
            <a:prstShdw prst="shdw17" dist="17961" dir="2700000">
              <a:srgbClr val="0000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200" b="1">
                <a:solidFill>
                  <a:schemeClr val="tx1"/>
                </a:solidFill>
                <a:latin typeface="Arial" pitchFamily="34" charset="0"/>
                <a:cs typeface="Arial" pitchFamily="34" charset="0"/>
              </a:defRPr>
            </a:lvl1pPr>
            <a:lvl2pPr marL="742950" indent="-285750" eaLnBrk="0" hangingPunct="0">
              <a:defRPr sz="2200" b="1">
                <a:solidFill>
                  <a:schemeClr val="tx1"/>
                </a:solidFill>
                <a:latin typeface="Arial" pitchFamily="34" charset="0"/>
                <a:cs typeface="Arial" pitchFamily="34" charset="0"/>
              </a:defRPr>
            </a:lvl2pPr>
            <a:lvl3pPr marL="1143000" indent="-228600" eaLnBrk="0" hangingPunct="0">
              <a:defRPr sz="2200" b="1">
                <a:solidFill>
                  <a:schemeClr val="tx1"/>
                </a:solidFill>
                <a:latin typeface="Arial" pitchFamily="34" charset="0"/>
                <a:cs typeface="Arial" pitchFamily="34" charset="0"/>
              </a:defRPr>
            </a:lvl3pPr>
            <a:lvl4pPr marL="1600200" indent="-228600" eaLnBrk="0" hangingPunct="0">
              <a:defRPr sz="2200" b="1">
                <a:solidFill>
                  <a:schemeClr val="tx1"/>
                </a:solidFill>
                <a:latin typeface="Arial" pitchFamily="34" charset="0"/>
                <a:cs typeface="Arial" pitchFamily="34" charset="0"/>
              </a:defRPr>
            </a:lvl4pPr>
            <a:lvl5pPr marL="2057400" indent="-228600" eaLnBrk="0" hangingPunct="0">
              <a:defRPr sz="2200" b="1">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200" b="1">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200" b="1">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200" b="1">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200" b="1">
                <a:solidFill>
                  <a:schemeClr val="tx1"/>
                </a:solidFill>
                <a:latin typeface="Arial" pitchFamily="34" charset="0"/>
                <a:cs typeface="Arial" pitchFamily="34" charset="0"/>
              </a:defRPr>
            </a:lvl9pPr>
          </a:lstStyle>
          <a:p>
            <a:pPr algn="r" eaLnBrk="1" hangingPunct="1">
              <a:spcBef>
                <a:spcPct val="50000"/>
              </a:spcBef>
            </a:pPr>
            <a:r>
              <a:rPr lang="en-US" sz="1600" dirty="0">
                <a:solidFill>
                  <a:schemeClr val="bg1">
                    <a:lumMod val="75000"/>
                  </a:schemeClr>
                </a:solidFill>
                <a:latin typeface="DIN Condensed"/>
                <a:cs typeface="Times New Roman" pitchFamily="18" charset="0"/>
              </a:rPr>
              <a:t>Ticket Categorization</a:t>
            </a:r>
          </a:p>
        </p:txBody>
      </p:sp>
      <p:sp>
        <p:nvSpPr>
          <p:cNvPr id="14" name="Text Box 369"/>
          <p:cNvSpPr txBox="1">
            <a:spLocks noChangeArrowheads="1"/>
          </p:cNvSpPr>
          <p:nvPr/>
        </p:nvSpPr>
        <p:spPr bwMode="auto">
          <a:xfrm>
            <a:off x="1314654" y="585015"/>
            <a:ext cx="3434856" cy="338554"/>
          </a:xfrm>
          <a:prstGeom prst="rect">
            <a:avLst/>
          </a:prstGeom>
          <a:noFill/>
          <a:ln>
            <a:noFill/>
          </a:ln>
          <a:effectLst>
            <a:prstShdw prst="shdw17" dist="17961" dir="2700000">
              <a:srgbClr val="0000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200" b="1">
                <a:solidFill>
                  <a:schemeClr val="tx1"/>
                </a:solidFill>
                <a:latin typeface="Arial" pitchFamily="34" charset="0"/>
                <a:cs typeface="Arial" pitchFamily="34" charset="0"/>
              </a:defRPr>
            </a:lvl1pPr>
            <a:lvl2pPr marL="742950" indent="-285750" eaLnBrk="0" hangingPunct="0">
              <a:defRPr sz="2200" b="1">
                <a:solidFill>
                  <a:schemeClr val="tx1"/>
                </a:solidFill>
                <a:latin typeface="Arial" pitchFamily="34" charset="0"/>
                <a:cs typeface="Arial" pitchFamily="34" charset="0"/>
              </a:defRPr>
            </a:lvl2pPr>
            <a:lvl3pPr marL="1143000" indent="-228600" eaLnBrk="0" hangingPunct="0">
              <a:defRPr sz="2200" b="1">
                <a:solidFill>
                  <a:schemeClr val="tx1"/>
                </a:solidFill>
                <a:latin typeface="Arial" pitchFamily="34" charset="0"/>
                <a:cs typeface="Arial" pitchFamily="34" charset="0"/>
              </a:defRPr>
            </a:lvl3pPr>
            <a:lvl4pPr marL="1600200" indent="-228600" eaLnBrk="0" hangingPunct="0">
              <a:defRPr sz="2200" b="1">
                <a:solidFill>
                  <a:schemeClr val="tx1"/>
                </a:solidFill>
                <a:latin typeface="Arial" pitchFamily="34" charset="0"/>
                <a:cs typeface="Arial" pitchFamily="34" charset="0"/>
              </a:defRPr>
            </a:lvl4pPr>
            <a:lvl5pPr marL="2057400" indent="-228600" eaLnBrk="0" hangingPunct="0">
              <a:defRPr sz="2200" b="1">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200" b="1">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200" b="1">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200" b="1">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200" b="1">
                <a:solidFill>
                  <a:schemeClr val="tx1"/>
                </a:solidFill>
                <a:latin typeface="Arial" pitchFamily="34" charset="0"/>
                <a:cs typeface="Arial" pitchFamily="34" charset="0"/>
              </a:defRPr>
            </a:lvl9pPr>
          </a:lstStyle>
          <a:p>
            <a:pPr eaLnBrk="1" hangingPunct="1">
              <a:spcBef>
                <a:spcPct val="50000"/>
              </a:spcBef>
            </a:pPr>
            <a:r>
              <a:rPr lang="en-US" sz="1600" dirty="0">
                <a:solidFill>
                  <a:schemeClr val="bg1">
                    <a:lumMod val="75000"/>
                  </a:schemeClr>
                </a:solidFill>
                <a:latin typeface="DIN Condensed"/>
                <a:cs typeface="Times New Roman" pitchFamily="18" charset="0"/>
              </a:rPr>
              <a:t>Active and Backlog Aging</a:t>
            </a:r>
          </a:p>
        </p:txBody>
      </p:sp>
      <p:pic>
        <p:nvPicPr>
          <p:cNvPr id="15" name="Picture 3">
            <a:extLst>
              <a:ext uri="{FF2B5EF4-FFF2-40B4-BE49-F238E27FC236}">
                <a16:creationId xmlns:a16="http://schemas.microsoft.com/office/drawing/2014/main" id="{A0A393D7-8167-4C76-A54B-C541C9A9675D}"/>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1394271" y="3892904"/>
            <a:ext cx="4720210" cy="27780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Text Box 369">
            <a:extLst>
              <a:ext uri="{FF2B5EF4-FFF2-40B4-BE49-F238E27FC236}">
                <a16:creationId xmlns:a16="http://schemas.microsoft.com/office/drawing/2014/main" id="{FC5D6CCC-8ACE-49C1-9E9D-9D8EF2EBE537}"/>
              </a:ext>
            </a:extLst>
          </p:cNvPr>
          <p:cNvSpPr txBox="1">
            <a:spLocks noChangeArrowheads="1"/>
          </p:cNvSpPr>
          <p:nvPr/>
        </p:nvSpPr>
        <p:spPr bwMode="auto">
          <a:xfrm>
            <a:off x="1314654" y="3554350"/>
            <a:ext cx="3434856" cy="338554"/>
          </a:xfrm>
          <a:prstGeom prst="rect">
            <a:avLst/>
          </a:prstGeom>
          <a:noFill/>
          <a:ln>
            <a:noFill/>
          </a:ln>
          <a:effectLst>
            <a:prstShdw prst="shdw17" dist="17961" dir="2700000">
              <a:srgbClr val="0000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200" b="1">
                <a:solidFill>
                  <a:schemeClr val="tx1"/>
                </a:solidFill>
                <a:latin typeface="Arial" pitchFamily="34" charset="0"/>
                <a:cs typeface="Arial" pitchFamily="34" charset="0"/>
              </a:defRPr>
            </a:lvl1pPr>
            <a:lvl2pPr marL="742950" indent="-285750" eaLnBrk="0" hangingPunct="0">
              <a:defRPr sz="2200" b="1">
                <a:solidFill>
                  <a:schemeClr val="tx1"/>
                </a:solidFill>
                <a:latin typeface="Arial" pitchFamily="34" charset="0"/>
                <a:cs typeface="Arial" pitchFamily="34" charset="0"/>
              </a:defRPr>
            </a:lvl2pPr>
            <a:lvl3pPr marL="1143000" indent="-228600" eaLnBrk="0" hangingPunct="0">
              <a:defRPr sz="2200" b="1">
                <a:solidFill>
                  <a:schemeClr val="tx1"/>
                </a:solidFill>
                <a:latin typeface="Arial" pitchFamily="34" charset="0"/>
                <a:cs typeface="Arial" pitchFamily="34" charset="0"/>
              </a:defRPr>
            </a:lvl3pPr>
            <a:lvl4pPr marL="1600200" indent="-228600" eaLnBrk="0" hangingPunct="0">
              <a:defRPr sz="2200" b="1">
                <a:solidFill>
                  <a:schemeClr val="tx1"/>
                </a:solidFill>
                <a:latin typeface="Arial" pitchFamily="34" charset="0"/>
                <a:cs typeface="Arial" pitchFamily="34" charset="0"/>
              </a:defRPr>
            </a:lvl4pPr>
            <a:lvl5pPr marL="2057400" indent="-228600" eaLnBrk="0" hangingPunct="0">
              <a:defRPr sz="2200" b="1">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200" b="1">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200" b="1">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200" b="1">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200" b="1">
                <a:solidFill>
                  <a:schemeClr val="tx1"/>
                </a:solidFill>
                <a:latin typeface="Arial" pitchFamily="34" charset="0"/>
                <a:cs typeface="Arial" pitchFamily="34" charset="0"/>
              </a:defRPr>
            </a:lvl9pPr>
          </a:lstStyle>
          <a:p>
            <a:pPr eaLnBrk="1" hangingPunct="1">
              <a:spcBef>
                <a:spcPct val="50000"/>
              </a:spcBef>
            </a:pPr>
            <a:r>
              <a:rPr lang="en-US" sz="1600" dirty="0">
                <a:solidFill>
                  <a:schemeClr val="bg1">
                    <a:lumMod val="75000"/>
                  </a:schemeClr>
                </a:solidFill>
                <a:latin typeface="DIN Condensed"/>
                <a:cs typeface="Times New Roman" pitchFamily="18" charset="0"/>
              </a:rPr>
              <a:t>Performance Trend (SLA &amp; FTR)</a:t>
            </a:r>
          </a:p>
        </p:txBody>
      </p:sp>
      <p:pic>
        <p:nvPicPr>
          <p:cNvPr id="17" name="Picture 2">
            <a:extLst>
              <a:ext uri="{FF2B5EF4-FFF2-40B4-BE49-F238E27FC236}">
                <a16:creationId xmlns:a16="http://schemas.microsoft.com/office/drawing/2014/main" id="{15654702-DD67-499C-937C-919643C77435}"/>
              </a:ext>
            </a:extLst>
          </p:cNvPr>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6483271" y="3892904"/>
            <a:ext cx="4499688" cy="28199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Text Box 369">
            <a:extLst>
              <a:ext uri="{FF2B5EF4-FFF2-40B4-BE49-F238E27FC236}">
                <a16:creationId xmlns:a16="http://schemas.microsoft.com/office/drawing/2014/main" id="{7D809E80-B88D-4110-9D3C-1E97A1A42787}"/>
              </a:ext>
            </a:extLst>
          </p:cNvPr>
          <p:cNvSpPr txBox="1">
            <a:spLocks noChangeArrowheads="1"/>
          </p:cNvSpPr>
          <p:nvPr/>
        </p:nvSpPr>
        <p:spPr bwMode="auto">
          <a:xfrm>
            <a:off x="8765681" y="3554350"/>
            <a:ext cx="2217278" cy="338554"/>
          </a:xfrm>
          <a:prstGeom prst="rect">
            <a:avLst/>
          </a:prstGeom>
          <a:noFill/>
          <a:ln>
            <a:noFill/>
          </a:ln>
          <a:effectLst>
            <a:prstShdw prst="shdw17" dist="17961" dir="2700000">
              <a:srgbClr val="0000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200" b="1">
                <a:solidFill>
                  <a:schemeClr val="tx1"/>
                </a:solidFill>
                <a:latin typeface="Arial" pitchFamily="34" charset="0"/>
                <a:cs typeface="Arial" pitchFamily="34" charset="0"/>
              </a:defRPr>
            </a:lvl1pPr>
            <a:lvl2pPr marL="742950" indent="-285750" eaLnBrk="0" hangingPunct="0">
              <a:defRPr sz="2200" b="1">
                <a:solidFill>
                  <a:schemeClr val="tx1"/>
                </a:solidFill>
                <a:latin typeface="Arial" pitchFamily="34" charset="0"/>
                <a:cs typeface="Arial" pitchFamily="34" charset="0"/>
              </a:defRPr>
            </a:lvl2pPr>
            <a:lvl3pPr marL="1143000" indent="-228600" eaLnBrk="0" hangingPunct="0">
              <a:defRPr sz="2200" b="1">
                <a:solidFill>
                  <a:schemeClr val="tx1"/>
                </a:solidFill>
                <a:latin typeface="Arial" pitchFamily="34" charset="0"/>
                <a:cs typeface="Arial" pitchFamily="34" charset="0"/>
              </a:defRPr>
            </a:lvl3pPr>
            <a:lvl4pPr marL="1600200" indent="-228600" eaLnBrk="0" hangingPunct="0">
              <a:defRPr sz="2200" b="1">
                <a:solidFill>
                  <a:schemeClr val="tx1"/>
                </a:solidFill>
                <a:latin typeface="Arial" pitchFamily="34" charset="0"/>
                <a:cs typeface="Arial" pitchFamily="34" charset="0"/>
              </a:defRPr>
            </a:lvl4pPr>
            <a:lvl5pPr marL="2057400" indent="-228600" eaLnBrk="0" hangingPunct="0">
              <a:defRPr sz="2200" b="1">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200" b="1">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200" b="1">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200" b="1">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200" b="1">
                <a:solidFill>
                  <a:schemeClr val="tx1"/>
                </a:solidFill>
                <a:latin typeface="Arial" pitchFamily="34" charset="0"/>
                <a:cs typeface="Arial" pitchFamily="34" charset="0"/>
              </a:defRPr>
            </a:lvl9pPr>
          </a:lstStyle>
          <a:p>
            <a:pPr algn="r" eaLnBrk="1" hangingPunct="1">
              <a:spcBef>
                <a:spcPct val="50000"/>
              </a:spcBef>
            </a:pPr>
            <a:r>
              <a:rPr lang="en-US" sz="1600" dirty="0">
                <a:solidFill>
                  <a:schemeClr val="bg1">
                    <a:lumMod val="75000"/>
                  </a:schemeClr>
                </a:solidFill>
                <a:latin typeface="DIN Condensed"/>
                <a:cs typeface="Times New Roman" pitchFamily="18" charset="0"/>
              </a:rPr>
              <a:t>Historical Trend</a:t>
            </a:r>
          </a:p>
        </p:txBody>
      </p:sp>
    </p:spTree>
    <p:extLst>
      <p:ext uri="{BB962C8B-B14F-4D97-AF65-F5344CB8AC3E}">
        <p14:creationId xmlns:p14="http://schemas.microsoft.com/office/powerpoint/2010/main" val="40117989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42B94-AA19-4448-881B-7FDA1190714D}"/>
              </a:ext>
            </a:extLst>
          </p:cNvPr>
          <p:cNvSpPr>
            <a:spLocks noGrp="1"/>
          </p:cNvSpPr>
          <p:nvPr>
            <p:ph type="title"/>
          </p:nvPr>
        </p:nvSpPr>
        <p:spPr>
          <a:xfrm>
            <a:off x="1661579" y="1"/>
            <a:ext cx="10515600" cy="741872"/>
          </a:xfrm>
        </p:spPr>
        <p:txBody>
          <a:bodyPr vert="horz" lIns="91440" tIns="45720" rIns="91440" bIns="45720" rtlCol="0" anchor="ctr">
            <a:normAutofit/>
          </a:bodyPr>
          <a:lstStyle/>
          <a:p>
            <a:r>
              <a:rPr lang="en-US" dirty="0">
                <a:solidFill>
                  <a:schemeClr val="tx1"/>
                </a:solidFill>
              </a:rPr>
              <a:t>KT - APPROACH</a:t>
            </a:r>
          </a:p>
        </p:txBody>
      </p:sp>
      <p:sp>
        <p:nvSpPr>
          <p:cNvPr id="4" name="Date Placeholder 3">
            <a:extLst>
              <a:ext uri="{FF2B5EF4-FFF2-40B4-BE49-F238E27FC236}">
                <a16:creationId xmlns:a16="http://schemas.microsoft.com/office/drawing/2014/main" id="{36ED7B83-97B9-AC43-AAED-D4162A5BA637}"/>
              </a:ext>
            </a:extLst>
          </p:cNvPr>
          <p:cNvSpPr>
            <a:spLocks noGrp="1"/>
          </p:cNvSpPr>
          <p:nvPr>
            <p:ph type="dt" sz="half" idx="2"/>
          </p:nvPr>
        </p:nvSpPr>
        <p:spPr/>
        <p:txBody>
          <a:bodyPr/>
          <a:lstStyle/>
          <a:p>
            <a:fld id="{E4D6C0C8-3325-894F-B9D7-BEA551178ACC}" type="datetime1">
              <a:rPr lang="en-US" smtClean="0"/>
              <a:t>11/6/2020</a:t>
            </a:fld>
            <a:endParaRPr lang="en-US"/>
          </a:p>
        </p:txBody>
      </p:sp>
      <p:sp>
        <p:nvSpPr>
          <p:cNvPr id="5" name="Slide Number Placeholder 4">
            <a:extLst>
              <a:ext uri="{FF2B5EF4-FFF2-40B4-BE49-F238E27FC236}">
                <a16:creationId xmlns:a16="http://schemas.microsoft.com/office/drawing/2014/main" id="{2FDACDE7-645B-6F4A-B8EA-9596969D7E2D}"/>
              </a:ext>
            </a:extLst>
          </p:cNvPr>
          <p:cNvSpPr>
            <a:spLocks noGrp="1"/>
          </p:cNvSpPr>
          <p:nvPr>
            <p:ph type="sldNum" sz="quarter" idx="4"/>
          </p:nvPr>
        </p:nvSpPr>
        <p:spPr/>
        <p:txBody>
          <a:bodyPr/>
          <a:lstStyle/>
          <a:p>
            <a:fld id="{D57F1E4F-1CFF-5643-939E-217C01CDF565}" type="slidenum">
              <a:rPr lang="en-US" smtClean="0"/>
              <a:pPr/>
              <a:t>27</a:t>
            </a:fld>
            <a:endParaRPr lang="en-US"/>
          </a:p>
        </p:txBody>
      </p:sp>
      <p:sp>
        <p:nvSpPr>
          <p:cNvPr id="39" name="Date Placeholder 3">
            <a:extLst>
              <a:ext uri="{FF2B5EF4-FFF2-40B4-BE49-F238E27FC236}">
                <a16:creationId xmlns:a16="http://schemas.microsoft.com/office/drawing/2014/main" id="{36ED7B83-97B9-AC43-AAED-D4162A5BA637}"/>
              </a:ext>
            </a:extLst>
          </p:cNvPr>
          <p:cNvSpPr txBox="1">
            <a:spLocks/>
          </p:cNvSpPr>
          <p:nvPr/>
        </p:nvSpPr>
        <p:spPr>
          <a:xfrm>
            <a:off x="0" y="2568691"/>
            <a:ext cx="1600200" cy="365125"/>
          </a:xfrm>
          <a:prstGeom prst="rect">
            <a:avLst/>
          </a:prstGeom>
        </p:spPr>
        <p:txBody>
          <a:bodyPr vert="horz" lIns="91440" tIns="45720" rIns="91440" bIns="45720" rtlCol="0" anchor="ctr"/>
          <a:lstStyle>
            <a:defPPr>
              <a:defRPr lang="en-US"/>
            </a:defPPr>
            <a:lvl1pPr marL="0" algn="r" defTabSz="914400" rtl="0" eaLnBrk="1" latinLnBrk="0" hangingPunct="1">
              <a:defRPr sz="900" b="1" i="0" kern="1200">
                <a:solidFill>
                  <a:srgbClr val="A6AAA9"/>
                </a:solidFill>
                <a:effectLst>
                  <a:outerShdw blurRad="50800" dist="38100" dir="2700000" algn="tl" rotWithShape="0">
                    <a:srgbClr val="000000">
                      <a:alpha val="43000"/>
                    </a:srgbClr>
                  </a:outerShdw>
                </a:effectLst>
                <a:latin typeface="DIN Condensed"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4D6C0C8-3325-894F-B9D7-BEA551178ACC}" type="datetime1">
              <a:rPr lang="en-US" smtClean="0"/>
              <a:pPr/>
              <a:t>11/6/2020</a:t>
            </a:fld>
            <a:endParaRPr lang="en-US"/>
          </a:p>
        </p:txBody>
      </p:sp>
      <p:grpSp>
        <p:nvGrpSpPr>
          <p:cNvPr id="40" name="Group 39">
            <a:extLst>
              <a:ext uri="{FF2B5EF4-FFF2-40B4-BE49-F238E27FC236}">
                <a16:creationId xmlns:a16="http://schemas.microsoft.com/office/drawing/2014/main" id="{2B66D81F-35B2-4D82-B024-99001B9D1A17}"/>
              </a:ext>
            </a:extLst>
          </p:cNvPr>
          <p:cNvGrpSpPr/>
          <p:nvPr/>
        </p:nvGrpSpPr>
        <p:grpSpPr>
          <a:xfrm>
            <a:off x="0" y="1323914"/>
            <a:ext cx="4193931" cy="4387361"/>
            <a:chOff x="480747" y="-1025590"/>
            <a:chExt cx="10160000" cy="7767349"/>
          </a:xfrm>
        </p:grpSpPr>
        <p:sp>
          <p:nvSpPr>
            <p:cNvPr id="41" name="Freeform 257">
              <a:extLst>
                <a:ext uri="{FF2B5EF4-FFF2-40B4-BE49-F238E27FC236}">
                  <a16:creationId xmlns:a16="http://schemas.microsoft.com/office/drawing/2014/main" id="{D3B0BFF5-7F8D-4BD5-AE01-0C812DEE9E94}"/>
                </a:ext>
              </a:extLst>
            </p:cNvPr>
            <p:cNvSpPr>
              <a:spLocks/>
            </p:cNvSpPr>
            <p:nvPr/>
          </p:nvSpPr>
          <p:spPr bwMode="auto">
            <a:xfrm>
              <a:off x="480747" y="713915"/>
              <a:ext cx="6124575" cy="3947761"/>
            </a:xfrm>
            <a:custGeom>
              <a:avLst/>
              <a:gdLst>
                <a:gd name="T0" fmla="*/ 2000 w 3858"/>
                <a:gd name="T1" fmla="*/ 2156 h 2156"/>
                <a:gd name="T2" fmla="*/ 2076 w 3858"/>
                <a:gd name="T3" fmla="*/ 2148 h 2156"/>
                <a:gd name="T4" fmla="*/ 2160 w 3858"/>
                <a:gd name="T5" fmla="*/ 2124 h 2156"/>
                <a:gd name="T6" fmla="*/ 2248 w 3858"/>
                <a:gd name="T7" fmla="*/ 2088 h 2156"/>
                <a:gd name="T8" fmla="*/ 2342 w 3858"/>
                <a:gd name="T9" fmla="*/ 2040 h 2156"/>
                <a:gd name="T10" fmla="*/ 2438 w 3858"/>
                <a:gd name="T11" fmla="*/ 1984 h 2156"/>
                <a:gd name="T12" fmla="*/ 2536 w 3858"/>
                <a:gd name="T13" fmla="*/ 1918 h 2156"/>
                <a:gd name="T14" fmla="*/ 2632 w 3858"/>
                <a:gd name="T15" fmla="*/ 1846 h 2156"/>
                <a:gd name="T16" fmla="*/ 2820 w 3858"/>
                <a:gd name="T17" fmla="*/ 1692 h 2156"/>
                <a:gd name="T18" fmla="*/ 2990 w 3858"/>
                <a:gd name="T19" fmla="*/ 1534 h 2156"/>
                <a:gd name="T20" fmla="*/ 3130 w 3858"/>
                <a:gd name="T21" fmla="*/ 1386 h 2156"/>
                <a:gd name="T22" fmla="*/ 3208 w 3858"/>
                <a:gd name="T23" fmla="*/ 1290 h 2156"/>
                <a:gd name="T24" fmla="*/ 3244 w 3858"/>
                <a:gd name="T25" fmla="*/ 1238 h 2156"/>
                <a:gd name="T26" fmla="*/ 3256 w 3858"/>
                <a:gd name="T27" fmla="*/ 1214 h 2156"/>
                <a:gd name="T28" fmla="*/ 3416 w 3858"/>
                <a:gd name="T29" fmla="*/ 898 h 2156"/>
                <a:gd name="T30" fmla="*/ 3858 w 3858"/>
                <a:gd name="T31" fmla="*/ 0 h 2156"/>
                <a:gd name="T32" fmla="*/ 3834 w 3858"/>
                <a:gd name="T33" fmla="*/ 40 h 2156"/>
                <a:gd name="T34" fmla="*/ 3684 w 3858"/>
                <a:gd name="T35" fmla="*/ 294 h 2156"/>
                <a:gd name="T36" fmla="*/ 3578 w 3858"/>
                <a:gd name="T37" fmla="*/ 462 h 2156"/>
                <a:gd name="T38" fmla="*/ 3466 w 3858"/>
                <a:gd name="T39" fmla="*/ 628 h 2156"/>
                <a:gd name="T40" fmla="*/ 3362 w 3858"/>
                <a:gd name="T41" fmla="*/ 768 h 2156"/>
                <a:gd name="T42" fmla="*/ 3314 w 3858"/>
                <a:gd name="T43" fmla="*/ 822 h 2156"/>
                <a:gd name="T44" fmla="*/ 3274 w 3858"/>
                <a:gd name="T45" fmla="*/ 860 h 2156"/>
                <a:gd name="T46" fmla="*/ 3240 w 3858"/>
                <a:gd name="T47" fmla="*/ 880 h 2156"/>
                <a:gd name="T48" fmla="*/ 3226 w 3858"/>
                <a:gd name="T49" fmla="*/ 882 h 2156"/>
                <a:gd name="T50" fmla="*/ 3214 w 3858"/>
                <a:gd name="T51" fmla="*/ 878 h 2156"/>
                <a:gd name="T52" fmla="*/ 3212 w 3858"/>
                <a:gd name="T53" fmla="*/ 880 h 2156"/>
                <a:gd name="T54" fmla="*/ 3100 w 3858"/>
                <a:gd name="T55" fmla="*/ 700 h 2156"/>
                <a:gd name="T56" fmla="*/ 3002 w 3858"/>
                <a:gd name="T57" fmla="*/ 566 h 2156"/>
                <a:gd name="T58" fmla="*/ 2916 w 3858"/>
                <a:gd name="T59" fmla="*/ 464 h 2156"/>
                <a:gd name="T60" fmla="*/ 2854 w 3858"/>
                <a:gd name="T61" fmla="*/ 398 h 2156"/>
                <a:gd name="T62" fmla="*/ 2786 w 3858"/>
                <a:gd name="T63" fmla="*/ 334 h 2156"/>
                <a:gd name="T64" fmla="*/ 2712 w 3858"/>
                <a:gd name="T65" fmla="*/ 274 h 2156"/>
                <a:gd name="T66" fmla="*/ 2634 w 3858"/>
                <a:gd name="T67" fmla="*/ 220 h 2156"/>
                <a:gd name="T68" fmla="*/ 2550 w 3858"/>
                <a:gd name="T69" fmla="*/ 172 h 2156"/>
                <a:gd name="T70" fmla="*/ 2458 w 3858"/>
                <a:gd name="T71" fmla="*/ 130 h 2156"/>
                <a:gd name="T72" fmla="*/ 2362 w 3858"/>
                <a:gd name="T73" fmla="*/ 98 h 2156"/>
                <a:gd name="T74" fmla="*/ 2258 w 3858"/>
                <a:gd name="T75" fmla="*/ 74 h 2156"/>
                <a:gd name="T76" fmla="*/ 2150 w 3858"/>
                <a:gd name="T77" fmla="*/ 62 h 2156"/>
                <a:gd name="T78" fmla="*/ 2092 w 3858"/>
                <a:gd name="T79" fmla="*/ 60 h 2156"/>
                <a:gd name="T80" fmla="*/ 2 w 3858"/>
                <a:gd name="T81" fmla="*/ 2074 h 2156"/>
                <a:gd name="T82" fmla="*/ 0 w 3858"/>
                <a:gd name="T83" fmla="*/ 2156 h 2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858" h="2156">
                  <a:moveTo>
                    <a:pt x="2000" y="2156"/>
                  </a:moveTo>
                  <a:lnTo>
                    <a:pt x="2000" y="2156"/>
                  </a:lnTo>
                  <a:lnTo>
                    <a:pt x="2038" y="2154"/>
                  </a:lnTo>
                  <a:lnTo>
                    <a:pt x="2076" y="2148"/>
                  </a:lnTo>
                  <a:lnTo>
                    <a:pt x="2116" y="2138"/>
                  </a:lnTo>
                  <a:lnTo>
                    <a:pt x="2160" y="2124"/>
                  </a:lnTo>
                  <a:lnTo>
                    <a:pt x="2204" y="2108"/>
                  </a:lnTo>
                  <a:lnTo>
                    <a:pt x="2248" y="2088"/>
                  </a:lnTo>
                  <a:lnTo>
                    <a:pt x="2294" y="2066"/>
                  </a:lnTo>
                  <a:lnTo>
                    <a:pt x="2342" y="2040"/>
                  </a:lnTo>
                  <a:lnTo>
                    <a:pt x="2390" y="2014"/>
                  </a:lnTo>
                  <a:lnTo>
                    <a:pt x="2438" y="1984"/>
                  </a:lnTo>
                  <a:lnTo>
                    <a:pt x="2486" y="1952"/>
                  </a:lnTo>
                  <a:lnTo>
                    <a:pt x="2536" y="1918"/>
                  </a:lnTo>
                  <a:lnTo>
                    <a:pt x="2584" y="1882"/>
                  </a:lnTo>
                  <a:lnTo>
                    <a:pt x="2632" y="1846"/>
                  </a:lnTo>
                  <a:lnTo>
                    <a:pt x="2728" y="1770"/>
                  </a:lnTo>
                  <a:lnTo>
                    <a:pt x="2820" y="1692"/>
                  </a:lnTo>
                  <a:lnTo>
                    <a:pt x="2908" y="1612"/>
                  </a:lnTo>
                  <a:lnTo>
                    <a:pt x="2990" y="1534"/>
                  </a:lnTo>
                  <a:lnTo>
                    <a:pt x="3064" y="1458"/>
                  </a:lnTo>
                  <a:lnTo>
                    <a:pt x="3130" y="1386"/>
                  </a:lnTo>
                  <a:lnTo>
                    <a:pt x="3184" y="1320"/>
                  </a:lnTo>
                  <a:lnTo>
                    <a:pt x="3208" y="1290"/>
                  </a:lnTo>
                  <a:lnTo>
                    <a:pt x="3228" y="1262"/>
                  </a:lnTo>
                  <a:lnTo>
                    <a:pt x="3244" y="1238"/>
                  </a:lnTo>
                  <a:lnTo>
                    <a:pt x="3256" y="1214"/>
                  </a:lnTo>
                  <a:lnTo>
                    <a:pt x="3256" y="1214"/>
                  </a:lnTo>
                  <a:lnTo>
                    <a:pt x="3328" y="1076"/>
                  </a:lnTo>
                  <a:lnTo>
                    <a:pt x="3416" y="898"/>
                  </a:lnTo>
                  <a:lnTo>
                    <a:pt x="3616" y="494"/>
                  </a:lnTo>
                  <a:lnTo>
                    <a:pt x="3858" y="0"/>
                  </a:lnTo>
                  <a:lnTo>
                    <a:pt x="3858" y="0"/>
                  </a:lnTo>
                  <a:lnTo>
                    <a:pt x="3834" y="40"/>
                  </a:lnTo>
                  <a:lnTo>
                    <a:pt x="3772" y="146"/>
                  </a:lnTo>
                  <a:lnTo>
                    <a:pt x="3684" y="294"/>
                  </a:lnTo>
                  <a:lnTo>
                    <a:pt x="3632" y="378"/>
                  </a:lnTo>
                  <a:lnTo>
                    <a:pt x="3578" y="462"/>
                  </a:lnTo>
                  <a:lnTo>
                    <a:pt x="3522" y="548"/>
                  </a:lnTo>
                  <a:lnTo>
                    <a:pt x="3466" y="628"/>
                  </a:lnTo>
                  <a:lnTo>
                    <a:pt x="3412" y="704"/>
                  </a:lnTo>
                  <a:lnTo>
                    <a:pt x="3362" y="768"/>
                  </a:lnTo>
                  <a:lnTo>
                    <a:pt x="3338" y="796"/>
                  </a:lnTo>
                  <a:lnTo>
                    <a:pt x="3314" y="822"/>
                  </a:lnTo>
                  <a:lnTo>
                    <a:pt x="3294" y="842"/>
                  </a:lnTo>
                  <a:lnTo>
                    <a:pt x="3274" y="860"/>
                  </a:lnTo>
                  <a:lnTo>
                    <a:pt x="3256" y="872"/>
                  </a:lnTo>
                  <a:lnTo>
                    <a:pt x="3240" y="880"/>
                  </a:lnTo>
                  <a:lnTo>
                    <a:pt x="3232" y="882"/>
                  </a:lnTo>
                  <a:lnTo>
                    <a:pt x="3226" y="882"/>
                  </a:lnTo>
                  <a:lnTo>
                    <a:pt x="3220" y="880"/>
                  </a:lnTo>
                  <a:lnTo>
                    <a:pt x="3214" y="878"/>
                  </a:lnTo>
                  <a:lnTo>
                    <a:pt x="3212" y="880"/>
                  </a:lnTo>
                  <a:lnTo>
                    <a:pt x="3212" y="880"/>
                  </a:lnTo>
                  <a:lnTo>
                    <a:pt x="3142" y="764"/>
                  </a:lnTo>
                  <a:lnTo>
                    <a:pt x="3100" y="700"/>
                  </a:lnTo>
                  <a:lnTo>
                    <a:pt x="3052" y="634"/>
                  </a:lnTo>
                  <a:lnTo>
                    <a:pt x="3002" y="566"/>
                  </a:lnTo>
                  <a:lnTo>
                    <a:pt x="2946" y="498"/>
                  </a:lnTo>
                  <a:lnTo>
                    <a:pt x="2916" y="464"/>
                  </a:lnTo>
                  <a:lnTo>
                    <a:pt x="2886" y="432"/>
                  </a:lnTo>
                  <a:lnTo>
                    <a:pt x="2854" y="398"/>
                  </a:lnTo>
                  <a:lnTo>
                    <a:pt x="2820" y="366"/>
                  </a:lnTo>
                  <a:lnTo>
                    <a:pt x="2786" y="334"/>
                  </a:lnTo>
                  <a:lnTo>
                    <a:pt x="2750" y="304"/>
                  </a:lnTo>
                  <a:lnTo>
                    <a:pt x="2712" y="274"/>
                  </a:lnTo>
                  <a:lnTo>
                    <a:pt x="2674" y="246"/>
                  </a:lnTo>
                  <a:lnTo>
                    <a:pt x="2634" y="220"/>
                  </a:lnTo>
                  <a:lnTo>
                    <a:pt x="2592" y="194"/>
                  </a:lnTo>
                  <a:lnTo>
                    <a:pt x="2550" y="172"/>
                  </a:lnTo>
                  <a:lnTo>
                    <a:pt x="2504" y="150"/>
                  </a:lnTo>
                  <a:lnTo>
                    <a:pt x="2458" y="130"/>
                  </a:lnTo>
                  <a:lnTo>
                    <a:pt x="2410" y="112"/>
                  </a:lnTo>
                  <a:lnTo>
                    <a:pt x="2362" y="98"/>
                  </a:lnTo>
                  <a:lnTo>
                    <a:pt x="2312" y="84"/>
                  </a:lnTo>
                  <a:lnTo>
                    <a:pt x="2258" y="74"/>
                  </a:lnTo>
                  <a:lnTo>
                    <a:pt x="2204" y="68"/>
                  </a:lnTo>
                  <a:lnTo>
                    <a:pt x="2150" y="62"/>
                  </a:lnTo>
                  <a:lnTo>
                    <a:pt x="2092" y="60"/>
                  </a:lnTo>
                  <a:lnTo>
                    <a:pt x="2092" y="60"/>
                  </a:lnTo>
                  <a:lnTo>
                    <a:pt x="0" y="62"/>
                  </a:lnTo>
                  <a:lnTo>
                    <a:pt x="2" y="2074"/>
                  </a:lnTo>
                  <a:lnTo>
                    <a:pt x="0" y="2156"/>
                  </a:lnTo>
                  <a:lnTo>
                    <a:pt x="0" y="2156"/>
                  </a:lnTo>
                  <a:lnTo>
                    <a:pt x="2000" y="2156"/>
                  </a:lnTo>
                  <a:close/>
                </a:path>
              </a:pathLst>
            </a:custGeom>
            <a:solidFill>
              <a:srgbClr val="519B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42" name="Freeform 242">
              <a:extLst>
                <a:ext uri="{FF2B5EF4-FFF2-40B4-BE49-F238E27FC236}">
                  <a16:creationId xmlns:a16="http://schemas.microsoft.com/office/drawing/2014/main" id="{E3834CA8-3FF0-4097-B9F0-8ABA23922C62}"/>
                </a:ext>
              </a:extLst>
            </p:cNvPr>
            <p:cNvSpPr>
              <a:spLocks/>
            </p:cNvSpPr>
            <p:nvPr/>
          </p:nvSpPr>
          <p:spPr bwMode="auto">
            <a:xfrm>
              <a:off x="5760772" y="2493702"/>
              <a:ext cx="4879975" cy="2347415"/>
            </a:xfrm>
            <a:custGeom>
              <a:avLst/>
              <a:gdLst>
                <a:gd name="T0" fmla="*/ 0 w 3074"/>
                <a:gd name="T1" fmla="*/ 0 h 1214"/>
                <a:gd name="T2" fmla="*/ 0 w 3074"/>
                <a:gd name="T3" fmla="*/ 0 h 1214"/>
                <a:gd name="T4" fmla="*/ 14 w 3074"/>
                <a:gd name="T5" fmla="*/ 32 h 1214"/>
                <a:gd name="T6" fmla="*/ 30 w 3074"/>
                <a:gd name="T7" fmla="*/ 70 h 1214"/>
                <a:gd name="T8" fmla="*/ 56 w 3074"/>
                <a:gd name="T9" fmla="*/ 118 h 1214"/>
                <a:gd name="T10" fmla="*/ 88 w 3074"/>
                <a:gd name="T11" fmla="*/ 178 h 1214"/>
                <a:gd name="T12" fmla="*/ 126 w 3074"/>
                <a:gd name="T13" fmla="*/ 246 h 1214"/>
                <a:gd name="T14" fmla="*/ 172 w 3074"/>
                <a:gd name="T15" fmla="*/ 318 h 1214"/>
                <a:gd name="T16" fmla="*/ 226 w 3074"/>
                <a:gd name="T17" fmla="*/ 396 h 1214"/>
                <a:gd name="T18" fmla="*/ 254 w 3074"/>
                <a:gd name="T19" fmla="*/ 436 h 1214"/>
                <a:gd name="T20" fmla="*/ 286 w 3074"/>
                <a:gd name="T21" fmla="*/ 478 h 1214"/>
                <a:gd name="T22" fmla="*/ 318 w 3074"/>
                <a:gd name="T23" fmla="*/ 518 h 1214"/>
                <a:gd name="T24" fmla="*/ 354 w 3074"/>
                <a:gd name="T25" fmla="*/ 560 h 1214"/>
                <a:gd name="T26" fmla="*/ 390 w 3074"/>
                <a:gd name="T27" fmla="*/ 600 h 1214"/>
                <a:gd name="T28" fmla="*/ 428 w 3074"/>
                <a:gd name="T29" fmla="*/ 640 h 1214"/>
                <a:gd name="T30" fmla="*/ 468 w 3074"/>
                <a:gd name="T31" fmla="*/ 680 h 1214"/>
                <a:gd name="T32" fmla="*/ 510 w 3074"/>
                <a:gd name="T33" fmla="*/ 718 h 1214"/>
                <a:gd name="T34" fmla="*/ 554 w 3074"/>
                <a:gd name="T35" fmla="*/ 756 h 1214"/>
                <a:gd name="T36" fmla="*/ 600 w 3074"/>
                <a:gd name="T37" fmla="*/ 792 h 1214"/>
                <a:gd name="T38" fmla="*/ 646 w 3074"/>
                <a:gd name="T39" fmla="*/ 828 h 1214"/>
                <a:gd name="T40" fmla="*/ 696 w 3074"/>
                <a:gd name="T41" fmla="*/ 860 h 1214"/>
                <a:gd name="T42" fmla="*/ 748 w 3074"/>
                <a:gd name="T43" fmla="*/ 890 h 1214"/>
                <a:gd name="T44" fmla="*/ 800 w 3074"/>
                <a:gd name="T45" fmla="*/ 920 h 1214"/>
                <a:gd name="T46" fmla="*/ 854 w 3074"/>
                <a:gd name="T47" fmla="*/ 946 h 1214"/>
                <a:gd name="T48" fmla="*/ 912 w 3074"/>
                <a:gd name="T49" fmla="*/ 968 h 1214"/>
                <a:gd name="T50" fmla="*/ 912 w 3074"/>
                <a:gd name="T51" fmla="*/ 968 h 1214"/>
                <a:gd name="T52" fmla="*/ 972 w 3074"/>
                <a:gd name="T53" fmla="*/ 990 h 1214"/>
                <a:gd name="T54" fmla="*/ 1036 w 3074"/>
                <a:gd name="T55" fmla="*/ 1010 h 1214"/>
                <a:gd name="T56" fmla="*/ 1106 w 3074"/>
                <a:gd name="T57" fmla="*/ 1030 h 1214"/>
                <a:gd name="T58" fmla="*/ 1180 w 3074"/>
                <a:gd name="T59" fmla="*/ 1046 h 1214"/>
                <a:gd name="T60" fmla="*/ 1258 w 3074"/>
                <a:gd name="T61" fmla="*/ 1064 h 1214"/>
                <a:gd name="T62" fmla="*/ 1338 w 3074"/>
                <a:gd name="T63" fmla="*/ 1078 h 1214"/>
                <a:gd name="T64" fmla="*/ 1422 w 3074"/>
                <a:gd name="T65" fmla="*/ 1094 h 1214"/>
                <a:gd name="T66" fmla="*/ 1508 w 3074"/>
                <a:gd name="T67" fmla="*/ 1106 h 1214"/>
                <a:gd name="T68" fmla="*/ 1684 w 3074"/>
                <a:gd name="T69" fmla="*/ 1130 h 1214"/>
                <a:gd name="T70" fmla="*/ 1866 w 3074"/>
                <a:gd name="T71" fmla="*/ 1150 h 1214"/>
                <a:gd name="T72" fmla="*/ 2046 w 3074"/>
                <a:gd name="T73" fmla="*/ 1166 h 1214"/>
                <a:gd name="T74" fmla="*/ 2222 w 3074"/>
                <a:gd name="T75" fmla="*/ 1180 h 1214"/>
                <a:gd name="T76" fmla="*/ 2392 w 3074"/>
                <a:gd name="T77" fmla="*/ 1190 h 1214"/>
                <a:gd name="T78" fmla="*/ 2552 w 3074"/>
                <a:gd name="T79" fmla="*/ 1198 h 1214"/>
                <a:gd name="T80" fmla="*/ 2696 w 3074"/>
                <a:gd name="T81" fmla="*/ 1204 h 1214"/>
                <a:gd name="T82" fmla="*/ 2822 w 3074"/>
                <a:gd name="T83" fmla="*/ 1210 h 1214"/>
                <a:gd name="T84" fmla="*/ 3006 w 3074"/>
                <a:gd name="T85" fmla="*/ 1214 h 1214"/>
                <a:gd name="T86" fmla="*/ 3074 w 3074"/>
                <a:gd name="T87" fmla="*/ 1214 h 1214"/>
                <a:gd name="T88" fmla="*/ 3074 w 3074"/>
                <a:gd name="T89" fmla="*/ 0 h 1214"/>
                <a:gd name="T90" fmla="*/ 0 w 3074"/>
                <a:gd name="T91" fmla="*/ 0 h 1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074" h="1214">
                  <a:moveTo>
                    <a:pt x="0" y="0"/>
                  </a:moveTo>
                  <a:lnTo>
                    <a:pt x="0" y="0"/>
                  </a:lnTo>
                  <a:lnTo>
                    <a:pt x="14" y="32"/>
                  </a:lnTo>
                  <a:lnTo>
                    <a:pt x="30" y="70"/>
                  </a:lnTo>
                  <a:lnTo>
                    <a:pt x="56" y="118"/>
                  </a:lnTo>
                  <a:lnTo>
                    <a:pt x="88" y="178"/>
                  </a:lnTo>
                  <a:lnTo>
                    <a:pt x="126" y="246"/>
                  </a:lnTo>
                  <a:lnTo>
                    <a:pt x="172" y="318"/>
                  </a:lnTo>
                  <a:lnTo>
                    <a:pt x="226" y="396"/>
                  </a:lnTo>
                  <a:lnTo>
                    <a:pt x="254" y="436"/>
                  </a:lnTo>
                  <a:lnTo>
                    <a:pt x="286" y="478"/>
                  </a:lnTo>
                  <a:lnTo>
                    <a:pt x="318" y="518"/>
                  </a:lnTo>
                  <a:lnTo>
                    <a:pt x="354" y="560"/>
                  </a:lnTo>
                  <a:lnTo>
                    <a:pt x="390" y="600"/>
                  </a:lnTo>
                  <a:lnTo>
                    <a:pt x="428" y="640"/>
                  </a:lnTo>
                  <a:lnTo>
                    <a:pt x="468" y="680"/>
                  </a:lnTo>
                  <a:lnTo>
                    <a:pt x="510" y="718"/>
                  </a:lnTo>
                  <a:lnTo>
                    <a:pt x="554" y="756"/>
                  </a:lnTo>
                  <a:lnTo>
                    <a:pt x="600" y="792"/>
                  </a:lnTo>
                  <a:lnTo>
                    <a:pt x="646" y="828"/>
                  </a:lnTo>
                  <a:lnTo>
                    <a:pt x="696" y="860"/>
                  </a:lnTo>
                  <a:lnTo>
                    <a:pt x="748" y="890"/>
                  </a:lnTo>
                  <a:lnTo>
                    <a:pt x="800" y="920"/>
                  </a:lnTo>
                  <a:lnTo>
                    <a:pt x="854" y="946"/>
                  </a:lnTo>
                  <a:lnTo>
                    <a:pt x="912" y="968"/>
                  </a:lnTo>
                  <a:lnTo>
                    <a:pt x="912" y="968"/>
                  </a:lnTo>
                  <a:lnTo>
                    <a:pt x="972" y="990"/>
                  </a:lnTo>
                  <a:lnTo>
                    <a:pt x="1036" y="1010"/>
                  </a:lnTo>
                  <a:lnTo>
                    <a:pt x="1106" y="1030"/>
                  </a:lnTo>
                  <a:lnTo>
                    <a:pt x="1180" y="1046"/>
                  </a:lnTo>
                  <a:lnTo>
                    <a:pt x="1258" y="1064"/>
                  </a:lnTo>
                  <a:lnTo>
                    <a:pt x="1338" y="1078"/>
                  </a:lnTo>
                  <a:lnTo>
                    <a:pt x="1422" y="1094"/>
                  </a:lnTo>
                  <a:lnTo>
                    <a:pt x="1508" y="1106"/>
                  </a:lnTo>
                  <a:lnTo>
                    <a:pt x="1684" y="1130"/>
                  </a:lnTo>
                  <a:lnTo>
                    <a:pt x="1866" y="1150"/>
                  </a:lnTo>
                  <a:lnTo>
                    <a:pt x="2046" y="1166"/>
                  </a:lnTo>
                  <a:lnTo>
                    <a:pt x="2222" y="1180"/>
                  </a:lnTo>
                  <a:lnTo>
                    <a:pt x="2392" y="1190"/>
                  </a:lnTo>
                  <a:lnTo>
                    <a:pt x="2552" y="1198"/>
                  </a:lnTo>
                  <a:lnTo>
                    <a:pt x="2696" y="1204"/>
                  </a:lnTo>
                  <a:lnTo>
                    <a:pt x="2822" y="1210"/>
                  </a:lnTo>
                  <a:lnTo>
                    <a:pt x="3006" y="1214"/>
                  </a:lnTo>
                  <a:lnTo>
                    <a:pt x="3074" y="1214"/>
                  </a:lnTo>
                  <a:lnTo>
                    <a:pt x="3074" y="0"/>
                  </a:lnTo>
                  <a:lnTo>
                    <a:pt x="0" y="0"/>
                  </a:lnTo>
                  <a:close/>
                </a:path>
              </a:pathLst>
            </a:custGeom>
            <a:solidFill>
              <a:srgbClr val="F258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43" name="Freeform 248">
              <a:extLst>
                <a:ext uri="{FF2B5EF4-FFF2-40B4-BE49-F238E27FC236}">
                  <a16:creationId xmlns:a16="http://schemas.microsoft.com/office/drawing/2014/main" id="{952D6063-EB8A-4722-AF37-B780B02BB9A0}"/>
                </a:ext>
              </a:extLst>
            </p:cNvPr>
            <p:cNvSpPr>
              <a:spLocks/>
            </p:cNvSpPr>
            <p:nvPr/>
          </p:nvSpPr>
          <p:spPr bwMode="auto">
            <a:xfrm>
              <a:off x="5668979" y="2395719"/>
              <a:ext cx="4971768" cy="4346040"/>
            </a:xfrm>
            <a:custGeom>
              <a:avLst/>
              <a:gdLst>
                <a:gd name="T0" fmla="*/ 3188 w 3188"/>
                <a:gd name="T1" fmla="*/ 1300 h 2414"/>
                <a:gd name="T2" fmla="*/ 2764 w 3188"/>
                <a:gd name="T3" fmla="*/ 1290 h 2414"/>
                <a:gd name="T4" fmla="*/ 2480 w 3188"/>
                <a:gd name="T5" fmla="*/ 1274 h 2414"/>
                <a:gd name="T6" fmla="*/ 2174 w 3188"/>
                <a:gd name="T7" fmla="*/ 1252 h 2414"/>
                <a:gd name="T8" fmla="*/ 1862 w 3188"/>
                <a:gd name="T9" fmla="*/ 1216 h 2414"/>
                <a:gd name="T10" fmla="*/ 1636 w 3188"/>
                <a:gd name="T11" fmla="*/ 1180 h 2414"/>
                <a:gd name="T12" fmla="*/ 1494 w 3188"/>
                <a:gd name="T13" fmla="*/ 1152 h 2414"/>
                <a:gd name="T14" fmla="*/ 1362 w 3188"/>
                <a:gd name="T15" fmla="*/ 1120 h 2414"/>
                <a:gd name="T16" fmla="*/ 1242 w 3188"/>
                <a:gd name="T17" fmla="*/ 1084 h 2414"/>
                <a:gd name="T18" fmla="*/ 1136 w 3188"/>
                <a:gd name="T19" fmla="*/ 1042 h 2414"/>
                <a:gd name="T20" fmla="*/ 1088 w 3188"/>
                <a:gd name="T21" fmla="*/ 1020 h 2414"/>
                <a:gd name="T22" fmla="*/ 978 w 3188"/>
                <a:gd name="T23" fmla="*/ 960 h 2414"/>
                <a:gd name="T24" fmla="*/ 876 w 3188"/>
                <a:gd name="T25" fmla="*/ 898 h 2414"/>
                <a:gd name="T26" fmla="*/ 782 w 3188"/>
                <a:gd name="T27" fmla="*/ 836 h 2414"/>
                <a:gd name="T28" fmla="*/ 694 w 3188"/>
                <a:gd name="T29" fmla="*/ 770 h 2414"/>
                <a:gd name="T30" fmla="*/ 536 w 3188"/>
                <a:gd name="T31" fmla="*/ 638 h 2414"/>
                <a:gd name="T32" fmla="*/ 400 w 3188"/>
                <a:gd name="T33" fmla="*/ 502 h 2414"/>
                <a:gd name="T34" fmla="*/ 284 w 3188"/>
                <a:gd name="T35" fmla="*/ 368 h 2414"/>
                <a:gd name="T36" fmla="*/ 180 w 3188"/>
                <a:gd name="T37" fmla="*/ 238 h 2414"/>
                <a:gd name="T38" fmla="*/ 0 w 3188"/>
                <a:gd name="T39" fmla="*/ 0 h 2414"/>
                <a:gd name="T40" fmla="*/ 28 w 3188"/>
                <a:gd name="T41" fmla="*/ 72 h 2414"/>
                <a:gd name="T42" fmla="*/ 94 w 3188"/>
                <a:gd name="T43" fmla="*/ 242 h 2414"/>
                <a:gd name="T44" fmla="*/ 198 w 3188"/>
                <a:gd name="T45" fmla="*/ 484 h 2414"/>
                <a:gd name="T46" fmla="*/ 334 w 3188"/>
                <a:gd name="T47" fmla="*/ 774 h 2414"/>
                <a:gd name="T48" fmla="*/ 414 w 3188"/>
                <a:gd name="T49" fmla="*/ 930 h 2414"/>
                <a:gd name="T50" fmla="*/ 500 w 3188"/>
                <a:gd name="T51" fmla="*/ 1086 h 2414"/>
                <a:gd name="T52" fmla="*/ 594 w 3188"/>
                <a:gd name="T53" fmla="*/ 1242 h 2414"/>
                <a:gd name="T54" fmla="*/ 694 w 3188"/>
                <a:gd name="T55" fmla="*/ 1394 h 2414"/>
                <a:gd name="T56" fmla="*/ 800 w 3188"/>
                <a:gd name="T57" fmla="*/ 1538 h 2414"/>
                <a:gd name="T58" fmla="*/ 912 w 3188"/>
                <a:gd name="T59" fmla="*/ 1672 h 2414"/>
                <a:gd name="T60" fmla="*/ 1030 w 3188"/>
                <a:gd name="T61" fmla="*/ 1792 h 2414"/>
                <a:gd name="T62" fmla="*/ 1152 w 3188"/>
                <a:gd name="T63" fmla="*/ 1894 h 2414"/>
                <a:gd name="T64" fmla="*/ 1216 w 3188"/>
                <a:gd name="T65" fmla="*/ 1940 h 2414"/>
                <a:gd name="T66" fmla="*/ 1356 w 3188"/>
                <a:gd name="T67" fmla="*/ 2022 h 2414"/>
                <a:gd name="T68" fmla="*/ 1506 w 3188"/>
                <a:gd name="T69" fmla="*/ 2094 h 2414"/>
                <a:gd name="T70" fmla="*/ 1668 w 3188"/>
                <a:gd name="T71" fmla="*/ 2156 h 2414"/>
                <a:gd name="T72" fmla="*/ 1834 w 3188"/>
                <a:gd name="T73" fmla="*/ 2210 h 2414"/>
                <a:gd name="T74" fmla="*/ 2002 w 3188"/>
                <a:gd name="T75" fmla="*/ 2256 h 2414"/>
                <a:gd name="T76" fmla="*/ 2172 w 3188"/>
                <a:gd name="T77" fmla="*/ 2294 h 2414"/>
                <a:gd name="T78" fmla="*/ 2338 w 3188"/>
                <a:gd name="T79" fmla="*/ 2326 h 2414"/>
                <a:gd name="T80" fmla="*/ 2574 w 3188"/>
                <a:gd name="T81" fmla="*/ 2362 h 2414"/>
                <a:gd name="T82" fmla="*/ 2848 w 3188"/>
                <a:gd name="T83" fmla="*/ 2394 h 2414"/>
                <a:gd name="T84" fmla="*/ 3056 w 3188"/>
                <a:gd name="T85" fmla="*/ 2410 h 2414"/>
                <a:gd name="T86" fmla="*/ 3188 w 3188"/>
                <a:gd name="T87" fmla="*/ 2414 h 2414"/>
                <a:gd name="connsiteX0" fmla="*/ 10000 w 10000"/>
                <a:gd name="connsiteY0" fmla="*/ 5385 h 10000"/>
                <a:gd name="connsiteX1" fmla="*/ 10000 w 10000"/>
                <a:gd name="connsiteY1" fmla="*/ 5385 h 10000"/>
                <a:gd name="connsiteX2" fmla="*/ 9429 w 10000"/>
                <a:gd name="connsiteY2" fmla="*/ 5377 h 10000"/>
                <a:gd name="connsiteX3" fmla="*/ 8670 w 10000"/>
                <a:gd name="connsiteY3" fmla="*/ 5344 h 10000"/>
                <a:gd name="connsiteX4" fmla="*/ 8237 w 10000"/>
                <a:gd name="connsiteY4" fmla="*/ 5319 h 10000"/>
                <a:gd name="connsiteX5" fmla="*/ 7779 w 10000"/>
                <a:gd name="connsiteY5" fmla="*/ 5278 h 10000"/>
                <a:gd name="connsiteX6" fmla="*/ 7302 w 10000"/>
                <a:gd name="connsiteY6" fmla="*/ 5236 h 10000"/>
                <a:gd name="connsiteX7" fmla="*/ 6819 w 10000"/>
                <a:gd name="connsiteY7" fmla="*/ 5186 h 10000"/>
                <a:gd name="connsiteX8" fmla="*/ 6324 w 10000"/>
                <a:gd name="connsiteY8" fmla="*/ 5112 h 10000"/>
                <a:gd name="connsiteX9" fmla="*/ 5841 w 10000"/>
                <a:gd name="connsiteY9" fmla="*/ 5037 h 10000"/>
                <a:gd name="connsiteX10" fmla="*/ 5364 w 10000"/>
                <a:gd name="connsiteY10" fmla="*/ 4946 h 10000"/>
                <a:gd name="connsiteX11" fmla="*/ 5132 w 10000"/>
                <a:gd name="connsiteY11" fmla="*/ 4888 h 10000"/>
                <a:gd name="connsiteX12" fmla="*/ 4906 w 10000"/>
                <a:gd name="connsiteY12" fmla="*/ 4838 h 10000"/>
                <a:gd name="connsiteX13" fmla="*/ 4686 w 10000"/>
                <a:gd name="connsiteY13" fmla="*/ 4772 h 10000"/>
                <a:gd name="connsiteX14" fmla="*/ 4479 w 10000"/>
                <a:gd name="connsiteY14" fmla="*/ 4706 h 10000"/>
                <a:gd name="connsiteX15" fmla="*/ 4272 w 10000"/>
                <a:gd name="connsiteY15" fmla="*/ 4640 h 10000"/>
                <a:gd name="connsiteX16" fmla="*/ 4078 w 10000"/>
                <a:gd name="connsiteY16" fmla="*/ 4565 h 10000"/>
                <a:gd name="connsiteX17" fmla="*/ 3896 w 10000"/>
                <a:gd name="connsiteY17" fmla="*/ 4490 h 10000"/>
                <a:gd name="connsiteX18" fmla="*/ 3720 w 10000"/>
                <a:gd name="connsiteY18" fmla="*/ 4408 h 10000"/>
                <a:gd name="connsiteX19" fmla="*/ 3563 w 10000"/>
                <a:gd name="connsiteY19" fmla="*/ 4316 h 10000"/>
                <a:gd name="connsiteX20" fmla="*/ 3413 w 10000"/>
                <a:gd name="connsiteY20" fmla="*/ 4225 h 10000"/>
                <a:gd name="connsiteX21" fmla="*/ 3413 w 10000"/>
                <a:gd name="connsiteY21" fmla="*/ 4225 h 10000"/>
                <a:gd name="connsiteX22" fmla="*/ 3237 w 10000"/>
                <a:gd name="connsiteY22" fmla="*/ 4101 h 10000"/>
                <a:gd name="connsiteX23" fmla="*/ 3068 w 10000"/>
                <a:gd name="connsiteY23" fmla="*/ 3977 h 10000"/>
                <a:gd name="connsiteX24" fmla="*/ 2905 w 10000"/>
                <a:gd name="connsiteY24" fmla="*/ 3853 h 10000"/>
                <a:gd name="connsiteX25" fmla="*/ 2748 w 10000"/>
                <a:gd name="connsiteY25" fmla="*/ 3720 h 10000"/>
                <a:gd name="connsiteX26" fmla="*/ 2597 w 10000"/>
                <a:gd name="connsiteY26" fmla="*/ 3596 h 10000"/>
                <a:gd name="connsiteX27" fmla="*/ 2453 w 10000"/>
                <a:gd name="connsiteY27" fmla="*/ 3463 h 10000"/>
                <a:gd name="connsiteX28" fmla="*/ 2315 w 10000"/>
                <a:gd name="connsiteY28" fmla="*/ 3331 h 10000"/>
                <a:gd name="connsiteX29" fmla="*/ 2177 w 10000"/>
                <a:gd name="connsiteY29" fmla="*/ 3190 h 10000"/>
                <a:gd name="connsiteX30" fmla="*/ 1920 w 10000"/>
                <a:gd name="connsiteY30" fmla="*/ 2916 h 10000"/>
                <a:gd name="connsiteX31" fmla="*/ 1681 w 10000"/>
                <a:gd name="connsiteY31" fmla="*/ 2643 h 10000"/>
                <a:gd name="connsiteX32" fmla="*/ 1462 w 10000"/>
                <a:gd name="connsiteY32" fmla="*/ 2361 h 10000"/>
                <a:gd name="connsiteX33" fmla="*/ 1255 w 10000"/>
                <a:gd name="connsiteY33" fmla="*/ 2080 h 10000"/>
                <a:gd name="connsiteX34" fmla="*/ 1066 w 10000"/>
                <a:gd name="connsiteY34" fmla="*/ 1806 h 10000"/>
                <a:gd name="connsiteX35" fmla="*/ 891 w 10000"/>
                <a:gd name="connsiteY35" fmla="*/ 1524 h 10000"/>
                <a:gd name="connsiteX36" fmla="*/ 721 w 10000"/>
                <a:gd name="connsiteY36" fmla="*/ 1259 h 10000"/>
                <a:gd name="connsiteX37" fmla="*/ 565 w 10000"/>
                <a:gd name="connsiteY37" fmla="*/ 986 h 10000"/>
                <a:gd name="connsiteX38" fmla="*/ 270 w 10000"/>
                <a:gd name="connsiteY38" fmla="*/ 481 h 10000"/>
                <a:gd name="connsiteX39" fmla="*/ 0 w 10000"/>
                <a:gd name="connsiteY39" fmla="*/ 0 h 10000"/>
                <a:gd name="connsiteX40" fmla="*/ 88 w 10000"/>
                <a:gd name="connsiteY40" fmla="*/ 298 h 10000"/>
                <a:gd name="connsiteX41" fmla="*/ 176 w 10000"/>
                <a:gd name="connsiteY41" fmla="*/ 605 h 10000"/>
                <a:gd name="connsiteX42" fmla="*/ 295 w 10000"/>
                <a:gd name="connsiteY42" fmla="*/ 1002 h 10000"/>
                <a:gd name="connsiteX43" fmla="*/ 445 w 10000"/>
                <a:gd name="connsiteY43" fmla="*/ 1475 h 10000"/>
                <a:gd name="connsiteX44" fmla="*/ 621 w 10000"/>
                <a:gd name="connsiteY44" fmla="*/ 2005 h 10000"/>
                <a:gd name="connsiteX45" fmla="*/ 822 w 10000"/>
                <a:gd name="connsiteY45" fmla="*/ 2593 h 10000"/>
                <a:gd name="connsiteX46" fmla="*/ 1048 w 10000"/>
                <a:gd name="connsiteY46" fmla="*/ 3206 h 10000"/>
                <a:gd name="connsiteX47" fmla="*/ 1167 w 10000"/>
                <a:gd name="connsiteY47" fmla="*/ 3529 h 10000"/>
                <a:gd name="connsiteX48" fmla="*/ 1299 w 10000"/>
                <a:gd name="connsiteY48" fmla="*/ 3853 h 10000"/>
                <a:gd name="connsiteX49" fmla="*/ 1430 w 10000"/>
                <a:gd name="connsiteY49" fmla="*/ 4176 h 10000"/>
                <a:gd name="connsiteX50" fmla="*/ 1568 w 10000"/>
                <a:gd name="connsiteY50" fmla="*/ 4499 h 10000"/>
                <a:gd name="connsiteX51" fmla="*/ 1713 w 10000"/>
                <a:gd name="connsiteY51" fmla="*/ 4822 h 10000"/>
                <a:gd name="connsiteX52" fmla="*/ 1863 w 10000"/>
                <a:gd name="connsiteY52" fmla="*/ 5145 h 10000"/>
                <a:gd name="connsiteX53" fmla="*/ 2020 w 10000"/>
                <a:gd name="connsiteY53" fmla="*/ 5460 h 10000"/>
                <a:gd name="connsiteX54" fmla="*/ 2177 w 10000"/>
                <a:gd name="connsiteY54" fmla="*/ 5775 h 10000"/>
                <a:gd name="connsiteX55" fmla="*/ 2340 w 10000"/>
                <a:gd name="connsiteY55" fmla="*/ 6081 h 10000"/>
                <a:gd name="connsiteX56" fmla="*/ 2509 w 10000"/>
                <a:gd name="connsiteY56" fmla="*/ 6371 h 10000"/>
                <a:gd name="connsiteX57" fmla="*/ 2685 w 10000"/>
                <a:gd name="connsiteY57" fmla="*/ 6653 h 10000"/>
                <a:gd name="connsiteX58" fmla="*/ 2861 w 10000"/>
                <a:gd name="connsiteY58" fmla="*/ 6926 h 10000"/>
                <a:gd name="connsiteX59" fmla="*/ 3043 w 10000"/>
                <a:gd name="connsiteY59" fmla="*/ 7183 h 10000"/>
                <a:gd name="connsiteX60" fmla="*/ 3231 w 10000"/>
                <a:gd name="connsiteY60" fmla="*/ 7423 h 10000"/>
                <a:gd name="connsiteX61" fmla="*/ 3419 w 10000"/>
                <a:gd name="connsiteY61" fmla="*/ 7647 h 10000"/>
                <a:gd name="connsiteX62" fmla="*/ 3614 w 10000"/>
                <a:gd name="connsiteY62" fmla="*/ 7846 h 10000"/>
                <a:gd name="connsiteX63" fmla="*/ 3614 w 10000"/>
                <a:gd name="connsiteY63" fmla="*/ 7846 h 10000"/>
                <a:gd name="connsiteX64" fmla="*/ 3814 w 10000"/>
                <a:gd name="connsiteY64" fmla="*/ 8036 h 10000"/>
                <a:gd name="connsiteX65" fmla="*/ 4028 w 10000"/>
                <a:gd name="connsiteY65" fmla="*/ 8210 h 10000"/>
                <a:gd name="connsiteX66" fmla="*/ 4253 w 10000"/>
                <a:gd name="connsiteY66" fmla="*/ 8376 h 10000"/>
                <a:gd name="connsiteX67" fmla="*/ 4486 w 10000"/>
                <a:gd name="connsiteY67" fmla="*/ 8525 h 10000"/>
                <a:gd name="connsiteX68" fmla="*/ 4724 w 10000"/>
                <a:gd name="connsiteY68" fmla="*/ 8674 h 10000"/>
                <a:gd name="connsiteX69" fmla="*/ 4975 w 10000"/>
                <a:gd name="connsiteY69" fmla="*/ 8807 h 10000"/>
                <a:gd name="connsiteX70" fmla="*/ 5232 w 10000"/>
                <a:gd name="connsiteY70" fmla="*/ 8931 h 10000"/>
                <a:gd name="connsiteX71" fmla="*/ 5489 w 10000"/>
                <a:gd name="connsiteY71" fmla="*/ 9047 h 10000"/>
                <a:gd name="connsiteX72" fmla="*/ 5753 w 10000"/>
                <a:gd name="connsiteY72" fmla="*/ 9155 h 10000"/>
                <a:gd name="connsiteX73" fmla="*/ 6016 w 10000"/>
                <a:gd name="connsiteY73" fmla="*/ 9254 h 10000"/>
                <a:gd name="connsiteX74" fmla="*/ 6280 w 10000"/>
                <a:gd name="connsiteY74" fmla="*/ 9345 h 10000"/>
                <a:gd name="connsiteX75" fmla="*/ 6550 w 10000"/>
                <a:gd name="connsiteY75" fmla="*/ 9428 h 10000"/>
                <a:gd name="connsiteX76" fmla="*/ 6813 w 10000"/>
                <a:gd name="connsiteY76" fmla="*/ 9503 h 10000"/>
                <a:gd name="connsiteX77" fmla="*/ 7070 w 10000"/>
                <a:gd name="connsiteY77" fmla="*/ 9577 h 10000"/>
                <a:gd name="connsiteX78" fmla="*/ 7334 w 10000"/>
                <a:gd name="connsiteY78" fmla="*/ 9635 h 10000"/>
                <a:gd name="connsiteX79" fmla="*/ 7585 w 10000"/>
                <a:gd name="connsiteY79" fmla="*/ 9693 h 10000"/>
                <a:gd name="connsiteX80" fmla="*/ 8074 w 10000"/>
                <a:gd name="connsiteY80" fmla="*/ 9785 h 10000"/>
                <a:gd name="connsiteX81" fmla="*/ 8526 w 10000"/>
                <a:gd name="connsiteY81" fmla="*/ 9859 h 10000"/>
                <a:gd name="connsiteX82" fmla="*/ 8934 w 10000"/>
                <a:gd name="connsiteY82" fmla="*/ 9917 h 10000"/>
                <a:gd name="connsiteX83" fmla="*/ 9291 w 10000"/>
                <a:gd name="connsiteY83" fmla="*/ 9950 h 10000"/>
                <a:gd name="connsiteX84" fmla="*/ 9586 w 10000"/>
                <a:gd name="connsiteY84" fmla="*/ 9983 h 10000"/>
                <a:gd name="connsiteX85" fmla="*/ 9806 w 10000"/>
                <a:gd name="connsiteY85" fmla="*/ 9992 h 10000"/>
                <a:gd name="connsiteX86" fmla="*/ 10000 w 10000"/>
                <a:gd name="connsiteY86" fmla="*/ 10000 h 10000"/>
                <a:gd name="connsiteX87" fmla="*/ 10000 w 10000"/>
                <a:gd name="connsiteY87" fmla="*/ 5385 h 10000"/>
                <a:gd name="connsiteX0" fmla="*/ 9912 w 9912"/>
                <a:gd name="connsiteY0" fmla="*/ 5087 h 9702"/>
                <a:gd name="connsiteX1" fmla="*/ 9912 w 9912"/>
                <a:gd name="connsiteY1" fmla="*/ 5087 h 9702"/>
                <a:gd name="connsiteX2" fmla="*/ 9341 w 9912"/>
                <a:gd name="connsiteY2" fmla="*/ 5079 h 9702"/>
                <a:gd name="connsiteX3" fmla="*/ 8582 w 9912"/>
                <a:gd name="connsiteY3" fmla="*/ 5046 h 9702"/>
                <a:gd name="connsiteX4" fmla="*/ 8149 w 9912"/>
                <a:gd name="connsiteY4" fmla="*/ 5021 h 9702"/>
                <a:gd name="connsiteX5" fmla="*/ 7691 w 9912"/>
                <a:gd name="connsiteY5" fmla="*/ 4980 h 9702"/>
                <a:gd name="connsiteX6" fmla="*/ 7214 w 9912"/>
                <a:gd name="connsiteY6" fmla="*/ 4938 h 9702"/>
                <a:gd name="connsiteX7" fmla="*/ 6731 w 9912"/>
                <a:gd name="connsiteY7" fmla="*/ 4888 h 9702"/>
                <a:gd name="connsiteX8" fmla="*/ 6236 w 9912"/>
                <a:gd name="connsiteY8" fmla="*/ 4814 h 9702"/>
                <a:gd name="connsiteX9" fmla="*/ 5753 w 9912"/>
                <a:gd name="connsiteY9" fmla="*/ 4739 h 9702"/>
                <a:gd name="connsiteX10" fmla="*/ 5276 w 9912"/>
                <a:gd name="connsiteY10" fmla="*/ 4648 h 9702"/>
                <a:gd name="connsiteX11" fmla="*/ 5044 w 9912"/>
                <a:gd name="connsiteY11" fmla="*/ 4590 h 9702"/>
                <a:gd name="connsiteX12" fmla="*/ 4818 w 9912"/>
                <a:gd name="connsiteY12" fmla="*/ 4540 h 9702"/>
                <a:gd name="connsiteX13" fmla="*/ 4598 w 9912"/>
                <a:gd name="connsiteY13" fmla="*/ 4474 h 9702"/>
                <a:gd name="connsiteX14" fmla="*/ 4391 w 9912"/>
                <a:gd name="connsiteY14" fmla="*/ 4408 h 9702"/>
                <a:gd name="connsiteX15" fmla="*/ 4184 w 9912"/>
                <a:gd name="connsiteY15" fmla="*/ 4342 h 9702"/>
                <a:gd name="connsiteX16" fmla="*/ 3990 w 9912"/>
                <a:gd name="connsiteY16" fmla="*/ 4267 h 9702"/>
                <a:gd name="connsiteX17" fmla="*/ 3808 w 9912"/>
                <a:gd name="connsiteY17" fmla="*/ 4192 h 9702"/>
                <a:gd name="connsiteX18" fmla="*/ 3632 w 9912"/>
                <a:gd name="connsiteY18" fmla="*/ 4110 h 9702"/>
                <a:gd name="connsiteX19" fmla="*/ 3475 w 9912"/>
                <a:gd name="connsiteY19" fmla="*/ 4018 h 9702"/>
                <a:gd name="connsiteX20" fmla="*/ 3325 w 9912"/>
                <a:gd name="connsiteY20" fmla="*/ 3927 h 9702"/>
                <a:gd name="connsiteX21" fmla="*/ 3325 w 9912"/>
                <a:gd name="connsiteY21" fmla="*/ 3927 h 9702"/>
                <a:gd name="connsiteX22" fmla="*/ 3149 w 9912"/>
                <a:gd name="connsiteY22" fmla="*/ 3803 h 9702"/>
                <a:gd name="connsiteX23" fmla="*/ 2980 w 9912"/>
                <a:gd name="connsiteY23" fmla="*/ 3679 h 9702"/>
                <a:gd name="connsiteX24" fmla="*/ 2817 w 9912"/>
                <a:gd name="connsiteY24" fmla="*/ 3555 h 9702"/>
                <a:gd name="connsiteX25" fmla="*/ 2660 w 9912"/>
                <a:gd name="connsiteY25" fmla="*/ 3422 h 9702"/>
                <a:gd name="connsiteX26" fmla="*/ 2509 w 9912"/>
                <a:gd name="connsiteY26" fmla="*/ 3298 h 9702"/>
                <a:gd name="connsiteX27" fmla="*/ 2365 w 9912"/>
                <a:gd name="connsiteY27" fmla="*/ 3165 h 9702"/>
                <a:gd name="connsiteX28" fmla="*/ 2227 w 9912"/>
                <a:gd name="connsiteY28" fmla="*/ 3033 h 9702"/>
                <a:gd name="connsiteX29" fmla="*/ 2089 w 9912"/>
                <a:gd name="connsiteY29" fmla="*/ 2892 h 9702"/>
                <a:gd name="connsiteX30" fmla="*/ 1832 w 9912"/>
                <a:gd name="connsiteY30" fmla="*/ 2618 h 9702"/>
                <a:gd name="connsiteX31" fmla="*/ 1593 w 9912"/>
                <a:gd name="connsiteY31" fmla="*/ 2345 h 9702"/>
                <a:gd name="connsiteX32" fmla="*/ 1374 w 9912"/>
                <a:gd name="connsiteY32" fmla="*/ 2063 h 9702"/>
                <a:gd name="connsiteX33" fmla="*/ 1167 w 9912"/>
                <a:gd name="connsiteY33" fmla="*/ 1782 h 9702"/>
                <a:gd name="connsiteX34" fmla="*/ 978 w 9912"/>
                <a:gd name="connsiteY34" fmla="*/ 1508 h 9702"/>
                <a:gd name="connsiteX35" fmla="*/ 803 w 9912"/>
                <a:gd name="connsiteY35" fmla="*/ 1226 h 9702"/>
                <a:gd name="connsiteX36" fmla="*/ 633 w 9912"/>
                <a:gd name="connsiteY36" fmla="*/ 961 h 9702"/>
                <a:gd name="connsiteX37" fmla="*/ 477 w 9912"/>
                <a:gd name="connsiteY37" fmla="*/ 688 h 9702"/>
                <a:gd name="connsiteX38" fmla="*/ 182 w 9912"/>
                <a:gd name="connsiteY38" fmla="*/ 183 h 9702"/>
                <a:gd name="connsiteX39" fmla="*/ 0 w 9912"/>
                <a:gd name="connsiteY39" fmla="*/ 0 h 9702"/>
                <a:gd name="connsiteX40" fmla="*/ 88 w 9912"/>
                <a:gd name="connsiteY40" fmla="*/ 307 h 9702"/>
                <a:gd name="connsiteX41" fmla="*/ 207 w 9912"/>
                <a:gd name="connsiteY41" fmla="*/ 704 h 9702"/>
                <a:gd name="connsiteX42" fmla="*/ 357 w 9912"/>
                <a:gd name="connsiteY42" fmla="*/ 1177 h 9702"/>
                <a:gd name="connsiteX43" fmla="*/ 533 w 9912"/>
                <a:gd name="connsiteY43" fmla="*/ 1707 h 9702"/>
                <a:gd name="connsiteX44" fmla="*/ 734 w 9912"/>
                <a:gd name="connsiteY44" fmla="*/ 2295 h 9702"/>
                <a:gd name="connsiteX45" fmla="*/ 960 w 9912"/>
                <a:gd name="connsiteY45" fmla="*/ 2908 h 9702"/>
                <a:gd name="connsiteX46" fmla="*/ 1079 w 9912"/>
                <a:gd name="connsiteY46" fmla="*/ 3231 h 9702"/>
                <a:gd name="connsiteX47" fmla="*/ 1211 w 9912"/>
                <a:gd name="connsiteY47" fmla="*/ 3555 h 9702"/>
                <a:gd name="connsiteX48" fmla="*/ 1342 w 9912"/>
                <a:gd name="connsiteY48" fmla="*/ 3878 h 9702"/>
                <a:gd name="connsiteX49" fmla="*/ 1480 w 9912"/>
                <a:gd name="connsiteY49" fmla="*/ 4201 h 9702"/>
                <a:gd name="connsiteX50" fmla="*/ 1625 w 9912"/>
                <a:gd name="connsiteY50" fmla="*/ 4524 h 9702"/>
                <a:gd name="connsiteX51" fmla="*/ 1775 w 9912"/>
                <a:gd name="connsiteY51" fmla="*/ 4847 h 9702"/>
                <a:gd name="connsiteX52" fmla="*/ 1932 w 9912"/>
                <a:gd name="connsiteY52" fmla="*/ 5162 h 9702"/>
                <a:gd name="connsiteX53" fmla="*/ 2089 w 9912"/>
                <a:gd name="connsiteY53" fmla="*/ 5477 h 9702"/>
                <a:gd name="connsiteX54" fmla="*/ 2252 w 9912"/>
                <a:gd name="connsiteY54" fmla="*/ 5783 h 9702"/>
                <a:gd name="connsiteX55" fmla="*/ 2421 w 9912"/>
                <a:gd name="connsiteY55" fmla="*/ 6073 h 9702"/>
                <a:gd name="connsiteX56" fmla="*/ 2597 w 9912"/>
                <a:gd name="connsiteY56" fmla="*/ 6355 h 9702"/>
                <a:gd name="connsiteX57" fmla="*/ 2773 w 9912"/>
                <a:gd name="connsiteY57" fmla="*/ 6628 h 9702"/>
                <a:gd name="connsiteX58" fmla="*/ 2955 w 9912"/>
                <a:gd name="connsiteY58" fmla="*/ 6885 h 9702"/>
                <a:gd name="connsiteX59" fmla="*/ 3143 w 9912"/>
                <a:gd name="connsiteY59" fmla="*/ 7125 h 9702"/>
                <a:gd name="connsiteX60" fmla="*/ 3331 w 9912"/>
                <a:gd name="connsiteY60" fmla="*/ 7349 h 9702"/>
                <a:gd name="connsiteX61" fmla="*/ 3526 w 9912"/>
                <a:gd name="connsiteY61" fmla="*/ 7548 h 9702"/>
                <a:gd name="connsiteX62" fmla="*/ 3526 w 9912"/>
                <a:gd name="connsiteY62" fmla="*/ 7548 h 9702"/>
                <a:gd name="connsiteX63" fmla="*/ 3726 w 9912"/>
                <a:gd name="connsiteY63" fmla="*/ 7738 h 9702"/>
                <a:gd name="connsiteX64" fmla="*/ 3940 w 9912"/>
                <a:gd name="connsiteY64" fmla="*/ 7912 h 9702"/>
                <a:gd name="connsiteX65" fmla="*/ 4165 w 9912"/>
                <a:gd name="connsiteY65" fmla="*/ 8078 h 9702"/>
                <a:gd name="connsiteX66" fmla="*/ 4398 w 9912"/>
                <a:gd name="connsiteY66" fmla="*/ 8227 h 9702"/>
                <a:gd name="connsiteX67" fmla="*/ 4636 w 9912"/>
                <a:gd name="connsiteY67" fmla="*/ 8376 h 9702"/>
                <a:gd name="connsiteX68" fmla="*/ 4887 w 9912"/>
                <a:gd name="connsiteY68" fmla="*/ 8509 h 9702"/>
                <a:gd name="connsiteX69" fmla="*/ 5144 w 9912"/>
                <a:gd name="connsiteY69" fmla="*/ 8633 h 9702"/>
                <a:gd name="connsiteX70" fmla="*/ 5401 w 9912"/>
                <a:gd name="connsiteY70" fmla="*/ 8749 h 9702"/>
                <a:gd name="connsiteX71" fmla="*/ 5665 w 9912"/>
                <a:gd name="connsiteY71" fmla="*/ 8857 h 9702"/>
                <a:gd name="connsiteX72" fmla="*/ 5928 w 9912"/>
                <a:gd name="connsiteY72" fmla="*/ 8956 h 9702"/>
                <a:gd name="connsiteX73" fmla="*/ 6192 w 9912"/>
                <a:gd name="connsiteY73" fmla="*/ 9047 h 9702"/>
                <a:gd name="connsiteX74" fmla="*/ 6462 w 9912"/>
                <a:gd name="connsiteY74" fmla="*/ 9130 h 9702"/>
                <a:gd name="connsiteX75" fmla="*/ 6725 w 9912"/>
                <a:gd name="connsiteY75" fmla="*/ 9205 h 9702"/>
                <a:gd name="connsiteX76" fmla="*/ 6982 w 9912"/>
                <a:gd name="connsiteY76" fmla="*/ 9279 h 9702"/>
                <a:gd name="connsiteX77" fmla="*/ 7246 w 9912"/>
                <a:gd name="connsiteY77" fmla="*/ 9337 h 9702"/>
                <a:gd name="connsiteX78" fmla="*/ 7497 w 9912"/>
                <a:gd name="connsiteY78" fmla="*/ 9395 h 9702"/>
                <a:gd name="connsiteX79" fmla="*/ 7986 w 9912"/>
                <a:gd name="connsiteY79" fmla="*/ 9487 h 9702"/>
                <a:gd name="connsiteX80" fmla="*/ 8438 w 9912"/>
                <a:gd name="connsiteY80" fmla="*/ 9561 h 9702"/>
                <a:gd name="connsiteX81" fmla="*/ 8846 w 9912"/>
                <a:gd name="connsiteY81" fmla="*/ 9619 h 9702"/>
                <a:gd name="connsiteX82" fmla="*/ 9203 w 9912"/>
                <a:gd name="connsiteY82" fmla="*/ 9652 h 9702"/>
                <a:gd name="connsiteX83" fmla="*/ 9498 w 9912"/>
                <a:gd name="connsiteY83" fmla="*/ 9685 h 9702"/>
                <a:gd name="connsiteX84" fmla="*/ 9718 w 9912"/>
                <a:gd name="connsiteY84" fmla="*/ 9694 h 9702"/>
                <a:gd name="connsiteX85" fmla="*/ 9912 w 9912"/>
                <a:gd name="connsiteY85" fmla="*/ 9702 h 9702"/>
                <a:gd name="connsiteX86" fmla="*/ 9912 w 9912"/>
                <a:gd name="connsiteY86" fmla="*/ 5087 h 9702"/>
                <a:gd name="connsiteX0" fmla="*/ 9911 w 9911"/>
                <a:gd name="connsiteY0" fmla="*/ 5054 h 9811"/>
                <a:gd name="connsiteX1" fmla="*/ 9911 w 9911"/>
                <a:gd name="connsiteY1" fmla="*/ 5054 h 9811"/>
                <a:gd name="connsiteX2" fmla="*/ 9335 w 9911"/>
                <a:gd name="connsiteY2" fmla="*/ 5046 h 9811"/>
                <a:gd name="connsiteX3" fmla="*/ 8569 w 9911"/>
                <a:gd name="connsiteY3" fmla="*/ 5012 h 9811"/>
                <a:gd name="connsiteX4" fmla="*/ 8132 w 9911"/>
                <a:gd name="connsiteY4" fmla="*/ 4986 h 9811"/>
                <a:gd name="connsiteX5" fmla="*/ 7670 w 9911"/>
                <a:gd name="connsiteY5" fmla="*/ 4944 h 9811"/>
                <a:gd name="connsiteX6" fmla="*/ 7189 w 9911"/>
                <a:gd name="connsiteY6" fmla="*/ 4901 h 9811"/>
                <a:gd name="connsiteX7" fmla="*/ 6702 w 9911"/>
                <a:gd name="connsiteY7" fmla="*/ 4849 h 9811"/>
                <a:gd name="connsiteX8" fmla="*/ 6202 w 9911"/>
                <a:gd name="connsiteY8" fmla="*/ 4773 h 9811"/>
                <a:gd name="connsiteX9" fmla="*/ 5715 w 9911"/>
                <a:gd name="connsiteY9" fmla="*/ 4696 h 9811"/>
                <a:gd name="connsiteX10" fmla="*/ 5234 w 9911"/>
                <a:gd name="connsiteY10" fmla="*/ 4602 h 9811"/>
                <a:gd name="connsiteX11" fmla="*/ 5000 w 9911"/>
                <a:gd name="connsiteY11" fmla="*/ 4542 h 9811"/>
                <a:gd name="connsiteX12" fmla="*/ 4772 w 9911"/>
                <a:gd name="connsiteY12" fmla="*/ 4490 h 9811"/>
                <a:gd name="connsiteX13" fmla="*/ 4550 w 9911"/>
                <a:gd name="connsiteY13" fmla="*/ 4422 h 9811"/>
                <a:gd name="connsiteX14" fmla="*/ 4341 w 9911"/>
                <a:gd name="connsiteY14" fmla="*/ 4354 h 9811"/>
                <a:gd name="connsiteX15" fmla="*/ 4132 w 9911"/>
                <a:gd name="connsiteY15" fmla="*/ 4286 h 9811"/>
                <a:gd name="connsiteX16" fmla="*/ 3936 w 9911"/>
                <a:gd name="connsiteY16" fmla="*/ 4209 h 9811"/>
                <a:gd name="connsiteX17" fmla="*/ 3753 w 9911"/>
                <a:gd name="connsiteY17" fmla="*/ 4132 h 9811"/>
                <a:gd name="connsiteX18" fmla="*/ 3575 w 9911"/>
                <a:gd name="connsiteY18" fmla="*/ 4047 h 9811"/>
                <a:gd name="connsiteX19" fmla="*/ 3417 w 9911"/>
                <a:gd name="connsiteY19" fmla="*/ 3952 h 9811"/>
                <a:gd name="connsiteX20" fmla="*/ 3266 w 9911"/>
                <a:gd name="connsiteY20" fmla="*/ 3859 h 9811"/>
                <a:gd name="connsiteX21" fmla="*/ 3266 w 9911"/>
                <a:gd name="connsiteY21" fmla="*/ 3859 h 9811"/>
                <a:gd name="connsiteX22" fmla="*/ 3088 w 9911"/>
                <a:gd name="connsiteY22" fmla="*/ 3731 h 9811"/>
                <a:gd name="connsiteX23" fmla="*/ 2917 w 9911"/>
                <a:gd name="connsiteY23" fmla="*/ 3603 h 9811"/>
                <a:gd name="connsiteX24" fmla="*/ 2753 w 9911"/>
                <a:gd name="connsiteY24" fmla="*/ 3475 h 9811"/>
                <a:gd name="connsiteX25" fmla="*/ 2595 w 9911"/>
                <a:gd name="connsiteY25" fmla="*/ 3338 h 9811"/>
                <a:gd name="connsiteX26" fmla="*/ 2442 w 9911"/>
                <a:gd name="connsiteY26" fmla="*/ 3210 h 9811"/>
                <a:gd name="connsiteX27" fmla="*/ 2297 w 9911"/>
                <a:gd name="connsiteY27" fmla="*/ 3073 h 9811"/>
                <a:gd name="connsiteX28" fmla="*/ 2158 w 9911"/>
                <a:gd name="connsiteY28" fmla="*/ 2937 h 9811"/>
                <a:gd name="connsiteX29" fmla="*/ 2019 w 9911"/>
                <a:gd name="connsiteY29" fmla="*/ 2792 h 9811"/>
                <a:gd name="connsiteX30" fmla="*/ 1759 w 9911"/>
                <a:gd name="connsiteY30" fmla="*/ 2509 h 9811"/>
                <a:gd name="connsiteX31" fmla="*/ 1518 w 9911"/>
                <a:gd name="connsiteY31" fmla="*/ 2228 h 9811"/>
                <a:gd name="connsiteX32" fmla="*/ 1297 w 9911"/>
                <a:gd name="connsiteY32" fmla="*/ 1937 h 9811"/>
                <a:gd name="connsiteX33" fmla="*/ 1088 w 9911"/>
                <a:gd name="connsiteY33" fmla="*/ 1648 h 9811"/>
                <a:gd name="connsiteX34" fmla="*/ 898 w 9911"/>
                <a:gd name="connsiteY34" fmla="*/ 1365 h 9811"/>
                <a:gd name="connsiteX35" fmla="*/ 721 w 9911"/>
                <a:gd name="connsiteY35" fmla="*/ 1075 h 9811"/>
                <a:gd name="connsiteX36" fmla="*/ 550 w 9911"/>
                <a:gd name="connsiteY36" fmla="*/ 802 h 9811"/>
                <a:gd name="connsiteX37" fmla="*/ 392 w 9911"/>
                <a:gd name="connsiteY37" fmla="*/ 520 h 9811"/>
                <a:gd name="connsiteX38" fmla="*/ 95 w 9911"/>
                <a:gd name="connsiteY38" fmla="*/ 0 h 9811"/>
                <a:gd name="connsiteX39" fmla="*/ 0 w 9911"/>
                <a:gd name="connsiteY39" fmla="*/ 127 h 9811"/>
                <a:gd name="connsiteX40" fmla="*/ 120 w 9911"/>
                <a:gd name="connsiteY40" fmla="*/ 537 h 9811"/>
                <a:gd name="connsiteX41" fmla="*/ 271 w 9911"/>
                <a:gd name="connsiteY41" fmla="*/ 1024 h 9811"/>
                <a:gd name="connsiteX42" fmla="*/ 449 w 9911"/>
                <a:gd name="connsiteY42" fmla="*/ 1570 h 9811"/>
                <a:gd name="connsiteX43" fmla="*/ 652 w 9911"/>
                <a:gd name="connsiteY43" fmla="*/ 2176 h 9811"/>
                <a:gd name="connsiteX44" fmla="*/ 880 w 9911"/>
                <a:gd name="connsiteY44" fmla="*/ 2808 h 9811"/>
                <a:gd name="connsiteX45" fmla="*/ 1000 w 9911"/>
                <a:gd name="connsiteY45" fmla="*/ 3141 h 9811"/>
                <a:gd name="connsiteX46" fmla="*/ 1133 w 9911"/>
                <a:gd name="connsiteY46" fmla="*/ 3475 h 9811"/>
                <a:gd name="connsiteX47" fmla="*/ 1265 w 9911"/>
                <a:gd name="connsiteY47" fmla="*/ 3808 h 9811"/>
                <a:gd name="connsiteX48" fmla="*/ 1404 w 9911"/>
                <a:gd name="connsiteY48" fmla="*/ 4141 h 9811"/>
                <a:gd name="connsiteX49" fmla="*/ 1550 w 9911"/>
                <a:gd name="connsiteY49" fmla="*/ 4474 h 9811"/>
                <a:gd name="connsiteX50" fmla="*/ 1702 w 9911"/>
                <a:gd name="connsiteY50" fmla="*/ 4807 h 9811"/>
                <a:gd name="connsiteX51" fmla="*/ 1860 w 9911"/>
                <a:gd name="connsiteY51" fmla="*/ 5132 h 9811"/>
                <a:gd name="connsiteX52" fmla="*/ 2019 w 9911"/>
                <a:gd name="connsiteY52" fmla="*/ 5456 h 9811"/>
                <a:gd name="connsiteX53" fmla="*/ 2183 w 9911"/>
                <a:gd name="connsiteY53" fmla="*/ 5772 h 9811"/>
                <a:gd name="connsiteX54" fmla="*/ 2353 w 9911"/>
                <a:gd name="connsiteY54" fmla="*/ 6071 h 9811"/>
                <a:gd name="connsiteX55" fmla="*/ 2531 w 9911"/>
                <a:gd name="connsiteY55" fmla="*/ 6361 h 9811"/>
                <a:gd name="connsiteX56" fmla="*/ 2709 w 9911"/>
                <a:gd name="connsiteY56" fmla="*/ 6643 h 9811"/>
                <a:gd name="connsiteX57" fmla="*/ 2892 w 9911"/>
                <a:gd name="connsiteY57" fmla="*/ 6907 h 9811"/>
                <a:gd name="connsiteX58" fmla="*/ 3082 w 9911"/>
                <a:gd name="connsiteY58" fmla="*/ 7155 h 9811"/>
                <a:gd name="connsiteX59" fmla="*/ 3272 w 9911"/>
                <a:gd name="connsiteY59" fmla="*/ 7386 h 9811"/>
                <a:gd name="connsiteX60" fmla="*/ 3468 w 9911"/>
                <a:gd name="connsiteY60" fmla="*/ 7591 h 9811"/>
                <a:gd name="connsiteX61" fmla="*/ 3468 w 9911"/>
                <a:gd name="connsiteY61" fmla="*/ 7591 h 9811"/>
                <a:gd name="connsiteX62" fmla="*/ 3670 w 9911"/>
                <a:gd name="connsiteY62" fmla="*/ 7787 h 9811"/>
                <a:gd name="connsiteX63" fmla="*/ 3886 w 9911"/>
                <a:gd name="connsiteY63" fmla="*/ 7966 h 9811"/>
                <a:gd name="connsiteX64" fmla="*/ 4113 w 9911"/>
                <a:gd name="connsiteY64" fmla="*/ 8137 h 9811"/>
                <a:gd name="connsiteX65" fmla="*/ 4348 w 9911"/>
                <a:gd name="connsiteY65" fmla="*/ 8291 h 9811"/>
                <a:gd name="connsiteX66" fmla="*/ 4588 w 9911"/>
                <a:gd name="connsiteY66" fmla="*/ 8444 h 9811"/>
                <a:gd name="connsiteX67" fmla="*/ 4841 w 9911"/>
                <a:gd name="connsiteY67" fmla="*/ 8581 h 9811"/>
                <a:gd name="connsiteX68" fmla="*/ 5101 w 9911"/>
                <a:gd name="connsiteY68" fmla="*/ 8709 h 9811"/>
                <a:gd name="connsiteX69" fmla="*/ 5360 w 9911"/>
                <a:gd name="connsiteY69" fmla="*/ 8829 h 9811"/>
                <a:gd name="connsiteX70" fmla="*/ 5626 w 9911"/>
                <a:gd name="connsiteY70" fmla="*/ 8940 h 9811"/>
                <a:gd name="connsiteX71" fmla="*/ 5892 w 9911"/>
                <a:gd name="connsiteY71" fmla="*/ 9042 h 9811"/>
                <a:gd name="connsiteX72" fmla="*/ 6158 w 9911"/>
                <a:gd name="connsiteY72" fmla="*/ 9136 h 9811"/>
                <a:gd name="connsiteX73" fmla="*/ 6430 w 9911"/>
                <a:gd name="connsiteY73" fmla="*/ 9221 h 9811"/>
                <a:gd name="connsiteX74" fmla="*/ 6696 w 9911"/>
                <a:gd name="connsiteY74" fmla="*/ 9299 h 9811"/>
                <a:gd name="connsiteX75" fmla="*/ 6955 w 9911"/>
                <a:gd name="connsiteY75" fmla="*/ 9375 h 9811"/>
                <a:gd name="connsiteX76" fmla="*/ 7221 w 9911"/>
                <a:gd name="connsiteY76" fmla="*/ 9435 h 9811"/>
                <a:gd name="connsiteX77" fmla="*/ 7475 w 9911"/>
                <a:gd name="connsiteY77" fmla="*/ 9495 h 9811"/>
                <a:gd name="connsiteX78" fmla="*/ 7968 w 9911"/>
                <a:gd name="connsiteY78" fmla="*/ 9589 h 9811"/>
                <a:gd name="connsiteX79" fmla="*/ 8424 w 9911"/>
                <a:gd name="connsiteY79" fmla="*/ 9666 h 9811"/>
                <a:gd name="connsiteX80" fmla="*/ 8836 w 9911"/>
                <a:gd name="connsiteY80" fmla="*/ 9725 h 9811"/>
                <a:gd name="connsiteX81" fmla="*/ 9196 w 9911"/>
                <a:gd name="connsiteY81" fmla="*/ 9759 h 9811"/>
                <a:gd name="connsiteX82" fmla="*/ 9493 w 9911"/>
                <a:gd name="connsiteY82" fmla="*/ 9793 h 9811"/>
                <a:gd name="connsiteX83" fmla="*/ 9715 w 9911"/>
                <a:gd name="connsiteY83" fmla="*/ 9803 h 9811"/>
                <a:gd name="connsiteX84" fmla="*/ 9911 w 9911"/>
                <a:gd name="connsiteY84" fmla="*/ 9811 h 9811"/>
                <a:gd name="connsiteX85" fmla="*/ 9911 w 9911"/>
                <a:gd name="connsiteY85" fmla="*/ 5054 h 9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9911" h="9811">
                  <a:moveTo>
                    <a:pt x="9911" y="5054"/>
                  </a:moveTo>
                  <a:lnTo>
                    <a:pt x="9911" y="5054"/>
                  </a:lnTo>
                  <a:lnTo>
                    <a:pt x="9335" y="5046"/>
                  </a:lnTo>
                  <a:lnTo>
                    <a:pt x="8569" y="5012"/>
                  </a:lnTo>
                  <a:lnTo>
                    <a:pt x="8132" y="4986"/>
                  </a:lnTo>
                  <a:lnTo>
                    <a:pt x="7670" y="4944"/>
                  </a:lnTo>
                  <a:lnTo>
                    <a:pt x="7189" y="4901"/>
                  </a:lnTo>
                  <a:lnTo>
                    <a:pt x="6702" y="4849"/>
                  </a:lnTo>
                  <a:lnTo>
                    <a:pt x="6202" y="4773"/>
                  </a:lnTo>
                  <a:lnTo>
                    <a:pt x="5715" y="4696"/>
                  </a:lnTo>
                  <a:lnTo>
                    <a:pt x="5234" y="4602"/>
                  </a:lnTo>
                  <a:lnTo>
                    <a:pt x="5000" y="4542"/>
                  </a:lnTo>
                  <a:lnTo>
                    <a:pt x="4772" y="4490"/>
                  </a:lnTo>
                  <a:lnTo>
                    <a:pt x="4550" y="4422"/>
                  </a:lnTo>
                  <a:lnTo>
                    <a:pt x="4341" y="4354"/>
                  </a:lnTo>
                  <a:lnTo>
                    <a:pt x="4132" y="4286"/>
                  </a:lnTo>
                  <a:lnTo>
                    <a:pt x="3936" y="4209"/>
                  </a:lnTo>
                  <a:lnTo>
                    <a:pt x="3753" y="4132"/>
                  </a:lnTo>
                  <a:lnTo>
                    <a:pt x="3575" y="4047"/>
                  </a:lnTo>
                  <a:cubicBezTo>
                    <a:pt x="3523" y="4015"/>
                    <a:pt x="3469" y="3984"/>
                    <a:pt x="3417" y="3952"/>
                  </a:cubicBezTo>
                  <a:lnTo>
                    <a:pt x="3266" y="3859"/>
                  </a:lnTo>
                  <a:lnTo>
                    <a:pt x="3266" y="3859"/>
                  </a:lnTo>
                  <a:lnTo>
                    <a:pt x="3088" y="3731"/>
                  </a:lnTo>
                  <a:lnTo>
                    <a:pt x="2917" y="3603"/>
                  </a:lnTo>
                  <a:lnTo>
                    <a:pt x="2753" y="3475"/>
                  </a:lnTo>
                  <a:lnTo>
                    <a:pt x="2595" y="3338"/>
                  </a:lnTo>
                  <a:lnTo>
                    <a:pt x="2442" y="3210"/>
                  </a:lnTo>
                  <a:cubicBezTo>
                    <a:pt x="2394" y="3164"/>
                    <a:pt x="2345" y="3119"/>
                    <a:pt x="2297" y="3073"/>
                  </a:cubicBezTo>
                  <a:lnTo>
                    <a:pt x="2158" y="2937"/>
                  </a:lnTo>
                  <a:lnTo>
                    <a:pt x="2019" y="2792"/>
                  </a:lnTo>
                  <a:lnTo>
                    <a:pt x="1759" y="2509"/>
                  </a:lnTo>
                  <a:lnTo>
                    <a:pt x="1518" y="2228"/>
                  </a:lnTo>
                  <a:lnTo>
                    <a:pt x="1297" y="1937"/>
                  </a:lnTo>
                  <a:cubicBezTo>
                    <a:pt x="1227" y="1841"/>
                    <a:pt x="1158" y="1744"/>
                    <a:pt x="1088" y="1648"/>
                  </a:cubicBezTo>
                  <a:lnTo>
                    <a:pt x="898" y="1365"/>
                  </a:lnTo>
                  <a:lnTo>
                    <a:pt x="721" y="1075"/>
                  </a:lnTo>
                  <a:lnTo>
                    <a:pt x="550" y="802"/>
                  </a:lnTo>
                  <a:cubicBezTo>
                    <a:pt x="497" y="708"/>
                    <a:pt x="445" y="614"/>
                    <a:pt x="392" y="520"/>
                  </a:cubicBezTo>
                  <a:lnTo>
                    <a:pt x="95" y="0"/>
                  </a:lnTo>
                  <a:cubicBezTo>
                    <a:pt x="63" y="42"/>
                    <a:pt x="32" y="85"/>
                    <a:pt x="0" y="127"/>
                  </a:cubicBezTo>
                  <a:cubicBezTo>
                    <a:pt x="40" y="263"/>
                    <a:pt x="79" y="401"/>
                    <a:pt x="120" y="537"/>
                  </a:cubicBezTo>
                  <a:cubicBezTo>
                    <a:pt x="170" y="699"/>
                    <a:pt x="221" y="862"/>
                    <a:pt x="271" y="1024"/>
                  </a:cubicBezTo>
                  <a:cubicBezTo>
                    <a:pt x="331" y="1207"/>
                    <a:pt x="389" y="1388"/>
                    <a:pt x="449" y="1570"/>
                  </a:cubicBezTo>
                  <a:cubicBezTo>
                    <a:pt x="517" y="1772"/>
                    <a:pt x="584" y="1974"/>
                    <a:pt x="652" y="2176"/>
                  </a:cubicBezTo>
                  <a:lnTo>
                    <a:pt x="880" y="2808"/>
                  </a:lnTo>
                  <a:cubicBezTo>
                    <a:pt x="920" y="2920"/>
                    <a:pt x="959" y="3030"/>
                    <a:pt x="1000" y="3141"/>
                  </a:cubicBezTo>
                  <a:cubicBezTo>
                    <a:pt x="1044" y="3252"/>
                    <a:pt x="1089" y="3364"/>
                    <a:pt x="1133" y="3475"/>
                  </a:cubicBezTo>
                  <a:cubicBezTo>
                    <a:pt x="1177" y="3587"/>
                    <a:pt x="1221" y="3697"/>
                    <a:pt x="1265" y="3808"/>
                  </a:cubicBezTo>
                  <a:cubicBezTo>
                    <a:pt x="1311" y="3919"/>
                    <a:pt x="1358" y="4030"/>
                    <a:pt x="1404" y="4141"/>
                  </a:cubicBezTo>
                  <a:cubicBezTo>
                    <a:pt x="1453" y="4252"/>
                    <a:pt x="1502" y="4363"/>
                    <a:pt x="1550" y="4474"/>
                  </a:cubicBezTo>
                  <a:cubicBezTo>
                    <a:pt x="1601" y="4585"/>
                    <a:pt x="1651" y="4696"/>
                    <a:pt x="1702" y="4807"/>
                  </a:cubicBezTo>
                  <a:cubicBezTo>
                    <a:pt x="1754" y="4915"/>
                    <a:pt x="1808" y="5023"/>
                    <a:pt x="1860" y="5132"/>
                  </a:cubicBezTo>
                  <a:lnTo>
                    <a:pt x="2019" y="5456"/>
                  </a:lnTo>
                  <a:cubicBezTo>
                    <a:pt x="2073" y="5561"/>
                    <a:pt x="2129" y="5666"/>
                    <a:pt x="2183" y="5772"/>
                  </a:cubicBezTo>
                  <a:cubicBezTo>
                    <a:pt x="2239" y="5872"/>
                    <a:pt x="2297" y="5971"/>
                    <a:pt x="2353" y="6071"/>
                  </a:cubicBezTo>
                  <a:cubicBezTo>
                    <a:pt x="2412" y="6168"/>
                    <a:pt x="2472" y="6264"/>
                    <a:pt x="2531" y="6361"/>
                  </a:cubicBezTo>
                  <a:lnTo>
                    <a:pt x="2709" y="6643"/>
                  </a:lnTo>
                  <a:lnTo>
                    <a:pt x="2892" y="6907"/>
                  </a:lnTo>
                  <a:cubicBezTo>
                    <a:pt x="2955" y="6990"/>
                    <a:pt x="3019" y="7072"/>
                    <a:pt x="3082" y="7155"/>
                  </a:cubicBezTo>
                  <a:lnTo>
                    <a:pt x="3272" y="7386"/>
                  </a:lnTo>
                  <a:lnTo>
                    <a:pt x="3468" y="7591"/>
                  </a:lnTo>
                  <a:lnTo>
                    <a:pt x="3468" y="7591"/>
                  </a:lnTo>
                  <a:lnTo>
                    <a:pt x="3670" y="7787"/>
                  </a:lnTo>
                  <a:lnTo>
                    <a:pt x="3886" y="7966"/>
                  </a:lnTo>
                  <a:lnTo>
                    <a:pt x="4113" y="8137"/>
                  </a:lnTo>
                  <a:lnTo>
                    <a:pt x="4348" y="8291"/>
                  </a:lnTo>
                  <a:lnTo>
                    <a:pt x="4588" y="8444"/>
                  </a:lnTo>
                  <a:lnTo>
                    <a:pt x="4841" y="8581"/>
                  </a:lnTo>
                  <a:lnTo>
                    <a:pt x="5101" y="8709"/>
                  </a:lnTo>
                  <a:lnTo>
                    <a:pt x="5360" y="8829"/>
                  </a:lnTo>
                  <a:lnTo>
                    <a:pt x="5626" y="8940"/>
                  </a:lnTo>
                  <a:lnTo>
                    <a:pt x="5892" y="9042"/>
                  </a:lnTo>
                  <a:lnTo>
                    <a:pt x="6158" y="9136"/>
                  </a:lnTo>
                  <a:lnTo>
                    <a:pt x="6430" y="9221"/>
                  </a:lnTo>
                  <a:lnTo>
                    <a:pt x="6696" y="9299"/>
                  </a:lnTo>
                  <a:lnTo>
                    <a:pt x="6955" y="9375"/>
                  </a:lnTo>
                  <a:lnTo>
                    <a:pt x="7221" y="9435"/>
                  </a:lnTo>
                  <a:lnTo>
                    <a:pt x="7475" y="9495"/>
                  </a:lnTo>
                  <a:lnTo>
                    <a:pt x="7968" y="9589"/>
                  </a:lnTo>
                  <a:lnTo>
                    <a:pt x="8424" y="9666"/>
                  </a:lnTo>
                  <a:lnTo>
                    <a:pt x="8836" y="9725"/>
                  </a:lnTo>
                  <a:lnTo>
                    <a:pt x="9196" y="9759"/>
                  </a:lnTo>
                  <a:lnTo>
                    <a:pt x="9493" y="9793"/>
                  </a:lnTo>
                  <a:lnTo>
                    <a:pt x="9715" y="9803"/>
                  </a:lnTo>
                  <a:lnTo>
                    <a:pt x="9911" y="9811"/>
                  </a:lnTo>
                  <a:lnTo>
                    <a:pt x="9911" y="5054"/>
                  </a:lnTo>
                  <a:close/>
                </a:path>
              </a:pathLst>
            </a:custGeom>
            <a:solidFill>
              <a:srgbClr val="6EB8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44" name="Freeform 245">
              <a:extLst>
                <a:ext uri="{FF2B5EF4-FFF2-40B4-BE49-F238E27FC236}">
                  <a16:creationId xmlns:a16="http://schemas.microsoft.com/office/drawing/2014/main" id="{62B4D412-5825-460A-9755-09A4E28B1C66}"/>
                </a:ext>
              </a:extLst>
            </p:cNvPr>
            <p:cNvSpPr>
              <a:spLocks/>
            </p:cNvSpPr>
            <p:nvPr/>
          </p:nvSpPr>
          <p:spPr bwMode="auto">
            <a:xfrm>
              <a:off x="5792522" y="541798"/>
              <a:ext cx="4848225" cy="2160647"/>
            </a:xfrm>
            <a:custGeom>
              <a:avLst/>
              <a:gdLst>
                <a:gd name="T0" fmla="*/ 3054 w 3054"/>
                <a:gd name="T1" fmla="*/ 0 h 1044"/>
                <a:gd name="T2" fmla="*/ 3054 w 3054"/>
                <a:gd name="T3" fmla="*/ 0 h 1044"/>
                <a:gd name="T4" fmla="*/ 2872 w 3054"/>
                <a:gd name="T5" fmla="*/ 2 h 1044"/>
                <a:gd name="T6" fmla="*/ 2630 w 3054"/>
                <a:gd name="T7" fmla="*/ 10 h 1044"/>
                <a:gd name="T8" fmla="*/ 2492 w 3054"/>
                <a:gd name="T9" fmla="*/ 16 h 1044"/>
                <a:gd name="T10" fmla="*/ 2346 w 3054"/>
                <a:gd name="T11" fmla="*/ 26 h 1044"/>
                <a:gd name="T12" fmla="*/ 2194 w 3054"/>
                <a:gd name="T13" fmla="*/ 36 h 1044"/>
                <a:gd name="T14" fmla="*/ 2038 w 3054"/>
                <a:gd name="T15" fmla="*/ 50 h 1044"/>
                <a:gd name="T16" fmla="*/ 1880 w 3054"/>
                <a:gd name="T17" fmla="*/ 66 h 1044"/>
                <a:gd name="T18" fmla="*/ 1726 w 3054"/>
                <a:gd name="T19" fmla="*/ 86 h 1044"/>
                <a:gd name="T20" fmla="*/ 1574 w 3054"/>
                <a:gd name="T21" fmla="*/ 108 h 1044"/>
                <a:gd name="T22" fmla="*/ 1500 w 3054"/>
                <a:gd name="T23" fmla="*/ 120 h 1044"/>
                <a:gd name="T24" fmla="*/ 1428 w 3054"/>
                <a:gd name="T25" fmla="*/ 134 h 1044"/>
                <a:gd name="T26" fmla="*/ 1358 w 3054"/>
                <a:gd name="T27" fmla="*/ 150 h 1044"/>
                <a:gd name="T28" fmla="*/ 1290 w 3054"/>
                <a:gd name="T29" fmla="*/ 164 h 1044"/>
                <a:gd name="T30" fmla="*/ 1224 w 3054"/>
                <a:gd name="T31" fmla="*/ 182 h 1044"/>
                <a:gd name="T32" fmla="*/ 1162 w 3054"/>
                <a:gd name="T33" fmla="*/ 200 h 1044"/>
                <a:gd name="T34" fmla="*/ 1104 w 3054"/>
                <a:gd name="T35" fmla="*/ 218 h 1044"/>
                <a:gd name="T36" fmla="*/ 1048 w 3054"/>
                <a:gd name="T37" fmla="*/ 238 h 1044"/>
                <a:gd name="T38" fmla="*/ 998 w 3054"/>
                <a:gd name="T39" fmla="*/ 260 h 1044"/>
                <a:gd name="T40" fmla="*/ 950 w 3054"/>
                <a:gd name="T41" fmla="*/ 282 h 1044"/>
                <a:gd name="T42" fmla="*/ 950 w 3054"/>
                <a:gd name="T43" fmla="*/ 282 h 1044"/>
                <a:gd name="T44" fmla="*/ 860 w 3054"/>
                <a:gd name="T45" fmla="*/ 330 h 1044"/>
                <a:gd name="T46" fmla="*/ 778 w 3054"/>
                <a:gd name="T47" fmla="*/ 378 h 1044"/>
                <a:gd name="T48" fmla="*/ 702 w 3054"/>
                <a:gd name="T49" fmla="*/ 428 h 1044"/>
                <a:gd name="T50" fmla="*/ 632 w 3054"/>
                <a:gd name="T51" fmla="*/ 474 h 1044"/>
                <a:gd name="T52" fmla="*/ 568 w 3054"/>
                <a:gd name="T53" fmla="*/ 522 h 1044"/>
                <a:gd name="T54" fmla="*/ 508 w 3054"/>
                <a:gd name="T55" fmla="*/ 568 h 1044"/>
                <a:gd name="T56" fmla="*/ 452 w 3054"/>
                <a:gd name="T57" fmla="*/ 612 h 1044"/>
                <a:gd name="T58" fmla="*/ 402 w 3054"/>
                <a:gd name="T59" fmla="*/ 656 h 1044"/>
                <a:gd name="T60" fmla="*/ 402 w 3054"/>
                <a:gd name="T61" fmla="*/ 656 h 1044"/>
                <a:gd name="T62" fmla="*/ 284 w 3054"/>
                <a:gd name="T63" fmla="*/ 758 h 1044"/>
                <a:gd name="T64" fmla="*/ 284 w 3054"/>
                <a:gd name="T65" fmla="*/ 758 h 1044"/>
                <a:gd name="T66" fmla="*/ 220 w 3054"/>
                <a:gd name="T67" fmla="*/ 812 h 1044"/>
                <a:gd name="T68" fmla="*/ 190 w 3054"/>
                <a:gd name="T69" fmla="*/ 836 h 1044"/>
                <a:gd name="T70" fmla="*/ 160 w 3054"/>
                <a:gd name="T71" fmla="*/ 858 h 1044"/>
                <a:gd name="T72" fmla="*/ 128 w 3054"/>
                <a:gd name="T73" fmla="*/ 880 h 1044"/>
                <a:gd name="T74" fmla="*/ 98 w 3054"/>
                <a:gd name="T75" fmla="*/ 898 h 1044"/>
                <a:gd name="T76" fmla="*/ 66 w 3054"/>
                <a:gd name="T77" fmla="*/ 916 h 1044"/>
                <a:gd name="T78" fmla="*/ 32 w 3054"/>
                <a:gd name="T79" fmla="*/ 932 h 1044"/>
                <a:gd name="T80" fmla="*/ 32 w 3054"/>
                <a:gd name="T81" fmla="*/ 932 h 1044"/>
                <a:gd name="T82" fmla="*/ 0 w 3054"/>
                <a:gd name="T83" fmla="*/ 998 h 1044"/>
                <a:gd name="T84" fmla="*/ 3054 w 3054"/>
                <a:gd name="T85" fmla="*/ 998 h 1044"/>
                <a:gd name="T86" fmla="*/ 3054 w 3054"/>
                <a:gd name="T87" fmla="*/ 1044 h 1044"/>
                <a:gd name="T88" fmla="*/ 3054 w 3054"/>
                <a:gd name="T89" fmla="*/ 1044 h 1044"/>
                <a:gd name="T90" fmla="*/ 3054 w 3054"/>
                <a:gd name="T91" fmla="*/ 6 h 1044"/>
                <a:gd name="T92" fmla="*/ 3054 w 3054"/>
                <a:gd name="T93" fmla="*/ 0 h 10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054" h="1044">
                  <a:moveTo>
                    <a:pt x="3054" y="0"/>
                  </a:moveTo>
                  <a:lnTo>
                    <a:pt x="3054" y="0"/>
                  </a:lnTo>
                  <a:lnTo>
                    <a:pt x="2872" y="2"/>
                  </a:lnTo>
                  <a:lnTo>
                    <a:pt x="2630" y="10"/>
                  </a:lnTo>
                  <a:lnTo>
                    <a:pt x="2492" y="16"/>
                  </a:lnTo>
                  <a:lnTo>
                    <a:pt x="2346" y="26"/>
                  </a:lnTo>
                  <a:lnTo>
                    <a:pt x="2194" y="36"/>
                  </a:lnTo>
                  <a:lnTo>
                    <a:pt x="2038" y="50"/>
                  </a:lnTo>
                  <a:lnTo>
                    <a:pt x="1880" y="66"/>
                  </a:lnTo>
                  <a:lnTo>
                    <a:pt x="1726" y="86"/>
                  </a:lnTo>
                  <a:lnTo>
                    <a:pt x="1574" y="108"/>
                  </a:lnTo>
                  <a:lnTo>
                    <a:pt x="1500" y="120"/>
                  </a:lnTo>
                  <a:lnTo>
                    <a:pt x="1428" y="134"/>
                  </a:lnTo>
                  <a:lnTo>
                    <a:pt x="1358" y="150"/>
                  </a:lnTo>
                  <a:lnTo>
                    <a:pt x="1290" y="164"/>
                  </a:lnTo>
                  <a:lnTo>
                    <a:pt x="1224" y="182"/>
                  </a:lnTo>
                  <a:lnTo>
                    <a:pt x="1162" y="200"/>
                  </a:lnTo>
                  <a:lnTo>
                    <a:pt x="1104" y="218"/>
                  </a:lnTo>
                  <a:lnTo>
                    <a:pt x="1048" y="238"/>
                  </a:lnTo>
                  <a:lnTo>
                    <a:pt x="998" y="260"/>
                  </a:lnTo>
                  <a:lnTo>
                    <a:pt x="950" y="282"/>
                  </a:lnTo>
                  <a:lnTo>
                    <a:pt x="950" y="282"/>
                  </a:lnTo>
                  <a:lnTo>
                    <a:pt x="860" y="330"/>
                  </a:lnTo>
                  <a:lnTo>
                    <a:pt x="778" y="378"/>
                  </a:lnTo>
                  <a:lnTo>
                    <a:pt x="702" y="428"/>
                  </a:lnTo>
                  <a:lnTo>
                    <a:pt x="632" y="474"/>
                  </a:lnTo>
                  <a:lnTo>
                    <a:pt x="568" y="522"/>
                  </a:lnTo>
                  <a:lnTo>
                    <a:pt x="508" y="568"/>
                  </a:lnTo>
                  <a:lnTo>
                    <a:pt x="452" y="612"/>
                  </a:lnTo>
                  <a:lnTo>
                    <a:pt x="402" y="656"/>
                  </a:lnTo>
                  <a:lnTo>
                    <a:pt x="402" y="656"/>
                  </a:lnTo>
                  <a:lnTo>
                    <a:pt x="284" y="758"/>
                  </a:lnTo>
                  <a:lnTo>
                    <a:pt x="284" y="758"/>
                  </a:lnTo>
                  <a:lnTo>
                    <a:pt x="220" y="812"/>
                  </a:lnTo>
                  <a:lnTo>
                    <a:pt x="190" y="836"/>
                  </a:lnTo>
                  <a:lnTo>
                    <a:pt x="160" y="858"/>
                  </a:lnTo>
                  <a:lnTo>
                    <a:pt x="128" y="880"/>
                  </a:lnTo>
                  <a:lnTo>
                    <a:pt x="98" y="898"/>
                  </a:lnTo>
                  <a:lnTo>
                    <a:pt x="66" y="916"/>
                  </a:lnTo>
                  <a:lnTo>
                    <a:pt x="32" y="932"/>
                  </a:lnTo>
                  <a:lnTo>
                    <a:pt x="32" y="932"/>
                  </a:lnTo>
                  <a:lnTo>
                    <a:pt x="0" y="998"/>
                  </a:lnTo>
                  <a:lnTo>
                    <a:pt x="3054" y="998"/>
                  </a:lnTo>
                  <a:lnTo>
                    <a:pt x="3054" y="1044"/>
                  </a:lnTo>
                  <a:lnTo>
                    <a:pt x="3054" y="1044"/>
                  </a:lnTo>
                  <a:lnTo>
                    <a:pt x="3054" y="6"/>
                  </a:lnTo>
                  <a:lnTo>
                    <a:pt x="3054" y="0"/>
                  </a:lnTo>
                  <a:close/>
                </a:path>
              </a:pathLst>
            </a:custGeom>
            <a:solidFill>
              <a:srgbClr val="4F6A7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45" name="Freeform 250">
              <a:extLst>
                <a:ext uri="{FF2B5EF4-FFF2-40B4-BE49-F238E27FC236}">
                  <a16:creationId xmlns:a16="http://schemas.microsoft.com/office/drawing/2014/main" id="{9D63F48F-26B0-4C48-B99D-45976B856653}"/>
                </a:ext>
              </a:extLst>
            </p:cNvPr>
            <p:cNvSpPr>
              <a:spLocks/>
            </p:cNvSpPr>
            <p:nvPr/>
          </p:nvSpPr>
          <p:spPr bwMode="auto">
            <a:xfrm>
              <a:off x="5846497" y="-1025590"/>
              <a:ext cx="4794250" cy="3519292"/>
            </a:xfrm>
            <a:custGeom>
              <a:avLst/>
              <a:gdLst>
                <a:gd name="T0" fmla="*/ 3020 w 3020"/>
                <a:gd name="T1" fmla="*/ 0 h 1922"/>
                <a:gd name="T2" fmla="*/ 2852 w 3020"/>
                <a:gd name="T3" fmla="*/ 8 h 1922"/>
                <a:gd name="T4" fmla="*/ 2590 w 3020"/>
                <a:gd name="T5" fmla="*/ 26 h 1922"/>
                <a:gd name="T6" fmla="*/ 2250 w 3020"/>
                <a:gd name="T7" fmla="*/ 62 h 1922"/>
                <a:gd name="T8" fmla="*/ 2064 w 3020"/>
                <a:gd name="T9" fmla="*/ 88 h 1922"/>
                <a:gd name="T10" fmla="*/ 1870 w 3020"/>
                <a:gd name="T11" fmla="*/ 120 h 1922"/>
                <a:gd name="T12" fmla="*/ 1676 w 3020"/>
                <a:gd name="T13" fmla="*/ 160 h 1922"/>
                <a:gd name="T14" fmla="*/ 1486 w 3020"/>
                <a:gd name="T15" fmla="*/ 206 h 1922"/>
                <a:gd name="T16" fmla="*/ 1302 w 3020"/>
                <a:gd name="T17" fmla="*/ 262 h 1922"/>
                <a:gd name="T18" fmla="*/ 1132 w 3020"/>
                <a:gd name="T19" fmla="*/ 326 h 1922"/>
                <a:gd name="T20" fmla="*/ 978 w 3020"/>
                <a:gd name="T21" fmla="*/ 400 h 1922"/>
                <a:gd name="T22" fmla="*/ 910 w 3020"/>
                <a:gd name="T23" fmla="*/ 440 h 1922"/>
                <a:gd name="T24" fmla="*/ 846 w 3020"/>
                <a:gd name="T25" fmla="*/ 484 h 1922"/>
                <a:gd name="T26" fmla="*/ 790 w 3020"/>
                <a:gd name="T27" fmla="*/ 530 h 1922"/>
                <a:gd name="T28" fmla="*/ 740 w 3020"/>
                <a:gd name="T29" fmla="*/ 578 h 1922"/>
                <a:gd name="T30" fmla="*/ 698 w 3020"/>
                <a:gd name="T31" fmla="*/ 626 h 1922"/>
                <a:gd name="T32" fmla="*/ 622 w 3020"/>
                <a:gd name="T33" fmla="*/ 722 h 1922"/>
                <a:gd name="T34" fmla="*/ 556 w 3020"/>
                <a:gd name="T35" fmla="*/ 816 h 1922"/>
                <a:gd name="T36" fmla="*/ 498 w 3020"/>
                <a:gd name="T37" fmla="*/ 918 h 1922"/>
                <a:gd name="T38" fmla="*/ 468 w 3020"/>
                <a:gd name="T39" fmla="*/ 970 h 1922"/>
                <a:gd name="T40" fmla="*/ 468 w 3020"/>
                <a:gd name="T41" fmla="*/ 972 h 1922"/>
                <a:gd name="T42" fmla="*/ 488 w 3020"/>
                <a:gd name="T43" fmla="*/ 938 h 1922"/>
                <a:gd name="T44" fmla="*/ 488 w 3020"/>
                <a:gd name="T45" fmla="*/ 938 h 1922"/>
                <a:gd name="T46" fmla="*/ 442 w 3020"/>
                <a:gd name="T47" fmla="*/ 1022 h 1922"/>
                <a:gd name="T48" fmla="*/ 0 w 3020"/>
                <a:gd name="T49" fmla="*/ 1922 h 1922"/>
                <a:gd name="T50" fmla="*/ 32 w 3020"/>
                <a:gd name="T51" fmla="*/ 1906 h 1922"/>
                <a:gd name="T52" fmla="*/ 96 w 3020"/>
                <a:gd name="T53" fmla="*/ 1870 h 1922"/>
                <a:gd name="T54" fmla="*/ 156 w 3020"/>
                <a:gd name="T55" fmla="*/ 1826 h 1922"/>
                <a:gd name="T56" fmla="*/ 250 w 3020"/>
                <a:gd name="T57" fmla="*/ 1750 h 1922"/>
                <a:gd name="T58" fmla="*/ 368 w 3020"/>
                <a:gd name="T59" fmla="*/ 1648 h 1922"/>
                <a:gd name="T60" fmla="*/ 418 w 3020"/>
                <a:gd name="T61" fmla="*/ 1604 h 1922"/>
                <a:gd name="T62" fmla="*/ 534 w 3020"/>
                <a:gd name="T63" fmla="*/ 1512 h 1922"/>
                <a:gd name="T64" fmla="*/ 670 w 3020"/>
                <a:gd name="T65" fmla="*/ 1416 h 1922"/>
                <a:gd name="T66" fmla="*/ 830 w 3020"/>
                <a:gd name="T67" fmla="*/ 1318 h 1922"/>
                <a:gd name="T68" fmla="*/ 922 w 3020"/>
                <a:gd name="T69" fmla="*/ 1270 h 1922"/>
                <a:gd name="T70" fmla="*/ 1020 w 3020"/>
                <a:gd name="T71" fmla="*/ 1226 h 1922"/>
                <a:gd name="T72" fmla="*/ 1134 w 3020"/>
                <a:gd name="T73" fmla="*/ 1188 h 1922"/>
                <a:gd name="T74" fmla="*/ 1260 w 3020"/>
                <a:gd name="T75" fmla="*/ 1152 h 1922"/>
                <a:gd name="T76" fmla="*/ 1398 w 3020"/>
                <a:gd name="T77" fmla="*/ 1122 h 1922"/>
                <a:gd name="T78" fmla="*/ 1544 w 3020"/>
                <a:gd name="T79" fmla="*/ 1096 h 1922"/>
                <a:gd name="T80" fmla="*/ 1850 w 3020"/>
                <a:gd name="T81" fmla="*/ 1054 h 1922"/>
                <a:gd name="T82" fmla="*/ 2162 w 3020"/>
                <a:gd name="T83" fmla="*/ 1026 h 1922"/>
                <a:gd name="T84" fmla="*/ 2460 w 3020"/>
                <a:gd name="T85" fmla="*/ 1006 h 1922"/>
                <a:gd name="T86" fmla="*/ 2840 w 3020"/>
                <a:gd name="T87" fmla="*/ 992 h 1922"/>
                <a:gd name="T88" fmla="*/ 3020 w 3020"/>
                <a:gd name="T89" fmla="*/ 992 h 1922"/>
                <a:gd name="T90" fmla="*/ 3020 w 3020"/>
                <a:gd name="T91" fmla="*/ 0 h 19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020" h="1922">
                  <a:moveTo>
                    <a:pt x="3020" y="0"/>
                  </a:moveTo>
                  <a:lnTo>
                    <a:pt x="3020" y="0"/>
                  </a:lnTo>
                  <a:lnTo>
                    <a:pt x="2942" y="2"/>
                  </a:lnTo>
                  <a:lnTo>
                    <a:pt x="2852" y="8"/>
                  </a:lnTo>
                  <a:lnTo>
                    <a:pt x="2732" y="14"/>
                  </a:lnTo>
                  <a:lnTo>
                    <a:pt x="2590" y="26"/>
                  </a:lnTo>
                  <a:lnTo>
                    <a:pt x="2428" y="42"/>
                  </a:lnTo>
                  <a:lnTo>
                    <a:pt x="2250" y="62"/>
                  </a:lnTo>
                  <a:lnTo>
                    <a:pt x="2158" y="74"/>
                  </a:lnTo>
                  <a:lnTo>
                    <a:pt x="2064" y="88"/>
                  </a:lnTo>
                  <a:lnTo>
                    <a:pt x="1966" y="104"/>
                  </a:lnTo>
                  <a:lnTo>
                    <a:pt x="1870" y="120"/>
                  </a:lnTo>
                  <a:lnTo>
                    <a:pt x="1772" y="140"/>
                  </a:lnTo>
                  <a:lnTo>
                    <a:pt x="1676" y="160"/>
                  </a:lnTo>
                  <a:lnTo>
                    <a:pt x="1580" y="182"/>
                  </a:lnTo>
                  <a:lnTo>
                    <a:pt x="1486" y="206"/>
                  </a:lnTo>
                  <a:lnTo>
                    <a:pt x="1392" y="232"/>
                  </a:lnTo>
                  <a:lnTo>
                    <a:pt x="1302" y="262"/>
                  </a:lnTo>
                  <a:lnTo>
                    <a:pt x="1216" y="292"/>
                  </a:lnTo>
                  <a:lnTo>
                    <a:pt x="1132" y="326"/>
                  </a:lnTo>
                  <a:lnTo>
                    <a:pt x="1052" y="362"/>
                  </a:lnTo>
                  <a:lnTo>
                    <a:pt x="978" y="400"/>
                  </a:lnTo>
                  <a:lnTo>
                    <a:pt x="942" y="420"/>
                  </a:lnTo>
                  <a:lnTo>
                    <a:pt x="910" y="440"/>
                  </a:lnTo>
                  <a:lnTo>
                    <a:pt x="876" y="462"/>
                  </a:lnTo>
                  <a:lnTo>
                    <a:pt x="846" y="484"/>
                  </a:lnTo>
                  <a:lnTo>
                    <a:pt x="816" y="506"/>
                  </a:lnTo>
                  <a:lnTo>
                    <a:pt x="790" y="530"/>
                  </a:lnTo>
                  <a:lnTo>
                    <a:pt x="764" y="554"/>
                  </a:lnTo>
                  <a:lnTo>
                    <a:pt x="740" y="578"/>
                  </a:lnTo>
                  <a:lnTo>
                    <a:pt x="740" y="578"/>
                  </a:lnTo>
                  <a:lnTo>
                    <a:pt x="698" y="626"/>
                  </a:lnTo>
                  <a:lnTo>
                    <a:pt x="658" y="674"/>
                  </a:lnTo>
                  <a:lnTo>
                    <a:pt x="622" y="722"/>
                  </a:lnTo>
                  <a:lnTo>
                    <a:pt x="588" y="768"/>
                  </a:lnTo>
                  <a:lnTo>
                    <a:pt x="556" y="816"/>
                  </a:lnTo>
                  <a:lnTo>
                    <a:pt x="526" y="866"/>
                  </a:lnTo>
                  <a:lnTo>
                    <a:pt x="498" y="918"/>
                  </a:lnTo>
                  <a:lnTo>
                    <a:pt x="468" y="970"/>
                  </a:lnTo>
                  <a:lnTo>
                    <a:pt x="468" y="970"/>
                  </a:lnTo>
                  <a:lnTo>
                    <a:pt x="468" y="972"/>
                  </a:lnTo>
                  <a:lnTo>
                    <a:pt x="468" y="972"/>
                  </a:lnTo>
                  <a:lnTo>
                    <a:pt x="488" y="938"/>
                  </a:lnTo>
                  <a:lnTo>
                    <a:pt x="488" y="938"/>
                  </a:lnTo>
                  <a:lnTo>
                    <a:pt x="488" y="938"/>
                  </a:lnTo>
                  <a:lnTo>
                    <a:pt x="488" y="938"/>
                  </a:lnTo>
                  <a:lnTo>
                    <a:pt x="442" y="1022"/>
                  </a:lnTo>
                  <a:lnTo>
                    <a:pt x="442" y="1022"/>
                  </a:lnTo>
                  <a:lnTo>
                    <a:pt x="248" y="1418"/>
                  </a:lnTo>
                  <a:lnTo>
                    <a:pt x="0" y="1922"/>
                  </a:lnTo>
                  <a:lnTo>
                    <a:pt x="0" y="1922"/>
                  </a:lnTo>
                  <a:lnTo>
                    <a:pt x="32" y="1906"/>
                  </a:lnTo>
                  <a:lnTo>
                    <a:pt x="64" y="1888"/>
                  </a:lnTo>
                  <a:lnTo>
                    <a:pt x="96" y="1870"/>
                  </a:lnTo>
                  <a:lnTo>
                    <a:pt x="126" y="1848"/>
                  </a:lnTo>
                  <a:lnTo>
                    <a:pt x="156" y="1826"/>
                  </a:lnTo>
                  <a:lnTo>
                    <a:pt x="188" y="1802"/>
                  </a:lnTo>
                  <a:lnTo>
                    <a:pt x="250" y="1750"/>
                  </a:lnTo>
                  <a:lnTo>
                    <a:pt x="250" y="1750"/>
                  </a:lnTo>
                  <a:lnTo>
                    <a:pt x="368" y="1648"/>
                  </a:lnTo>
                  <a:lnTo>
                    <a:pt x="368" y="1648"/>
                  </a:lnTo>
                  <a:lnTo>
                    <a:pt x="418" y="1604"/>
                  </a:lnTo>
                  <a:lnTo>
                    <a:pt x="474" y="1560"/>
                  </a:lnTo>
                  <a:lnTo>
                    <a:pt x="534" y="1512"/>
                  </a:lnTo>
                  <a:lnTo>
                    <a:pt x="600" y="1464"/>
                  </a:lnTo>
                  <a:lnTo>
                    <a:pt x="670" y="1416"/>
                  </a:lnTo>
                  <a:lnTo>
                    <a:pt x="746" y="1368"/>
                  </a:lnTo>
                  <a:lnTo>
                    <a:pt x="830" y="1318"/>
                  </a:lnTo>
                  <a:lnTo>
                    <a:pt x="922" y="1270"/>
                  </a:lnTo>
                  <a:lnTo>
                    <a:pt x="922" y="1270"/>
                  </a:lnTo>
                  <a:lnTo>
                    <a:pt x="968" y="1248"/>
                  </a:lnTo>
                  <a:lnTo>
                    <a:pt x="1020" y="1226"/>
                  </a:lnTo>
                  <a:lnTo>
                    <a:pt x="1074" y="1206"/>
                  </a:lnTo>
                  <a:lnTo>
                    <a:pt x="1134" y="1188"/>
                  </a:lnTo>
                  <a:lnTo>
                    <a:pt x="1196" y="1170"/>
                  </a:lnTo>
                  <a:lnTo>
                    <a:pt x="1260" y="1152"/>
                  </a:lnTo>
                  <a:lnTo>
                    <a:pt x="1328" y="1138"/>
                  </a:lnTo>
                  <a:lnTo>
                    <a:pt x="1398" y="1122"/>
                  </a:lnTo>
                  <a:lnTo>
                    <a:pt x="1470" y="1110"/>
                  </a:lnTo>
                  <a:lnTo>
                    <a:pt x="1544" y="1096"/>
                  </a:lnTo>
                  <a:lnTo>
                    <a:pt x="1694" y="1074"/>
                  </a:lnTo>
                  <a:lnTo>
                    <a:pt x="1850" y="1054"/>
                  </a:lnTo>
                  <a:lnTo>
                    <a:pt x="2006" y="1038"/>
                  </a:lnTo>
                  <a:lnTo>
                    <a:pt x="2162" y="1026"/>
                  </a:lnTo>
                  <a:lnTo>
                    <a:pt x="2314" y="1014"/>
                  </a:lnTo>
                  <a:lnTo>
                    <a:pt x="2460" y="1006"/>
                  </a:lnTo>
                  <a:lnTo>
                    <a:pt x="2598" y="1000"/>
                  </a:lnTo>
                  <a:lnTo>
                    <a:pt x="2840" y="992"/>
                  </a:lnTo>
                  <a:lnTo>
                    <a:pt x="3020" y="990"/>
                  </a:lnTo>
                  <a:lnTo>
                    <a:pt x="3020" y="992"/>
                  </a:lnTo>
                  <a:lnTo>
                    <a:pt x="3020" y="992"/>
                  </a:lnTo>
                  <a:lnTo>
                    <a:pt x="3020" y="0"/>
                  </a:lnTo>
                  <a:close/>
                </a:path>
              </a:pathLst>
            </a:custGeom>
            <a:solidFill>
              <a:srgbClr val="F9A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46" name="Freeform 260">
              <a:extLst>
                <a:ext uri="{FF2B5EF4-FFF2-40B4-BE49-F238E27FC236}">
                  <a16:creationId xmlns:a16="http://schemas.microsoft.com/office/drawing/2014/main" id="{12DCB3D1-1CC9-466A-BDA3-1692DBB8B35B}"/>
                </a:ext>
              </a:extLst>
            </p:cNvPr>
            <p:cNvSpPr>
              <a:spLocks/>
            </p:cNvSpPr>
            <p:nvPr/>
          </p:nvSpPr>
          <p:spPr bwMode="auto">
            <a:xfrm>
              <a:off x="480747" y="717577"/>
              <a:ext cx="6124575" cy="3951422"/>
            </a:xfrm>
            <a:custGeom>
              <a:avLst/>
              <a:gdLst>
                <a:gd name="T0" fmla="*/ 1968 w 3858"/>
                <a:gd name="T1" fmla="*/ 2158 h 2158"/>
                <a:gd name="T2" fmla="*/ 2090 w 3858"/>
                <a:gd name="T3" fmla="*/ 2150 h 2158"/>
                <a:gd name="T4" fmla="*/ 2206 w 3858"/>
                <a:gd name="T5" fmla="*/ 2126 h 2158"/>
                <a:gd name="T6" fmla="*/ 2320 w 3858"/>
                <a:gd name="T7" fmla="*/ 2090 h 2158"/>
                <a:gd name="T8" fmla="*/ 2430 w 3858"/>
                <a:gd name="T9" fmla="*/ 2042 h 2158"/>
                <a:gd name="T10" fmla="*/ 2534 w 3858"/>
                <a:gd name="T11" fmla="*/ 1984 h 2158"/>
                <a:gd name="T12" fmla="*/ 2632 w 3858"/>
                <a:gd name="T13" fmla="*/ 1918 h 2158"/>
                <a:gd name="T14" fmla="*/ 2726 w 3858"/>
                <a:gd name="T15" fmla="*/ 1846 h 2158"/>
                <a:gd name="T16" fmla="*/ 2814 w 3858"/>
                <a:gd name="T17" fmla="*/ 1770 h 2158"/>
                <a:gd name="T18" fmla="*/ 2896 w 3858"/>
                <a:gd name="T19" fmla="*/ 1692 h 2158"/>
                <a:gd name="T20" fmla="*/ 2970 w 3858"/>
                <a:gd name="T21" fmla="*/ 1612 h 2158"/>
                <a:gd name="T22" fmla="*/ 3098 w 3858"/>
                <a:gd name="T23" fmla="*/ 1456 h 2158"/>
                <a:gd name="T24" fmla="*/ 3194 w 3858"/>
                <a:gd name="T25" fmla="*/ 1318 h 2158"/>
                <a:gd name="T26" fmla="*/ 3256 w 3858"/>
                <a:gd name="T27" fmla="*/ 1212 h 2158"/>
                <a:gd name="T28" fmla="*/ 3328 w 3858"/>
                <a:gd name="T29" fmla="*/ 1074 h 2158"/>
                <a:gd name="T30" fmla="*/ 3616 w 3858"/>
                <a:gd name="T31" fmla="*/ 494 h 2158"/>
                <a:gd name="T32" fmla="*/ 3858 w 3858"/>
                <a:gd name="T33" fmla="*/ 0 h 2158"/>
                <a:gd name="T34" fmla="*/ 3758 w 3858"/>
                <a:gd name="T35" fmla="*/ 178 h 2158"/>
                <a:gd name="T36" fmla="*/ 3620 w 3858"/>
                <a:gd name="T37" fmla="*/ 414 h 2158"/>
                <a:gd name="T38" fmla="*/ 3502 w 3858"/>
                <a:gd name="T39" fmla="*/ 602 h 2158"/>
                <a:gd name="T40" fmla="*/ 3428 w 3858"/>
                <a:gd name="T41" fmla="*/ 712 h 2158"/>
                <a:gd name="T42" fmla="*/ 3392 w 3858"/>
                <a:gd name="T43" fmla="*/ 760 h 2158"/>
                <a:gd name="T44" fmla="*/ 3312 w 3858"/>
                <a:gd name="T45" fmla="*/ 860 h 2158"/>
                <a:gd name="T46" fmla="*/ 3232 w 3858"/>
                <a:gd name="T47" fmla="*/ 950 h 2158"/>
                <a:gd name="T48" fmla="*/ 3168 w 3858"/>
                <a:gd name="T49" fmla="*/ 1016 h 2158"/>
                <a:gd name="T50" fmla="*/ 3136 w 3858"/>
                <a:gd name="T51" fmla="*/ 1042 h 2158"/>
                <a:gd name="T52" fmla="*/ 3130 w 3858"/>
                <a:gd name="T53" fmla="*/ 1044 h 2158"/>
                <a:gd name="T54" fmla="*/ 2940 w 3858"/>
                <a:gd name="T55" fmla="*/ 1092 h 2158"/>
                <a:gd name="T56" fmla="*/ 2726 w 3858"/>
                <a:gd name="T57" fmla="*/ 1136 h 2158"/>
                <a:gd name="T58" fmla="*/ 2492 w 3858"/>
                <a:gd name="T59" fmla="*/ 1174 h 2158"/>
                <a:gd name="T60" fmla="*/ 2244 w 3858"/>
                <a:gd name="T61" fmla="*/ 1210 h 2158"/>
                <a:gd name="T62" fmla="*/ 1726 w 3858"/>
                <a:gd name="T63" fmla="*/ 1270 h 2158"/>
                <a:gd name="T64" fmla="*/ 1212 w 3858"/>
                <a:gd name="T65" fmla="*/ 1314 h 2158"/>
                <a:gd name="T66" fmla="*/ 742 w 3858"/>
                <a:gd name="T67" fmla="*/ 1348 h 2158"/>
                <a:gd name="T68" fmla="*/ 356 w 3858"/>
                <a:gd name="T69" fmla="*/ 1370 h 2158"/>
                <a:gd name="T70" fmla="*/ 0 w 3858"/>
                <a:gd name="T71" fmla="*/ 1386 h 2158"/>
                <a:gd name="T72" fmla="*/ 0 w 3858"/>
                <a:gd name="T73" fmla="*/ 2158 h 2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858" h="2158">
                  <a:moveTo>
                    <a:pt x="1968" y="2158"/>
                  </a:moveTo>
                  <a:lnTo>
                    <a:pt x="1968" y="2158"/>
                  </a:lnTo>
                  <a:lnTo>
                    <a:pt x="2030" y="2156"/>
                  </a:lnTo>
                  <a:lnTo>
                    <a:pt x="2090" y="2150"/>
                  </a:lnTo>
                  <a:lnTo>
                    <a:pt x="2148" y="2140"/>
                  </a:lnTo>
                  <a:lnTo>
                    <a:pt x="2206" y="2126"/>
                  </a:lnTo>
                  <a:lnTo>
                    <a:pt x="2264" y="2110"/>
                  </a:lnTo>
                  <a:lnTo>
                    <a:pt x="2320" y="2090"/>
                  </a:lnTo>
                  <a:lnTo>
                    <a:pt x="2376" y="2068"/>
                  </a:lnTo>
                  <a:lnTo>
                    <a:pt x="2430" y="2042"/>
                  </a:lnTo>
                  <a:lnTo>
                    <a:pt x="2482" y="2014"/>
                  </a:lnTo>
                  <a:lnTo>
                    <a:pt x="2534" y="1984"/>
                  </a:lnTo>
                  <a:lnTo>
                    <a:pt x="2584" y="1952"/>
                  </a:lnTo>
                  <a:lnTo>
                    <a:pt x="2632" y="1918"/>
                  </a:lnTo>
                  <a:lnTo>
                    <a:pt x="2680" y="1884"/>
                  </a:lnTo>
                  <a:lnTo>
                    <a:pt x="2726" y="1846"/>
                  </a:lnTo>
                  <a:lnTo>
                    <a:pt x="2772" y="1808"/>
                  </a:lnTo>
                  <a:lnTo>
                    <a:pt x="2814" y="1770"/>
                  </a:lnTo>
                  <a:lnTo>
                    <a:pt x="2856" y="1732"/>
                  </a:lnTo>
                  <a:lnTo>
                    <a:pt x="2896" y="1692"/>
                  </a:lnTo>
                  <a:lnTo>
                    <a:pt x="2934" y="1652"/>
                  </a:lnTo>
                  <a:lnTo>
                    <a:pt x="2970" y="1612"/>
                  </a:lnTo>
                  <a:lnTo>
                    <a:pt x="3038" y="1532"/>
                  </a:lnTo>
                  <a:lnTo>
                    <a:pt x="3098" y="1456"/>
                  </a:lnTo>
                  <a:lnTo>
                    <a:pt x="3150" y="1384"/>
                  </a:lnTo>
                  <a:lnTo>
                    <a:pt x="3194" y="1318"/>
                  </a:lnTo>
                  <a:lnTo>
                    <a:pt x="3230" y="1260"/>
                  </a:lnTo>
                  <a:lnTo>
                    <a:pt x="3256" y="1212"/>
                  </a:lnTo>
                  <a:lnTo>
                    <a:pt x="3256" y="1212"/>
                  </a:lnTo>
                  <a:lnTo>
                    <a:pt x="3328" y="1074"/>
                  </a:lnTo>
                  <a:lnTo>
                    <a:pt x="3416" y="896"/>
                  </a:lnTo>
                  <a:lnTo>
                    <a:pt x="3616" y="494"/>
                  </a:lnTo>
                  <a:lnTo>
                    <a:pt x="3858" y="0"/>
                  </a:lnTo>
                  <a:lnTo>
                    <a:pt x="3858" y="0"/>
                  </a:lnTo>
                  <a:lnTo>
                    <a:pt x="3810" y="86"/>
                  </a:lnTo>
                  <a:lnTo>
                    <a:pt x="3758" y="178"/>
                  </a:lnTo>
                  <a:lnTo>
                    <a:pt x="3694" y="290"/>
                  </a:lnTo>
                  <a:lnTo>
                    <a:pt x="3620" y="414"/>
                  </a:lnTo>
                  <a:lnTo>
                    <a:pt x="3542" y="540"/>
                  </a:lnTo>
                  <a:lnTo>
                    <a:pt x="3502" y="602"/>
                  </a:lnTo>
                  <a:lnTo>
                    <a:pt x="3464" y="660"/>
                  </a:lnTo>
                  <a:lnTo>
                    <a:pt x="3428" y="712"/>
                  </a:lnTo>
                  <a:lnTo>
                    <a:pt x="3392" y="760"/>
                  </a:lnTo>
                  <a:lnTo>
                    <a:pt x="3392" y="760"/>
                  </a:lnTo>
                  <a:lnTo>
                    <a:pt x="3352" y="810"/>
                  </a:lnTo>
                  <a:lnTo>
                    <a:pt x="3312" y="860"/>
                  </a:lnTo>
                  <a:lnTo>
                    <a:pt x="3270" y="906"/>
                  </a:lnTo>
                  <a:lnTo>
                    <a:pt x="3232" y="950"/>
                  </a:lnTo>
                  <a:lnTo>
                    <a:pt x="3196" y="986"/>
                  </a:lnTo>
                  <a:lnTo>
                    <a:pt x="3168" y="1016"/>
                  </a:lnTo>
                  <a:lnTo>
                    <a:pt x="3144" y="1036"/>
                  </a:lnTo>
                  <a:lnTo>
                    <a:pt x="3136" y="1042"/>
                  </a:lnTo>
                  <a:lnTo>
                    <a:pt x="3130" y="1044"/>
                  </a:lnTo>
                  <a:lnTo>
                    <a:pt x="3130" y="1044"/>
                  </a:lnTo>
                  <a:lnTo>
                    <a:pt x="3038" y="1068"/>
                  </a:lnTo>
                  <a:lnTo>
                    <a:pt x="2940" y="1092"/>
                  </a:lnTo>
                  <a:lnTo>
                    <a:pt x="2836" y="1114"/>
                  </a:lnTo>
                  <a:lnTo>
                    <a:pt x="2726" y="1136"/>
                  </a:lnTo>
                  <a:lnTo>
                    <a:pt x="2610" y="1156"/>
                  </a:lnTo>
                  <a:lnTo>
                    <a:pt x="2492" y="1174"/>
                  </a:lnTo>
                  <a:lnTo>
                    <a:pt x="2370" y="1192"/>
                  </a:lnTo>
                  <a:lnTo>
                    <a:pt x="2244" y="1210"/>
                  </a:lnTo>
                  <a:lnTo>
                    <a:pt x="1986" y="1242"/>
                  </a:lnTo>
                  <a:lnTo>
                    <a:pt x="1726" y="1270"/>
                  </a:lnTo>
                  <a:lnTo>
                    <a:pt x="1466" y="1294"/>
                  </a:lnTo>
                  <a:lnTo>
                    <a:pt x="1212" y="1314"/>
                  </a:lnTo>
                  <a:lnTo>
                    <a:pt x="968" y="1334"/>
                  </a:lnTo>
                  <a:lnTo>
                    <a:pt x="742" y="1348"/>
                  </a:lnTo>
                  <a:lnTo>
                    <a:pt x="536" y="1360"/>
                  </a:lnTo>
                  <a:lnTo>
                    <a:pt x="356" y="1370"/>
                  </a:lnTo>
                  <a:lnTo>
                    <a:pt x="96" y="1382"/>
                  </a:lnTo>
                  <a:lnTo>
                    <a:pt x="0" y="1386"/>
                  </a:lnTo>
                  <a:lnTo>
                    <a:pt x="0" y="2158"/>
                  </a:lnTo>
                  <a:lnTo>
                    <a:pt x="0" y="2158"/>
                  </a:lnTo>
                  <a:lnTo>
                    <a:pt x="1968" y="2158"/>
                  </a:lnTo>
                  <a:close/>
                </a:path>
              </a:pathLst>
            </a:custGeom>
            <a:solidFill>
              <a:srgbClr val="344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47" name="Freeform 263">
              <a:extLst>
                <a:ext uri="{FF2B5EF4-FFF2-40B4-BE49-F238E27FC236}">
                  <a16:creationId xmlns:a16="http://schemas.microsoft.com/office/drawing/2014/main" id="{360F6FB7-61D5-4539-84FA-AFCB7568F7FC}"/>
                </a:ext>
              </a:extLst>
            </p:cNvPr>
            <p:cNvSpPr>
              <a:spLocks/>
            </p:cNvSpPr>
            <p:nvPr/>
          </p:nvSpPr>
          <p:spPr bwMode="auto">
            <a:xfrm>
              <a:off x="480747" y="691942"/>
              <a:ext cx="6140450" cy="2032474"/>
            </a:xfrm>
            <a:custGeom>
              <a:avLst/>
              <a:gdLst>
                <a:gd name="T0" fmla="*/ 3868 w 3868"/>
                <a:gd name="T1" fmla="*/ 0 h 1110"/>
                <a:gd name="T2" fmla="*/ 3674 w 3868"/>
                <a:gd name="T3" fmla="*/ 326 h 1110"/>
                <a:gd name="T4" fmla="*/ 3500 w 3868"/>
                <a:gd name="T5" fmla="*/ 592 h 1110"/>
                <a:gd name="T6" fmla="*/ 3424 w 3868"/>
                <a:gd name="T7" fmla="*/ 698 h 1110"/>
                <a:gd name="T8" fmla="*/ 3354 w 3868"/>
                <a:gd name="T9" fmla="*/ 786 h 1110"/>
                <a:gd name="T10" fmla="*/ 3290 w 3868"/>
                <a:gd name="T11" fmla="*/ 852 h 1110"/>
                <a:gd name="T12" fmla="*/ 3234 w 3868"/>
                <a:gd name="T13" fmla="*/ 896 h 1110"/>
                <a:gd name="T14" fmla="*/ 3228 w 3868"/>
                <a:gd name="T15" fmla="*/ 898 h 1110"/>
                <a:gd name="T16" fmla="*/ 3204 w 3868"/>
                <a:gd name="T17" fmla="*/ 902 h 1110"/>
                <a:gd name="T18" fmla="*/ 3158 w 3868"/>
                <a:gd name="T19" fmla="*/ 898 h 1110"/>
                <a:gd name="T20" fmla="*/ 3100 w 3868"/>
                <a:gd name="T21" fmla="*/ 882 h 1110"/>
                <a:gd name="T22" fmla="*/ 2970 w 3868"/>
                <a:gd name="T23" fmla="*/ 836 h 1110"/>
                <a:gd name="T24" fmla="*/ 2854 w 3868"/>
                <a:gd name="T25" fmla="*/ 786 h 1110"/>
                <a:gd name="T26" fmla="*/ 2812 w 3868"/>
                <a:gd name="T27" fmla="*/ 766 h 1110"/>
                <a:gd name="T28" fmla="*/ 2694 w 3868"/>
                <a:gd name="T29" fmla="*/ 708 h 1110"/>
                <a:gd name="T30" fmla="*/ 2590 w 3868"/>
                <a:gd name="T31" fmla="*/ 664 h 1110"/>
                <a:gd name="T32" fmla="*/ 2500 w 3868"/>
                <a:gd name="T33" fmla="*/ 634 h 1110"/>
                <a:gd name="T34" fmla="*/ 2422 w 3868"/>
                <a:gd name="T35" fmla="*/ 612 h 1110"/>
                <a:gd name="T36" fmla="*/ 2356 w 3868"/>
                <a:gd name="T37" fmla="*/ 600 h 1110"/>
                <a:gd name="T38" fmla="*/ 2258 w 3868"/>
                <a:gd name="T39" fmla="*/ 590 h 1110"/>
                <a:gd name="T40" fmla="*/ 2224 w 3868"/>
                <a:gd name="T41" fmla="*/ 588 h 1110"/>
                <a:gd name="T42" fmla="*/ 0 w 3868"/>
                <a:gd name="T43" fmla="*/ 1110 h 1110"/>
                <a:gd name="T44" fmla="*/ 2564 w 3868"/>
                <a:gd name="T45" fmla="*/ 1108 h 1110"/>
                <a:gd name="T46" fmla="*/ 2644 w 3868"/>
                <a:gd name="T47" fmla="*/ 1106 h 1110"/>
                <a:gd name="T48" fmla="*/ 2782 w 3868"/>
                <a:gd name="T49" fmla="*/ 1096 h 1110"/>
                <a:gd name="T50" fmla="*/ 2892 w 3868"/>
                <a:gd name="T51" fmla="*/ 1080 h 1110"/>
                <a:gd name="T52" fmla="*/ 3008 w 3868"/>
                <a:gd name="T53" fmla="*/ 1056 h 1110"/>
                <a:gd name="T54" fmla="*/ 3120 w 3868"/>
                <a:gd name="T55" fmla="*/ 1020 h 1110"/>
                <a:gd name="T56" fmla="*/ 3172 w 3868"/>
                <a:gd name="T57" fmla="*/ 998 h 1110"/>
                <a:gd name="T58" fmla="*/ 3218 w 3868"/>
                <a:gd name="T59" fmla="*/ 972 h 1110"/>
                <a:gd name="T60" fmla="*/ 3260 w 3868"/>
                <a:gd name="T61" fmla="*/ 940 h 1110"/>
                <a:gd name="T62" fmla="*/ 3298 w 3868"/>
                <a:gd name="T63" fmla="*/ 904 h 1110"/>
                <a:gd name="T64" fmla="*/ 3380 w 3868"/>
                <a:gd name="T65" fmla="*/ 810 h 1110"/>
                <a:gd name="T66" fmla="*/ 3464 w 3868"/>
                <a:gd name="T67" fmla="*/ 694 h 1110"/>
                <a:gd name="T68" fmla="*/ 3550 w 3868"/>
                <a:gd name="T69" fmla="*/ 564 h 1110"/>
                <a:gd name="T70" fmla="*/ 3672 w 3868"/>
                <a:gd name="T71" fmla="*/ 358 h 1110"/>
                <a:gd name="T72" fmla="*/ 3812 w 3868"/>
                <a:gd name="T73" fmla="*/ 102 h 1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868" h="1110">
                  <a:moveTo>
                    <a:pt x="3868" y="0"/>
                  </a:moveTo>
                  <a:lnTo>
                    <a:pt x="3868" y="0"/>
                  </a:lnTo>
                  <a:lnTo>
                    <a:pt x="3768" y="170"/>
                  </a:lnTo>
                  <a:lnTo>
                    <a:pt x="3674" y="326"/>
                  </a:lnTo>
                  <a:lnTo>
                    <a:pt x="3584" y="466"/>
                  </a:lnTo>
                  <a:lnTo>
                    <a:pt x="3500" y="592"/>
                  </a:lnTo>
                  <a:lnTo>
                    <a:pt x="3462" y="648"/>
                  </a:lnTo>
                  <a:lnTo>
                    <a:pt x="3424" y="698"/>
                  </a:lnTo>
                  <a:lnTo>
                    <a:pt x="3388" y="746"/>
                  </a:lnTo>
                  <a:lnTo>
                    <a:pt x="3354" y="786"/>
                  </a:lnTo>
                  <a:lnTo>
                    <a:pt x="3320" y="822"/>
                  </a:lnTo>
                  <a:lnTo>
                    <a:pt x="3290" y="852"/>
                  </a:lnTo>
                  <a:lnTo>
                    <a:pt x="3260" y="878"/>
                  </a:lnTo>
                  <a:lnTo>
                    <a:pt x="3234" y="896"/>
                  </a:lnTo>
                  <a:lnTo>
                    <a:pt x="3234" y="896"/>
                  </a:lnTo>
                  <a:lnTo>
                    <a:pt x="3228" y="898"/>
                  </a:lnTo>
                  <a:lnTo>
                    <a:pt x="3222" y="900"/>
                  </a:lnTo>
                  <a:lnTo>
                    <a:pt x="3204" y="902"/>
                  </a:lnTo>
                  <a:lnTo>
                    <a:pt x="3182" y="902"/>
                  </a:lnTo>
                  <a:lnTo>
                    <a:pt x="3158" y="898"/>
                  </a:lnTo>
                  <a:lnTo>
                    <a:pt x="3130" y="890"/>
                  </a:lnTo>
                  <a:lnTo>
                    <a:pt x="3100" y="882"/>
                  </a:lnTo>
                  <a:lnTo>
                    <a:pt x="3034" y="862"/>
                  </a:lnTo>
                  <a:lnTo>
                    <a:pt x="2970" y="836"/>
                  </a:lnTo>
                  <a:lnTo>
                    <a:pt x="2906" y="810"/>
                  </a:lnTo>
                  <a:lnTo>
                    <a:pt x="2854" y="786"/>
                  </a:lnTo>
                  <a:lnTo>
                    <a:pt x="2812" y="766"/>
                  </a:lnTo>
                  <a:lnTo>
                    <a:pt x="2812" y="766"/>
                  </a:lnTo>
                  <a:lnTo>
                    <a:pt x="2752" y="736"/>
                  </a:lnTo>
                  <a:lnTo>
                    <a:pt x="2694" y="708"/>
                  </a:lnTo>
                  <a:lnTo>
                    <a:pt x="2640" y="684"/>
                  </a:lnTo>
                  <a:lnTo>
                    <a:pt x="2590" y="664"/>
                  </a:lnTo>
                  <a:lnTo>
                    <a:pt x="2544" y="648"/>
                  </a:lnTo>
                  <a:lnTo>
                    <a:pt x="2500" y="634"/>
                  </a:lnTo>
                  <a:lnTo>
                    <a:pt x="2460" y="622"/>
                  </a:lnTo>
                  <a:lnTo>
                    <a:pt x="2422" y="612"/>
                  </a:lnTo>
                  <a:lnTo>
                    <a:pt x="2388" y="604"/>
                  </a:lnTo>
                  <a:lnTo>
                    <a:pt x="2356" y="600"/>
                  </a:lnTo>
                  <a:lnTo>
                    <a:pt x="2302" y="592"/>
                  </a:lnTo>
                  <a:lnTo>
                    <a:pt x="2258" y="590"/>
                  </a:lnTo>
                  <a:lnTo>
                    <a:pt x="2224" y="588"/>
                  </a:lnTo>
                  <a:lnTo>
                    <a:pt x="2224" y="588"/>
                  </a:lnTo>
                  <a:lnTo>
                    <a:pt x="0" y="588"/>
                  </a:lnTo>
                  <a:lnTo>
                    <a:pt x="0" y="1110"/>
                  </a:lnTo>
                  <a:lnTo>
                    <a:pt x="2564" y="1108"/>
                  </a:lnTo>
                  <a:lnTo>
                    <a:pt x="2564" y="1108"/>
                  </a:lnTo>
                  <a:lnTo>
                    <a:pt x="2586" y="1108"/>
                  </a:lnTo>
                  <a:lnTo>
                    <a:pt x="2644" y="1106"/>
                  </a:lnTo>
                  <a:lnTo>
                    <a:pt x="2730" y="1100"/>
                  </a:lnTo>
                  <a:lnTo>
                    <a:pt x="2782" y="1096"/>
                  </a:lnTo>
                  <a:lnTo>
                    <a:pt x="2836" y="1090"/>
                  </a:lnTo>
                  <a:lnTo>
                    <a:pt x="2892" y="1080"/>
                  </a:lnTo>
                  <a:lnTo>
                    <a:pt x="2950" y="1070"/>
                  </a:lnTo>
                  <a:lnTo>
                    <a:pt x="3008" y="1056"/>
                  </a:lnTo>
                  <a:lnTo>
                    <a:pt x="3066" y="1040"/>
                  </a:lnTo>
                  <a:lnTo>
                    <a:pt x="3120" y="1020"/>
                  </a:lnTo>
                  <a:lnTo>
                    <a:pt x="3146" y="1010"/>
                  </a:lnTo>
                  <a:lnTo>
                    <a:pt x="3172" y="998"/>
                  </a:lnTo>
                  <a:lnTo>
                    <a:pt x="3196" y="984"/>
                  </a:lnTo>
                  <a:lnTo>
                    <a:pt x="3218" y="972"/>
                  </a:lnTo>
                  <a:lnTo>
                    <a:pt x="3240" y="956"/>
                  </a:lnTo>
                  <a:lnTo>
                    <a:pt x="3260" y="940"/>
                  </a:lnTo>
                  <a:lnTo>
                    <a:pt x="3260" y="940"/>
                  </a:lnTo>
                  <a:lnTo>
                    <a:pt x="3298" y="904"/>
                  </a:lnTo>
                  <a:lnTo>
                    <a:pt x="3338" y="860"/>
                  </a:lnTo>
                  <a:lnTo>
                    <a:pt x="3380" y="810"/>
                  </a:lnTo>
                  <a:lnTo>
                    <a:pt x="3422" y="754"/>
                  </a:lnTo>
                  <a:lnTo>
                    <a:pt x="3464" y="694"/>
                  </a:lnTo>
                  <a:lnTo>
                    <a:pt x="3508" y="630"/>
                  </a:lnTo>
                  <a:lnTo>
                    <a:pt x="3550" y="564"/>
                  </a:lnTo>
                  <a:lnTo>
                    <a:pt x="3592" y="496"/>
                  </a:lnTo>
                  <a:lnTo>
                    <a:pt x="3672" y="358"/>
                  </a:lnTo>
                  <a:lnTo>
                    <a:pt x="3748" y="224"/>
                  </a:lnTo>
                  <a:lnTo>
                    <a:pt x="3812" y="102"/>
                  </a:lnTo>
                  <a:lnTo>
                    <a:pt x="3868" y="0"/>
                  </a:lnTo>
                  <a:close/>
                </a:path>
              </a:pathLst>
            </a:custGeom>
            <a:solidFill>
              <a:srgbClr val="F68B1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48" name="Freeform 266">
              <a:extLst>
                <a:ext uri="{FF2B5EF4-FFF2-40B4-BE49-F238E27FC236}">
                  <a16:creationId xmlns:a16="http://schemas.microsoft.com/office/drawing/2014/main" id="{0792C693-CC92-4A04-B058-E2847C83ACDF}"/>
                </a:ext>
              </a:extLst>
            </p:cNvPr>
            <p:cNvSpPr>
              <a:spLocks/>
            </p:cNvSpPr>
            <p:nvPr/>
          </p:nvSpPr>
          <p:spPr bwMode="auto">
            <a:xfrm>
              <a:off x="480747" y="860400"/>
              <a:ext cx="6057900" cy="2801519"/>
            </a:xfrm>
            <a:custGeom>
              <a:avLst/>
              <a:gdLst>
                <a:gd name="T0" fmla="*/ 3096 w 3816"/>
                <a:gd name="T1" fmla="*/ 1188 h 1530"/>
                <a:gd name="T2" fmla="*/ 3244 w 3816"/>
                <a:gd name="T3" fmla="*/ 1000 h 1530"/>
                <a:gd name="T4" fmla="*/ 3326 w 3816"/>
                <a:gd name="T5" fmla="*/ 886 h 1530"/>
                <a:gd name="T6" fmla="*/ 3402 w 3816"/>
                <a:gd name="T7" fmla="*/ 770 h 1530"/>
                <a:gd name="T8" fmla="*/ 3478 w 3816"/>
                <a:gd name="T9" fmla="*/ 644 h 1530"/>
                <a:gd name="T10" fmla="*/ 3600 w 3816"/>
                <a:gd name="T11" fmla="*/ 418 h 1530"/>
                <a:gd name="T12" fmla="*/ 3816 w 3816"/>
                <a:gd name="T13" fmla="*/ 0 h 1530"/>
                <a:gd name="T14" fmla="*/ 3784 w 3816"/>
                <a:gd name="T15" fmla="*/ 52 h 1530"/>
                <a:gd name="T16" fmla="*/ 3688 w 3816"/>
                <a:gd name="T17" fmla="*/ 230 h 1530"/>
                <a:gd name="T18" fmla="*/ 3552 w 3816"/>
                <a:gd name="T19" fmla="*/ 464 h 1530"/>
                <a:gd name="T20" fmla="*/ 3474 w 3816"/>
                <a:gd name="T21" fmla="*/ 586 h 1530"/>
                <a:gd name="T22" fmla="*/ 3390 w 3816"/>
                <a:gd name="T23" fmla="*/ 704 h 1530"/>
                <a:gd name="T24" fmla="*/ 3302 w 3816"/>
                <a:gd name="T25" fmla="*/ 808 h 1530"/>
                <a:gd name="T26" fmla="*/ 3284 w 3816"/>
                <a:gd name="T27" fmla="*/ 828 h 1530"/>
                <a:gd name="T28" fmla="*/ 3240 w 3816"/>
                <a:gd name="T29" fmla="*/ 862 h 1530"/>
                <a:gd name="T30" fmla="*/ 3190 w 3816"/>
                <a:gd name="T31" fmla="*/ 892 h 1530"/>
                <a:gd name="T32" fmla="*/ 3136 w 3816"/>
                <a:gd name="T33" fmla="*/ 916 h 1530"/>
                <a:gd name="T34" fmla="*/ 3048 w 3816"/>
                <a:gd name="T35" fmla="*/ 948 h 1530"/>
                <a:gd name="T36" fmla="*/ 2924 w 3816"/>
                <a:gd name="T37" fmla="*/ 978 h 1530"/>
                <a:gd name="T38" fmla="*/ 2806 w 3816"/>
                <a:gd name="T39" fmla="*/ 996 h 1530"/>
                <a:gd name="T40" fmla="*/ 2658 w 3816"/>
                <a:gd name="T41" fmla="*/ 1008 h 1530"/>
                <a:gd name="T42" fmla="*/ 2570 w 3816"/>
                <a:gd name="T43" fmla="*/ 1010 h 1530"/>
                <a:gd name="T44" fmla="*/ 0 w 3816"/>
                <a:gd name="T45" fmla="*/ 1530 h 1530"/>
                <a:gd name="T46" fmla="*/ 2398 w 3816"/>
                <a:gd name="T47" fmla="*/ 1530 h 1530"/>
                <a:gd name="T48" fmla="*/ 2468 w 3816"/>
                <a:gd name="T49" fmla="*/ 1524 h 1530"/>
                <a:gd name="T50" fmla="*/ 2546 w 3816"/>
                <a:gd name="T51" fmla="*/ 1512 h 1530"/>
                <a:gd name="T52" fmla="*/ 2642 w 3816"/>
                <a:gd name="T53" fmla="*/ 1488 h 1530"/>
                <a:gd name="T54" fmla="*/ 2754 w 3816"/>
                <a:gd name="T55" fmla="*/ 1448 h 1530"/>
                <a:gd name="T56" fmla="*/ 2840 w 3816"/>
                <a:gd name="T57" fmla="*/ 1404 h 1530"/>
                <a:gd name="T58" fmla="*/ 2900 w 3816"/>
                <a:gd name="T59" fmla="*/ 1368 h 1530"/>
                <a:gd name="T60" fmla="*/ 2958 w 3816"/>
                <a:gd name="T61" fmla="*/ 1326 h 1530"/>
                <a:gd name="T62" fmla="*/ 3016 w 3816"/>
                <a:gd name="T63" fmla="*/ 1276 h 1530"/>
                <a:gd name="T64" fmla="*/ 3070 w 3816"/>
                <a:gd name="T65" fmla="*/ 1220 h 1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816" h="1530">
                  <a:moveTo>
                    <a:pt x="3096" y="1188"/>
                  </a:moveTo>
                  <a:lnTo>
                    <a:pt x="3096" y="1188"/>
                  </a:lnTo>
                  <a:lnTo>
                    <a:pt x="3198" y="1060"/>
                  </a:lnTo>
                  <a:lnTo>
                    <a:pt x="3244" y="1000"/>
                  </a:lnTo>
                  <a:lnTo>
                    <a:pt x="3286" y="942"/>
                  </a:lnTo>
                  <a:lnTo>
                    <a:pt x="3326" y="886"/>
                  </a:lnTo>
                  <a:lnTo>
                    <a:pt x="3364" y="828"/>
                  </a:lnTo>
                  <a:lnTo>
                    <a:pt x="3402" y="770"/>
                  </a:lnTo>
                  <a:lnTo>
                    <a:pt x="3440" y="708"/>
                  </a:lnTo>
                  <a:lnTo>
                    <a:pt x="3478" y="644"/>
                  </a:lnTo>
                  <a:lnTo>
                    <a:pt x="3516" y="574"/>
                  </a:lnTo>
                  <a:lnTo>
                    <a:pt x="3600" y="418"/>
                  </a:lnTo>
                  <a:lnTo>
                    <a:pt x="3698" y="228"/>
                  </a:lnTo>
                  <a:lnTo>
                    <a:pt x="3816" y="0"/>
                  </a:lnTo>
                  <a:lnTo>
                    <a:pt x="3816" y="0"/>
                  </a:lnTo>
                  <a:lnTo>
                    <a:pt x="3784" y="52"/>
                  </a:lnTo>
                  <a:lnTo>
                    <a:pt x="3742" y="130"/>
                  </a:lnTo>
                  <a:lnTo>
                    <a:pt x="3688" y="230"/>
                  </a:lnTo>
                  <a:lnTo>
                    <a:pt x="3624" y="344"/>
                  </a:lnTo>
                  <a:lnTo>
                    <a:pt x="3552" y="464"/>
                  </a:lnTo>
                  <a:lnTo>
                    <a:pt x="3514" y="526"/>
                  </a:lnTo>
                  <a:lnTo>
                    <a:pt x="3474" y="586"/>
                  </a:lnTo>
                  <a:lnTo>
                    <a:pt x="3432" y="646"/>
                  </a:lnTo>
                  <a:lnTo>
                    <a:pt x="3390" y="704"/>
                  </a:lnTo>
                  <a:lnTo>
                    <a:pt x="3346" y="758"/>
                  </a:lnTo>
                  <a:lnTo>
                    <a:pt x="3302" y="808"/>
                  </a:lnTo>
                  <a:lnTo>
                    <a:pt x="3302" y="808"/>
                  </a:lnTo>
                  <a:lnTo>
                    <a:pt x="3284" y="828"/>
                  </a:lnTo>
                  <a:lnTo>
                    <a:pt x="3262" y="846"/>
                  </a:lnTo>
                  <a:lnTo>
                    <a:pt x="3240" y="862"/>
                  </a:lnTo>
                  <a:lnTo>
                    <a:pt x="3216" y="878"/>
                  </a:lnTo>
                  <a:lnTo>
                    <a:pt x="3190" y="892"/>
                  </a:lnTo>
                  <a:lnTo>
                    <a:pt x="3164" y="904"/>
                  </a:lnTo>
                  <a:lnTo>
                    <a:pt x="3136" y="916"/>
                  </a:lnTo>
                  <a:lnTo>
                    <a:pt x="3108" y="928"/>
                  </a:lnTo>
                  <a:lnTo>
                    <a:pt x="3048" y="948"/>
                  </a:lnTo>
                  <a:lnTo>
                    <a:pt x="2986" y="964"/>
                  </a:lnTo>
                  <a:lnTo>
                    <a:pt x="2924" y="978"/>
                  </a:lnTo>
                  <a:lnTo>
                    <a:pt x="2864" y="988"/>
                  </a:lnTo>
                  <a:lnTo>
                    <a:pt x="2806" y="996"/>
                  </a:lnTo>
                  <a:lnTo>
                    <a:pt x="2752" y="1002"/>
                  </a:lnTo>
                  <a:lnTo>
                    <a:pt x="2658" y="1008"/>
                  </a:lnTo>
                  <a:lnTo>
                    <a:pt x="2594" y="1010"/>
                  </a:lnTo>
                  <a:lnTo>
                    <a:pt x="2570" y="1010"/>
                  </a:lnTo>
                  <a:lnTo>
                    <a:pt x="0" y="1014"/>
                  </a:lnTo>
                  <a:lnTo>
                    <a:pt x="0" y="1530"/>
                  </a:lnTo>
                  <a:lnTo>
                    <a:pt x="2398" y="1530"/>
                  </a:lnTo>
                  <a:lnTo>
                    <a:pt x="2398" y="1530"/>
                  </a:lnTo>
                  <a:lnTo>
                    <a:pt x="2416" y="1528"/>
                  </a:lnTo>
                  <a:lnTo>
                    <a:pt x="2468" y="1524"/>
                  </a:lnTo>
                  <a:lnTo>
                    <a:pt x="2504" y="1520"/>
                  </a:lnTo>
                  <a:lnTo>
                    <a:pt x="2546" y="1512"/>
                  </a:lnTo>
                  <a:lnTo>
                    <a:pt x="2592" y="1502"/>
                  </a:lnTo>
                  <a:lnTo>
                    <a:pt x="2642" y="1488"/>
                  </a:lnTo>
                  <a:lnTo>
                    <a:pt x="2696" y="1470"/>
                  </a:lnTo>
                  <a:lnTo>
                    <a:pt x="2754" y="1448"/>
                  </a:lnTo>
                  <a:lnTo>
                    <a:pt x="2812" y="1420"/>
                  </a:lnTo>
                  <a:lnTo>
                    <a:pt x="2840" y="1404"/>
                  </a:lnTo>
                  <a:lnTo>
                    <a:pt x="2870" y="1386"/>
                  </a:lnTo>
                  <a:lnTo>
                    <a:pt x="2900" y="1368"/>
                  </a:lnTo>
                  <a:lnTo>
                    <a:pt x="2928" y="1348"/>
                  </a:lnTo>
                  <a:lnTo>
                    <a:pt x="2958" y="1326"/>
                  </a:lnTo>
                  <a:lnTo>
                    <a:pt x="2986" y="1302"/>
                  </a:lnTo>
                  <a:lnTo>
                    <a:pt x="3016" y="1276"/>
                  </a:lnTo>
                  <a:lnTo>
                    <a:pt x="3042" y="1248"/>
                  </a:lnTo>
                  <a:lnTo>
                    <a:pt x="3070" y="1220"/>
                  </a:lnTo>
                  <a:lnTo>
                    <a:pt x="3096" y="1188"/>
                  </a:lnTo>
                  <a:close/>
                </a:path>
              </a:pathLst>
            </a:custGeom>
            <a:solidFill>
              <a:srgbClr val="F03D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49" name="Freeform 299">
              <a:extLst>
                <a:ext uri="{FF2B5EF4-FFF2-40B4-BE49-F238E27FC236}">
                  <a16:creationId xmlns:a16="http://schemas.microsoft.com/office/drawing/2014/main" id="{224285BF-D6E6-4D5D-BD1E-7C607BDA1EF7}"/>
                </a:ext>
              </a:extLst>
            </p:cNvPr>
            <p:cNvSpPr>
              <a:spLocks/>
            </p:cNvSpPr>
            <p:nvPr/>
          </p:nvSpPr>
          <p:spPr bwMode="auto">
            <a:xfrm>
              <a:off x="4862247" y="-1025590"/>
              <a:ext cx="5778500" cy="5075693"/>
            </a:xfrm>
            <a:custGeom>
              <a:avLst/>
              <a:gdLst>
                <a:gd name="T0" fmla="*/ 3484 w 3640"/>
                <a:gd name="T1" fmla="*/ 8 h 2772"/>
                <a:gd name="T2" fmla="*/ 3018 w 3640"/>
                <a:gd name="T3" fmla="*/ 50 h 2772"/>
                <a:gd name="T4" fmla="*/ 2708 w 3640"/>
                <a:gd name="T5" fmla="*/ 90 h 2772"/>
                <a:gd name="T6" fmla="*/ 2402 w 3640"/>
                <a:gd name="T7" fmla="*/ 146 h 2772"/>
                <a:gd name="T8" fmla="*/ 2098 w 3640"/>
                <a:gd name="T9" fmla="*/ 220 h 2772"/>
                <a:gd name="T10" fmla="*/ 1876 w 3640"/>
                <a:gd name="T11" fmla="*/ 290 h 2772"/>
                <a:gd name="T12" fmla="*/ 1730 w 3640"/>
                <a:gd name="T13" fmla="*/ 346 h 2772"/>
                <a:gd name="T14" fmla="*/ 1592 w 3640"/>
                <a:gd name="T15" fmla="*/ 414 h 2772"/>
                <a:gd name="T16" fmla="*/ 1524 w 3640"/>
                <a:gd name="T17" fmla="*/ 454 h 2772"/>
                <a:gd name="T18" fmla="*/ 1432 w 3640"/>
                <a:gd name="T19" fmla="*/ 524 h 2772"/>
                <a:gd name="T20" fmla="*/ 1348 w 3640"/>
                <a:gd name="T21" fmla="*/ 604 h 2772"/>
                <a:gd name="T22" fmla="*/ 1298 w 3640"/>
                <a:gd name="T23" fmla="*/ 662 h 2772"/>
                <a:gd name="T24" fmla="*/ 1162 w 3640"/>
                <a:gd name="T25" fmla="*/ 850 h 2772"/>
                <a:gd name="T26" fmla="*/ 1084 w 3640"/>
                <a:gd name="T27" fmla="*/ 986 h 2772"/>
                <a:gd name="T28" fmla="*/ 980 w 3640"/>
                <a:gd name="T29" fmla="*/ 1194 h 2772"/>
                <a:gd name="T30" fmla="*/ 850 w 3640"/>
                <a:gd name="T31" fmla="*/ 1478 h 2772"/>
                <a:gd name="T32" fmla="*/ 720 w 3640"/>
                <a:gd name="T33" fmla="*/ 1762 h 2772"/>
                <a:gd name="T34" fmla="*/ 578 w 3640"/>
                <a:gd name="T35" fmla="*/ 2042 h 2772"/>
                <a:gd name="T36" fmla="*/ 460 w 3640"/>
                <a:gd name="T37" fmla="*/ 2244 h 2772"/>
                <a:gd name="T38" fmla="*/ 372 w 3640"/>
                <a:gd name="T39" fmla="*/ 2374 h 2772"/>
                <a:gd name="T40" fmla="*/ 226 w 3640"/>
                <a:gd name="T41" fmla="*/ 2556 h 2772"/>
                <a:gd name="T42" fmla="*/ 60 w 3640"/>
                <a:gd name="T43" fmla="*/ 2722 h 2772"/>
                <a:gd name="T44" fmla="*/ 58 w 3640"/>
                <a:gd name="T45" fmla="*/ 2720 h 2772"/>
                <a:gd name="T46" fmla="*/ 220 w 3640"/>
                <a:gd name="T47" fmla="*/ 2552 h 2772"/>
                <a:gd name="T48" fmla="*/ 318 w 3640"/>
                <a:gd name="T49" fmla="*/ 2430 h 2772"/>
                <a:gd name="T50" fmla="*/ 408 w 3640"/>
                <a:gd name="T51" fmla="*/ 2302 h 2772"/>
                <a:gd name="T52" fmla="*/ 528 w 3640"/>
                <a:gd name="T53" fmla="*/ 2102 h 2772"/>
                <a:gd name="T54" fmla="*/ 636 w 3640"/>
                <a:gd name="T55" fmla="*/ 1896 h 2772"/>
                <a:gd name="T56" fmla="*/ 768 w 3640"/>
                <a:gd name="T57" fmla="*/ 1612 h 2772"/>
                <a:gd name="T58" fmla="*/ 894 w 3640"/>
                <a:gd name="T59" fmla="*/ 1326 h 2772"/>
                <a:gd name="T60" fmla="*/ 994 w 3640"/>
                <a:gd name="T61" fmla="*/ 1114 h 2772"/>
                <a:gd name="T62" fmla="*/ 1102 w 3640"/>
                <a:gd name="T63" fmla="*/ 906 h 2772"/>
                <a:gd name="T64" fmla="*/ 1186 w 3640"/>
                <a:gd name="T65" fmla="*/ 772 h 2772"/>
                <a:gd name="T66" fmla="*/ 1278 w 3640"/>
                <a:gd name="T67" fmla="*/ 646 h 2772"/>
                <a:gd name="T68" fmla="*/ 1358 w 3640"/>
                <a:gd name="T69" fmla="*/ 558 h 2772"/>
                <a:gd name="T70" fmla="*/ 1448 w 3640"/>
                <a:gd name="T71" fmla="*/ 480 h 2772"/>
                <a:gd name="T72" fmla="*/ 1512 w 3640"/>
                <a:gd name="T73" fmla="*/ 434 h 2772"/>
                <a:gd name="T74" fmla="*/ 1650 w 3640"/>
                <a:gd name="T75" fmla="*/ 360 h 2772"/>
                <a:gd name="T76" fmla="*/ 1794 w 3640"/>
                <a:gd name="T77" fmla="*/ 296 h 2772"/>
                <a:gd name="T78" fmla="*/ 1942 w 3640"/>
                <a:gd name="T79" fmla="*/ 244 h 2772"/>
                <a:gd name="T80" fmla="*/ 2092 w 3640"/>
                <a:gd name="T81" fmla="*/ 200 h 2772"/>
                <a:gd name="T82" fmla="*/ 2320 w 3640"/>
                <a:gd name="T83" fmla="*/ 144 h 2772"/>
                <a:gd name="T84" fmla="*/ 2552 w 3640"/>
                <a:gd name="T85" fmla="*/ 100 h 2772"/>
                <a:gd name="T86" fmla="*/ 3016 w 3640"/>
                <a:gd name="T87" fmla="*/ 38 h 2772"/>
                <a:gd name="T88" fmla="*/ 3328 w 3640"/>
                <a:gd name="T89" fmla="*/ 12 h 2772"/>
                <a:gd name="T90" fmla="*/ 3640 w 3640"/>
                <a:gd name="T91" fmla="*/ 0 h 27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640" h="2772">
                  <a:moveTo>
                    <a:pt x="3640" y="0"/>
                  </a:moveTo>
                  <a:lnTo>
                    <a:pt x="3640" y="0"/>
                  </a:lnTo>
                  <a:lnTo>
                    <a:pt x="3484" y="8"/>
                  </a:lnTo>
                  <a:lnTo>
                    <a:pt x="3328" y="18"/>
                  </a:lnTo>
                  <a:lnTo>
                    <a:pt x="3172" y="32"/>
                  </a:lnTo>
                  <a:lnTo>
                    <a:pt x="3018" y="50"/>
                  </a:lnTo>
                  <a:lnTo>
                    <a:pt x="3018" y="50"/>
                  </a:lnTo>
                  <a:lnTo>
                    <a:pt x="2862" y="68"/>
                  </a:lnTo>
                  <a:lnTo>
                    <a:pt x="2708" y="90"/>
                  </a:lnTo>
                  <a:lnTo>
                    <a:pt x="2554" y="116"/>
                  </a:lnTo>
                  <a:lnTo>
                    <a:pt x="2402" y="146"/>
                  </a:lnTo>
                  <a:lnTo>
                    <a:pt x="2402" y="146"/>
                  </a:lnTo>
                  <a:lnTo>
                    <a:pt x="2248" y="180"/>
                  </a:lnTo>
                  <a:lnTo>
                    <a:pt x="2174" y="198"/>
                  </a:lnTo>
                  <a:lnTo>
                    <a:pt x="2098" y="220"/>
                  </a:lnTo>
                  <a:lnTo>
                    <a:pt x="2024" y="240"/>
                  </a:lnTo>
                  <a:lnTo>
                    <a:pt x="1950" y="264"/>
                  </a:lnTo>
                  <a:lnTo>
                    <a:pt x="1876" y="290"/>
                  </a:lnTo>
                  <a:lnTo>
                    <a:pt x="1802" y="318"/>
                  </a:lnTo>
                  <a:lnTo>
                    <a:pt x="1802" y="318"/>
                  </a:lnTo>
                  <a:lnTo>
                    <a:pt x="1730" y="346"/>
                  </a:lnTo>
                  <a:lnTo>
                    <a:pt x="1660" y="380"/>
                  </a:lnTo>
                  <a:lnTo>
                    <a:pt x="1660" y="380"/>
                  </a:lnTo>
                  <a:lnTo>
                    <a:pt x="1592" y="414"/>
                  </a:lnTo>
                  <a:lnTo>
                    <a:pt x="1558" y="434"/>
                  </a:lnTo>
                  <a:lnTo>
                    <a:pt x="1524" y="454"/>
                  </a:lnTo>
                  <a:lnTo>
                    <a:pt x="1524" y="454"/>
                  </a:lnTo>
                  <a:lnTo>
                    <a:pt x="1492" y="476"/>
                  </a:lnTo>
                  <a:lnTo>
                    <a:pt x="1462" y="498"/>
                  </a:lnTo>
                  <a:lnTo>
                    <a:pt x="1432" y="524"/>
                  </a:lnTo>
                  <a:lnTo>
                    <a:pt x="1404" y="548"/>
                  </a:lnTo>
                  <a:lnTo>
                    <a:pt x="1376" y="576"/>
                  </a:lnTo>
                  <a:lnTo>
                    <a:pt x="1348" y="604"/>
                  </a:lnTo>
                  <a:lnTo>
                    <a:pt x="1322" y="632"/>
                  </a:lnTo>
                  <a:lnTo>
                    <a:pt x="1298" y="662"/>
                  </a:lnTo>
                  <a:lnTo>
                    <a:pt x="1298" y="662"/>
                  </a:lnTo>
                  <a:lnTo>
                    <a:pt x="1250" y="722"/>
                  </a:lnTo>
                  <a:lnTo>
                    <a:pt x="1204" y="786"/>
                  </a:lnTo>
                  <a:lnTo>
                    <a:pt x="1162" y="850"/>
                  </a:lnTo>
                  <a:lnTo>
                    <a:pt x="1122" y="918"/>
                  </a:lnTo>
                  <a:lnTo>
                    <a:pt x="1122" y="918"/>
                  </a:lnTo>
                  <a:lnTo>
                    <a:pt x="1084" y="986"/>
                  </a:lnTo>
                  <a:lnTo>
                    <a:pt x="1048" y="1054"/>
                  </a:lnTo>
                  <a:lnTo>
                    <a:pt x="1014" y="1124"/>
                  </a:lnTo>
                  <a:lnTo>
                    <a:pt x="980" y="1194"/>
                  </a:lnTo>
                  <a:lnTo>
                    <a:pt x="980" y="1194"/>
                  </a:lnTo>
                  <a:lnTo>
                    <a:pt x="914" y="1336"/>
                  </a:lnTo>
                  <a:lnTo>
                    <a:pt x="850" y="1478"/>
                  </a:lnTo>
                  <a:lnTo>
                    <a:pt x="786" y="1620"/>
                  </a:lnTo>
                  <a:lnTo>
                    <a:pt x="720" y="1762"/>
                  </a:lnTo>
                  <a:lnTo>
                    <a:pt x="720" y="1762"/>
                  </a:lnTo>
                  <a:lnTo>
                    <a:pt x="652" y="1902"/>
                  </a:lnTo>
                  <a:lnTo>
                    <a:pt x="616" y="1972"/>
                  </a:lnTo>
                  <a:lnTo>
                    <a:pt x="578" y="2042"/>
                  </a:lnTo>
                  <a:lnTo>
                    <a:pt x="540" y="2110"/>
                  </a:lnTo>
                  <a:lnTo>
                    <a:pt x="500" y="2178"/>
                  </a:lnTo>
                  <a:lnTo>
                    <a:pt x="460" y="2244"/>
                  </a:lnTo>
                  <a:lnTo>
                    <a:pt x="416" y="2310"/>
                  </a:lnTo>
                  <a:lnTo>
                    <a:pt x="416" y="2310"/>
                  </a:lnTo>
                  <a:lnTo>
                    <a:pt x="372" y="2374"/>
                  </a:lnTo>
                  <a:lnTo>
                    <a:pt x="326" y="2436"/>
                  </a:lnTo>
                  <a:lnTo>
                    <a:pt x="276" y="2498"/>
                  </a:lnTo>
                  <a:lnTo>
                    <a:pt x="226" y="2556"/>
                  </a:lnTo>
                  <a:lnTo>
                    <a:pt x="172" y="2614"/>
                  </a:lnTo>
                  <a:lnTo>
                    <a:pt x="118" y="2670"/>
                  </a:lnTo>
                  <a:lnTo>
                    <a:pt x="60" y="2722"/>
                  </a:lnTo>
                  <a:lnTo>
                    <a:pt x="0" y="2772"/>
                  </a:lnTo>
                  <a:lnTo>
                    <a:pt x="0" y="2772"/>
                  </a:lnTo>
                  <a:lnTo>
                    <a:pt x="58" y="2720"/>
                  </a:lnTo>
                  <a:lnTo>
                    <a:pt x="114" y="2666"/>
                  </a:lnTo>
                  <a:lnTo>
                    <a:pt x="168" y="2610"/>
                  </a:lnTo>
                  <a:lnTo>
                    <a:pt x="220" y="2552"/>
                  </a:lnTo>
                  <a:lnTo>
                    <a:pt x="220" y="2552"/>
                  </a:lnTo>
                  <a:lnTo>
                    <a:pt x="270" y="2492"/>
                  </a:lnTo>
                  <a:lnTo>
                    <a:pt x="318" y="2430"/>
                  </a:lnTo>
                  <a:lnTo>
                    <a:pt x="364" y="2368"/>
                  </a:lnTo>
                  <a:lnTo>
                    <a:pt x="408" y="2302"/>
                  </a:lnTo>
                  <a:lnTo>
                    <a:pt x="408" y="2302"/>
                  </a:lnTo>
                  <a:lnTo>
                    <a:pt x="450" y="2236"/>
                  </a:lnTo>
                  <a:lnTo>
                    <a:pt x="490" y="2170"/>
                  </a:lnTo>
                  <a:lnTo>
                    <a:pt x="528" y="2102"/>
                  </a:lnTo>
                  <a:lnTo>
                    <a:pt x="566" y="2034"/>
                  </a:lnTo>
                  <a:lnTo>
                    <a:pt x="602" y="1964"/>
                  </a:lnTo>
                  <a:lnTo>
                    <a:pt x="636" y="1896"/>
                  </a:lnTo>
                  <a:lnTo>
                    <a:pt x="704" y="1754"/>
                  </a:lnTo>
                  <a:lnTo>
                    <a:pt x="704" y="1754"/>
                  </a:lnTo>
                  <a:lnTo>
                    <a:pt x="768" y="1612"/>
                  </a:lnTo>
                  <a:lnTo>
                    <a:pt x="832" y="1470"/>
                  </a:lnTo>
                  <a:lnTo>
                    <a:pt x="832" y="1470"/>
                  </a:lnTo>
                  <a:lnTo>
                    <a:pt x="894" y="1326"/>
                  </a:lnTo>
                  <a:lnTo>
                    <a:pt x="960" y="1184"/>
                  </a:lnTo>
                  <a:lnTo>
                    <a:pt x="960" y="1184"/>
                  </a:lnTo>
                  <a:lnTo>
                    <a:pt x="994" y="1114"/>
                  </a:lnTo>
                  <a:lnTo>
                    <a:pt x="1028" y="1044"/>
                  </a:lnTo>
                  <a:lnTo>
                    <a:pt x="1064" y="974"/>
                  </a:lnTo>
                  <a:lnTo>
                    <a:pt x="1102" y="906"/>
                  </a:lnTo>
                  <a:lnTo>
                    <a:pt x="1102" y="906"/>
                  </a:lnTo>
                  <a:lnTo>
                    <a:pt x="1142" y="838"/>
                  </a:lnTo>
                  <a:lnTo>
                    <a:pt x="1186" y="772"/>
                  </a:lnTo>
                  <a:lnTo>
                    <a:pt x="1230" y="708"/>
                  </a:lnTo>
                  <a:lnTo>
                    <a:pt x="1278" y="646"/>
                  </a:lnTo>
                  <a:lnTo>
                    <a:pt x="1278" y="646"/>
                  </a:lnTo>
                  <a:lnTo>
                    <a:pt x="1304" y="616"/>
                  </a:lnTo>
                  <a:lnTo>
                    <a:pt x="1332" y="586"/>
                  </a:lnTo>
                  <a:lnTo>
                    <a:pt x="1358" y="558"/>
                  </a:lnTo>
                  <a:lnTo>
                    <a:pt x="1388" y="532"/>
                  </a:lnTo>
                  <a:lnTo>
                    <a:pt x="1418" y="506"/>
                  </a:lnTo>
                  <a:lnTo>
                    <a:pt x="1448" y="480"/>
                  </a:lnTo>
                  <a:lnTo>
                    <a:pt x="1480" y="456"/>
                  </a:lnTo>
                  <a:lnTo>
                    <a:pt x="1512" y="434"/>
                  </a:lnTo>
                  <a:lnTo>
                    <a:pt x="1512" y="434"/>
                  </a:lnTo>
                  <a:lnTo>
                    <a:pt x="1546" y="414"/>
                  </a:lnTo>
                  <a:lnTo>
                    <a:pt x="1580" y="394"/>
                  </a:lnTo>
                  <a:lnTo>
                    <a:pt x="1650" y="360"/>
                  </a:lnTo>
                  <a:lnTo>
                    <a:pt x="1650" y="360"/>
                  </a:lnTo>
                  <a:lnTo>
                    <a:pt x="1722" y="326"/>
                  </a:lnTo>
                  <a:lnTo>
                    <a:pt x="1794" y="296"/>
                  </a:lnTo>
                  <a:lnTo>
                    <a:pt x="1794" y="296"/>
                  </a:lnTo>
                  <a:lnTo>
                    <a:pt x="1868" y="270"/>
                  </a:lnTo>
                  <a:lnTo>
                    <a:pt x="1942" y="244"/>
                  </a:lnTo>
                  <a:lnTo>
                    <a:pt x="2018" y="220"/>
                  </a:lnTo>
                  <a:lnTo>
                    <a:pt x="2092" y="200"/>
                  </a:lnTo>
                  <a:lnTo>
                    <a:pt x="2092" y="200"/>
                  </a:lnTo>
                  <a:lnTo>
                    <a:pt x="2168" y="180"/>
                  </a:lnTo>
                  <a:lnTo>
                    <a:pt x="2244" y="160"/>
                  </a:lnTo>
                  <a:lnTo>
                    <a:pt x="2320" y="144"/>
                  </a:lnTo>
                  <a:lnTo>
                    <a:pt x="2398" y="128"/>
                  </a:lnTo>
                  <a:lnTo>
                    <a:pt x="2398" y="128"/>
                  </a:lnTo>
                  <a:lnTo>
                    <a:pt x="2552" y="100"/>
                  </a:lnTo>
                  <a:lnTo>
                    <a:pt x="2706" y="76"/>
                  </a:lnTo>
                  <a:lnTo>
                    <a:pt x="2860" y="54"/>
                  </a:lnTo>
                  <a:lnTo>
                    <a:pt x="3016" y="38"/>
                  </a:lnTo>
                  <a:lnTo>
                    <a:pt x="3016" y="38"/>
                  </a:lnTo>
                  <a:lnTo>
                    <a:pt x="3172" y="24"/>
                  </a:lnTo>
                  <a:lnTo>
                    <a:pt x="3328" y="12"/>
                  </a:lnTo>
                  <a:lnTo>
                    <a:pt x="3328" y="12"/>
                  </a:lnTo>
                  <a:lnTo>
                    <a:pt x="3484" y="4"/>
                  </a:lnTo>
                  <a:lnTo>
                    <a:pt x="3640" y="0"/>
                  </a:lnTo>
                  <a:lnTo>
                    <a:pt x="3640" y="0"/>
                  </a:lnTo>
                  <a:close/>
                </a:path>
              </a:pathLst>
            </a:custGeom>
            <a:solidFill>
              <a:srgbClr val="292F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sp>
        <p:nvSpPr>
          <p:cNvPr id="50" name="TextBox 49">
            <a:extLst>
              <a:ext uri="{FF2B5EF4-FFF2-40B4-BE49-F238E27FC236}">
                <a16:creationId xmlns:a16="http://schemas.microsoft.com/office/drawing/2014/main" id="{E723D5D2-D1D7-40E9-94EC-01F55FFFEA69}"/>
              </a:ext>
            </a:extLst>
          </p:cNvPr>
          <p:cNvSpPr txBox="1"/>
          <p:nvPr/>
        </p:nvSpPr>
        <p:spPr>
          <a:xfrm>
            <a:off x="3371051" y="1311504"/>
            <a:ext cx="585417" cy="1107996"/>
          </a:xfrm>
          <a:prstGeom prst="rect">
            <a:avLst/>
          </a:prstGeom>
          <a:noFill/>
        </p:spPr>
        <p:txBody>
          <a:bodyPr wrap="none" rtlCol="0" anchor="ctr">
            <a:spAutoFit/>
          </a:bodyPr>
          <a:lstStyle/>
          <a:p>
            <a:pPr algn="ctr"/>
            <a:r>
              <a:rPr lang="en-US" sz="6600" b="1" dirty="0">
                <a:solidFill>
                  <a:schemeClr val="bg1">
                    <a:lumMod val="95000"/>
                  </a:schemeClr>
                </a:solidFill>
                <a:effectLst>
                  <a:outerShdw blurRad="38100" dist="38100" dir="2700000" algn="tl">
                    <a:srgbClr val="000000">
                      <a:alpha val="43137"/>
                    </a:srgbClr>
                  </a:outerShdw>
                </a:effectLst>
                <a:latin typeface="DIN Condensed"/>
              </a:rPr>
              <a:t>S</a:t>
            </a:r>
          </a:p>
        </p:txBody>
      </p:sp>
      <p:sp>
        <p:nvSpPr>
          <p:cNvPr id="51" name="TextBox 50">
            <a:extLst>
              <a:ext uri="{FF2B5EF4-FFF2-40B4-BE49-F238E27FC236}">
                <a16:creationId xmlns:a16="http://schemas.microsoft.com/office/drawing/2014/main" id="{B0181228-F342-4ACC-804C-D97FE5DE4843}"/>
              </a:ext>
            </a:extLst>
          </p:cNvPr>
          <p:cNvSpPr txBox="1"/>
          <p:nvPr/>
        </p:nvSpPr>
        <p:spPr>
          <a:xfrm>
            <a:off x="3274070" y="2395932"/>
            <a:ext cx="779381" cy="1107996"/>
          </a:xfrm>
          <a:prstGeom prst="rect">
            <a:avLst/>
          </a:prstGeom>
          <a:noFill/>
        </p:spPr>
        <p:txBody>
          <a:bodyPr wrap="none" rtlCol="0" anchor="ctr">
            <a:spAutoFit/>
          </a:bodyPr>
          <a:lstStyle/>
          <a:p>
            <a:pPr algn="ctr"/>
            <a:r>
              <a:rPr lang="en-US" sz="6600" b="1" dirty="0">
                <a:solidFill>
                  <a:schemeClr val="bg1">
                    <a:lumMod val="95000"/>
                  </a:schemeClr>
                </a:solidFill>
                <a:effectLst>
                  <a:outerShdw blurRad="38100" dist="38100" dir="2700000" algn="tl">
                    <a:srgbClr val="000000">
                      <a:alpha val="43137"/>
                    </a:srgbClr>
                  </a:outerShdw>
                </a:effectLst>
                <a:latin typeface="DIN Condensed"/>
              </a:rPr>
              <a:t>A</a:t>
            </a:r>
          </a:p>
        </p:txBody>
      </p:sp>
      <p:sp>
        <p:nvSpPr>
          <p:cNvPr id="52" name="TextBox 51">
            <a:extLst>
              <a:ext uri="{FF2B5EF4-FFF2-40B4-BE49-F238E27FC236}">
                <a16:creationId xmlns:a16="http://schemas.microsoft.com/office/drawing/2014/main" id="{8CB400C8-8B5B-4B9C-92D8-394447F992B8}"/>
              </a:ext>
            </a:extLst>
          </p:cNvPr>
          <p:cNvSpPr txBox="1"/>
          <p:nvPr/>
        </p:nvSpPr>
        <p:spPr>
          <a:xfrm>
            <a:off x="3346205" y="3480360"/>
            <a:ext cx="635110" cy="1107996"/>
          </a:xfrm>
          <a:prstGeom prst="rect">
            <a:avLst/>
          </a:prstGeom>
          <a:noFill/>
        </p:spPr>
        <p:txBody>
          <a:bodyPr wrap="none" rtlCol="0" anchor="ctr">
            <a:spAutoFit/>
          </a:bodyPr>
          <a:lstStyle/>
          <a:p>
            <a:pPr algn="ctr"/>
            <a:r>
              <a:rPr lang="en-US" sz="6600" b="1" dirty="0">
                <a:solidFill>
                  <a:schemeClr val="bg1">
                    <a:lumMod val="95000"/>
                  </a:schemeClr>
                </a:solidFill>
                <a:effectLst>
                  <a:outerShdw blurRad="38100" dist="38100" dir="2700000" algn="tl">
                    <a:srgbClr val="000000">
                      <a:alpha val="43137"/>
                    </a:srgbClr>
                  </a:outerShdw>
                </a:effectLst>
                <a:latin typeface="DIN Condensed"/>
              </a:rPr>
              <a:t>P</a:t>
            </a:r>
          </a:p>
        </p:txBody>
      </p:sp>
      <p:sp>
        <p:nvSpPr>
          <p:cNvPr id="53" name="TextBox 52">
            <a:extLst>
              <a:ext uri="{FF2B5EF4-FFF2-40B4-BE49-F238E27FC236}">
                <a16:creationId xmlns:a16="http://schemas.microsoft.com/office/drawing/2014/main" id="{70D18684-524F-4E8F-98DC-E8418B063475}"/>
              </a:ext>
            </a:extLst>
          </p:cNvPr>
          <p:cNvSpPr txBox="1"/>
          <p:nvPr/>
        </p:nvSpPr>
        <p:spPr>
          <a:xfrm>
            <a:off x="3334183" y="4564789"/>
            <a:ext cx="659156" cy="1107996"/>
          </a:xfrm>
          <a:prstGeom prst="rect">
            <a:avLst/>
          </a:prstGeom>
          <a:noFill/>
        </p:spPr>
        <p:txBody>
          <a:bodyPr wrap="none" rtlCol="0" anchor="ctr">
            <a:spAutoFit/>
          </a:bodyPr>
          <a:lstStyle/>
          <a:p>
            <a:pPr algn="ctr"/>
            <a:r>
              <a:rPr lang="en-US" sz="6600" b="1" dirty="0">
                <a:solidFill>
                  <a:schemeClr val="bg1">
                    <a:lumMod val="95000"/>
                  </a:schemeClr>
                </a:solidFill>
                <a:effectLst>
                  <a:outerShdw blurRad="38100" dist="38100" dir="2700000" algn="tl">
                    <a:srgbClr val="000000">
                      <a:alpha val="43137"/>
                    </a:srgbClr>
                  </a:outerShdw>
                </a:effectLst>
                <a:latin typeface="DIN Condensed"/>
              </a:rPr>
              <a:t>S</a:t>
            </a:r>
          </a:p>
        </p:txBody>
      </p:sp>
      <p:grpSp>
        <p:nvGrpSpPr>
          <p:cNvPr id="54" name="Group 53">
            <a:extLst>
              <a:ext uri="{FF2B5EF4-FFF2-40B4-BE49-F238E27FC236}">
                <a16:creationId xmlns:a16="http://schemas.microsoft.com/office/drawing/2014/main" id="{D12BCC66-886E-4045-BDED-0F0CC6C50BC1}"/>
              </a:ext>
            </a:extLst>
          </p:cNvPr>
          <p:cNvGrpSpPr/>
          <p:nvPr/>
        </p:nvGrpSpPr>
        <p:grpSpPr>
          <a:xfrm>
            <a:off x="4457699" y="1439837"/>
            <a:ext cx="7124701" cy="984885"/>
            <a:chOff x="4457699" y="1439837"/>
            <a:chExt cx="3965331" cy="984885"/>
          </a:xfrm>
        </p:grpSpPr>
        <p:sp>
          <p:nvSpPr>
            <p:cNvPr id="55" name="TextBox 54">
              <a:extLst>
                <a:ext uri="{FF2B5EF4-FFF2-40B4-BE49-F238E27FC236}">
                  <a16:creationId xmlns:a16="http://schemas.microsoft.com/office/drawing/2014/main" id="{C7CDA5EB-3B19-4BEC-A38A-C45B34499F78}"/>
                </a:ext>
              </a:extLst>
            </p:cNvPr>
            <p:cNvSpPr txBox="1"/>
            <p:nvPr/>
          </p:nvSpPr>
          <p:spPr>
            <a:xfrm>
              <a:off x="4457699" y="1778391"/>
              <a:ext cx="3965331" cy="646331"/>
            </a:xfrm>
            <a:prstGeom prst="rect">
              <a:avLst/>
            </a:prstGeom>
            <a:solidFill>
              <a:schemeClr val="bg1">
                <a:alpha val="15000"/>
              </a:schemeClr>
            </a:solidFill>
          </p:spPr>
          <p:txBody>
            <a:bodyPr wrap="square" rtlCol="0">
              <a:spAutoFit/>
            </a:bodyPr>
            <a:lstStyle>
              <a:defPPr>
                <a:defRPr lang="en-US"/>
              </a:defPPr>
              <a:lvl1pPr>
                <a:defRPr sz="1200">
                  <a:solidFill>
                    <a:schemeClr val="bg1">
                      <a:lumMod val="95000"/>
                    </a:schemeClr>
                  </a:solidFill>
                </a:defRPr>
              </a:lvl1pPr>
            </a:lstStyle>
            <a:p>
              <a:pPr marL="171450" indent="-171450">
                <a:buFont typeface="Wingdings" panose="05000000000000000000" pitchFamily="2" charset="2"/>
                <a:buChar char="§"/>
              </a:pPr>
              <a:r>
                <a:rPr lang="en-US" dirty="0">
                  <a:solidFill>
                    <a:schemeClr val="tx1"/>
                  </a:solidFill>
                  <a:latin typeface="DIN Condensed"/>
                </a:rPr>
                <a:t>Ready with Logistics and network access</a:t>
              </a:r>
            </a:p>
            <a:p>
              <a:pPr marL="171450" indent="-171450">
                <a:buFont typeface="Wingdings" panose="05000000000000000000" pitchFamily="2" charset="2"/>
                <a:buChar char="§"/>
              </a:pPr>
              <a:r>
                <a:rPr lang="en-US" dirty="0">
                  <a:solidFill>
                    <a:schemeClr val="tx1"/>
                  </a:solidFill>
                  <a:latin typeface="DIN Condensed"/>
                </a:rPr>
                <a:t>Self Study available Documents </a:t>
              </a:r>
            </a:p>
            <a:p>
              <a:pPr marL="171450" indent="-171450">
                <a:buFont typeface="Wingdings" panose="05000000000000000000" pitchFamily="2" charset="2"/>
                <a:buChar char="§"/>
              </a:pPr>
              <a:r>
                <a:rPr lang="en-US" dirty="0">
                  <a:solidFill>
                    <a:schemeClr val="tx1"/>
                  </a:solidFill>
                  <a:latin typeface="DIN Condensed"/>
                </a:rPr>
                <a:t>Due Diligence and Understand more about GE Ren business (Internal KT)</a:t>
              </a:r>
            </a:p>
          </p:txBody>
        </p:sp>
        <p:sp>
          <p:nvSpPr>
            <p:cNvPr id="56" name="TextBox 55">
              <a:extLst>
                <a:ext uri="{FF2B5EF4-FFF2-40B4-BE49-F238E27FC236}">
                  <a16:creationId xmlns:a16="http://schemas.microsoft.com/office/drawing/2014/main" id="{C0A4BD7C-3124-4920-A590-787EBFAA0315}"/>
                </a:ext>
              </a:extLst>
            </p:cNvPr>
            <p:cNvSpPr txBox="1"/>
            <p:nvPr/>
          </p:nvSpPr>
          <p:spPr>
            <a:xfrm>
              <a:off x="4457699" y="1439837"/>
              <a:ext cx="3965331" cy="338554"/>
            </a:xfrm>
            <a:prstGeom prst="rect">
              <a:avLst/>
            </a:prstGeom>
            <a:solidFill>
              <a:srgbClr val="F0EEEF">
                <a:alpha val="40000"/>
              </a:srgbClr>
            </a:solidFill>
          </p:spPr>
          <p:txBody>
            <a:bodyPr wrap="square" rtlCol="0">
              <a:spAutoFit/>
            </a:bodyPr>
            <a:lstStyle>
              <a:defPPr>
                <a:defRPr lang="en-US"/>
              </a:defPPr>
              <a:lvl1pPr>
                <a:defRPr sz="1600" b="1">
                  <a:solidFill>
                    <a:srgbClr val="292F38"/>
                  </a:solidFill>
                </a:defRPr>
              </a:lvl1pPr>
            </a:lstStyle>
            <a:p>
              <a:r>
                <a:rPr lang="en-US" cap="all" dirty="0">
                  <a:latin typeface="DIN Condensed"/>
                </a:rPr>
                <a:t>Self Study(Pre-KT)</a:t>
              </a:r>
            </a:p>
          </p:txBody>
        </p:sp>
      </p:grpSp>
      <p:grpSp>
        <p:nvGrpSpPr>
          <p:cNvPr id="57" name="Group 56">
            <a:extLst>
              <a:ext uri="{FF2B5EF4-FFF2-40B4-BE49-F238E27FC236}">
                <a16:creationId xmlns:a16="http://schemas.microsoft.com/office/drawing/2014/main" id="{FDEA6FEF-831E-47D4-88A4-BA65244455AD}"/>
              </a:ext>
            </a:extLst>
          </p:cNvPr>
          <p:cNvGrpSpPr/>
          <p:nvPr/>
        </p:nvGrpSpPr>
        <p:grpSpPr>
          <a:xfrm>
            <a:off x="4457697" y="2399414"/>
            <a:ext cx="7124703" cy="1354217"/>
            <a:chOff x="4457698" y="2357697"/>
            <a:chExt cx="3965332" cy="1354217"/>
          </a:xfrm>
        </p:grpSpPr>
        <p:sp>
          <p:nvSpPr>
            <p:cNvPr id="58" name="TextBox 57">
              <a:extLst>
                <a:ext uri="{FF2B5EF4-FFF2-40B4-BE49-F238E27FC236}">
                  <a16:creationId xmlns:a16="http://schemas.microsoft.com/office/drawing/2014/main" id="{855CDC3B-F0F9-46FE-B243-6902BF7DB1BC}"/>
                </a:ext>
              </a:extLst>
            </p:cNvPr>
            <p:cNvSpPr txBox="1"/>
            <p:nvPr/>
          </p:nvSpPr>
          <p:spPr>
            <a:xfrm>
              <a:off x="4457698" y="2696251"/>
              <a:ext cx="3965331" cy="1015663"/>
            </a:xfrm>
            <a:prstGeom prst="rect">
              <a:avLst/>
            </a:prstGeom>
            <a:solidFill>
              <a:schemeClr val="bg1">
                <a:alpha val="15000"/>
              </a:schemeClr>
            </a:solidFill>
          </p:spPr>
          <p:txBody>
            <a:bodyPr wrap="square" rtlCol="0">
              <a:spAutoFit/>
            </a:bodyPr>
            <a:lstStyle>
              <a:defPPr>
                <a:defRPr lang="en-US"/>
              </a:defPPr>
              <a:lvl1pPr>
                <a:defRPr sz="1200">
                  <a:solidFill>
                    <a:schemeClr val="bg1">
                      <a:lumMod val="95000"/>
                    </a:schemeClr>
                  </a:solidFill>
                </a:defRPr>
              </a:lvl1pPr>
            </a:lstStyle>
            <a:p>
              <a:pPr marL="171450" indent="-171450">
                <a:buFont typeface="Wingdings" panose="05000000000000000000" pitchFamily="2" charset="2"/>
                <a:buChar char="§"/>
              </a:pPr>
              <a:r>
                <a:rPr lang="en-US" dirty="0">
                  <a:solidFill>
                    <a:schemeClr val="tx1"/>
                  </a:solidFill>
                  <a:latin typeface="DIN Condensed"/>
                </a:rPr>
                <a:t>Dedicated Transition Manager </a:t>
              </a:r>
            </a:p>
            <a:p>
              <a:pPr marL="171450" indent="-171450">
                <a:buFont typeface="Wingdings" panose="05000000000000000000" pitchFamily="2" charset="2"/>
                <a:buChar char="§"/>
              </a:pPr>
              <a:r>
                <a:rPr lang="en-US" dirty="0">
                  <a:solidFill>
                    <a:schemeClr val="tx1"/>
                  </a:solidFill>
                  <a:latin typeface="DIN Condensed"/>
                </a:rPr>
                <a:t>Understand the application details</a:t>
              </a:r>
            </a:p>
            <a:p>
              <a:pPr marL="171450" indent="-171450">
                <a:buFont typeface="Wingdings" panose="05000000000000000000" pitchFamily="2" charset="2"/>
                <a:buChar char="§"/>
              </a:pPr>
              <a:r>
                <a:rPr lang="en-US" dirty="0">
                  <a:solidFill>
                    <a:schemeClr val="tx1"/>
                  </a:solidFill>
                  <a:latin typeface="DIN Condensed"/>
                </a:rPr>
                <a:t>Local deployment readiness</a:t>
              </a:r>
            </a:p>
            <a:p>
              <a:pPr marL="171450" indent="-171450">
                <a:buFont typeface="Wingdings" panose="05000000000000000000" pitchFamily="2" charset="2"/>
                <a:buChar char="§"/>
              </a:pPr>
              <a:r>
                <a:rPr lang="en-US" dirty="0">
                  <a:solidFill>
                    <a:schemeClr val="tx1"/>
                  </a:solidFill>
                  <a:latin typeface="DIN Condensed"/>
                </a:rPr>
                <a:t>Prepare KT document Every Day</a:t>
              </a:r>
            </a:p>
            <a:p>
              <a:pPr marL="171450" indent="-171450">
                <a:buFont typeface="Wingdings" panose="05000000000000000000" pitchFamily="2" charset="2"/>
                <a:buChar char="§"/>
              </a:pPr>
              <a:endParaRPr lang="en-US" dirty="0">
                <a:solidFill>
                  <a:schemeClr val="tx1"/>
                </a:solidFill>
                <a:latin typeface="DIN Condensed"/>
              </a:endParaRPr>
            </a:p>
          </p:txBody>
        </p:sp>
        <p:sp>
          <p:nvSpPr>
            <p:cNvPr id="59" name="TextBox 58">
              <a:extLst>
                <a:ext uri="{FF2B5EF4-FFF2-40B4-BE49-F238E27FC236}">
                  <a16:creationId xmlns:a16="http://schemas.microsoft.com/office/drawing/2014/main" id="{54CA6F24-6342-4CA6-B461-023787BF23F2}"/>
                </a:ext>
              </a:extLst>
            </p:cNvPr>
            <p:cNvSpPr txBox="1"/>
            <p:nvPr/>
          </p:nvSpPr>
          <p:spPr>
            <a:xfrm>
              <a:off x="4457699" y="2357697"/>
              <a:ext cx="3965331" cy="338554"/>
            </a:xfrm>
            <a:prstGeom prst="rect">
              <a:avLst/>
            </a:prstGeom>
            <a:solidFill>
              <a:srgbClr val="F0EEEF">
                <a:alpha val="40000"/>
              </a:srgbClr>
            </a:solidFill>
          </p:spPr>
          <p:txBody>
            <a:bodyPr wrap="square" rtlCol="0">
              <a:spAutoFit/>
            </a:bodyPr>
            <a:lstStyle>
              <a:defPPr>
                <a:defRPr lang="en-US"/>
              </a:defPPr>
              <a:lvl1pPr>
                <a:defRPr sz="1600" b="1">
                  <a:solidFill>
                    <a:srgbClr val="292F38"/>
                  </a:solidFill>
                </a:defRPr>
              </a:lvl1pPr>
            </a:lstStyle>
            <a:p>
              <a:r>
                <a:rPr lang="en-US" cap="all" dirty="0">
                  <a:latin typeface="DIN Condensed"/>
                </a:rPr>
                <a:t>Acquisition of Knowledge </a:t>
              </a:r>
            </a:p>
          </p:txBody>
        </p:sp>
      </p:grpSp>
      <p:grpSp>
        <p:nvGrpSpPr>
          <p:cNvPr id="60" name="Group 59">
            <a:extLst>
              <a:ext uri="{FF2B5EF4-FFF2-40B4-BE49-F238E27FC236}">
                <a16:creationId xmlns:a16="http://schemas.microsoft.com/office/drawing/2014/main" id="{720654C2-DD87-4B77-BBB3-8801FF363673}"/>
              </a:ext>
            </a:extLst>
          </p:cNvPr>
          <p:cNvGrpSpPr/>
          <p:nvPr/>
        </p:nvGrpSpPr>
        <p:grpSpPr>
          <a:xfrm>
            <a:off x="4457699" y="3543657"/>
            <a:ext cx="7124701" cy="984885"/>
            <a:chOff x="4457699" y="3473124"/>
            <a:chExt cx="3965331" cy="984885"/>
          </a:xfrm>
        </p:grpSpPr>
        <p:sp>
          <p:nvSpPr>
            <p:cNvPr id="61" name="TextBox 60">
              <a:extLst>
                <a:ext uri="{FF2B5EF4-FFF2-40B4-BE49-F238E27FC236}">
                  <a16:creationId xmlns:a16="http://schemas.microsoft.com/office/drawing/2014/main" id="{70208F9D-6D8C-482E-AF32-700C3D13C2FF}"/>
                </a:ext>
              </a:extLst>
            </p:cNvPr>
            <p:cNvSpPr txBox="1"/>
            <p:nvPr/>
          </p:nvSpPr>
          <p:spPr>
            <a:xfrm>
              <a:off x="4457699" y="3811678"/>
              <a:ext cx="3965331" cy="646331"/>
            </a:xfrm>
            <a:prstGeom prst="rect">
              <a:avLst/>
            </a:prstGeom>
            <a:solidFill>
              <a:schemeClr val="bg1">
                <a:alpha val="15000"/>
              </a:schemeClr>
            </a:solidFill>
          </p:spPr>
          <p:txBody>
            <a:bodyPr wrap="square" rtlCol="0">
              <a:spAutoFit/>
            </a:bodyPr>
            <a:lstStyle>
              <a:defPPr>
                <a:defRPr lang="en-US"/>
              </a:defPPr>
              <a:lvl1pPr>
                <a:defRPr sz="1200">
                  <a:solidFill>
                    <a:schemeClr val="bg1">
                      <a:lumMod val="95000"/>
                    </a:schemeClr>
                  </a:solidFill>
                </a:defRPr>
              </a:lvl1pPr>
            </a:lstStyle>
            <a:p>
              <a:pPr marL="171450" indent="-171450">
                <a:buFont typeface="Wingdings" panose="05000000000000000000" pitchFamily="2" charset="2"/>
                <a:buChar char="§"/>
              </a:pPr>
              <a:r>
                <a:rPr lang="en-US" dirty="0">
                  <a:solidFill>
                    <a:schemeClr val="tx1"/>
                  </a:solidFill>
                  <a:latin typeface="DIN Condensed"/>
                </a:rPr>
                <a:t>Low Priority issues will be addressed</a:t>
              </a:r>
            </a:p>
            <a:p>
              <a:pPr marL="171450" indent="-171450">
                <a:buFont typeface="Wingdings" panose="05000000000000000000" pitchFamily="2" charset="2"/>
                <a:buChar char="§"/>
              </a:pPr>
              <a:r>
                <a:rPr lang="en-US" dirty="0">
                  <a:solidFill>
                    <a:schemeClr val="tx1"/>
                  </a:solidFill>
                  <a:latin typeface="DIN Condensed"/>
                </a:rPr>
                <a:t>Shadowing for all critical Issues </a:t>
              </a:r>
            </a:p>
            <a:p>
              <a:pPr marL="171450" indent="-171450">
                <a:buFont typeface="Wingdings" panose="05000000000000000000" pitchFamily="2" charset="2"/>
                <a:buChar char="§"/>
              </a:pPr>
              <a:r>
                <a:rPr lang="en-US" dirty="0">
                  <a:solidFill>
                    <a:schemeClr val="tx1"/>
                  </a:solidFill>
                  <a:latin typeface="DIN Condensed"/>
                </a:rPr>
                <a:t>Identify any KT Gaps and Address them on Priority</a:t>
              </a:r>
            </a:p>
          </p:txBody>
        </p:sp>
        <p:sp>
          <p:nvSpPr>
            <p:cNvPr id="62" name="TextBox 61">
              <a:extLst>
                <a:ext uri="{FF2B5EF4-FFF2-40B4-BE49-F238E27FC236}">
                  <a16:creationId xmlns:a16="http://schemas.microsoft.com/office/drawing/2014/main" id="{17EF31AA-409A-49A2-8EDB-0A6E3C42A78B}"/>
                </a:ext>
              </a:extLst>
            </p:cNvPr>
            <p:cNvSpPr txBox="1"/>
            <p:nvPr/>
          </p:nvSpPr>
          <p:spPr>
            <a:xfrm>
              <a:off x="4457699" y="3473124"/>
              <a:ext cx="3965331" cy="338554"/>
            </a:xfrm>
            <a:prstGeom prst="rect">
              <a:avLst/>
            </a:prstGeom>
            <a:solidFill>
              <a:srgbClr val="F0EEEF">
                <a:alpha val="40000"/>
              </a:srgbClr>
            </a:solidFill>
          </p:spPr>
          <p:txBody>
            <a:bodyPr wrap="square" rtlCol="0">
              <a:spAutoFit/>
            </a:bodyPr>
            <a:lstStyle>
              <a:defPPr>
                <a:defRPr lang="en-US"/>
              </a:defPPr>
              <a:lvl1pPr>
                <a:defRPr sz="1600" b="1">
                  <a:solidFill>
                    <a:srgbClr val="292F38"/>
                  </a:solidFill>
                </a:defRPr>
              </a:lvl1pPr>
            </a:lstStyle>
            <a:p>
              <a:r>
                <a:rPr lang="en-US" cap="all" dirty="0">
                  <a:latin typeface="DIN Condensed"/>
                </a:rPr>
                <a:t>Prioritization</a:t>
              </a:r>
            </a:p>
          </p:txBody>
        </p:sp>
      </p:grpSp>
      <p:grpSp>
        <p:nvGrpSpPr>
          <p:cNvPr id="63" name="Group 62">
            <a:extLst>
              <a:ext uri="{FF2B5EF4-FFF2-40B4-BE49-F238E27FC236}">
                <a16:creationId xmlns:a16="http://schemas.microsoft.com/office/drawing/2014/main" id="{12A4D0BF-2A9D-4226-A62E-D9F3225DD508}"/>
              </a:ext>
            </a:extLst>
          </p:cNvPr>
          <p:cNvGrpSpPr/>
          <p:nvPr/>
        </p:nvGrpSpPr>
        <p:grpSpPr>
          <a:xfrm>
            <a:off x="4457699" y="4687900"/>
            <a:ext cx="7124701" cy="984885"/>
            <a:chOff x="4457699" y="4687900"/>
            <a:chExt cx="3965331" cy="984885"/>
          </a:xfrm>
        </p:grpSpPr>
        <p:sp>
          <p:nvSpPr>
            <p:cNvPr id="64" name="TextBox 63">
              <a:extLst>
                <a:ext uri="{FF2B5EF4-FFF2-40B4-BE49-F238E27FC236}">
                  <a16:creationId xmlns:a16="http://schemas.microsoft.com/office/drawing/2014/main" id="{F0BD8A53-0FCB-4296-A147-BC388BEBEF75}"/>
                </a:ext>
              </a:extLst>
            </p:cNvPr>
            <p:cNvSpPr txBox="1"/>
            <p:nvPr/>
          </p:nvSpPr>
          <p:spPr>
            <a:xfrm>
              <a:off x="4457699" y="5026454"/>
              <a:ext cx="3965331" cy="646331"/>
            </a:xfrm>
            <a:prstGeom prst="rect">
              <a:avLst/>
            </a:prstGeom>
            <a:solidFill>
              <a:schemeClr val="bg1">
                <a:alpha val="15000"/>
              </a:schemeClr>
            </a:solidFill>
          </p:spPr>
          <p:txBody>
            <a:bodyPr wrap="square" rtlCol="0">
              <a:spAutoFit/>
            </a:bodyPr>
            <a:lstStyle>
              <a:defPPr>
                <a:defRPr lang="en-US"/>
              </a:defPPr>
              <a:lvl1pPr>
                <a:defRPr sz="1200">
                  <a:solidFill>
                    <a:schemeClr val="bg1">
                      <a:lumMod val="95000"/>
                    </a:schemeClr>
                  </a:solidFill>
                </a:defRPr>
              </a:lvl1pPr>
            </a:lstStyle>
            <a:p>
              <a:pPr marL="171450" indent="-171450">
                <a:buFont typeface="Wingdings" panose="05000000000000000000" pitchFamily="2" charset="2"/>
                <a:buChar char="§"/>
              </a:pPr>
              <a:r>
                <a:rPr lang="en-US" dirty="0">
                  <a:solidFill>
                    <a:schemeClr val="tx1"/>
                  </a:solidFill>
                  <a:latin typeface="DIN Condensed"/>
                </a:rPr>
                <a:t>Run the business AS IS</a:t>
              </a:r>
            </a:p>
            <a:p>
              <a:pPr marL="171450" indent="-171450">
                <a:buFont typeface="Wingdings" panose="05000000000000000000" pitchFamily="2" charset="2"/>
                <a:buChar char="§"/>
              </a:pPr>
              <a:r>
                <a:rPr lang="en-US" dirty="0">
                  <a:solidFill>
                    <a:schemeClr val="tx1"/>
                  </a:solidFill>
                  <a:latin typeface="DIN Condensed"/>
                </a:rPr>
                <a:t>Meet SLA targets</a:t>
              </a:r>
            </a:p>
            <a:p>
              <a:pPr marL="171450" indent="-171450">
                <a:buFont typeface="Wingdings" panose="05000000000000000000" pitchFamily="2" charset="2"/>
                <a:buChar char="§"/>
              </a:pPr>
              <a:r>
                <a:rPr lang="en-US" dirty="0">
                  <a:solidFill>
                    <a:schemeClr val="tx1"/>
                  </a:solidFill>
                  <a:latin typeface="DIN Condensed"/>
                </a:rPr>
                <a:t>Ensure 100% Team Availability</a:t>
              </a:r>
            </a:p>
          </p:txBody>
        </p:sp>
        <p:sp>
          <p:nvSpPr>
            <p:cNvPr id="65" name="TextBox 64">
              <a:extLst>
                <a:ext uri="{FF2B5EF4-FFF2-40B4-BE49-F238E27FC236}">
                  <a16:creationId xmlns:a16="http://schemas.microsoft.com/office/drawing/2014/main" id="{67B8A289-EFCF-465D-A094-374CE2BC095C}"/>
                </a:ext>
              </a:extLst>
            </p:cNvPr>
            <p:cNvSpPr txBox="1"/>
            <p:nvPr/>
          </p:nvSpPr>
          <p:spPr>
            <a:xfrm>
              <a:off x="4457699" y="4687900"/>
              <a:ext cx="3965331" cy="338554"/>
            </a:xfrm>
            <a:prstGeom prst="rect">
              <a:avLst/>
            </a:prstGeom>
            <a:solidFill>
              <a:srgbClr val="F0EEEF">
                <a:alpha val="40000"/>
              </a:srgbClr>
            </a:solidFill>
          </p:spPr>
          <p:txBody>
            <a:bodyPr wrap="square" rtlCol="0">
              <a:spAutoFit/>
            </a:bodyPr>
            <a:lstStyle>
              <a:defPPr>
                <a:defRPr lang="en-US"/>
              </a:defPPr>
              <a:lvl1pPr>
                <a:defRPr sz="1600" b="1">
                  <a:solidFill>
                    <a:srgbClr val="292F38"/>
                  </a:solidFill>
                </a:defRPr>
              </a:lvl1pPr>
            </a:lstStyle>
            <a:p>
              <a:r>
                <a:rPr lang="en-US" cap="all" dirty="0">
                  <a:latin typeface="DIN Condensed"/>
                </a:rPr>
                <a:t>Stabilization</a:t>
              </a:r>
            </a:p>
          </p:txBody>
        </p:sp>
      </p:grpSp>
      <p:sp>
        <p:nvSpPr>
          <p:cNvPr id="66" name="Isosceles Triangle 65">
            <a:extLst>
              <a:ext uri="{FF2B5EF4-FFF2-40B4-BE49-F238E27FC236}">
                <a16:creationId xmlns:a16="http://schemas.microsoft.com/office/drawing/2014/main" id="{C9C6F1CD-F3C2-44BB-9D9D-38929D2A5911}"/>
              </a:ext>
            </a:extLst>
          </p:cNvPr>
          <p:cNvSpPr/>
          <p:nvPr/>
        </p:nvSpPr>
        <p:spPr>
          <a:xfrm rot="16200000">
            <a:off x="4255086" y="1503606"/>
            <a:ext cx="244777" cy="211015"/>
          </a:xfrm>
          <a:prstGeom prst="triangle">
            <a:avLst/>
          </a:prstGeom>
          <a:solidFill>
            <a:srgbClr val="7A7C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DIN Condensed"/>
            </a:endParaRPr>
          </a:p>
        </p:txBody>
      </p:sp>
      <p:sp>
        <p:nvSpPr>
          <p:cNvPr id="67" name="Isosceles Triangle 66">
            <a:extLst>
              <a:ext uri="{FF2B5EF4-FFF2-40B4-BE49-F238E27FC236}">
                <a16:creationId xmlns:a16="http://schemas.microsoft.com/office/drawing/2014/main" id="{46D2D2A6-E5C2-4579-8B84-839DAA5552D3}"/>
              </a:ext>
            </a:extLst>
          </p:cNvPr>
          <p:cNvSpPr/>
          <p:nvPr/>
        </p:nvSpPr>
        <p:spPr>
          <a:xfrm rot="16200000">
            <a:off x="4255086" y="2463183"/>
            <a:ext cx="244777" cy="211015"/>
          </a:xfrm>
          <a:prstGeom prst="triangle">
            <a:avLst/>
          </a:prstGeom>
          <a:solidFill>
            <a:srgbClr val="7A7C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DIN Condensed"/>
            </a:endParaRPr>
          </a:p>
        </p:txBody>
      </p:sp>
      <p:sp>
        <p:nvSpPr>
          <p:cNvPr id="68" name="Isosceles Triangle 67">
            <a:extLst>
              <a:ext uri="{FF2B5EF4-FFF2-40B4-BE49-F238E27FC236}">
                <a16:creationId xmlns:a16="http://schemas.microsoft.com/office/drawing/2014/main" id="{E0EAADC2-8A1C-41F6-B469-01BB3B3EB593}"/>
              </a:ext>
            </a:extLst>
          </p:cNvPr>
          <p:cNvSpPr/>
          <p:nvPr/>
        </p:nvSpPr>
        <p:spPr>
          <a:xfrm rot="16200000">
            <a:off x="4255086" y="3607426"/>
            <a:ext cx="244777" cy="211015"/>
          </a:xfrm>
          <a:prstGeom prst="triangle">
            <a:avLst/>
          </a:prstGeom>
          <a:solidFill>
            <a:srgbClr val="7A7C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DIN Condensed"/>
            </a:endParaRPr>
          </a:p>
        </p:txBody>
      </p:sp>
      <p:sp>
        <p:nvSpPr>
          <p:cNvPr id="69" name="Isosceles Triangle 68">
            <a:extLst>
              <a:ext uri="{FF2B5EF4-FFF2-40B4-BE49-F238E27FC236}">
                <a16:creationId xmlns:a16="http://schemas.microsoft.com/office/drawing/2014/main" id="{F6AAF6AF-5100-46E8-8666-23EEAB5812CD}"/>
              </a:ext>
            </a:extLst>
          </p:cNvPr>
          <p:cNvSpPr/>
          <p:nvPr/>
        </p:nvSpPr>
        <p:spPr>
          <a:xfrm rot="16200000">
            <a:off x="4255086" y="4751669"/>
            <a:ext cx="244777" cy="211015"/>
          </a:xfrm>
          <a:prstGeom prst="triangle">
            <a:avLst/>
          </a:prstGeom>
          <a:solidFill>
            <a:srgbClr val="7A7C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DIN Condensed"/>
            </a:endParaRPr>
          </a:p>
        </p:txBody>
      </p:sp>
    </p:spTree>
    <p:extLst>
      <p:ext uri="{BB962C8B-B14F-4D97-AF65-F5344CB8AC3E}">
        <p14:creationId xmlns:p14="http://schemas.microsoft.com/office/powerpoint/2010/main" val="35994559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D3D5748F-9079-4BB4-AF49-64849311413F}"/>
              </a:ext>
            </a:extLst>
          </p:cNvPr>
          <p:cNvSpPr>
            <a:spLocks noGrp="1"/>
          </p:cNvSpPr>
          <p:nvPr/>
        </p:nvSpPr>
        <p:spPr>
          <a:xfrm>
            <a:off x="6400799" y="88172"/>
            <a:ext cx="5665245" cy="519495"/>
          </a:xfrm>
          <a:prstGeom prst="rect">
            <a:avLst/>
          </a:prstGeom>
        </p:spPr>
        <p:txBody>
          <a:bodyPr vert="horz" lIns="91440" tIns="45720" rIns="91440" bIns="45720" rtlCol="0" anchor="ctr">
            <a:normAutofit fontScale="92500" lnSpcReduction="20000"/>
          </a:bodyPr>
          <a:lstStyle>
            <a:lvl1pPr algn="r" defTabSz="914400" rtl="0" eaLnBrk="1" latinLnBrk="0" hangingPunct="1">
              <a:lnSpc>
                <a:spcPct val="90000"/>
              </a:lnSpc>
              <a:spcBef>
                <a:spcPct val="0"/>
              </a:spcBef>
              <a:buNone/>
              <a:defRPr sz="4400" kern="1200" cap="all" baseline="0">
                <a:solidFill>
                  <a:srgbClr val="32A4DA"/>
                </a:solidFill>
                <a:latin typeface="DIN Condensed" pitchFamily="2" charset="0"/>
                <a:ea typeface="+mj-ea"/>
                <a:cs typeface="+mj-cs"/>
              </a:defRPr>
            </a:lvl1pPr>
          </a:lstStyle>
          <a:p>
            <a:pPr marL="0" marR="0" lvl="0" indent="0" algn="r" defTabSz="914400" rtl="0" eaLnBrk="1" fontAlgn="auto" latinLnBrk="0" hangingPunct="1">
              <a:lnSpc>
                <a:spcPct val="90000"/>
              </a:lnSpc>
              <a:spcBef>
                <a:spcPct val="0"/>
              </a:spcBef>
              <a:spcAft>
                <a:spcPts val="0"/>
              </a:spcAft>
              <a:buClrTx/>
              <a:buSzTx/>
              <a:buFontTx/>
              <a:buNone/>
              <a:tabLst/>
              <a:defRPr/>
            </a:pPr>
            <a:r>
              <a:rPr kumimoji="0" lang="en-US" sz="4000" b="0" i="0" u="none" strike="noStrike" kern="1200" cap="all" spc="0" normalizeH="0" baseline="0" noProof="0" dirty="0">
                <a:ln>
                  <a:noFill/>
                </a:ln>
                <a:solidFill>
                  <a:prstClr val="black"/>
                </a:solidFill>
                <a:effectLst/>
                <a:uLnTx/>
                <a:uFillTx/>
                <a:latin typeface="DIN Condensed" pitchFamily="2" charset="0"/>
                <a:ea typeface="+mj-ea"/>
                <a:cs typeface="+mj-cs"/>
              </a:rPr>
              <a:t>WCM Understanding</a:t>
            </a:r>
          </a:p>
        </p:txBody>
      </p:sp>
      <p:sp>
        <p:nvSpPr>
          <p:cNvPr id="2" name="Rectangle 1"/>
          <p:cNvSpPr/>
          <p:nvPr/>
        </p:nvSpPr>
        <p:spPr>
          <a:xfrm>
            <a:off x="76190" y="1156806"/>
            <a:ext cx="2302913" cy="2585323"/>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Wind Costing Model</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is an Automation project in AWS. It contains Backlog, Catalog, and  Wind Cost model Modules. This project contains several integrations like GR, RedShift and WMF.</a:t>
            </a:r>
          </a:p>
        </p:txBody>
      </p:sp>
      <p:sp>
        <p:nvSpPr>
          <p:cNvPr id="3" name="Rectangle 2"/>
          <p:cNvSpPr/>
          <p:nvPr/>
        </p:nvSpPr>
        <p:spPr>
          <a:xfrm>
            <a:off x="2430952" y="643762"/>
            <a:ext cx="9761048" cy="625033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 name="Rectangle 3"/>
          <p:cNvSpPr/>
          <p:nvPr/>
        </p:nvSpPr>
        <p:spPr>
          <a:xfrm>
            <a:off x="2480994" y="3196741"/>
            <a:ext cx="487514" cy="387927"/>
          </a:xfrm>
          <a:prstGeom prst="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1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100" b="1" i="0" u="none" strike="noStrike" kern="1200" cap="none" spc="0" normalizeH="0" baseline="0" noProof="0" dirty="0">
                <a:ln>
                  <a:noFill/>
                </a:ln>
                <a:solidFill>
                  <a:prstClr val="white"/>
                </a:solidFill>
                <a:effectLst/>
                <a:uLnTx/>
                <a:uFillTx/>
                <a:latin typeface="Calibri" panose="020F0502020204030204"/>
                <a:ea typeface="+mn-ea"/>
                <a:cs typeface="+mn-cs"/>
              </a:rPr>
              <a:t>User</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6" name="Straight Arrow Connector 5"/>
          <p:cNvCxnSpPr>
            <a:stCxn id="4" idx="3"/>
          </p:cNvCxnSpPr>
          <p:nvPr/>
        </p:nvCxnSpPr>
        <p:spPr>
          <a:xfrm>
            <a:off x="2968508" y="3390705"/>
            <a:ext cx="24938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3332008" y="1293924"/>
            <a:ext cx="216627" cy="4625613"/>
          </a:xfrm>
          <a:prstGeom prst="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rPr>
              <a:t>Authentication</a:t>
            </a:r>
            <a:endPar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11" name="Straight Arrow Connector 10"/>
          <p:cNvCxnSpPr/>
          <p:nvPr/>
        </p:nvCxnSpPr>
        <p:spPr>
          <a:xfrm>
            <a:off x="3537643" y="3404560"/>
            <a:ext cx="24938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3751892" y="2563761"/>
            <a:ext cx="2143581" cy="1306768"/>
          </a:xfrm>
          <a:prstGeom prst="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0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1" i="0" u="none" strike="noStrike" kern="1200" cap="none" spc="0" normalizeH="0" baseline="0" noProof="0" dirty="0">
                <a:ln>
                  <a:noFill/>
                </a:ln>
                <a:solidFill>
                  <a:prstClr val="white"/>
                </a:solidFill>
                <a:effectLst/>
                <a:uLnTx/>
                <a:uFillTx/>
                <a:latin typeface="Calibri" panose="020F0502020204030204"/>
                <a:ea typeface="+mn-ea"/>
                <a:cs typeface="+mn-cs"/>
              </a:rPr>
              <a:t>WCM- Dashboard</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1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1" i="0" u="none" strike="noStrike" kern="1200" cap="none" spc="0" normalizeH="0" baseline="0" noProof="0" dirty="0">
                <a:ln>
                  <a:noFill/>
                </a:ln>
                <a:solidFill>
                  <a:prstClr val="white"/>
                </a:solidFill>
                <a:effectLst/>
                <a:uLnTx/>
                <a:uFillTx/>
                <a:latin typeface="Calibri" panose="020F0502020204030204"/>
                <a:ea typeface="+mn-ea"/>
                <a:cs typeface="+mn-cs"/>
              </a:rPr>
              <a:t>Dashboard Displays</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IN" sz="1000" b="1" i="0" u="none" strike="noStrike" kern="1200" cap="none" spc="0" normalizeH="0" baseline="0" noProof="0" dirty="0">
                <a:ln>
                  <a:noFill/>
                </a:ln>
                <a:solidFill>
                  <a:prstClr val="white"/>
                </a:solidFill>
                <a:effectLst/>
                <a:uLnTx/>
                <a:uFillTx/>
                <a:latin typeface="Calibri" panose="020F0502020204030204"/>
                <a:ea typeface="+mn-ea"/>
                <a:cs typeface="+mn-cs"/>
              </a:rPr>
              <a:t>To Do Models(Display models from sfdc)</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IN" sz="1000" b="1" i="0" u="none" strike="noStrike" kern="1200" cap="none" spc="0" normalizeH="0" baseline="0" noProof="0" dirty="0">
                <a:ln>
                  <a:noFill/>
                </a:ln>
                <a:solidFill>
                  <a:prstClr val="white"/>
                </a:solidFill>
                <a:effectLst/>
                <a:uLnTx/>
                <a:uFillTx/>
                <a:latin typeface="Calibri" panose="020F0502020204030204"/>
                <a:ea typeface="+mn-ea"/>
                <a:cs typeface="+mn-cs"/>
              </a:rPr>
              <a:t>WIP Models(created models)</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IN" sz="1000" b="1" i="0" u="none" strike="noStrike" kern="1200" cap="none" spc="0" normalizeH="0" baseline="0" noProof="0" dirty="0">
                <a:ln>
                  <a:noFill/>
                </a:ln>
                <a:solidFill>
                  <a:prstClr val="white"/>
                </a:solidFill>
                <a:effectLst/>
                <a:uLnTx/>
                <a:uFillTx/>
                <a:latin typeface="Calibri" panose="020F0502020204030204"/>
                <a:ea typeface="+mn-ea"/>
                <a:cs typeface="+mn-cs"/>
              </a:rPr>
              <a:t>As Sold Models(Marked to as sold)</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0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p:cNvSpPr/>
          <p:nvPr/>
        </p:nvSpPr>
        <p:spPr>
          <a:xfrm>
            <a:off x="3726865" y="3934759"/>
            <a:ext cx="2172482" cy="1312038"/>
          </a:xfrm>
          <a:prstGeom prst="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1" i="0" u="none" strike="noStrike" kern="1200" cap="none" spc="0" normalizeH="0" baseline="0" noProof="0" dirty="0">
                <a:ln>
                  <a:noFill/>
                </a:ln>
                <a:solidFill>
                  <a:prstClr val="white"/>
                </a:solidFill>
                <a:effectLst/>
                <a:uLnTx/>
                <a:uFillTx/>
                <a:latin typeface="Calibri" panose="020F0502020204030204"/>
                <a:ea typeface="+mn-ea"/>
                <a:cs typeface="+mn-cs"/>
              </a:rPr>
              <a:t>WCM- </a:t>
            </a:r>
            <a:r>
              <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rPr>
              <a:t>New Cost Model</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1" i="0" u="none" strike="noStrike" kern="1200" cap="none" spc="0" normalizeH="0" baseline="0" noProof="0" dirty="0">
                <a:ln>
                  <a:noFill/>
                </a:ln>
                <a:solidFill>
                  <a:prstClr val="white"/>
                </a:solidFill>
                <a:effectLst/>
                <a:uLnTx/>
                <a:uFillTx/>
                <a:latin typeface="Calibri" panose="020F0502020204030204"/>
                <a:ea typeface="+mn-ea"/>
                <a:cs typeface="+mn-cs"/>
              </a:rPr>
              <a:t>Updation of Existing Cost Models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1" i="0" u="none" strike="noStrike" kern="1200" cap="none" spc="0" normalizeH="0" baseline="0" noProof="0" dirty="0">
                <a:ln>
                  <a:noFill/>
                </a:ln>
                <a:solidFill>
                  <a:prstClr val="white"/>
                </a:solidFill>
                <a:effectLst/>
                <a:uLnTx/>
                <a:uFillTx/>
                <a:latin typeface="Calibri" panose="020F0502020204030204"/>
                <a:ea typeface="+mn-ea"/>
                <a:cs typeface="+mn-cs"/>
              </a:rPr>
              <a:t>Download Profsum, CMR, Mega Reports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1" i="0" u="none" strike="noStrike" kern="1200" cap="none" spc="0" normalizeH="0" baseline="0" noProof="0" dirty="0">
                <a:ln>
                  <a:noFill/>
                </a:ln>
                <a:solidFill>
                  <a:prstClr val="white"/>
                </a:solidFill>
                <a:effectLst/>
                <a:uLnTx/>
                <a:uFillTx/>
                <a:latin typeface="Calibri" panose="020F0502020204030204"/>
                <a:ea typeface="+mn-ea"/>
                <a:cs typeface="+mn-cs"/>
              </a:rPr>
              <a:t>Sending Models to SFDC</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1" i="0" u="none" strike="noStrike" kern="1200" cap="none" spc="0" normalizeH="0" baseline="0" noProof="0" dirty="0">
                <a:ln>
                  <a:noFill/>
                </a:ln>
                <a:solidFill>
                  <a:prstClr val="white"/>
                </a:solidFill>
                <a:effectLst/>
                <a:uLnTx/>
                <a:uFillTx/>
                <a:latin typeface="Calibri" panose="020F0502020204030204"/>
                <a:ea typeface="+mn-ea"/>
                <a:cs typeface="+mn-cs"/>
              </a:rPr>
              <a:t>Marked as As-Sold once approved</a:t>
            </a:r>
            <a:endParaRPr kumimoji="0" lang="en-IN" sz="10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 name="Rectangle 15"/>
          <p:cNvSpPr/>
          <p:nvPr/>
        </p:nvSpPr>
        <p:spPr>
          <a:xfrm>
            <a:off x="5959009" y="3934758"/>
            <a:ext cx="2136283" cy="1282925"/>
          </a:xfrm>
          <a:prstGeom prst="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1" i="0" u="none" strike="noStrike" kern="1200" cap="none" spc="0" normalizeH="0" baseline="0" noProof="0" dirty="0">
                <a:ln>
                  <a:noFill/>
                </a:ln>
                <a:solidFill>
                  <a:prstClr val="white"/>
                </a:solidFill>
                <a:effectLst/>
                <a:uLnTx/>
                <a:uFillTx/>
                <a:latin typeface="Calibri" panose="020F0502020204030204"/>
                <a:ea typeface="+mn-ea"/>
                <a:cs typeface="+mn-cs"/>
              </a:rPr>
              <a:t>WCM- </a:t>
            </a:r>
            <a:r>
              <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rPr>
              <a:t>CMR Dashboard</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1" i="0" u="none" strike="noStrike" kern="1200" cap="none" spc="0" normalizeH="0" baseline="0" noProof="0" dirty="0">
                <a:ln>
                  <a:noFill/>
                </a:ln>
                <a:solidFill>
                  <a:prstClr val="white"/>
                </a:solidFill>
                <a:effectLst/>
                <a:uLnTx/>
                <a:uFillTx/>
                <a:latin typeface="Calibri" panose="020F0502020204030204"/>
                <a:ea typeface="+mn-ea"/>
                <a:cs typeface="+mn-cs"/>
              </a:rPr>
              <a:t>OTR FC Models: Once the WIP Model is approved as CMR version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1" i="0" u="none" strike="noStrike" kern="1200" cap="none" spc="0" normalizeH="0" baseline="0" noProof="0" dirty="0">
                <a:ln>
                  <a:noFill/>
                </a:ln>
                <a:solidFill>
                  <a:prstClr val="white"/>
                </a:solidFill>
                <a:effectLst/>
                <a:uLnTx/>
                <a:uFillTx/>
                <a:latin typeface="Calibri" panose="020F0502020204030204"/>
                <a:ea typeface="+mn-ea"/>
                <a:cs typeface="+mn-cs"/>
              </a:rPr>
              <a:t>CMR Review Models : When OTR FC Models are flipped</a:t>
            </a:r>
          </a:p>
        </p:txBody>
      </p:sp>
      <p:sp>
        <p:nvSpPr>
          <p:cNvPr id="17" name="Rectangle 16"/>
          <p:cNvSpPr/>
          <p:nvPr/>
        </p:nvSpPr>
        <p:spPr>
          <a:xfrm>
            <a:off x="3751893" y="5297890"/>
            <a:ext cx="2147454" cy="1235256"/>
          </a:xfrm>
          <a:prstGeom prst="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1" i="0" u="none" strike="noStrike" kern="1200" cap="none" spc="0" normalizeH="0" baseline="0" noProof="0" dirty="0">
                <a:ln>
                  <a:noFill/>
                </a:ln>
                <a:solidFill>
                  <a:prstClr val="white"/>
                </a:solidFill>
                <a:effectLst/>
                <a:uLnTx/>
                <a:uFillTx/>
                <a:latin typeface="Calibri" panose="020F0502020204030204"/>
                <a:ea typeface="+mn-ea"/>
                <a:cs typeface="+mn-cs"/>
              </a:rPr>
              <a:t>WCM- </a:t>
            </a:r>
            <a:r>
              <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rPr>
              <a:t>WhatIF Dashboard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1" i="0" u="none" strike="noStrike" kern="1200" cap="none" spc="0" normalizeH="0" baseline="0" noProof="0" dirty="0">
                <a:ln>
                  <a:noFill/>
                </a:ln>
                <a:solidFill>
                  <a:prstClr val="white"/>
                </a:solidFill>
                <a:effectLst/>
                <a:uLnTx/>
                <a:uFillTx/>
                <a:latin typeface="Calibri" panose="020F0502020204030204"/>
                <a:ea typeface="+mn-ea"/>
                <a:cs typeface="+mn-cs"/>
              </a:rPr>
              <a:t>NPI Study: Displays  the models created under Test Catalog version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1" i="0" u="none" strike="noStrike" kern="1200" cap="none" spc="0" normalizeH="0" baseline="0" noProof="0" dirty="0">
                <a:ln>
                  <a:noFill/>
                </a:ln>
                <a:solidFill>
                  <a:prstClr val="white"/>
                </a:solidFill>
                <a:effectLst/>
                <a:uLnTx/>
                <a:uFillTx/>
                <a:latin typeface="Calibri" panose="020F0502020204030204"/>
                <a:ea typeface="+mn-ea"/>
                <a:cs typeface="+mn-cs"/>
              </a:rPr>
              <a:t>Should Cost : When Test Catalog version models are Flipped to new Test Catalogs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Rectangle 17"/>
          <p:cNvSpPr/>
          <p:nvPr/>
        </p:nvSpPr>
        <p:spPr>
          <a:xfrm>
            <a:off x="5947838" y="5297890"/>
            <a:ext cx="2147454" cy="1235256"/>
          </a:xfrm>
          <a:prstGeom prst="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1" i="0" u="none" strike="noStrike" kern="1200" cap="none" spc="0" normalizeH="0" baseline="0" noProof="0" dirty="0">
                <a:ln>
                  <a:noFill/>
                </a:ln>
                <a:solidFill>
                  <a:prstClr val="white"/>
                </a:solidFill>
                <a:effectLst/>
                <a:uLnTx/>
                <a:uFillTx/>
                <a:latin typeface="Calibri" panose="020F0502020204030204"/>
                <a:ea typeface="+mn-ea"/>
                <a:cs typeface="+mn-cs"/>
              </a:rPr>
              <a:t>WCM- User Manual</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1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000" b="1" i="0" u="none" strike="noStrike" kern="1200" cap="none" spc="0" normalizeH="0" baseline="0" noProof="0" dirty="0">
                <a:ln>
                  <a:noFill/>
                </a:ln>
                <a:solidFill>
                  <a:prstClr val="white"/>
                </a:solidFill>
                <a:effectLst/>
                <a:uLnTx/>
                <a:uFillTx/>
                <a:latin typeface="Calibri" panose="020F0502020204030204"/>
                <a:ea typeface="+mn-ea"/>
                <a:cs typeface="+mn-cs"/>
              </a:rPr>
              <a:t>WCM User Manual PDF will be downloaded</a:t>
            </a:r>
            <a:endParaRPr kumimoji="0" lang="en-US" sz="10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1" name="Rectangle 20"/>
          <p:cNvSpPr/>
          <p:nvPr/>
        </p:nvSpPr>
        <p:spPr>
          <a:xfrm>
            <a:off x="3770320" y="877194"/>
            <a:ext cx="4324971" cy="415636"/>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Presentation Layer</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25" name="Picture 24"/>
          <p:cNvPicPr>
            <a:picLocks noChangeAspect="1"/>
          </p:cNvPicPr>
          <p:nvPr/>
        </p:nvPicPr>
        <p:blipFill>
          <a:blip r:embed="rId2"/>
          <a:stretch>
            <a:fillRect/>
          </a:stretch>
        </p:blipFill>
        <p:spPr>
          <a:xfrm>
            <a:off x="8441832" y="2485417"/>
            <a:ext cx="1003816" cy="886691"/>
          </a:xfrm>
          <a:prstGeom prst="rect">
            <a:avLst/>
          </a:prstGeom>
        </p:spPr>
      </p:pic>
      <p:cxnSp>
        <p:nvCxnSpPr>
          <p:cNvPr id="27" name="Straight Arrow Connector 26"/>
          <p:cNvCxnSpPr/>
          <p:nvPr/>
        </p:nvCxnSpPr>
        <p:spPr>
          <a:xfrm flipH="1">
            <a:off x="8132609" y="1903525"/>
            <a:ext cx="811131" cy="138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endCxn id="25" idx="0"/>
          </p:cNvCxnSpPr>
          <p:nvPr/>
        </p:nvCxnSpPr>
        <p:spPr>
          <a:xfrm>
            <a:off x="8943740" y="1903525"/>
            <a:ext cx="0" cy="5818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35" name="Picture 34"/>
          <p:cNvPicPr>
            <a:picLocks noChangeAspect="1"/>
          </p:cNvPicPr>
          <p:nvPr/>
        </p:nvPicPr>
        <p:blipFill>
          <a:blip r:embed="rId3"/>
          <a:stretch>
            <a:fillRect/>
          </a:stretch>
        </p:blipFill>
        <p:spPr>
          <a:xfrm>
            <a:off x="8435537" y="4542866"/>
            <a:ext cx="590336" cy="574915"/>
          </a:xfrm>
          <a:prstGeom prst="rect">
            <a:avLst/>
          </a:prstGeom>
        </p:spPr>
      </p:pic>
      <p:pic>
        <p:nvPicPr>
          <p:cNvPr id="37" name="Picture 36"/>
          <p:cNvPicPr>
            <a:picLocks noChangeAspect="1"/>
          </p:cNvPicPr>
          <p:nvPr/>
        </p:nvPicPr>
        <p:blipFill>
          <a:blip r:embed="rId4"/>
          <a:stretch>
            <a:fillRect/>
          </a:stretch>
        </p:blipFill>
        <p:spPr>
          <a:xfrm>
            <a:off x="9204102" y="4563599"/>
            <a:ext cx="507934" cy="554182"/>
          </a:xfrm>
          <a:prstGeom prst="rect">
            <a:avLst/>
          </a:prstGeom>
        </p:spPr>
      </p:pic>
      <p:sp>
        <p:nvSpPr>
          <p:cNvPr id="38" name="Rectangle 37"/>
          <p:cNvSpPr/>
          <p:nvPr/>
        </p:nvSpPr>
        <p:spPr>
          <a:xfrm>
            <a:off x="8435538" y="4425054"/>
            <a:ext cx="1276498" cy="87283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39" name="Straight Arrow Connector 38"/>
          <p:cNvCxnSpPr/>
          <p:nvPr/>
        </p:nvCxnSpPr>
        <p:spPr>
          <a:xfrm flipV="1">
            <a:off x="8981552" y="3410792"/>
            <a:ext cx="0" cy="986554"/>
          </a:xfrm>
          <a:prstGeom prst="straightConnector1">
            <a:avLst/>
          </a:prstGeom>
          <a:ln>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8193991" y="905998"/>
            <a:ext cx="1010111" cy="38792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300" b="1" i="0" u="none" strike="noStrike" kern="1200" cap="none" spc="0" normalizeH="0" baseline="0" noProof="0" dirty="0">
                <a:ln>
                  <a:noFill/>
                </a:ln>
                <a:solidFill>
                  <a:prstClr val="black"/>
                </a:solidFill>
                <a:effectLst/>
                <a:uLnTx/>
                <a:uFillTx/>
                <a:latin typeface="Calibri" panose="020F0502020204030204"/>
                <a:ea typeface="+mn-ea"/>
                <a:cs typeface="+mn-cs"/>
              </a:rPr>
              <a:t>AWS Cloud</a:t>
            </a:r>
            <a:endParaRPr kumimoji="0" lang="en-US" sz="13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 name="Flowchart: Magnetic Disk 28"/>
          <p:cNvSpPr/>
          <p:nvPr/>
        </p:nvSpPr>
        <p:spPr>
          <a:xfrm>
            <a:off x="10882494" y="5739063"/>
            <a:ext cx="698008" cy="45720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300" b="0" i="0" u="none" strike="noStrike" kern="1200" cap="none" spc="0" normalizeH="0" baseline="0" noProof="0" dirty="0">
                <a:ln>
                  <a:noFill/>
                </a:ln>
                <a:solidFill>
                  <a:prstClr val="white"/>
                </a:solidFill>
                <a:effectLst/>
                <a:uLnTx/>
                <a:uFillTx/>
                <a:latin typeface="Calibri" panose="020F0502020204030204"/>
                <a:ea typeface="+mn-ea"/>
                <a:cs typeface="+mn-cs"/>
              </a:rPr>
              <a:t>WMF</a:t>
            </a:r>
            <a:endParaRPr kumimoji="0" lang="en-US" sz="13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 name="Rounded Rectangle 22"/>
          <p:cNvSpPr/>
          <p:nvPr/>
        </p:nvSpPr>
        <p:spPr>
          <a:xfrm>
            <a:off x="10623922" y="5117780"/>
            <a:ext cx="1215153" cy="1186773"/>
          </a:xfrm>
          <a:prstGeom prst="round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Rounded Rectangle 25"/>
          <p:cNvSpPr/>
          <p:nvPr/>
        </p:nvSpPr>
        <p:spPr>
          <a:xfrm>
            <a:off x="3214258" y="709863"/>
            <a:ext cx="6637585" cy="5995738"/>
          </a:xfrm>
          <a:prstGeom prst="round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 name="Rectangle 39"/>
          <p:cNvSpPr/>
          <p:nvPr/>
        </p:nvSpPr>
        <p:spPr>
          <a:xfrm>
            <a:off x="5958308" y="2563761"/>
            <a:ext cx="2147454" cy="1310414"/>
          </a:xfrm>
          <a:prstGeom prst="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2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1" i="0" u="none" strike="noStrike" kern="1200" cap="none" spc="0" normalizeH="0" baseline="0" noProof="0" dirty="0">
                <a:ln>
                  <a:noFill/>
                </a:ln>
                <a:solidFill>
                  <a:prstClr val="white"/>
                </a:solidFill>
                <a:effectLst/>
                <a:uLnTx/>
                <a:uFillTx/>
                <a:latin typeface="Calibri" panose="020F0502020204030204"/>
                <a:ea typeface="+mn-ea"/>
                <a:cs typeface="+mn-cs"/>
              </a:rPr>
              <a:t>WCM- New Cost Model</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2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000" b="1" i="0" u="none" strike="noStrike" kern="1200" cap="none" spc="0" normalizeH="0" baseline="0" noProof="0" dirty="0">
                <a:ln>
                  <a:noFill/>
                </a:ln>
                <a:solidFill>
                  <a:prstClr val="white"/>
                </a:solidFill>
                <a:effectLst/>
                <a:uLnTx/>
                <a:uFillTx/>
                <a:latin typeface="Calibri" panose="020F0502020204030204"/>
                <a:ea typeface="+mn-ea"/>
                <a:cs typeface="+mn-cs"/>
              </a:rPr>
              <a:t>Creation of New Cost Model</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000" b="1" i="0" u="none" strike="noStrike" kern="1200" cap="none" spc="0" normalizeH="0" baseline="0" noProof="0" dirty="0">
                <a:ln>
                  <a:noFill/>
                </a:ln>
                <a:solidFill>
                  <a:prstClr val="white"/>
                </a:solidFill>
                <a:effectLst/>
                <a:uLnTx/>
                <a:uFillTx/>
                <a:latin typeface="Calibri" panose="020F0502020204030204"/>
                <a:ea typeface="+mn-ea"/>
                <a:cs typeface="+mn-cs"/>
              </a:rPr>
              <a:t>Profsum Calculation :Depending on Planed &amp; unplanned task occurrences profsum is calculated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000" b="1" i="0" u="none" strike="noStrike" kern="1200" cap="none" spc="0" normalizeH="0" baseline="0" noProof="0" dirty="0">
                <a:ln>
                  <a:noFill/>
                </a:ln>
                <a:solidFill>
                  <a:prstClr val="white"/>
                </a:solidFill>
                <a:effectLst/>
                <a:uLnTx/>
                <a:uFillTx/>
                <a:latin typeface="Calibri" panose="020F0502020204030204"/>
                <a:ea typeface="+mn-ea"/>
                <a:cs typeface="+mn-cs"/>
              </a:rPr>
              <a:t>Batch Flips :Flipping all models at a time to new Catalog version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0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3" name="Rectangle 42"/>
          <p:cNvSpPr/>
          <p:nvPr/>
        </p:nvSpPr>
        <p:spPr>
          <a:xfrm>
            <a:off x="3770319" y="1292830"/>
            <a:ext cx="2116605" cy="1210347"/>
          </a:xfrm>
          <a:prstGeom prst="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prstClr val="white"/>
                </a:solidFill>
                <a:effectLst/>
                <a:uLnTx/>
                <a:uFillTx/>
                <a:latin typeface="Calibri" panose="020F0502020204030204"/>
                <a:ea typeface="+mn-ea"/>
                <a:cs typeface="+mn-cs"/>
              </a:rPr>
              <a:t>          windCSA(Backlog/Catalog</a:t>
            </a:r>
            <a:r>
              <a:rPr kumimoji="0" lang="en-US" sz="1000" b="1" i="0" u="none" strike="noStrike" kern="1200" cap="none" spc="0" normalizeH="0" baseline="0" noProof="0" dirty="0">
                <a:ln>
                  <a:noFill/>
                </a:ln>
                <a:solidFill>
                  <a:prstClr val="white"/>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1" i="0" u="none" strike="noStrike" kern="1200" cap="none" spc="0" normalizeH="0" baseline="0" noProof="0" dirty="0">
                <a:ln>
                  <a:noFill/>
                </a:ln>
                <a:solidFill>
                  <a:prstClr val="white"/>
                </a:solidFill>
                <a:effectLst/>
                <a:uLnTx/>
                <a:uFillTx/>
                <a:latin typeface="Calibri" panose="020F0502020204030204"/>
                <a:ea typeface="+mn-ea"/>
                <a:cs typeface="+mn-cs"/>
              </a:rPr>
              <a:t>Dashboard: Graphical Representation of Total backlog based on year, CM%, Units under contracts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1" i="0" u="none" strike="noStrike" kern="1200" cap="none" spc="0" normalizeH="0" baseline="0" noProof="0" dirty="0">
                <a:ln>
                  <a:noFill/>
                </a:ln>
                <a:solidFill>
                  <a:prstClr val="white"/>
                </a:solidFill>
                <a:effectLst/>
                <a:uLnTx/>
                <a:uFillTx/>
                <a:latin typeface="Calibri" panose="020F0502020204030204"/>
                <a:ea typeface="+mn-ea"/>
                <a:cs typeface="+mn-cs"/>
              </a:rPr>
              <a:t>Admin: SFDC Contracts Data</a:t>
            </a:r>
            <a:endParaRPr kumimoji="0" lang="en-IN" sz="10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4" name="Rectangle 43"/>
          <p:cNvSpPr/>
          <p:nvPr/>
        </p:nvSpPr>
        <p:spPr>
          <a:xfrm>
            <a:off x="5947838" y="1278222"/>
            <a:ext cx="2147454" cy="1224956"/>
          </a:xfrm>
          <a:prstGeom prst="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prstClr val="white"/>
                </a:solidFill>
                <a:effectLst/>
                <a:uLnTx/>
                <a:uFillTx/>
                <a:latin typeface="Calibri" panose="020F0502020204030204"/>
                <a:ea typeface="+mn-ea"/>
                <a:cs typeface="+mn-cs"/>
              </a:rPr>
              <a:t>windCSA(Backlog/Catalog)</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1" i="0" u="none" strike="noStrike" kern="1200" cap="none" spc="0" normalizeH="0" baseline="0" noProof="0" dirty="0">
                <a:ln>
                  <a:noFill/>
                </a:ln>
                <a:solidFill>
                  <a:prstClr val="white"/>
                </a:solidFill>
                <a:effectLst/>
                <a:uLnTx/>
                <a:uFillTx/>
                <a:latin typeface="Calibri" panose="020F0502020204030204"/>
                <a:ea typeface="+mn-ea"/>
                <a:cs typeface="+mn-cs"/>
              </a:rPr>
              <a:t>Backlog: Contract Search, Backlog report, Walk report modules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1" i="0" u="none" strike="noStrike" kern="1200" cap="none" spc="0" normalizeH="0" baseline="0" noProof="0" dirty="0">
                <a:ln>
                  <a:noFill/>
                </a:ln>
                <a:solidFill>
                  <a:prstClr val="white"/>
                </a:solidFill>
                <a:effectLst/>
                <a:uLnTx/>
                <a:uFillTx/>
                <a:latin typeface="Calibri" panose="020F0502020204030204"/>
                <a:ea typeface="+mn-ea"/>
                <a:cs typeface="+mn-cs"/>
              </a:rPr>
              <a:t>Catalog: Crane cost, Labor rates, Over Head Rates Weibull's, Service Manuals</a:t>
            </a:r>
          </a:p>
        </p:txBody>
      </p:sp>
      <p:sp>
        <p:nvSpPr>
          <p:cNvPr id="45" name="Rectangle 44"/>
          <p:cNvSpPr/>
          <p:nvPr/>
        </p:nvSpPr>
        <p:spPr>
          <a:xfrm>
            <a:off x="10543309" y="6359233"/>
            <a:ext cx="1522736" cy="3463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300" b="1" i="0" u="none" strike="noStrike" kern="1200" cap="none" spc="0" normalizeH="0" baseline="0" noProof="0" dirty="0">
                <a:ln>
                  <a:noFill/>
                </a:ln>
                <a:solidFill>
                  <a:prstClr val="black"/>
                </a:solidFill>
                <a:effectLst/>
                <a:uLnTx/>
                <a:uFillTx/>
                <a:latin typeface="Calibri" panose="020F0502020204030204"/>
                <a:ea typeface="+mn-ea"/>
                <a:cs typeface="+mn-cs"/>
              </a:rPr>
              <a:t>3</a:t>
            </a:r>
            <a:r>
              <a:rPr kumimoji="0" lang="en-IN" sz="1300" b="1" i="0" u="none" strike="noStrike" kern="1200" cap="none" spc="0" normalizeH="0" baseline="30000" noProof="0" dirty="0">
                <a:ln>
                  <a:noFill/>
                </a:ln>
                <a:solidFill>
                  <a:prstClr val="black"/>
                </a:solidFill>
                <a:effectLst/>
                <a:uLnTx/>
                <a:uFillTx/>
                <a:latin typeface="Calibri" panose="020F0502020204030204"/>
                <a:ea typeface="+mn-ea"/>
                <a:cs typeface="+mn-cs"/>
              </a:rPr>
              <a:t>rd</a:t>
            </a:r>
            <a:r>
              <a:rPr kumimoji="0" lang="en-IN" sz="1300" b="1" i="0" u="none" strike="noStrike" kern="1200" cap="none" spc="0" normalizeH="0" baseline="0" noProof="0" dirty="0">
                <a:ln>
                  <a:noFill/>
                </a:ln>
                <a:solidFill>
                  <a:prstClr val="black"/>
                </a:solidFill>
                <a:effectLst/>
                <a:uLnTx/>
                <a:uFillTx/>
                <a:latin typeface="Calibri" panose="020F0502020204030204"/>
                <a:ea typeface="+mn-ea"/>
                <a:cs typeface="+mn-cs"/>
              </a:rPr>
              <a:t> Party Cloud</a:t>
            </a:r>
            <a:endParaRPr kumimoji="0" lang="en-US" sz="13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7" name="Flowchart: Magnetic Disk 46"/>
          <p:cNvSpPr/>
          <p:nvPr/>
        </p:nvSpPr>
        <p:spPr>
          <a:xfrm>
            <a:off x="10882494" y="5246797"/>
            <a:ext cx="698008" cy="45720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300" b="0" i="0" u="none" strike="noStrike" kern="1200" cap="none" spc="0" normalizeH="0" baseline="0" noProof="0" dirty="0">
                <a:ln>
                  <a:noFill/>
                </a:ln>
                <a:solidFill>
                  <a:prstClr val="white"/>
                </a:solidFill>
                <a:effectLst/>
                <a:uLnTx/>
                <a:uFillTx/>
                <a:latin typeface="Calibri" panose="020F0502020204030204"/>
                <a:ea typeface="+mn-ea"/>
                <a:cs typeface="+mn-cs"/>
              </a:rPr>
              <a:t>GR</a:t>
            </a:r>
            <a:endParaRPr kumimoji="0" lang="en-US" sz="13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8" name="Flowchart: Magnetic Disk 47"/>
          <p:cNvSpPr/>
          <p:nvPr/>
        </p:nvSpPr>
        <p:spPr>
          <a:xfrm>
            <a:off x="10864516" y="4259180"/>
            <a:ext cx="715986" cy="75031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rPr>
              <a:t>RedShift</a:t>
            </a:r>
            <a:endPar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Rounded Rectangle 32"/>
          <p:cNvSpPr/>
          <p:nvPr/>
        </p:nvSpPr>
        <p:spPr>
          <a:xfrm>
            <a:off x="10383253" y="4090738"/>
            <a:ext cx="1682792" cy="2614864"/>
          </a:xfrm>
          <a:prstGeom prst="round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49" name="Straight Arrow Connector 48"/>
          <p:cNvCxnSpPr/>
          <p:nvPr/>
        </p:nvCxnSpPr>
        <p:spPr>
          <a:xfrm>
            <a:off x="9851843" y="4668253"/>
            <a:ext cx="531410" cy="0"/>
          </a:xfrm>
          <a:prstGeom prst="straightConnector1">
            <a:avLst/>
          </a:prstGeom>
          <a:ln>
            <a:solidFill>
              <a:srgbClr val="222222"/>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H="1">
            <a:off x="9851843" y="5704005"/>
            <a:ext cx="531410" cy="0"/>
          </a:xfrm>
          <a:prstGeom prst="straightConnector1">
            <a:avLst/>
          </a:prstGeom>
          <a:ln>
            <a:solidFill>
              <a:srgbClr val="222222"/>
            </a:solidFill>
            <a:prstDash val="soli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41386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 name="Picture 10" descr="PowerDown on Twitter: &quot;SenseLogs a better CloudWatch Logs Viewer that runs  100% in your browser. SenseLogs has smooth infinite scrolling and powerful  full text searching. The best viewer when creating your next">
            <a:extLst>
              <a:ext uri="{FF2B5EF4-FFF2-40B4-BE49-F238E27FC236}">
                <a16:creationId xmlns:a16="http://schemas.microsoft.com/office/drawing/2014/main" id="{C2950F58-2FA3-476B-8366-A4CD335271CC}"/>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821753" y="1034591"/>
            <a:ext cx="2712762" cy="1378827"/>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4" descr="Apache JMeter - Apache JMeter™">
            <a:extLst>
              <a:ext uri="{FF2B5EF4-FFF2-40B4-BE49-F238E27FC236}">
                <a16:creationId xmlns:a16="http://schemas.microsoft.com/office/drawing/2014/main" id="{806EDF80-A970-444A-B1C9-3652B4182CB7}"/>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5808017" y="4202384"/>
            <a:ext cx="3099022" cy="1052834"/>
          </a:xfrm>
          <a:prstGeom prst="rect">
            <a:avLst/>
          </a:prstGeom>
          <a:noFill/>
          <a:extLst>
            <a:ext uri="{909E8E84-426E-40DD-AFC4-6F175D3DCCD1}">
              <a14:hiddenFill xmlns:a14="http://schemas.microsoft.com/office/drawing/2010/main">
                <a:solidFill>
                  <a:srgbClr val="FFFFFF"/>
                </a:solidFill>
              </a14:hiddenFill>
            </a:ext>
          </a:extLst>
        </p:spPr>
      </p:pic>
      <p:sp>
        <p:nvSpPr>
          <p:cNvPr id="51" name="Title 1">
            <a:extLst>
              <a:ext uri="{FF2B5EF4-FFF2-40B4-BE49-F238E27FC236}">
                <a16:creationId xmlns:a16="http://schemas.microsoft.com/office/drawing/2014/main" id="{9A0D3EBC-8537-4D1B-9E28-70332C498233}"/>
              </a:ext>
            </a:extLst>
          </p:cNvPr>
          <p:cNvSpPr>
            <a:spLocks noGrp="1"/>
          </p:cNvSpPr>
          <p:nvPr>
            <p:ph type="title"/>
          </p:nvPr>
        </p:nvSpPr>
        <p:spPr>
          <a:xfrm>
            <a:off x="1661579" y="1"/>
            <a:ext cx="10515600" cy="741872"/>
          </a:xfrm>
        </p:spPr>
        <p:txBody>
          <a:bodyPr>
            <a:normAutofit/>
          </a:bodyPr>
          <a:lstStyle/>
          <a:p>
            <a:r>
              <a:rPr lang="en-US" sz="4000" dirty="0">
                <a:solidFill>
                  <a:schemeClr val="tx1"/>
                </a:solidFill>
              </a:rPr>
              <a:t>NextGen</a:t>
            </a:r>
          </a:p>
        </p:txBody>
      </p:sp>
      <p:sp>
        <p:nvSpPr>
          <p:cNvPr id="4" name="TextBox 3">
            <a:extLst>
              <a:ext uri="{FF2B5EF4-FFF2-40B4-BE49-F238E27FC236}">
                <a16:creationId xmlns:a16="http://schemas.microsoft.com/office/drawing/2014/main" id="{AC1F39B8-DF51-430A-A5C8-CBBE38F2E951}"/>
              </a:ext>
            </a:extLst>
          </p:cNvPr>
          <p:cNvSpPr txBox="1"/>
          <p:nvPr/>
        </p:nvSpPr>
        <p:spPr>
          <a:xfrm>
            <a:off x="2928328" y="874558"/>
            <a:ext cx="2666259" cy="2308324"/>
          </a:xfrm>
          <a:prstGeom prst="rect">
            <a:avLst/>
          </a:prstGeom>
          <a:noFill/>
        </p:spPr>
        <p:txBody>
          <a:bodyPr wrap="square" rtlCol="0">
            <a:spAutoFit/>
          </a:bodyPr>
          <a:lstStyle/>
          <a:p>
            <a:endParaRPr lang="en-US" sz="1200" dirty="0">
              <a:latin typeface="DIN Condensed" panose="00000500000000000000"/>
            </a:endParaRPr>
          </a:p>
          <a:p>
            <a:pPr marL="171450" indent="-171450">
              <a:buFont typeface="Arial" panose="020B0604020202020204" pitchFamily="34" charset="0"/>
              <a:buChar char="•"/>
            </a:pPr>
            <a:r>
              <a:rPr lang="en-US" sz="1200" dirty="0">
                <a:latin typeface="DIN Condensed" panose="00000500000000000000"/>
              </a:rPr>
              <a:t>UI Path RPA for automation testing</a:t>
            </a:r>
          </a:p>
          <a:p>
            <a:pPr marL="171450" indent="-171450">
              <a:buFont typeface="Arial" panose="020B0604020202020204" pitchFamily="34" charset="0"/>
              <a:buChar char="•"/>
            </a:pPr>
            <a:r>
              <a:rPr lang="en-US" sz="1200" dirty="0">
                <a:latin typeface="DIN Condensed" panose="00000500000000000000"/>
              </a:rPr>
              <a:t>Enable Virtual user to use WCM tool to generate </a:t>
            </a:r>
            <a:r>
              <a:rPr lang="en-US" sz="1200" b="1" dirty="0" err="1">
                <a:latin typeface="DIN Condensed" panose="00000500000000000000"/>
              </a:rPr>
              <a:t>Profsum</a:t>
            </a:r>
            <a:r>
              <a:rPr lang="en-US" sz="1200" dirty="0">
                <a:latin typeface="DIN Condensed" panose="00000500000000000000"/>
              </a:rPr>
              <a:t> reports for various catalog version </a:t>
            </a:r>
          </a:p>
          <a:p>
            <a:pPr marL="171450" indent="-171450">
              <a:buFont typeface="Arial" panose="020B0604020202020204" pitchFamily="34" charset="0"/>
              <a:buChar char="•"/>
            </a:pPr>
            <a:r>
              <a:rPr lang="en-US" sz="1200" dirty="0">
                <a:latin typeface="DIN Condensed" panose="00000500000000000000"/>
              </a:rPr>
              <a:t>Facilitate the user to compare multiple opportunities with no changes in your existing infrastructure</a:t>
            </a:r>
          </a:p>
          <a:p>
            <a:pPr marL="171450" indent="-171450">
              <a:buFont typeface="Arial" panose="020B0604020202020204" pitchFamily="34" charset="0"/>
              <a:buChar char="•"/>
            </a:pPr>
            <a:r>
              <a:rPr lang="en-US" sz="1200" dirty="0">
                <a:latin typeface="DIN Condensed" panose="00000500000000000000"/>
              </a:rPr>
              <a:t>Documents every step consistency during this validation process</a:t>
            </a:r>
          </a:p>
          <a:p>
            <a:pPr marL="171450" indent="-171450">
              <a:buFont typeface="Arial" panose="020B0604020202020204" pitchFamily="34" charset="0"/>
              <a:buChar char="•"/>
            </a:pPr>
            <a:r>
              <a:rPr lang="en-US" sz="1200" dirty="0">
                <a:latin typeface="DIN Condensed" panose="00000500000000000000"/>
              </a:rPr>
              <a:t>Target to enable this feature by Q2</a:t>
            </a:r>
          </a:p>
        </p:txBody>
      </p:sp>
      <p:sp>
        <p:nvSpPr>
          <p:cNvPr id="53" name="TextBox 52">
            <a:extLst>
              <a:ext uri="{FF2B5EF4-FFF2-40B4-BE49-F238E27FC236}">
                <a16:creationId xmlns:a16="http://schemas.microsoft.com/office/drawing/2014/main" id="{6FD5CC5C-60FD-4216-A5DD-33AF11C75AEC}"/>
              </a:ext>
            </a:extLst>
          </p:cNvPr>
          <p:cNvSpPr txBox="1"/>
          <p:nvPr/>
        </p:nvSpPr>
        <p:spPr>
          <a:xfrm>
            <a:off x="8761681" y="857517"/>
            <a:ext cx="2848020" cy="2862322"/>
          </a:xfrm>
          <a:prstGeom prst="rect">
            <a:avLst/>
          </a:prstGeom>
          <a:noFill/>
        </p:spPr>
        <p:txBody>
          <a:bodyPr wrap="square" rtlCol="0">
            <a:spAutoFit/>
          </a:bodyPr>
          <a:lstStyle/>
          <a:p>
            <a:pPr marL="171450" indent="-171450">
              <a:buFont typeface="Arial" panose="020B0604020202020204" pitchFamily="34" charset="0"/>
              <a:buChar char="•"/>
            </a:pPr>
            <a:r>
              <a:rPr lang="en-US" sz="1200" dirty="0">
                <a:latin typeface="DIN Condensed" panose="00000500000000000000"/>
              </a:rPr>
              <a:t>Easily collect and store logs during  a new cost model creation which </a:t>
            </a:r>
            <a:r>
              <a:rPr lang="en-US" sz="1200" dirty="0" err="1">
                <a:latin typeface="DIN Condensed" panose="00000500000000000000"/>
              </a:rPr>
              <a:t>involes</a:t>
            </a:r>
            <a:r>
              <a:rPr lang="en-US" sz="1200" dirty="0">
                <a:latin typeface="DIN Condensed" panose="00000500000000000000"/>
              </a:rPr>
              <a:t> steps like project location, site, scope and many task details. </a:t>
            </a:r>
          </a:p>
          <a:p>
            <a:pPr marL="171450" indent="-171450">
              <a:buFont typeface="Arial" panose="020B0604020202020204" pitchFamily="34" charset="0"/>
              <a:buChar char="•"/>
            </a:pPr>
            <a:r>
              <a:rPr lang="en-US" sz="1200" dirty="0">
                <a:latin typeface="DIN Condensed" panose="00000500000000000000"/>
              </a:rPr>
              <a:t>Built-in and Custom Metrics helps to track any failures during this process of generating or updating a </a:t>
            </a:r>
            <a:r>
              <a:rPr lang="en-US" sz="1200" b="1" dirty="0" err="1">
                <a:latin typeface="DIN Condensed" panose="00000500000000000000"/>
              </a:rPr>
              <a:t>Profsum</a:t>
            </a:r>
            <a:r>
              <a:rPr lang="en-US" sz="1200" b="1" dirty="0">
                <a:latin typeface="DIN Condensed" panose="00000500000000000000"/>
              </a:rPr>
              <a:t>.</a:t>
            </a:r>
          </a:p>
          <a:p>
            <a:pPr marL="171450" indent="-171450">
              <a:buFont typeface="Arial" panose="020B0604020202020204" pitchFamily="34" charset="0"/>
              <a:buChar char="•"/>
            </a:pPr>
            <a:r>
              <a:rPr lang="en-US" sz="1200" dirty="0">
                <a:latin typeface="DIN Condensed" panose="00000500000000000000"/>
              </a:rPr>
              <a:t>High resolution alarms helps to drill down issues during data process of should cost and other backend jobs.</a:t>
            </a:r>
          </a:p>
          <a:p>
            <a:pPr marL="171450" indent="-171450">
              <a:buFont typeface="Arial" panose="020B0604020202020204" pitchFamily="34" charset="0"/>
              <a:buChar char="•"/>
            </a:pPr>
            <a:r>
              <a:rPr lang="en-US" sz="1200" dirty="0">
                <a:latin typeface="DIN Condensed" panose="00000500000000000000"/>
              </a:rPr>
              <a:t>Logs and metrics correlation</a:t>
            </a:r>
          </a:p>
          <a:p>
            <a:pPr marL="171450" indent="-171450">
              <a:buFont typeface="Arial" panose="020B0604020202020204" pitchFamily="34" charset="0"/>
              <a:buChar char="•"/>
            </a:pPr>
            <a:r>
              <a:rPr lang="en-US" sz="1200" dirty="0">
                <a:latin typeface="DIN Condensed" panose="00000500000000000000"/>
              </a:rPr>
              <a:t>Log analytics</a:t>
            </a:r>
          </a:p>
          <a:p>
            <a:pPr marL="171450" indent="-171450">
              <a:buFont typeface="Arial" panose="020B0604020202020204" pitchFamily="34" charset="0"/>
              <a:buChar char="•"/>
            </a:pPr>
            <a:r>
              <a:rPr lang="en-US" sz="1200" dirty="0">
                <a:latin typeface="DIN Condensed" panose="00000500000000000000"/>
              </a:rPr>
              <a:t>To track any alerts in </a:t>
            </a:r>
            <a:r>
              <a:rPr lang="en-US" sz="1200" dirty="0" err="1">
                <a:latin typeface="DIN Condensed" panose="00000500000000000000"/>
              </a:rPr>
              <a:t>WindCSA</a:t>
            </a:r>
            <a:r>
              <a:rPr lang="en-US" sz="1200" dirty="0">
                <a:latin typeface="DIN Condensed" panose="00000500000000000000"/>
              </a:rPr>
              <a:t>.</a:t>
            </a:r>
          </a:p>
          <a:p>
            <a:pPr marL="171450" indent="-171450">
              <a:buFont typeface="Arial" panose="020B0604020202020204" pitchFamily="34" charset="0"/>
              <a:buChar char="•"/>
            </a:pPr>
            <a:r>
              <a:rPr lang="en-US" sz="1200" dirty="0">
                <a:latin typeface="DIN Condensed" panose="00000500000000000000"/>
              </a:rPr>
              <a:t>Target to enable </a:t>
            </a:r>
            <a:r>
              <a:rPr lang="en-US" sz="1200" dirty="0" err="1">
                <a:latin typeface="DIN Condensed" panose="00000500000000000000"/>
              </a:rPr>
              <a:t>Cloudwatch</a:t>
            </a:r>
            <a:r>
              <a:rPr lang="en-US" sz="1200" dirty="0">
                <a:latin typeface="DIN Condensed" panose="00000500000000000000"/>
              </a:rPr>
              <a:t> features by Q2</a:t>
            </a:r>
          </a:p>
        </p:txBody>
      </p:sp>
      <p:sp>
        <p:nvSpPr>
          <p:cNvPr id="54" name="TextBox 53">
            <a:extLst>
              <a:ext uri="{FF2B5EF4-FFF2-40B4-BE49-F238E27FC236}">
                <a16:creationId xmlns:a16="http://schemas.microsoft.com/office/drawing/2014/main" id="{AF10E427-5393-4BBD-87CA-AEAFDD31D821}"/>
              </a:ext>
            </a:extLst>
          </p:cNvPr>
          <p:cNvSpPr txBox="1"/>
          <p:nvPr/>
        </p:nvSpPr>
        <p:spPr>
          <a:xfrm>
            <a:off x="8907039" y="4242782"/>
            <a:ext cx="2848020" cy="1384995"/>
          </a:xfrm>
          <a:prstGeom prst="rect">
            <a:avLst/>
          </a:prstGeom>
          <a:noFill/>
        </p:spPr>
        <p:txBody>
          <a:bodyPr wrap="square" rtlCol="0">
            <a:spAutoFit/>
          </a:bodyPr>
          <a:lstStyle/>
          <a:p>
            <a:pPr marL="171450" indent="-171450">
              <a:buFont typeface="Arial" panose="020B0604020202020204" pitchFamily="34" charset="0"/>
              <a:buChar char="•"/>
            </a:pPr>
            <a:r>
              <a:rPr lang="en-US" sz="1200" dirty="0">
                <a:latin typeface="DIN Condensed" panose="00000500000000000000"/>
              </a:rPr>
              <a:t>Enable performance testing for multiple  API’s used in cost model creating and CMR report generation using JMeter </a:t>
            </a:r>
          </a:p>
          <a:p>
            <a:pPr marL="171450" indent="-171450">
              <a:buFont typeface="Arial" panose="020B0604020202020204" pitchFamily="34" charset="0"/>
              <a:buChar char="•"/>
            </a:pPr>
            <a:r>
              <a:rPr lang="en-US" sz="1200" dirty="0">
                <a:latin typeface="DIN Condensed" panose="00000500000000000000"/>
              </a:rPr>
              <a:t>Helps in Improving API response time which enable better user experience.</a:t>
            </a:r>
          </a:p>
          <a:p>
            <a:pPr marL="171450" indent="-171450">
              <a:buFont typeface="Arial" panose="020B0604020202020204" pitchFamily="34" charset="0"/>
              <a:buChar char="•"/>
            </a:pPr>
            <a:r>
              <a:rPr lang="en-US" sz="1200" dirty="0">
                <a:latin typeface="DIN Condensed" panose="00000500000000000000"/>
              </a:rPr>
              <a:t>Flexibility &amp; Robust reporting during testing phase.</a:t>
            </a:r>
          </a:p>
        </p:txBody>
      </p:sp>
      <p:sp>
        <p:nvSpPr>
          <p:cNvPr id="55" name="TextBox 54">
            <a:extLst>
              <a:ext uri="{FF2B5EF4-FFF2-40B4-BE49-F238E27FC236}">
                <a16:creationId xmlns:a16="http://schemas.microsoft.com/office/drawing/2014/main" id="{DB851FDB-2D08-4AC4-8702-69B441D9B551}"/>
              </a:ext>
            </a:extLst>
          </p:cNvPr>
          <p:cNvSpPr txBox="1"/>
          <p:nvPr/>
        </p:nvSpPr>
        <p:spPr>
          <a:xfrm>
            <a:off x="2941896" y="4332504"/>
            <a:ext cx="2866121" cy="1384995"/>
          </a:xfrm>
          <a:prstGeom prst="rect">
            <a:avLst/>
          </a:prstGeom>
          <a:noFill/>
        </p:spPr>
        <p:txBody>
          <a:bodyPr wrap="square" rtlCol="0">
            <a:spAutoFit/>
          </a:bodyPr>
          <a:lstStyle/>
          <a:p>
            <a:pPr marL="171450" indent="-171450">
              <a:buFont typeface="Arial" panose="020B0604020202020204" pitchFamily="34" charset="0"/>
              <a:buChar char="•"/>
            </a:pPr>
            <a:r>
              <a:rPr lang="en-US" sz="1200" dirty="0">
                <a:latin typeface="DIN Condensed" panose="00000500000000000000"/>
              </a:rPr>
              <a:t>Provide an enterprise-ready, dynamic deployment pipeline for WCM and </a:t>
            </a:r>
            <a:r>
              <a:rPr lang="en-US" sz="1200" dirty="0" err="1">
                <a:latin typeface="DIN Condensed" panose="00000500000000000000"/>
              </a:rPr>
              <a:t>WindCSA</a:t>
            </a:r>
            <a:r>
              <a:rPr lang="en-US" sz="1200" dirty="0">
                <a:latin typeface="DIN Condensed" panose="00000500000000000000"/>
              </a:rPr>
              <a:t>.</a:t>
            </a:r>
          </a:p>
          <a:p>
            <a:pPr marL="171450" indent="-171450">
              <a:buFont typeface="Arial" panose="020B0604020202020204" pitchFamily="34" charset="0"/>
              <a:buChar char="•"/>
            </a:pPr>
            <a:r>
              <a:rPr lang="en-US" sz="1200" dirty="0">
                <a:latin typeface="DIN Condensed" panose="00000500000000000000"/>
              </a:rPr>
              <a:t>Helps to find and address any deviations such as in major operations such as  Mega report &amp; Should cost report.</a:t>
            </a:r>
          </a:p>
          <a:p>
            <a:pPr marL="171450" indent="-171450">
              <a:buFont typeface="Arial" panose="020B0604020202020204" pitchFamily="34" charset="0"/>
              <a:buChar char="•"/>
            </a:pPr>
            <a:r>
              <a:rPr lang="en-US" sz="1200" dirty="0">
                <a:latin typeface="DIN Condensed" panose="00000500000000000000"/>
              </a:rPr>
              <a:t>Target to enable this feature by Q1.</a:t>
            </a:r>
          </a:p>
        </p:txBody>
      </p:sp>
      <p:sp>
        <p:nvSpPr>
          <p:cNvPr id="2" name="TextBox 1">
            <a:extLst>
              <a:ext uri="{FF2B5EF4-FFF2-40B4-BE49-F238E27FC236}">
                <a16:creationId xmlns:a16="http://schemas.microsoft.com/office/drawing/2014/main" id="{D24896CD-4D74-4547-B5FB-A7C320E73596}"/>
              </a:ext>
            </a:extLst>
          </p:cNvPr>
          <p:cNvSpPr txBox="1"/>
          <p:nvPr/>
        </p:nvSpPr>
        <p:spPr>
          <a:xfrm>
            <a:off x="233061" y="5885234"/>
            <a:ext cx="2500008" cy="369332"/>
          </a:xfrm>
          <a:prstGeom prst="rect">
            <a:avLst/>
          </a:prstGeom>
          <a:noFill/>
        </p:spPr>
        <p:txBody>
          <a:bodyPr wrap="square" rtlCol="0">
            <a:spAutoFit/>
          </a:bodyPr>
          <a:lstStyle/>
          <a:p>
            <a:pPr algn="ctr"/>
            <a:r>
              <a:rPr lang="en-US" dirty="0">
                <a:latin typeface="DIN Condensed" panose="00000500000000000000"/>
              </a:rPr>
              <a:t>CI/CD</a:t>
            </a:r>
          </a:p>
        </p:txBody>
      </p:sp>
      <p:sp>
        <p:nvSpPr>
          <p:cNvPr id="12" name="TextBox 11">
            <a:extLst>
              <a:ext uri="{FF2B5EF4-FFF2-40B4-BE49-F238E27FC236}">
                <a16:creationId xmlns:a16="http://schemas.microsoft.com/office/drawing/2014/main" id="{300C0BD1-854F-45C1-9912-F44AC149E50B}"/>
              </a:ext>
            </a:extLst>
          </p:cNvPr>
          <p:cNvSpPr txBox="1"/>
          <p:nvPr/>
        </p:nvSpPr>
        <p:spPr>
          <a:xfrm>
            <a:off x="6107524" y="5821006"/>
            <a:ext cx="2500008" cy="369332"/>
          </a:xfrm>
          <a:prstGeom prst="rect">
            <a:avLst/>
          </a:prstGeom>
          <a:noFill/>
        </p:spPr>
        <p:txBody>
          <a:bodyPr wrap="square" rtlCol="0">
            <a:spAutoFit/>
          </a:bodyPr>
          <a:lstStyle/>
          <a:p>
            <a:pPr algn="ctr"/>
            <a:r>
              <a:rPr lang="en-US" dirty="0">
                <a:latin typeface="DIN Condensed" panose="00000500000000000000"/>
              </a:rPr>
              <a:t>Performance Testing</a:t>
            </a:r>
          </a:p>
        </p:txBody>
      </p:sp>
      <p:pic>
        <p:nvPicPr>
          <p:cNvPr id="1026" name="Picture 2" descr="Robotic Process Automation | UiPath">
            <a:extLst>
              <a:ext uri="{FF2B5EF4-FFF2-40B4-BE49-F238E27FC236}">
                <a16:creationId xmlns:a16="http://schemas.microsoft.com/office/drawing/2014/main" id="{A2963D9A-230F-47A0-83C1-2097055BAC9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3834" y="1120755"/>
            <a:ext cx="2547328" cy="1337347"/>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What is CI/CD?">
            <a:extLst>
              <a:ext uri="{FF2B5EF4-FFF2-40B4-BE49-F238E27FC236}">
                <a16:creationId xmlns:a16="http://schemas.microsoft.com/office/drawing/2014/main" id="{48E264DF-4B46-4842-9FC7-F84B335A333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244" y="4224272"/>
            <a:ext cx="2893652" cy="13849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8343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511FD-8414-47CB-8B59-032107D03C72}"/>
              </a:ext>
            </a:extLst>
          </p:cNvPr>
          <p:cNvSpPr>
            <a:spLocks noGrp="1"/>
          </p:cNvSpPr>
          <p:nvPr>
            <p:ph type="title"/>
          </p:nvPr>
        </p:nvSpPr>
        <p:spPr/>
        <p:txBody>
          <a:bodyPr>
            <a:noAutofit/>
          </a:bodyPr>
          <a:lstStyle/>
          <a:p>
            <a:r>
              <a:rPr lang="en-US" sz="3200" dirty="0">
                <a:solidFill>
                  <a:schemeClr val="tx1"/>
                </a:solidFill>
                <a:latin typeface="DIN Condensed" panose="00000500000000000000"/>
              </a:rPr>
              <a:t>POC for Opportunity Automation</a:t>
            </a:r>
            <a:endParaRPr lang="en-US" sz="3200" dirty="0">
              <a:latin typeface="DIN Condensed" panose="00000500000000000000"/>
            </a:endParaRPr>
          </a:p>
        </p:txBody>
      </p:sp>
      <p:sp>
        <p:nvSpPr>
          <p:cNvPr id="4" name="Date Placeholder 3">
            <a:extLst>
              <a:ext uri="{FF2B5EF4-FFF2-40B4-BE49-F238E27FC236}">
                <a16:creationId xmlns:a16="http://schemas.microsoft.com/office/drawing/2014/main" id="{98D75DF0-2B16-4D11-AE36-CA9EBBB9F5DF}"/>
              </a:ext>
            </a:extLst>
          </p:cNvPr>
          <p:cNvSpPr>
            <a:spLocks noGrp="1"/>
          </p:cNvSpPr>
          <p:nvPr>
            <p:ph type="dt" sz="half" idx="2"/>
          </p:nvPr>
        </p:nvSpPr>
        <p:spPr>
          <a:xfrm>
            <a:off x="10163899" y="6316750"/>
            <a:ext cx="1600200" cy="365125"/>
          </a:xfrm>
        </p:spPr>
        <p:txBody>
          <a:bodyPr/>
          <a:lstStyle/>
          <a:p>
            <a:fld id="{E86AE1E2-3CC8-0F45-81C4-C132FCBEA31C}" type="datetime1">
              <a:rPr lang="en-US" smtClean="0">
                <a:latin typeface="DIN Condensed" panose="00000500000000000000"/>
              </a:rPr>
              <a:t>11/6/2020</a:t>
            </a:fld>
            <a:endParaRPr lang="en-US" dirty="0">
              <a:latin typeface="DIN Condensed" panose="00000500000000000000"/>
            </a:endParaRPr>
          </a:p>
        </p:txBody>
      </p:sp>
      <p:sp>
        <p:nvSpPr>
          <p:cNvPr id="5" name="Slide Number Placeholder 4">
            <a:extLst>
              <a:ext uri="{FF2B5EF4-FFF2-40B4-BE49-F238E27FC236}">
                <a16:creationId xmlns:a16="http://schemas.microsoft.com/office/drawing/2014/main" id="{FBCD454D-901D-4F97-B011-54414F04BBF7}"/>
              </a:ext>
            </a:extLst>
          </p:cNvPr>
          <p:cNvSpPr>
            <a:spLocks noGrp="1"/>
          </p:cNvSpPr>
          <p:nvPr>
            <p:ph type="sldNum" sz="quarter" idx="4"/>
          </p:nvPr>
        </p:nvSpPr>
        <p:spPr>
          <a:xfrm>
            <a:off x="9462428" y="5890937"/>
            <a:ext cx="551167" cy="365125"/>
          </a:xfrm>
        </p:spPr>
        <p:txBody>
          <a:bodyPr/>
          <a:lstStyle/>
          <a:p>
            <a:fld id="{D57F1E4F-1CFF-5643-939E-217C01CDF565}" type="slidenum">
              <a:rPr lang="en-US" smtClean="0">
                <a:latin typeface="DIN Condensed" panose="00000500000000000000"/>
              </a:rPr>
              <a:pPr/>
              <a:t>5</a:t>
            </a:fld>
            <a:endParaRPr lang="en-US">
              <a:latin typeface="DIN Condensed" panose="00000500000000000000"/>
            </a:endParaRPr>
          </a:p>
        </p:txBody>
      </p:sp>
      <p:pic>
        <p:nvPicPr>
          <p:cNvPr id="7" name="Picture 4" descr="Image result for chatbot icon">
            <a:extLst>
              <a:ext uri="{FF2B5EF4-FFF2-40B4-BE49-F238E27FC236}">
                <a16:creationId xmlns:a16="http://schemas.microsoft.com/office/drawing/2014/main" id="{3D3F7C74-CE75-4A0A-A64B-462E946B1812}"/>
              </a:ext>
            </a:extLst>
          </p:cNvPr>
          <p:cNvPicPr>
            <a:picLocks noChangeAspect="1" noChangeArrowheads="1"/>
          </p:cNvPicPr>
          <p:nvPr/>
        </p:nvPicPr>
        <p:blipFill>
          <a:blip r:embed="rId2" cstate="print">
            <a:extLst>
              <a:ext uri="{BEBA8EAE-BF5A-486C-A8C5-ECC9F3942E4B}">
                <a14:imgProps xmlns:a14="http://schemas.microsoft.com/office/drawing/2010/main">
                  <a14:imgLayer r:embed="rId3">
                    <a14:imgEffect>
                      <a14:backgroundRemoval t="0" b="99556" l="0" r="100000">
                        <a14:foregroundMark x1="26222" y1="6222" x2="25333" y2="22667"/>
                        <a14:foregroundMark x1="24444" y1="6222" x2="30667" y2="2667"/>
                        <a14:foregroundMark x1="58222" y1="4889" x2="56889" y2="25333"/>
                        <a14:foregroundMark x1="24889" y1="42222" x2="31556" y2="44000"/>
                        <a14:foregroundMark x1="65778" y1="80000" x2="58222" y2="88444"/>
                        <a14:foregroundMark x1="71111" y1="48000" x2="64444" y2="51556"/>
                        <a14:backgroundMark x1="12000" y1="9778" x2="18667" y2="21333"/>
                        <a14:backgroundMark x1="84444" y1="9778" x2="76889" y2="34667"/>
                      </a14:backgroundRemoval>
                    </a14:imgEffect>
                  </a14:imgLayer>
                </a14:imgProps>
              </a:ext>
              <a:ext uri="{28A0092B-C50C-407E-A947-70E740481C1C}">
                <a14:useLocalDpi xmlns:a14="http://schemas.microsoft.com/office/drawing/2010/main" val="0"/>
              </a:ext>
            </a:extLst>
          </a:blip>
          <a:srcRect/>
          <a:stretch>
            <a:fillRect/>
          </a:stretch>
        </p:blipFill>
        <p:spPr bwMode="auto">
          <a:xfrm>
            <a:off x="2919936" y="5356514"/>
            <a:ext cx="912529" cy="912529"/>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7948BFE6-1A57-4293-BD65-84E038681DA6}"/>
              </a:ext>
            </a:extLst>
          </p:cNvPr>
          <p:cNvSpPr txBox="1"/>
          <p:nvPr/>
        </p:nvSpPr>
        <p:spPr>
          <a:xfrm>
            <a:off x="2974689" y="6292319"/>
            <a:ext cx="891078" cy="300082"/>
          </a:xfrm>
          <a:prstGeom prst="rect">
            <a:avLst/>
          </a:prstGeom>
          <a:noFill/>
        </p:spPr>
        <p:txBody>
          <a:bodyPr wrap="none" rtlCol="0">
            <a:spAutoFit/>
          </a:bodyPr>
          <a:lstStyle/>
          <a:p>
            <a:r>
              <a:rPr lang="en-US" sz="1350" b="1" dirty="0">
                <a:latin typeface="DIN Condensed" panose="00000500000000000000"/>
              </a:rPr>
              <a:t>End Users</a:t>
            </a:r>
          </a:p>
        </p:txBody>
      </p:sp>
      <p:sp>
        <p:nvSpPr>
          <p:cNvPr id="14" name="Rounded Rectangle 10">
            <a:extLst>
              <a:ext uri="{FF2B5EF4-FFF2-40B4-BE49-F238E27FC236}">
                <a16:creationId xmlns:a16="http://schemas.microsoft.com/office/drawing/2014/main" id="{B72C044D-7EAA-4365-9C24-EAADBD69500C}"/>
              </a:ext>
            </a:extLst>
          </p:cNvPr>
          <p:cNvSpPr/>
          <p:nvPr/>
        </p:nvSpPr>
        <p:spPr>
          <a:xfrm>
            <a:off x="3172279" y="1045221"/>
            <a:ext cx="6623275" cy="4165267"/>
          </a:xfrm>
          <a:prstGeom prst="roundRect">
            <a:avLst>
              <a:gd name="adj" fmla="val 8602"/>
            </a:avLst>
          </a:prstGeom>
          <a:noFill/>
          <a:ln w="22225">
            <a:solidFill>
              <a:srgbClr val="0070C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sz="1350">
              <a:latin typeface="DIN Condensed" panose="00000500000000000000"/>
            </a:endParaRPr>
          </a:p>
        </p:txBody>
      </p:sp>
      <p:grpSp>
        <p:nvGrpSpPr>
          <p:cNvPr id="28" name="Group 27">
            <a:extLst>
              <a:ext uri="{FF2B5EF4-FFF2-40B4-BE49-F238E27FC236}">
                <a16:creationId xmlns:a16="http://schemas.microsoft.com/office/drawing/2014/main" id="{038D2ADA-DC8B-44BC-BD69-47196428FA78}"/>
              </a:ext>
            </a:extLst>
          </p:cNvPr>
          <p:cNvGrpSpPr/>
          <p:nvPr/>
        </p:nvGrpSpPr>
        <p:grpSpPr>
          <a:xfrm>
            <a:off x="739244" y="3802903"/>
            <a:ext cx="1022739" cy="1336340"/>
            <a:chOff x="4926000" y="3902933"/>
            <a:chExt cx="1363652" cy="1781785"/>
          </a:xfrm>
        </p:grpSpPr>
        <p:pic>
          <p:nvPicPr>
            <p:cNvPr id="29" name="Picture 2" descr="Image result for RPA tool">
              <a:extLst>
                <a:ext uri="{FF2B5EF4-FFF2-40B4-BE49-F238E27FC236}">
                  <a16:creationId xmlns:a16="http://schemas.microsoft.com/office/drawing/2014/main" id="{07B75163-8607-4559-AE4D-96287693181E}"/>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37547" y="4367147"/>
              <a:ext cx="973078" cy="973078"/>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4" descr="Image result for RPA tool">
              <a:extLst>
                <a:ext uri="{FF2B5EF4-FFF2-40B4-BE49-F238E27FC236}">
                  <a16:creationId xmlns:a16="http://schemas.microsoft.com/office/drawing/2014/main" id="{42ECCBC3-220F-4F85-9608-F33658952542}"/>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005256" y="3902933"/>
              <a:ext cx="1205139" cy="429571"/>
            </a:xfrm>
            <a:prstGeom prst="rect">
              <a:avLst/>
            </a:prstGeom>
            <a:noFill/>
            <a:extLst>
              <a:ext uri="{909E8E84-426E-40DD-AFC4-6F175D3DCCD1}">
                <a14:hiddenFill xmlns:a14="http://schemas.microsoft.com/office/drawing/2010/main">
                  <a:solidFill>
                    <a:srgbClr val="FFFFFF"/>
                  </a:solidFill>
                </a14:hiddenFill>
              </a:ext>
            </a:extLst>
          </p:spPr>
        </p:pic>
        <p:sp>
          <p:nvSpPr>
            <p:cNvPr id="31" name="Rounded Rectangle 27">
              <a:extLst>
                <a:ext uri="{FF2B5EF4-FFF2-40B4-BE49-F238E27FC236}">
                  <a16:creationId xmlns:a16="http://schemas.microsoft.com/office/drawing/2014/main" id="{7F9DBB24-B77C-4C57-B4F2-CC7DB993CF12}"/>
                </a:ext>
              </a:extLst>
            </p:cNvPr>
            <p:cNvSpPr/>
            <p:nvPr/>
          </p:nvSpPr>
          <p:spPr>
            <a:xfrm>
              <a:off x="4926000" y="4350385"/>
              <a:ext cx="1363652" cy="973078"/>
            </a:xfrm>
            <a:prstGeom prst="roundRect">
              <a:avLst>
                <a:gd name="adj" fmla="val 8602"/>
              </a:avLst>
            </a:prstGeom>
            <a:noFill/>
            <a:ln w="22225">
              <a:solidFill>
                <a:srgbClr val="0070C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sz="1350">
                <a:latin typeface="DIN Condensed" panose="00000500000000000000"/>
              </a:endParaRPr>
            </a:p>
          </p:txBody>
        </p:sp>
        <p:sp>
          <p:nvSpPr>
            <p:cNvPr id="32" name="TextBox 31">
              <a:extLst>
                <a:ext uri="{FF2B5EF4-FFF2-40B4-BE49-F238E27FC236}">
                  <a16:creationId xmlns:a16="http://schemas.microsoft.com/office/drawing/2014/main" id="{3902F24D-3B78-4886-B865-3B11C9116360}"/>
                </a:ext>
              </a:extLst>
            </p:cNvPr>
            <p:cNvSpPr txBox="1"/>
            <p:nvPr/>
          </p:nvSpPr>
          <p:spPr>
            <a:xfrm>
              <a:off x="5217469" y="5369249"/>
              <a:ext cx="878444" cy="315469"/>
            </a:xfrm>
            <a:prstGeom prst="rect">
              <a:avLst/>
            </a:prstGeom>
            <a:noFill/>
          </p:spPr>
          <p:txBody>
            <a:bodyPr wrap="none" lIns="51434" tIns="25717" rIns="51434" bIns="25717" rtlCol="0">
              <a:spAutoFit/>
            </a:bodyPr>
            <a:lstStyle/>
            <a:p>
              <a:pPr defTabSz="514337"/>
              <a:r>
                <a:rPr lang="en-US" sz="1200" b="1" dirty="0">
                  <a:solidFill>
                    <a:prstClr val="black"/>
                  </a:solidFill>
                  <a:latin typeface="DIN Condensed" panose="00000500000000000000"/>
                </a:rPr>
                <a:t>RPA Tool</a:t>
              </a:r>
            </a:p>
          </p:txBody>
        </p:sp>
      </p:grpSp>
      <p:cxnSp>
        <p:nvCxnSpPr>
          <p:cNvPr id="37" name="Elbow Connector 33">
            <a:extLst>
              <a:ext uri="{FF2B5EF4-FFF2-40B4-BE49-F238E27FC236}">
                <a16:creationId xmlns:a16="http://schemas.microsoft.com/office/drawing/2014/main" id="{9D5CBB18-0599-4B96-80BA-6F655E01C27E}"/>
              </a:ext>
            </a:extLst>
          </p:cNvPr>
          <p:cNvCxnSpPr>
            <a:cxnSpLocks/>
            <a:stCxn id="31" idx="3"/>
          </p:cNvCxnSpPr>
          <p:nvPr/>
        </p:nvCxnSpPr>
        <p:spPr>
          <a:xfrm flipV="1">
            <a:off x="1761983" y="2423422"/>
            <a:ext cx="2719330" cy="2079975"/>
          </a:xfrm>
          <a:prstGeom prst="bentConnector3">
            <a:avLst>
              <a:gd name="adj1" fmla="val 41126"/>
            </a:avLst>
          </a:prstGeom>
          <a:ln w="25400">
            <a:solidFill>
              <a:schemeClr val="tx2"/>
            </a:solidFill>
            <a:tailEnd type="arrow"/>
          </a:ln>
        </p:spPr>
        <p:style>
          <a:lnRef idx="3">
            <a:schemeClr val="accent5"/>
          </a:lnRef>
          <a:fillRef idx="0">
            <a:schemeClr val="accent5"/>
          </a:fillRef>
          <a:effectRef idx="2">
            <a:schemeClr val="accent5"/>
          </a:effectRef>
          <a:fontRef idx="minor">
            <a:schemeClr val="tx1"/>
          </a:fontRef>
        </p:style>
      </p:cxnSp>
      <p:sp>
        <p:nvSpPr>
          <p:cNvPr id="38" name="TextBox 37">
            <a:extLst>
              <a:ext uri="{FF2B5EF4-FFF2-40B4-BE49-F238E27FC236}">
                <a16:creationId xmlns:a16="http://schemas.microsoft.com/office/drawing/2014/main" id="{40A7A1A5-5F43-4776-A5C6-A165833FA4B7}"/>
              </a:ext>
            </a:extLst>
          </p:cNvPr>
          <p:cNvSpPr txBox="1"/>
          <p:nvPr/>
        </p:nvSpPr>
        <p:spPr>
          <a:xfrm>
            <a:off x="1635730" y="3597194"/>
            <a:ext cx="1490185" cy="276999"/>
          </a:xfrm>
          <a:prstGeom prst="rect">
            <a:avLst/>
          </a:prstGeom>
          <a:noFill/>
        </p:spPr>
        <p:txBody>
          <a:bodyPr wrap="square" rtlCol="0">
            <a:spAutoFit/>
          </a:bodyPr>
          <a:lstStyle/>
          <a:p>
            <a:r>
              <a:rPr lang="en-US" sz="1200" b="1" dirty="0">
                <a:latin typeface="DIN Condensed" panose="00000500000000000000"/>
              </a:rPr>
              <a:t>Resolution Trigger</a:t>
            </a:r>
          </a:p>
        </p:txBody>
      </p:sp>
      <p:grpSp>
        <p:nvGrpSpPr>
          <p:cNvPr id="39" name="Group 38">
            <a:extLst>
              <a:ext uri="{FF2B5EF4-FFF2-40B4-BE49-F238E27FC236}">
                <a16:creationId xmlns:a16="http://schemas.microsoft.com/office/drawing/2014/main" id="{98A4642E-81F8-4161-A74F-3CE196AB35A6}"/>
              </a:ext>
            </a:extLst>
          </p:cNvPr>
          <p:cNvGrpSpPr/>
          <p:nvPr/>
        </p:nvGrpSpPr>
        <p:grpSpPr>
          <a:xfrm>
            <a:off x="3924291" y="2063491"/>
            <a:ext cx="1274984" cy="1006223"/>
            <a:chOff x="5836190" y="5497443"/>
            <a:chExt cx="1699979" cy="1341630"/>
          </a:xfrm>
        </p:grpSpPr>
        <p:pic>
          <p:nvPicPr>
            <p:cNvPr id="40" name="Picture 8" descr="Image result for Business Application">
              <a:extLst>
                <a:ext uri="{FF2B5EF4-FFF2-40B4-BE49-F238E27FC236}">
                  <a16:creationId xmlns:a16="http://schemas.microsoft.com/office/drawing/2014/main" id="{F4E449B4-6CE7-4AE0-8293-D39CD4B8D546}"/>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3784" b="92973" l="9643" r="90000">
                          <a14:foregroundMark x1="24643" y1="16486" x2="80714" y2="66216"/>
                          <a14:foregroundMark x1="23036" y1="64324" x2="80179" y2="11081"/>
                          <a14:foregroundMark x1="31429" y1="60541" x2="65357" y2="61351"/>
                          <a14:foregroundMark x1="23750" y1="49730" x2="24107" y2="60811"/>
                          <a14:foregroundMark x1="39643" y1="83243" x2="58571" y2="92973"/>
                          <a14:foregroundMark x1="26250" y1="15676" x2="72857" y2="17297"/>
                          <a14:foregroundMark x1="69286" y1="11622" x2="78214" y2="12432"/>
                        </a14:backgroundRemoval>
                      </a14:imgEffect>
                    </a14:imgLayer>
                  </a14:imgProps>
                </a:ext>
                <a:ext uri="{28A0092B-C50C-407E-A947-70E740481C1C}">
                  <a14:useLocalDpi xmlns:a14="http://schemas.microsoft.com/office/drawing/2010/main" val="0"/>
                </a:ext>
              </a:extLst>
            </a:blip>
            <a:srcRect/>
            <a:stretch>
              <a:fillRect/>
            </a:stretch>
          </p:blipFill>
          <p:spPr bwMode="auto">
            <a:xfrm>
              <a:off x="5836190" y="5497443"/>
              <a:ext cx="1699979" cy="1123201"/>
            </a:xfrm>
            <a:prstGeom prst="rect">
              <a:avLst/>
            </a:prstGeom>
            <a:noFill/>
            <a:extLst>
              <a:ext uri="{909E8E84-426E-40DD-AFC4-6F175D3DCCD1}">
                <a14:hiddenFill xmlns:a14="http://schemas.microsoft.com/office/drawing/2010/main">
                  <a:solidFill>
                    <a:srgbClr val="FFFFFF"/>
                  </a:solidFill>
                </a14:hiddenFill>
              </a:ext>
            </a:extLst>
          </p:spPr>
        </p:pic>
        <p:sp>
          <p:nvSpPr>
            <p:cNvPr id="41" name="TextBox 40">
              <a:extLst>
                <a:ext uri="{FF2B5EF4-FFF2-40B4-BE49-F238E27FC236}">
                  <a16:creationId xmlns:a16="http://schemas.microsoft.com/office/drawing/2014/main" id="{EA85CF31-5473-4D59-ADE3-501EE376EBB7}"/>
                </a:ext>
              </a:extLst>
            </p:cNvPr>
            <p:cNvSpPr txBox="1"/>
            <p:nvPr/>
          </p:nvSpPr>
          <p:spPr>
            <a:xfrm>
              <a:off x="6184334" y="6523604"/>
              <a:ext cx="1003691" cy="315469"/>
            </a:xfrm>
            <a:prstGeom prst="rect">
              <a:avLst/>
            </a:prstGeom>
            <a:noFill/>
          </p:spPr>
          <p:txBody>
            <a:bodyPr wrap="none" lIns="51434" tIns="25717" rIns="51434" bIns="25717" rtlCol="0">
              <a:spAutoFit/>
            </a:bodyPr>
            <a:lstStyle/>
            <a:p>
              <a:pPr defTabSz="514337"/>
              <a:r>
                <a:rPr lang="en-US" sz="1200" b="1" dirty="0">
                  <a:solidFill>
                    <a:prstClr val="black"/>
                  </a:solidFill>
                  <a:latin typeface="DIN Condensed" panose="00000500000000000000"/>
                </a:rPr>
                <a:t>WCM App</a:t>
              </a:r>
            </a:p>
          </p:txBody>
        </p:sp>
      </p:grpSp>
      <p:cxnSp>
        <p:nvCxnSpPr>
          <p:cNvPr id="43" name="Elbow Connector 39">
            <a:extLst>
              <a:ext uri="{FF2B5EF4-FFF2-40B4-BE49-F238E27FC236}">
                <a16:creationId xmlns:a16="http://schemas.microsoft.com/office/drawing/2014/main" id="{78552919-AE96-4C8F-B34B-B50163EC3A66}"/>
              </a:ext>
            </a:extLst>
          </p:cNvPr>
          <p:cNvCxnSpPr>
            <a:cxnSpLocks/>
            <a:stCxn id="60" idx="3"/>
            <a:endCxn id="2055" idx="3"/>
          </p:cNvCxnSpPr>
          <p:nvPr/>
        </p:nvCxnSpPr>
        <p:spPr>
          <a:xfrm flipH="1">
            <a:off x="8853752" y="2426373"/>
            <a:ext cx="256036" cy="1494712"/>
          </a:xfrm>
          <a:prstGeom prst="bentConnector3">
            <a:avLst>
              <a:gd name="adj1" fmla="val -89284"/>
            </a:avLst>
          </a:prstGeom>
          <a:ln w="25400">
            <a:solidFill>
              <a:schemeClr val="tx2"/>
            </a:solidFill>
            <a:tailEnd type="arrow"/>
          </a:ln>
        </p:spPr>
        <p:style>
          <a:lnRef idx="3">
            <a:schemeClr val="accent5"/>
          </a:lnRef>
          <a:fillRef idx="0">
            <a:schemeClr val="accent5"/>
          </a:fillRef>
          <a:effectRef idx="2">
            <a:schemeClr val="accent5"/>
          </a:effectRef>
          <a:fontRef idx="minor">
            <a:schemeClr val="tx1"/>
          </a:fontRef>
        </p:style>
      </p:cxnSp>
      <p:sp>
        <p:nvSpPr>
          <p:cNvPr id="45" name="TextBox 44">
            <a:extLst>
              <a:ext uri="{FF2B5EF4-FFF2-40B4-BE49-F238E27FC236}">
                <a16:creationId xmlns:a16="http://schemas.microsoft.com/office/drawing/2014/main" id="{E09B49A0-61C2-449B-9DD7-899F72D65391}"/>
              </a:ext>
            </a:extLst>
          </p:cNvPr>
          <p:cNvSpPr txBox="1"/>
          <p:nvPr/>
        </p:nvSpPr>
        <p:spPr>
          <a:xfrm>
            <a:off x="3811539" y="1639178"/>
            <a:ext cx="1500488" cy="461665"/>
          </a:xfrm>
          <a:prstGeom prst="rect">
            <a:avLst/>
          </a:prstGeom>
          <a:noFill/>
        </p:spPr>
        <p:txBody>
          <a:bodyPr wrap="square" rtlCol="0">
            <a:spAutoFit/>
          </a:bodyPr>
          <a:lstStyle/>
          <a:p>
            <a:pPr algn="ctr"/>
            <a:r>
              <a:rPr lang="en-US" sz="1200" b="1" dirty="0">
                <a:latin typeface="DIN Condensed" panose="00000500000000000000"/>
              </a:rPr>
              <a:t>Access provisioning through WCM App</a:t>
            </a:r>
          </a:p>
        </p:txBody>
      </p:sp>
      <p:sp>
        <p:nvSpPr>
          <p:cNvPr id="52" name="TextBox 51">
            <a:extLst>
              <a:ext uri="{FF2B5EF4-FFF2-40B4-BE49-F238E27FC236}">
                <a16:creationId xmlns:a16="http://schemas.microsoft.com/office/drawing/2014/main" id="{7A3DEEA7-A706-49B8-9771-DCF3856CFB09}"/>
              </a:ext>
            </a:extLst>
          </p:cNvPr>
          <p:cNvSpPr txBox="1"/>
          <p:nvPr/>
        </p:nvSpPr>
        <p:spPr>
          <a:xfrm>
            <a:off x="9873501" y="1807583"/>
            <a:ext cx="2180996" cy="2002728"/>
          </a:xfrm>
          <a:prstGeom prst="rect">
            <a:avLst/>
          </a:prstGeom>
          <a:noFill/>
        </p:spPr>
        <p:txBody>
          <a:bodyPr wrap="square" rtlCol="0">
            <a:spAutoFit/>
          </a:bodyPr>
          <a:lstStyle/>
          <a:p>
            <a:pPr marL="214313" indent="-214313">
              <a:lnSpc>
                <a:spcPct val="150000"/>
              </a:lnSpc>
              <a:buFont typeface="Arial" panose="020B0604020202020204" pitchFamily="34" charset="0"/>
              <a:buChar char="•"/>
            </a:pPr>
            <a:r>
              <a:rPr lang="en-US" sz="1200" b="1" dirty="0">
                <a:latin typeface="DIN Condensed" panose="00000500000000000000"/>
              </a:rPr>
              <a:t>End to End Ticket Resolution with out Human touch</a:t>
            </a:r>
          </a:p>
          <a:p>
            <a:pPr marL="214313" indent="-214313">
              <a:lnSpc>
                <a:spcPct val="150000"/>
              </a:lnSpc>
              <a:buFont typeface="Arial" panose="020B0604020202020204" pitchFamily="34" charset="0"/>
              <a:buChar char="•"/>
            </a:pPr>
            <a:r>
              <a:rPr lang="en-US" sz="1200" b="1" dirty="0">
                <a:latin typeface="DIN Condensed" panose="00000500000000000000"/>
              </a:rPr>
              <a:t>30% of Reset tickets can be Automated</a:t>
            </a:r>
          </a:p>
          <a:p>
            <a:pPr marL="214313" indent="-214313">
              <a:lnSpc>
                <a:spcPct val="150000"/>
              </a:lnSpc>
              <a:buFont typeface="Arial" panose="020B0604020202020204" pitchFamily="34" charset="0"/>
              <a:buChar char="•"/>
            </a:pPr>
            <a:r>
              <a:rPr lang="en-US" sz="1200" b="1" dirty="0">
                <a:latin typeface="DIN Condensed" panose="00000500000000000000"/>
              </a:rPr>
              <a:t>No Human Errors</a:t>
            </a:r>
          </a:p>
          <a:p>
            <a:pPr marL="214313" indent="-214313">
              <a:lnSpc>
                <a:spcPct val="150000"/>
              </a:lnSpc>
              <a:buFont typeface="Arial" panose="020B0604020202020204" pitchFamily="34" charset="0"/>
              <a:buChar char="•"/>
            </a:pPr>
            <a:endParaRPr lang="en-US" sz="1200" b="1" dirty="0">
              <a:solidFill>
                <a:srgbClr val="00B050"/>
              </a:solidFill>
              <a:latin typeface="DIN Condensed" panose="00000500000000000000"/>
            </a:endParaRPr>
          </a:p>
        </p:txBody>
      </p:sp>
      <p:grpSp>
        <p:nvGrpSpPr>
          <p:cNvPr id="54" name="Group 53">
            <a:extLst>
              <a:ext uri="{FF2B5EF4-FFF2-40B4-BE49-F238E27FC236}">
                <a16:creationId xmlns:a16="http://schemas.microsoft.com/office/drawing/2014/main" id="{9B727E88-B9D9-46B0-8F39-54EC6273BA98}"/>
              </a:ext>
            </a:extLst>
          </p:cNvPr>
          <p:cNvGrpSpPr/>
          <p:nvPr/>
        </p:nvGrpSpPr>
        <p:grpSpPr>
          <a:xfrm>
            <a:off x="5376285" y="1902848"/>
            <a:ext cx="1573624" cy="1229791"/>
            <a:chOff x="9005376" y="4356071"/>
            <a:chExt cx="1363652" cy="1247905"/>
          </a:xfrm>
        </p:grpSpPr>
        <p:sp>
          <p:nvSpPr>
            <p:cNvPr id="56" name="Rounded Rectangle 21">
              <a:extLst>
                <a:ext uri="{FF2B5EF4-FFF2-40B4-BE49-F238E27FC236}">
                  <a16:creationId xmlns:a16="http://schemas.microsoft.com/office/drawing/2014/main" id="{FB412AF4-7C81-4A23-AF12-1DD9E125D218}"/>
                </a:ext>
              </a:extLst>
            </p:cNvPr>
            <p:cNvSpPr/>
            <p:nvPr/>
          </p:nvSpPr>
          <p:spPr>
            <a:xfrm>
              <a:off x="9005376" y="4356071"/>
              <a:ext cx="1363652" cy="973078"/>
            </a:xfrm>
            <a:prstGeom prst="roundRect">
              <a:avLst>
                <a:gd name="adj" fmla="val 8602"/>
              </a:avLst>
            </a:prstGeom>
            <a:noFill/>
            <a:ln w="22225">
              <a:solidFill>
                <a:srgbClr val="0070C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sz="1350">
                <a:latin typeface="DIN Condensed" panose="00000500000000000000"/>
              </a:endParaRPr>
            </a:p>
          </p:txBody>
        </p:sp>
        <p:sp>
          <p:nvSpPr>
            <p:cNvPr id="57" name="TextBox 56">
              <a:extLst>
                <a:ext uri="{FF2B5EF4-FFF2-40B4-BE49-F238E27FC236}">
                  <a16:creationId xmlns:a16="http://schemas.microsoft.com/office/drawing/2014/main" id="{B84CAE4F-DA46-4027-A8B8-EC7A1CF342A9}"/>
                </a:ext>
              </a:extLst>
            </p:cNvPr>
            <p:cNvSpPr txBox="1"/>
            <p:nvPr/>
          </p:nvSpPr>
          <p:spPr>
            <a:xfrm>
              <a:off x="9106875" y="5363889"/>
              <a:ext cx="1174131" cy="240087"/>
            </a:xfrm>
            <a:prstGeom prst="rect">
              <a:avLst/>
            </a:prstGeom>
            <a:noFill/>
          </p:spPr>
          <p:txBody>
            <a:bodyPr wrap="none" lIns="51434" tIns="25717" rIns="51434" bIns="25717" rtlCol="0">
              <a:spAutoFit/>
            </a:bodyPr>
            <a:lstStyle/>
            <a:p>
              <a:pPr defTabSz="514337"/>
              <a:r>
                <a:rPr lang="en-US" sz="1200" b="1" dirty="0">
                  <a:solidFill>
                    <a:prstClr val="black"/>
                  </a:solidFill>
                  <a:latin typeface="DIN Condensed" panose="00000500000000000000"/>
                </a:rPr>
                <a:t>Opportunity details</a:t>
              </a:r>
            </a:p>
          </p:txBody>
        </p:sp>
      </p:grpSp>
      <p:sp>
        <p:nvSpPr>
          <p:cNvPr id="58" name="TextBox 57">
            <a:extLst>
              <a:ext uri="{FF2B5EF4-FFF2-40B4-BE49-F238E27FC236}">
                <a16:creationId xmlns:a16="http://schemas.microsoft.com/office/drawing/2014/main" id="{F1F013F0-0942-4097-855A-24454C9B495C}"/>
              </a:ext>
            </a:extLst>
          </p:cNvPr>
          <p:cNvSpPr txBox="1"/>
          <p:nvPr/>
        </p:nvSpPr>
        <p:spPr>
          <a:xfrm>
            <a:off x="5593100" y="2068898"/>
            <a:ext cx="1415029" cy="769441"/>
          </a:xfrm>
          <a:prstGeom prst="rect">
            <a:avLst/>
          </a:prstGeom>
          <a:noFill/>
        </p:spPr>
        <p:txBody>
          <a:bodyPr wrap="square" rtlCol="0">
            <a:spAutoFit/>
          </a:bodyPr>
          <a:lstStyle/>
          <a:p>
            <a:r>
              <a:rPr lang="en-US" sz="1100" b="1" dirty="0">
                <a:latin typeface="DIN Condensed" panose="00000500000000000000"/>
              </a:rPr>
              <a:t>Project location,</a:t>
            </a:r>
          </a:p>
          <a:p>
            <a:r>
              <a:rPr lang="en-US" sz="1100" b="1" dirty="0">
                <a:latin typeface="DIN Condensed" panose="00000500000000000000"/>
              </a:rPr>
              <a:t>Site details,</a:t>
            </a:r>
          </a:p>
          <a:p>
            <a:r>
              <a:rPr lang="en-US" sz="1100" b="1" dirty="0">
                <a:latin typeface="DIN Condensed" panose="00000500000000000000"/>
              </a:rPr>
              <a:t>Scope details,</a:t>
            </a:r>
          </a:p>
          <a:p>
            <a:r>
              <a:rPr lang="en-US" sz="1100" b="1" dirty="0">
                <a:latin typeface="DIN Condensed" panose="00000500000000000000"/>
              </a:rPr>
              <a:t>Task details</a:t>
            </a:r>
          </a:p>
        </p:txBody>
      </p:sp>
      <p:grpSp>
        <p:nvGrpSpPr>
          <p:cNvPr id="59" name="Group 58">
            <a:extLst>
              <a:ext uri="{FF2B5EF4-FFF2-40B4-BE49-F238E27FC236}">
                <a16:creationId xmlns:a16="http://schemas.microsoft.com/office/drawing/2014/main" id="{D966FAE7-57F9-47C2-82D6-29926BE5128F}"/>
              </a:ext>
            </a:extLst>
          </p:cNvPr>
          <p:cNvGrpSpPr/>
          <p:nvPr/>
        </p:nvGrpSpPr>
        <p:grpSpPr>
          <a:xfrm>
            <a:off x="7536164" y="1946896"/>
            <a:ext cx="1573624" cy="1217152"/>
            <a:chOff x="8620771" y="2993735"/>
            <a:chExt cx="1363652" cy="1235080"/>
          </a:xfrm>
        </p:grpSpPr>
        <p:sp>
          <p:nvSpPr>
            <p:cNvPr id="60" name="Rounded Rectangle 21">
              <a:extLst>
                <a:ext uri="{FF2B5EF4-FFF2-40B4-BE49-F238E27FC236}">
                  <a16:creationId xmlns:a16="http://schemas.microsoft.com/office/drawing/2014/main" id="{839DC069-29FE-4009-AEBB-5FB2786FDCA4}"/>
                </a:ext>
              </a:extLst>
            </p:cNvPr>
            <p:cNvSpPr/>
            <p:nvPr/>
          </p:nvSpPr>
          <p:spPr>
            <a:xfrm>
              <a:off x="8620771" y="2993735"/>
              <a:ext cx="1363652" cy="973078"/>
            </a:xfrm>
            <a:prstGeom prst="roundRect">
              <a:avLst>
                <a:gd name="adj" fmla="val 8602"/>
              </a:avLst>
            </a:prstGeom>
            <a:noFill/>
            <a:ln w="22225">
              <a:solidFill>
                <a:srgbClr val="0070C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sz="1350">
                <a:latin typeface="DIN Condensed" panose="00000500000000000000"/>
              </a:endParaRPr>
            </a:p>
          </p:txBody>
        </p:sp>
        <p:sp>
          <p:nvSpPr>
            <p:cNvPr id="61" name="TextBox 60">
              <a:extLst>
                <a:ext uri="{FF2B5EF4-FFF2-40B4-BE49-F238E27FC236}">
                  <a16:creationId xmlns:a16="http://schemas.microsoft.com/office/drawing/2014/main" id="{DA9D3E7F-2789-480A-9E89-DB11AAC2A583}"/>
                </a:ext>
              </a:extLst>
            </p:cNvPr>
            <p:cNvSpPr txBox="1"/>
            <p:nvPr/>
          </p:nvSpPr>
          <p:spPr>
            <a:xfrm>
              <a:off x="8837627" y="3988728"/>
              <a:ext cx="1088616" cy="240087"/>
            </a:xfrm>
            <a:prstGeom prst="rect">
              <a:avLst/>
            </a:prstGeom>
            <a:noFill/>
          </p:spPr>
          <p:txBody>
            <a:bodyPr wrap="none" lIns="51434" tIns="25717" rIns="51434" bIns="25717" rtlCol="0">
              <a:spAutoFit/>
            </a:bodyPr>
            <a:lstStyle/>
            <a:p>
              <a:pPr defTabSz="514337"/>
              <a:r>
                <a:rPr lang="en-US" sz="1200" b="1" dirty="0">
                  <a:solidFill>
                    <a:prstClr val="black"/>
                  </a:solidFill>
                  <a:latin typeface="DIN Condensed" panose="00000500000000000000"/>
                </a:rPr>
                <a:t>Calculate </a:t>
              </a:r>
              <a:r>
                <a:rPr lang="en-US" sz="1200" b="1" dirty="0" err="1">
                  <a:solidFill>
                    <a:prstClr val="black"/>
                  </a:solidFill>
                  <a:latin typeface="DIN Condensed" panose="00000500000000000000"/>
                </a:rPr>
                <a:t>Profsum</a:t>
              </a:r>
              <a:endParaRPr lang="en-US" sz="1200" b="1" dirty="0">
                <a:solidFill>
                  <a:prstClr val="black"/>
                </a:solidFill>
                <a:latin typeface="DIN Condensed" panose="00000500000000000000"/>
              </a:endParaRPr>
            </a:p>
          </p:txBody>
        </p:sp>
      </p:grpSp>
      <p:cxnSp>
        <p:nvCxnSpPr>
          <p:cNvPr id="69" name="Straight Arrow Connector 68">
            <a:extLst>
              <a:ext uri="{FF2B5EF4-FFF2-40B4-BE49-F238E27FC236}">
                <a16:creationId xmlns:a16="http://schemas.microsoft.com/office/drawing/2014/main" id="{66C3C1D2-B247-4C81-91D2-C426016B4114}"/>
              </a:ext>
            </a:extLst>
          </p:cNvPr>
          <p:cNvCxnSpPr>
            <a:cxnSpLocks/>
            <a:stCxn id="58" idx="3"/>
          </p:cNvCxnSpPr>
          <p:nvPr/>
        </p:nvCxnSpPr>
        <p:spPr>
          <a:xfrm flipV="1">
            <a:off x="7008129" y="2438231"/>
            <a:ext cx="536012" cy="15388"/>
          </a:xfrm>
          <a:prstGeom prst="straightConnector1">
            <a:avLst/>
          </a:prstGeom>
          <a:ln w="25400">
            <a:solidFill>
              <a:schemeClr val="tx2"/>
            </a:solidFill>
            <a:tailEnd type="arrow"/>
          </a:ln>
        </p:spPr>
        <p:style>
          <a:lnRef idx="3">
            <a:schemeClr val="accent5"/>
          </a:lnRef>
          <a:fillRef idx="0">
            <a:schemeClr val="accent5"/>
          </a:fillRef>
          <a:effectRef idx="2">
            <a:schemeClr val="accent5"/>
          </a:effectRef>
          <a:fontRef idx="minor">
            <a:schemeClr val="tx1"/>
          </a:fontRef>
        </p:style>
      </p:cxnSp>
      <p:pic>
        <p:nvPicPr>
          <p:cNvPr id="2055" name="Picture 4" descr="View files - Free interface icons">
            <a:extLst>
              <a:ext uri="{FF2B5EF4-FFF2-40B4-BE49-F238E27FC236}">
                <a16:creationId xmlns:a16="http://schemas.microsoft.com/office/drawing/2014/main" id="{6F539B10-7E1F-49FD-8D68-B81D1B5E23D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949842" y="3469130"/>
            <a:ext cx="903910" cy="903910"/>
          </a:xfrm>
          <a:prstGeom prst="rect">
            <a:avLst/>
          </a:prstGeom>
          <a:noFill/>
          <a:ln w="34925">
            <a:solidFill>
              <a:srgbClr val="0070C0"/>
            </a:solidFill>
          </a:ln>
          <a:extLst>
            <a:ext uri="{909E8E84-426E-40DD-AFC4-6F175D3DCCD1}">
              <a14:hiddenFill xmlns:a14="http://schemas.microsoft.com/office/drawing/2010/main">
                <a:solidFill>
                  <a:srgbClr val="FFFFFF"/>
                </a:solidFill>
              </a14:hiddenFill>
            </a:ext>
          </a:extLst>
        </p:spPr>
      </p:pic>
      <p:pic>
        <p:nvPicPr>
          <p:cNvPr id="2056" name="Picture 6" descr="Download icon - Download on Iconfinder">
            <a:extLst>
              <a:ext uri="{FF2B5EF4-FFF2-40B4-BE49-F238E27FC236}">
                <a16:creationId xmlns:a16="http://schemas.microsoft.com/office/drawing/2014/main" id="{B98E76D1-FA8D-4B55-B7E1-7B7124D45A3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345899" y="3460056"/>
            <a:ext cx="951831" cy="951831"/>
          </a:xfrm>
          <a:prstGeom prst="rect">
            <a:avLst/>
          </a:prstGeom>
          <a:noFill/>
          <a:ln w="34925">
            <a:solidFill>
              <a:srgbClr val="0070C0"/>
            </a:solidFill>
          </a:ln>
          <a:extLst>
            <a:ext uri="{909E8E84-426E-40DD-AFC4-6F175D3DCCD1}">
              <a14:hiddenFill xmlns:a14="http://schemas.microsoft.com/office/drawing/2010/main">
                <a:solidFill>
                  <a:srgbClr val="FFFFFF"/>
                </a:solidFill>
              </a14:hiddenFill>
            </a:ext>
          </a:extLst>
        </p:spPr>
      </p:pic>
      <p:cxnSp>
        <p:nvCxnSpPr>
          <p:cNvPr id="82" name="Straight Arrow Connector 81">
            <a:extLst>
              <a:ext uri="{FF2B5EF4-FFF2-40B4-BE49-F238E27FC236}">
                <a16:creationId xmlns:a16="http://schemas.microsoft.com/office/drawing/2014/main" id="{65BEA955-7DCB-43F1-986B-CA4C764256F4}"/>
              </a:ext>
            </a:extLst>
          </p:cNvPr>
          <p:cNvCxnSpPr>
            <a:cxnSpLocks/>
            <a:stCxn id="2055" idx="1"/>
          </p:cNvCxnSpPr>
          <p:nvPr/>
        </p:nvCxnSpPr>
        <p:spPr>
          <a:xfrm flipH="1">
            <a:off x="7326318" y="3921085"/>
            <a:ext cx="623524" cy="1941"/>
          </a:xfrm>
          <a:prstGeom prst="straightConnector1">
            <a:avLst/>
          </a:prstGeom>
          <a:ln w="25400">
            <a:solidFill>
              <a:schemeClr val="tx2"/>
            </a:solidFill>
            <a:tailEnd type="arrow"/>
          </a:ln>
        </p:spPr>
        <p:style>
          <a:lnRef idx="3">
            <a:schemeClr val="accent5"/>
          </a:lnRef>
          <a:fillRef idx="0">
            <a:schemeClr val="accent5"/>
          </a:fillRef>
          <a:effectRef idx="2">
            <a:schemeClr val="accent5"/>
          </a:effectRef>
          <a:fontRef idx="minor">
            <a:schemeClr val="tx1"/>
          </a:fontRef>
        </p:style>
      </p:cxnSp>
      <p:sp>
        <p:nvSpPr>
          <p:cNvPr id="85" name="TextBox 84">
            <a:extLst>
              <a:ext uri="{FF2B5EF4-FFF2-40B4-BE49-F238E27FC236}">
                <a16:creationId xmlns:a16="http://schemas.microsoft.com/office/drawing/2014/main" id="{E0B1295E-3071-4FF5-A3DA-954F120B4869}"/>
              </a:ext>
            </a:extLst>
          </p:cNvPr>
          <p:cNvSpPr txBox="1"/>
          <p:nvPr/>
        </p:nvSpPr>
        <p:spPr>
          <a:xfrm>
            <a:off x="8142257" y="4553848"/>
            <a:ext cx="994245" cy="236602"/>
          </a:xfrm>
          <a:prstGeom prst="rect">
            <a:avLst/>
          </a:prstGeom>
          <a:noFill/>
        </p:spPr>
        <p:txBody>
          <a:bodyPr wrap="none" lIns="51434" tIns="25717" rIns="51434" bIns="25717" rtlCol="0">
            <a:spAutoFit/>
          </a:bodyPr>
          <a:lstStyle/>
          <a:p>
            <a:pPr defTabSz="514337"/>
            <a:r>
              <a:rPr lang="en-US" sz="1200" b="1" dirty="0">
                <a:solidFill>
                  <a:prstClr val="black"/>
                </a:solidFill>
                <a:latin typeface="DIN Condensed" panose="00000500000000000000"/>
              </a:rPr>
              <a:t>View </a:t>
            </a:r>
            <a:r>
              <a:rPr lang="en-US" sz="1200" b="1" dirty="0" err="1">
                <a:solidFill>
                  <a:prstClr val="black"/>
                </a:solidFill>
                <a:latin typeface="DIN Condensed" panose="00000500000000000000"/>
              </a:rPr>
              <a:t>Profsum</a:t>
            </a:r>
            <a:endParaRPr lang="en-US" sz="1200" b="1" dirty="0">
              <a:solidFill>
                <a:prstClr val="black"/>
              </a:solidFill>
              <a:latin typeface="DIN Condensed" panose="00000500000000000000"/>
            </a:endParaRPr>
          </a:p>
        </p:txBody>
      </p:sp>
      <p:sp>
        <p:nvSpPr>
          <p:cNvPr id="86" name="TextBox 85">
            <a:extLst>
              <a:ext uri="{FF2B5EF4-FFF2-40B4-BE49-F238E27FC236}">
                <a16:creationId xmlns:a16="http://schemas.microsoft.com/office/drawing/2014/main" id="{B3F30A56-C5FE-465C-BC2B-096F25059FB0}"/>
              </a:ext>
            </a:extLst>
          </p:cNvPr>
          <p:cNvSpPr txBox="1"/>
          <p:nvPr/>
        </p:nvSpPr>
        <p:spPr>
          <a:xfrm>
            <a:off x="6263277" y="4552569"/>
            <a:ext cx="1137489" cy="236602"/>
          </a:xfrm>
          <a:prstGeom prst="rect">
            <a:avLst/>
          </a:prstGeom>
          <a:noFill/>
        </p:spPr>
        <p:txBody>
          <a:bodyPr wrap="none" lIns="51434" tIns="25717" rIns="51434" bIns="25717" rtlCol="0">
            <a:spAutoFit/>
          </a:bodyPr>
          <a:lstStyle/>
          <a:p>
            <a:pPr defTabSz="514337"/>
            <a:r>
              <a:rPr lang="en-US" sz="1200" b="1" dirty="0">
                <a:solidFill>
                  <a:prstClr val="black"/>
                </a:solidFill>
                <a:latin typeface="DIN Condensed" panose="00000500000000000000"/>
              </a:rPr>
              <a:t>Download  CMR</a:t>
            </a:r>
          </a:p>
        </p:txBody>
      </p:sp>
      <p:cxnSp>
        <p:nvCxnSpPr>
          <p:cNvPr id="88" name="Straight Arrow Connector 87">
            <a:extLst>
              <a:ext uri="{FF2B5EF4-FFF2-40B4-BE49-F238E27FC236}">
                <a16:creationId xmlns:a16="http://schemas.microsoft.com/office/drawing/2014/main" id="{4FF4C16F-0DC6-4E13-BEBD-50441D458670}"/>
              </a:ext>
            </a:extLst>
          </p:cNvPr>
          <p:cNvCxnSpPr>
            <a:cxnSpLocks/>
          </p:cNvCxnSpPr>
          <p:nvPr/>
        </p:nvCxnSpPr>
        <p:spPr>
          <a:xfrm flipH="1">
            <a:off x="5676012" y="4021122"/>
            <a:ext cx="623524" cy="1941"/>
          </a:xfrm>
          <a:prstGeom prst="straightConnector1">
            <a:avLst/>
          </a:prstGeom>
          <a:ln w="25400">
            <a:solidFill>
              <a:schemeClr val="tx2"/>
            </a:solidFill>
            <a:tailEnd type="arrow"/>
          </a:ln>
        </p:spPr>
        <p:style>
          <a:lnRef idx="3">
            <a:schemeClr val="accent5"/>
          </a:lnRef>
          <a:fillRef idx="0">
            <a:schemeClr val="accent5"/>
          </a:fillRef>
          <a:effectRef idx="2">
            <a:schemeClr val="accent5"/>
          </a:effectRef>
          <a:fontRef idx="minor">
            <a:schemeClr val="tx1"/>
          </a:fontRef>
        </p:style>
      </p:cxnSp>
      <p:pic>
        <p:nvPicPr>
          <p:cNvPr id="2063" name="Picture 8" descr="Tables, generate, files, documents, reports, file, report icon - Download  on Iconfinder">
            <a:extLst>
              <a:ext uri="{FF2B5EF4-FFF2-40B4-BE49-F238E27FC236}">
                <a16:creationId xmlns:a16="http://schemas.microsoft.com/office/drawing/2014/main" id="{FBA4943F-78B4-4593-A707-E5349E9EFA5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50504" y="3486980"/>
            <a:ext cx="993898" cy="993898"/>
          </a:xfrm>
          <a:prstGeom prst="rect">
            <a:avLst/>
          </a:prstGeom>
          <a:noFill/>
          <a:ln w="34925">
            <a:solidFill>
              <a:srgbClr val="0070C0"/>
            </a:solidFill>
          </a:ln>
          <a:extLst>
            <a:ext uri="{909E8E84-426E-40DD-AFC4-6F175D3DCCD1}">
              <a14:hiddenFill xmlns:a14="http://schemas.microsoft.com/office/drawing/2010/main">
                <a:solidFill>
                  <a:srgbClr val="FFFFFF"/>
                </a:solidFill>
              </a14:hiddenFill>
            </a:ext>
          </a:extLst>
        </p:spPr>
      </p:pic>
      <p:sp>
        <p:nvSpPr>
          <p:cNvPr id="91" name="TextBox 90">
            <a:extLst>
              <a:ext uri="{FF2B5EF4-FFF2-40B4-BE49-F238E27FC236}">
                <a16:creationId xmlns:a16="http://schemas.microsoft.com/office/drawing/2014/main" id="{9E2A7BF7-04AC-48BC-A884-5CB7D6730FF8}"/>
              </a:ext>
            </a:extLst>
          </p:cNvPr>
          <p:cNvSpPr txBox="1"/>
          <p:nvPr/>
        </p:nvSpPr>
        <p:spPr>
          <a:xfrm>
            <a:off x="4074018" y="4811300"/>
            <a:ext cx="1105493" cy="421268"/>
          </a:xfrm>
          <a:prstGeom prst="rect">
            <a:avLst/>
          </a:prstGeom>
          <a:noFill/>
        </p:spPr>
        <p:txBody>
          <a:bodyPr wrap="none" lIns="51434" tIns="25717" rIns="51434" bIns="25717" rtlCol="0">
            <a:spAutoFit/>
          </a:bodyPr>
          <a:lstStyle/>
          <a:p>
            <a:pPr algn="ctr" defTabSz="514337"/>
            <a:r>
              <a:rPr lang="en-US" sz="1200" b="1" dirty="0">
                <a:solidFill>
                  <a:prstClr val="black"/>
                </a:solidFill>
                <a:latin typeface="DIN Condensed" panose="00000500000000000000"/>
              </a:rPr>
              <a:t>Generate  CMR,</a:t>
            </a:r>
          </a:p>
          <a:p>
            <a:pPr algn="ctr" defTabSz="514337"/>
            <a:r>
              <a:rPr lang="en-US" sz="1200" b="1" dirty="0">
                <a:solidFill>
                  <a:prstClr val="black"/>
                </a:solidFill>
                <a:latin typeface="DIN Condensed" panose="00000500000000000000"/>
              </a:rPr>
              <a:t>And Task Info</a:t>
            </a:r>
          </a:p>
        </p:txBody>
      </p:sp>
      <p:pic>
        <p:nvPicPr>
          <p:cNvPr id="1026" name="Picture 2" descr="Software Testing - Terms &amp; Definitions - QC More">
            <a:extLst>
              <a:ext uri="{FF2B5EF4-FFF2-40B4-BE49-F238E27FC236}">
                <a16:creationId xmlns:a16="http://schemas.microsoft.com/office/drawing/2014/main" id="{34C592CA-BE7C-4169-9208-4179440A668A}"/>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47232" y="2095569"/>
            <a:ext cx="1036756" cy="1041384"/>
          </a:xfrm>
          <a:prstGeom prst="rect">
            <a:avLst/>
          </a:prstGeom>
          <a:noFill/>
          <a:extLst>
            <a:ext uri="{909E8E84-426E-40DD-AFC4-6F175D3DCCD1}">
              <a14:hiddenFill xmlns:a14="http://schemas.microsoft.com/office/drawing/2010/main">
                <a:solidFill>
                  <a:srgbClr val="FFFFFF"/>
                </a:solidFill>
              </a14:hiddenFill>
            </a:ext>
          </a:extLst>
        </p:spPr>
      </p:pic>
      <p:cxnSp>
        <p:nvCxnSpPr>
          <p:cNvPr id="87" name="Straight Arrow Connector 86">
            <a:extLst>
              <a:ext uri="{FF2B5EF4-FFF2-40B4-BE49-F238E27FC236}">
                <a16:creationId xmlns:a16="http://schemas.microsoft.com/office/drawing/2014/main" id="{6413A562-2F75-47B4-A485-99EDAFE21BBF}"/>
              </a:ext>
            </a:extLst>
          </p:cNvPr>
          <p:cNvCxnSpPr>
            <a:cxnSpLocks/>
            <a:stCxn id="1026" idx="2"/>
            <a:endCxn id="29" idx="0"/>
          </p:cNvCxnSpPr>
          <p:nvPr/>
        </p:nvCxnSpPr>
        <p:spPr>
          <a:xfrm flipH="1">
            <a:off x="1262809" y="3136953"/>
            <a:ext cx="2801" cy="1014111"/>
          </a:xfrm>
          <a:prstGeom prst="straightConnector1">
            <a:avLst/>
          </a:prstGeom>
          <a:ln w="25400">
            <a:solidFill>
              <a:schemeClr val="tx2"/>
            </a:solidFill>
            <a:tailEnd type="arrow"/>
          </a:ln>
        </p:spPr>
        <p:style>
          <a:lnRef idx="3">
            <a:schemeClr val="accent5"/>
          </a:lnRef>
          <a:fillRef idx="0">
            <a:schemeClr val="accent5"/>
          </a:fillRef>
          <a:effectRef idx="2">
            <a:schemeClr val="accent5"/>
          </a:effectRef>
          <a:fontRef idx="minor">
            <a:schemeClr val="tx1"/>
          </a:fontRef>
        </p:style>
      </p:cxnSp>
      <p:sp>
        <p:nvSpPr>
          <p:cNvPr id="90" name="TextBox 89">
            <a:extLst>
              <a:ext uri="{FF2B5EF4-FFF2-40B4-BE49-F238E27FC236}">
                <a16:creationId xmlns:a16="http://schemas.microsoft.com/office/drawing/2014/main" id="{7CD64171-F609-4EBB-AF56-31BE1D9551BD}"/>
              </a:ext>
            </a:extLst>
          </p:cNvPr>
          <p:cNvSpPr txBox="1"/>
          <p:nvPr/>
        </p:nvSpPr>
        <p:spPr>
          <a:xfrm>
            <a:off x="240231" y="1824414"/>
            <a:ext cx="1331858" cy="276999"/>
          </a:xfrm>
          <a:prstGeom prst="rect">
            <a:avLst/>
          </a:prstGeom>
          <a:noFill/>
        </p:spPr>
        <p:txBody>
          <a:bodyPr wrap="square" rtlCol="0">
            <a:spAutoFit/>
          </a:bodyPr>
          <a:lstStyle/>
          <a:p>
            <a:r>
              <a:rPr lang="en-US" sz="1200" b="1" dirty="0">
                <a:latin typeface="DIN Condensed" panose="00000500000000000000"/>
              </a:rPr>
              <a:t>Developer/Tester</a:t>
            </a:r>
          </a:p>
        </p:txBody>
      </p:sp>
      <p:cxnSp>
        <p:nvCxnSpPr>
          <p:cNvPr id="92" name="Elbow Connector 39">
            <a:extLst>
              <a:ext uri="{FF2B5EF4-FFF2-40B4-BE49-F238E27FC236}">
                <a16:creationId xmlns:a16="http://schemas.microsoft.com/office/drawing/2014/main" id="{15F946D6-1338-4287-8396-9C66B201F9BA}"/>
              </a:ext>
            </a:extLst>
          </p:cNvPr>
          <p:cNvCxnSpPr>
            <a:cxnSpLocks/>
            <a:stCxn id="2063" idx="2"/>
            <a:endCxn id="7" idx="3"/>
          </p:cNvCxnSpPr>
          <p:nvPr/>
        </p:nvCxnSpPr>
        <p:spPr>
          <a:xfrm rot="5400000">
            <a:off x="3824009" y="4489334"/>
            <a:ext cx="1331901" cy="1314988"/>
          </a:xfrm>
          <a:prstGeom prst="bentConnector2">
            <a:avLst/>
          </a:prstGeom>
          <a:ln w="25400">
            <a:solidFill>
              <a:schemeClr val="tx2"/>
            </a:solidFill>
            <a:tailEnd type="arrow"/>
          </a:ln>
        </p:spPr>
        <p:style>
          <a:lnRef idx="3">
            <a:schemeClr val="accent5"/>
          </a:lnRef>
          <a:fillRef idx="0">
            <a:schemeClr val="accent5"/>
          </a:fillRef>
          <a:effectRef idx="2">
            <a:schemeClr val="accent5"/>
          </a:effectRef>
          <a:fontRef idx="minor">
            <a:schemeClr val="tx1"/>
          </a:fontRef>
        </p:style>
      </p:cxnSp>
      <p:cxnSp>
        <p:nvCxnSpPr>
          <p:cNvPr id="94" name="Straight Arrow Connector 93">
            <a:extLst>
              <a:ext uri="{FF2B5EF4-FFF2-40B4-BE49-F238E27FC236}">
                <a16:creationId xmlns:a16="http://schemas.microsoft.com/office/drawing/2014/main" id="{0B928763-FE81-422D-9A05-7D6450DC86D0}"/>
              </a:ext>
            </a:extLst>
          </p:cNvPr>
          <p:cNvCxnSpPr>
            <a:cxnSpLocks/>
            <a:endCxn id="56" idx="1"/>
          </p:cNvCxnSpPr>
          <p:nvPr/>
        </p:nvCxnSpPr>
        <p:spPr>
          <a:xfrm flipV="1">
            <a:off x="4957401" y="2382325"/>
            <a:ext cx="418884" cy="15820"/>
          </a:xfrm>
          <a:prstGeom prst="straightConnector1">
            <a:avLst/>
          </a:prstGeom>
          <a:ln w="25400">
            <a:solidFill>
              <a:schemeClr val="tx2"/>
            </a:solidFill>
            <a:tailEnd type="arrow"/>
          </a:ln>
        </p:spPr>
        <p:style>
          <a:lnRef idx="3">
            <a:schemeClr val="accent5"/>
          </a:lnRef>
          <a:fillRef idx="0">
            <a:schemeClr val="accent5"/>
          </a:fillRef>
          <a:effectRef idx="2">
            <a:schemeClr val="accent5"/>
          </a:effectRef>
          <a:fontRef idx="minor">
            <a:schemeClr val="tx1"/>
          </a:fontRef>
        </p:style>
      </p:cxnSp>
      <p:pic>
        <p:nvPicPr>
          <p:cNvPr id="102" name="Picture 11" descr="Image result for orchestrator">
            <a:extLst>
              <a:ext uri="{FF2B5EF4-FFF2-40B4-BE49-F238E27FC236}">
                <a16:creationId xmlns:a16="http://schemas.microsoft.com/office/drawing/2014/main" id="{B2D3DD16-FEEA-4AF2-86F6-4D00ECC23A1E}"/>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7979420" y="2121372"/>
            <a:ext cx="684438" cy="684441"/>
          </a:xfrm>
          <a:prstGeom prst="rect">
            <a:avLst/>
          </a:prstGeom>
          <a:noFill/>
          <a:extLst>
            <a:ext uri="{909E8E84-426E-40DD-AFC4-6F175D3DCCD1}">
              <a14:hiddenFill xmlns:a14="http://schemas.microsoft.com/office/drawing/2010/main">
                <a:solidFill>
                  <a:srgbClr val="FFFFFF"/>
                </a:solidFill>
              </a14:hiddenFill>
            </a:ext>
          </a:extLst>
        </p:spPr>
      </p:pic>
      <p:sp>
        <p:nvSpPr>
          <p:cNvPr id="2075" name="Rectangle 2074">
            <a:extLst>
              <a:ext uri="{FF2B5EF4-FFF2-40B4-BE49-F238E27FC236}">
                <a16:creationId xmlns:a16="http://schemas.microsoft.com/office/drawing/2014/main" id="{5DBC582F-4252-49AB-BCCA-F25437989A5A}"/>
              </a:ext>
            </a:extLst>
          </p:cNvPr>
          <p:cNvSpPr/>
          <p:nvPr/>
        </p:nvSpPr>
        <p:spPr>
          <a:xfrm>
            <a:off x="5273638" y="1125609"/>
            <a:ext cx="3390219" cy="369332"/>
          </a:xfrm>
          <a:prstGeom prst="rect">
            <a:avLst/>
          </a:prstGeom>
        </p:spPr>
        <p:txBody>
          <a:bodyPr wrap="square">
            <a:spAutoFit/>
          </a:bodyPr>
          <a:lstStyle/>
          <a:p>
            <a:r>
              <a:rPr lang="en-IN" b="1" dirty="0">
                <a:solidFill>
                  <a:srgbClr val="202124"/>
                </a:solidFill>
                <a:latin typeface="DIN Condensed" panose="00000500000000000000"/>
              </a:rPr>
              <a:t>Robotic Process Automation</a:t>
            </a:r>
            <a:endParaRPr lang="en-US" b="1" dirty="0">
              <a:latin typeface="DIN Condensed" panose="00000500000000000000"/>
            </a:endParaRPr>
          </a:p>
        </p:txBody>
      </p:sp>
    </p:spTree>
    <p:extLst>
      <p:ext uri="{BB962C8B-B14F-4D97-AF65-F5344CB8AC3E}">
        <p14:creationId xmlns:p14="http://schemas.microsoft.com/office/powerpoint/2010/main" val="19751655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95918-A3D7-48DD-92A8-B1EFDAEEA32F}"/>
              </a:ext>
            </a:extLst>
          </p:cNvPr>
          <p:cNvSpPr>
            <a:spLocks noGrp="1"/>
          </p:cNvSpPr>
          <p:nvPr>
            <p:ph type="title"/>
          </p:nvPr>
        </p:nvSpPr>
        <p:spPr/>
        <p:txBody>
          <a:bodyPr/>
          <a:lstStyle/>
          <a:p>
            <a:r>
              <a:rPr lang="en-US" sz="4000" dirty="0">
                <a:solidFill>
                  <a:schemeClr val="tx1"/>
                </a:solidFill>
                <a:latin typeface="DIN Condensed"/>
              </a:rPr>
              <a:t>Engagement Road Map</a:t>
            </a:r>
          </a:p>
        </p:txBody>
      </p:sp>
      <p:sp>
        <p:nvSpPr>
          <p:cNvPr id="4" name="Date Placeholder 3">
            <a:extLst>
              <a:ext uri="{FF2B5EF4-FFF2-40B4-BE49-F238E27FC236}">
                <a16:creationId xmlns:a16="http://schemas.microsoft.com/office/drawing/2014/main" id="{7F3A3B2A-8D3A-4D25-A6DA-4FF51BF3C96C}"/>
              </a:ext>
            </a:extLst>
          </p:cNvPr>
          <p:cNvSpPr>
            <a:spLocks noGrp="1"/>
          </p:cNvSpPr>
          <p:nvPr>
            <p:ph type="dt" sz="half" idx="2"/>
          </p:nvPr>
        </p:nvSpPr>
        <p:spPr/>
        <p:txBody>
          <a:bodyPr/>
          <a:lstStyle/>
          <a:p>
            <a:fld id="{E86AE1E2-3CC8-0F45-81C4-C132FCBEA31C}" type="datetime1">
              <a:rPr lang="en-US" smtClean="0">
                <a:latin typeface="DIN Condensed"/>
              </a:rPr>
              <a:t>11/6/2020</a:t>
            </a:fld>
            <a:endParaRPr lang="en-US">
              <a:latin typeface="DIN Condensed"/>
            </a:endParaRPr>
          </a:p>
        </p:txBody>
      </p:sp>
      <p:sp>
        <p:nvSpPr>
          <p:cNvPr id="5" name="Slide Number Placeholder 4">
            <a:extLst>
              <a:ext uri="{FF2B5EF4-FFF2-40B4-BE49-F238E27FC236}">
                <a16:creationId xmlns:a16="http://schemas.microsoft.com/office/drawing/2014/main" id="{BD8F739F-9F1A-40EE-A354-9C21569589C0}"/>
              </a:ext>
            </a:extLst>
          </p:cNvPr>
          <p:cNvSpPr>
            <a:spLocks noGrp="1"/>
          </p:cNvSpPr>
          <p:nvPr>
            <p:ph type="sldNum" sz="quarter" idx="4"/>
          </p:nvPr>
        </p:nvSpPr>
        <p:spPr/>
        <p:txBody>
          <a:bodyPr/>
          <a:lstStyle/>
          <a:p>
            <a:fld id="{D57F1E4F-1CFF-5643-939E-217C01CDF565}" type="slidenum">
              <a:rPr lang="en-US" smtClean="0">
                <a:latin typeface="DIN Condensed"/>
              </a:rPr>
              <a:pPr/>
              <a:t>6</a:t>
            </a:fld>
            <a:endParaRPr lang="en-US">
              <a:latin typeface="DIN Condensed"/>
            </a:endParaRPr>
          </a:p>
        </p:txBody>
      </p:sp>
      <p:cxnSp>
        <p:nvCxnSpPr>
          <p:cNvPr id="7" name="Straight Connector 6">
            <a:extLst>
              <a:ext uri="{FF2B5EF4-FFF2-40B4-BE49-F238E27FC236}">
                <a16:creationId xmlns:a16="http://schemas.microsoft.com/office/drawing/2014/main" id="{4EBB5CC2-14D9-4D34-8268-9D0E5D9A6747}"/>
              </a:ext>
            </a:extLst>
          </p:cNvPr>
          <p:cNvCxnSpPr/>
          <p:nvPr/>
        </p:nvCxnSpPr>
        <p:spPr>
          <a:xfrm flipV="1">
            <a:off x="3283282" y="2207506"/>
            <a:ext cx="0" cy="581724"/>
          </a:xfrm>
          <a:prstGeom prst="line">
            <a:avLst/>
          </a:prstGeom>
          <a:ln w="28575" cap="rnd">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34042B7-E1CB-42FE-AF8D-C2C9AE440E46}"/>
              </a:ext>
            </a:extLst>
          </p:cNvPr>
          <p:cNvCxnSpPr/>
          <p:nvPr/>
        </p:nvCxnSpPr>
        <p:spPr>
          <a:xfrm flipV="1">
            <a:off x="8197302" y="2627106"/>
            <a:ext cx="0" cy="581724"/>
          </a:xfrm>
          <a:prstGeom prst="line">
            <a:avLst/>
          </a:prstGeom>
          <a:ln w="28575" cap="rnd">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9" name="Oval 12">
            <a:extLst>
              <a:ext uri="{FF2B5EF4-FFF2-40B4-BE49-F238E27FC236}">
                <a16:creationId xmlns:a16="http://schemas.microsoft.com/office/drawing/2014/main" id="{387EA690-06E7-4BC6-AC53-32771288BC28}"/>
              </a:ext>
            </a:extLst>
          </p:cNvPr>
          <p:cNvSpPr/>
          <p:nvPr/>
        </p:nvSpPr>
        <p:spPr>
          <a:xfrm>
            <a:off x="2754673" y="922146"/>
            <a:ext cx="7239002" cy="5582130"/>
          </a:xfrm>
          <a:custGeom>
            <a:avLst/>
            <a:gdLst/>
            <a:ahLst/>
            <a:cxnLst/>
            <a:rect l="l" t="t" r="r" b="b"/>
            <a:pathLst>
              <a:path w="6791194" h="5236817">
                <a:moveTo>
                  <a:pt x="1255439" y="0"/>
                </a:moveTo>
                <a:lnTo>
                  <a:pt x="1304159" y="63956"/>
                </a:lnTo>
                <a:cubicBezTo>
                  <a:pt x="874453" y="503674"/>
                  <a:pt x="609601" y="1122754"/>
                  <a:pt x="609601" y="1807817"/>
                </a:cubicBezTo>
                <a:cubicBezTo>
                  <a:pt x="609601" y="3154508"/>
                  <a:pt x="1633078" y="4246217"/>
                  <a:pt x="2895601" y="4246217"/>
                </a:cubicBezTo>
                <a:cubicBezTo>
                  <a:pt x="3843859" y="4246217"/>
                  <a:pt x="4657265" y="3630359"/>
                  <a:pt x="5000369" y="2752089"/>
                </a:cubicBezTo>
                <a:lnTo>
                  <a:pt x="4234140" y="2578973"/>
                </a:lnTo>
                <a:lnTo>
                  <a:pt x="5763203" y="1433713"/>
                </a:lnTo>
                <a:lnTo>
                  <a:pt x="6791194" y="3156694"/>
                </a:lnTo>
                <a:lnTo>
                  <a:pt x="6008088" y="2979765"/>
                </a:lnTo>
                <a:cubicBezTo>
                  <a:pt x="5705922" y="4272158"/>
                  <a:pt x="4492929" y="5236817"/>
                  <a:pt x="3043146" y="5236817"/>
                </a:cubicBezTo>
                <a:cubicBezTo>
                  <a:pt x="1362463" y="5236817"/>
                  <a:pt x="0" y="3940413"/>
                  <a:pt x="0" y="2341217"/>
                </a:cubicBezTo>
                <a:cubicBezTo>
                  <a:pt x="0" y="1378076"/>
                  <a:pt x="494199" y="524765"/>
                  <a:pt x="1255439" y="0"/>
                </a:cubicBezTo>
                <a:close/>
              </a:path>
            </a:pathLst>
          </a:custGeom>
          <a:solidFill>
            <a:srgbClr val="0070C0"/>
          </a:solidFill>
          <a:ln>
            <a:noFill/>
          </a:ln>
          <a:effectLst>
            <a:outerShdw blurRad="266700" dist="952500" dir="5400000" algn="t" rotWithShape="0">
              <a:prstClr val="black">
                <a:alpha val="40000"/>
              </a:prstClr>
            </a:outerShdw>
          </a:effectLst>
          <a:scene3d>
            <a:camera prst="orthographicFront">
              <a:rot lat="17699988" lon="0" rev="0"/>
            </a:camera>
            <a:lightRig rig="twoPt" dir="t"/>
          </a:scene3d>
          <a:sp3d extrusionH="190500" prstMaterial="plastic"/>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latin typeface="DIN Condensed"/>
            </a:endParaRPr>
          </a:p>
        </p:txBody>
      </p:sp>
      <p:grpSp>
        <p:nvGrpSpPr>
          <p:cNvPr id="10" name="Group 9">
            <a:extLst>
              <a:ext uri="{FF2B5EF4-FFF2-40B4-BE49-F238E27FC236}">
                <a16:creationId xmlns:a16="http://schemas.microsoft.com/office/drawing/2014/main" id="{2DD740E3-60D5-4A4C-B07B-7B684DBE382D}"/>
              </a:ext>
            </a:extLst>
          </p:cNvPr>
          <p:cNvGrpSpPr>
            <a:grpSpLocks noChangeAspect="1"/>
          </p:cNvGrpSpPr>
          <p:nvPr/>
        </p:nvGrpSpPr>
        <p:grpSpPr>
          <a:xfrm>
            <a:off x="3028809" y="2643096"/>
            <a:ext cx="508947" cy="584818"/>
            <a:chOff x="6005512" y="2938464"/>
            <a:chExt cx="1188720" cy="1365927"/>
          </a:xfrm>
        </p:grpSpPr>
        <p:sp>
          <p:nvSpPr>
            <p:cNvPr id="11" name="Oval 10">
              <a:extLst>
                <a:ext uri="{FF2B5EF4-FFF2-40B4-BE49-F238E27FC236}">
                  <a16:creationId xmlns:a16="http://schemas.microsoft.com/office/drawing/2014/main" id="{7825C401-427C-4CA0-99DA-F39C6B9CBD10}"/>
                </a:ext>
              </a:extLst>
            </p:cNvPr>
            <p:cNvSpPr/>
            <p:nvPr/>
          </p:nvSpPr>
          <p:spPr>
            <a:xfrm>
              <a:off x="6005512" y="3847191"/>
              <a:ext cx="1188720" cy="457200"/>
            </a:xfrm>
            <a:prstGeom prst="ellipse">
              <a:avLst/>
            </a:prstGeom>
            <a:gradFill flip="none" rotWithShape="1">
              <a:gsLst>
                <a:gs pos="0">
                  <a:schemeClr val="tx1">
                    <a:lumMod val="75000"/>
                    <a:lumOff val="25000"/>
                  </a:schemeClr>
                </a:gs>
                <a:gs pos="100000">
                  <a:sysClr val="window" lastClr="FFFFFF">
                    <a:alpha val="0"/>
                    <a:lumMod val="100000"/>
                  </a:sysClr>
                </a:gs>
              </a:gsLst>
              <a:path path="shape">
                <a:fillToRect l="50000" t="50000" r="50000" b="50000"/>
              </a:path>
              <a:tileRect/>
            </a:gra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DIN Condensed"/>
              </a:endParaRPr>
            </a:p>
          </p:txBody>
        </p:sp>
        <p:grpSp>
          <p:nvGrpSpPr>
            <p:cNvPr id="12" name="Group 11">
              <a:extLst>
                <a:ext uri="{FF2B5EF4-FFF2-40B4-BE49-F238E27FC236}">
                  <a16:creationId xmlns:a16="http://schemas.microsoft.com/office/drawing/2014/main" id="{1CDF10BE-B064-4A42-A9E5-38BFCF32CE4B}"/>
                </a:ext>
              </a:extLst>
            </p:cNvPr>
            <p:cNvGrpSpPr/>
            <p:nvPr/>
          </p:nvGrpSpPr>
          <p:grpSpPr>
            <a:xfrm>
              <a:off x="6029324" y="2938464"/>
              <a:ext cx="1143000" cy="1143000"/>
              <a:chOff x="6019800" y="3276599"/>
              <a:chExt cx="533400" cy="533400"/>
            </a:xfrm>
            <a:effectLst>
              <a:outerShdw blurRad="50800" dist="38100" dir="5400000" algn="t" rotWithShape="0">
                <a:prstClr val="black">
                  <a:alpha val="40000"/>
                </a:prstClr>
              </a:outerShdw>
            </a:effectLst>
          </p:grpSpPr>
          <p:sp>
            <p:nvSpPr>
              <p:cNvPr id="13" name="Oval 12">
                <a:extLst>
                  <a:ext uri="{FF2B5EF4-FFF2-40B4-BE49-F238E27FC236}">
                    <a16:creationId xmlns:a16="http://schemas.microsoft.com/office/drawing/2014/main" id="{899229A6-723C-495D-9649-26DC8C8FA8CA}"/>
                  </a:ext>
                </a:extLst>
              </p:cNvPr>
              <p:cNvSpPr/>
              <p:nvPr/>
            </p:nvSpPr>
            <p:spPr>
              <a:xfrm>
                <a:off x="6019800" y="3276599"/>
                <a:ext cx="533400" cy="533400"/>
              </a:xfrm>
              <a:prstGeom prst="ellipse">
                <a:avLst/>
              </a:prstGeom>
              <a:gradFill flip="none" rotWithShape="1">
                <a:gsLst>
                  <a:gs pos="100000">
                    <a:schemeClr val="accent6">
                      <a:lumMod val="100000"/>
                    </a:schemeClr>
                  </a:gs>
                  <a:gs pos="0">
                    <a:srgbClr val="FFFF00"/>
                  </a:gs>
                </a:gsLst>
                <a:path path="shape">
                  <a:fillToRect l="50000" t="50000" r="50000" b="50000"/>
                </a:path>
                <a:tileRect/>
              </a:gradFill>
              <a:ln w="12700" cap="flat" cmpd="sng" algn="ctr">
                <a:solidFill>
                  <a:schemeClr val="accent6">
                    <a:lumMod val="50000"/>
                  </a:schemeClr>
                </a:solidFill>
                <a:prstDash val="solid"/>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DIN Condensed"/>
                </a:endParaRPr>
              </a:p>
            </p:txBody>
          </p:sp>
          <p:sp>
            <p:nvSpPr>
              <p:cNvPr id="14" name="Oval 13">
                <a:extLst>
                  <a:ext uri="{FF2B5EF4-FFF2-40B4-BE49-F238E27FC236}">
                    <a16:creationId xmlns:a16="http://schemas.microsoft.com/office/drawing/2014/main" id="{4B943624-1131-4F03-8F2E-4DA520B2BF88}"/>
                  </a:ext>
                </a:extLst>
              </p:cNvPr>
              <p:cNvSpPr/>
              <p:nvPr/>
            </p:nvSpPr>
            <p:spPr>
              <a:xfrm>
                <a:off x="6076474" y="3294184"/>
                <a:ext cx="420053" cy="369339"/>
              </a:xfrm>
              <a:prstGeom prst="ellipse">
                <a:avLst/>
              </a:prstGeom>
              <a:gradFill>
                <a:gsLst>
                  <a:gs pos="0">
                    <a:sysClr val="window" lastClr="FFFFFF">
                      <a:lumMod val="100000"/>
                      <a:alpha val="90000"/>
                    </a:sysClr>
                  </a:gs>
                  <a:gs pos="100000">
                    <a:sysClr val="window" lastClr="FFFFFF">
                      <a:alpha val="0"/>
                    </a:sysClr>
                  </a:gs>
                </a:gsLst>
                <a:lin ang="5400000" scaled="1"/>
              </a:gradFill>
              <a:ln w="12700" cap="flat" cmpd="sng" algn="ctr">
                <a:noFill/>
                <a:prstDash val="solid"/>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DIN Condensed"/>
                </a:endParaRPr>
              </a:p>
            </p:txBody>
          </p:sp>
        </p:grpSp>
      </p:grpSp>
      <p:sp>
        <p:nvSpPr>
          <p:cNvPr id="15" name="TextBox 42">
            <a:extLst>
              <a:ext uri="{FF2B5EF4-FFF2-40B4-BE49-F238E27FC236}">
                <a16:creationId xmlns:a16="http://schemas.microsoft.com/office/drawing/2014/main" id="{C80853E3-18BD-40D9-9644-450E40D3F53E}"/>
              </a:ext>
            </a:extLst>
          </p:cNvPr>
          <p:cNvSpPr txBox="1"/>
          <p:nvPr/>
        </p:nvSpPr>
        <p:spPr>
          <a:xfrm>
            <a:off x="604039" y="751376"/>
            <a:ext cx="4869929" cy="156966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buFont typeface="Arial" panose="020B0604020202020204" pitchFamily="34" charset="0"/>
              <a:buChar char="•"/>
            </a:pPr>
            <a:r>
              <a:rPr lang="en-US" sz="1600" dirty="0">
                <a:solidFill>
                  <a:schemeClr val="tx1">
                    <a:lumMod val="95000"/>
                    <a:lumOff val="5000"/>
                  </a:schemeClr>
                </a:solidFill>
                <a:latin typeface="DIN Condensed"/>
              </a:rPr>
              <a:t>Process Streamline and Stabilization </a:t>
            </a:r>
          </a:p>
          <a:p>
            <a:pPr marL="342900" indent="-342900">
              <a:buFont typeface="Arial" panose="020B0604020202020204" pitchFamily="34" charset="0"/>
              <a:buChar char="•"/>
            </a:pPr>
            <a:r>
              <a:rPr lang="en-US" sz="1600" dirty="0">
                <a:solidFill>
                  <a:schemeClr val="tx1">
                    <a:lumMod val="95000"/>
                    <a:lumOff val="5000"/>
                  </a:schemeClr>
                </a:solidFill>
                <a:latin typeface="DIN Condensed"/>
              </a:rPr>
              <a:t>Standardizing the SOPs using </a:t>
            </a:r>
            <a:r>
              <a:rPr lang="en-US" sz="1600" dirty="0" err="1">
                <a:solidFill>
                  <a:schemeClr val="tx1">
                    <a:lumMod val="95000"/>
                    <a:lumOff val="5000"/>
                  </a:schemeClr>
                </a:solidFill>
                <a:latin typeface="DIN Condensed"/>
              </a:rPr>
              <a:t>Uipath</a:t>
            </a:r>
            <a:endParaRPr lang="en-US" sz="1600" dirty="0">
              <a:solidFill>
                <a:schemeClr val="tx1">
                  <a:lumMod val="95000"/>
                  <a:lumOff val="5000"/>
                </a:schemeClr>
              </a:solidFill>
              <a:latin typeface="DIN Condensed"/>
            </a:endParaRPr>
          </a:p>
          <a:p>
            <a:pPr marL="342900" indent="-342900">
              <a:buFont typeface="Arial" panose="020B0604020202020204" pitchFamily="34" charset="0"/>
              <a:buChar char="•"/>
            </a:pPr>
            <a:r>
              <a:rPr lang="en-US" sz="1600" dirty="0">
                <a:solidFill>
                  <a:schemeClr val="tx1">
                    <a:lumMod val="95000"/>
                    <a:lumOff val="5000"/>
                  </a:schemeClr>
                </a:solidFill>
                <a:latin typeface="DIN Condensed"/>
              </a:rPr>
              <a:t>RCA for Major ticket contributed application </a:t>
            </a:r>
          </a:p>
          <a:p>
            <a:pPr marL="342900" indent="-342900">
              <a:buFont typeface="Arial" panose="020B0604020202020204" pitchFamily="34" charset="0"/>
              <a:buChar char="•"/>
            </a:pPr>
            <a:r>
              <a:rPr lang="en-US" sz="1600" dirty="0">
                <a:solidFill>
                  <a:schemeClr val="tx1">
                    <a:lumMod val="95000"/>
                    <a:lumOff val="5000"/>
                  </a:schemeClr>
                </a:solidFill>
                <a:latin typeface="DIN Condensed"/>
              </a:rPr>
              <a:t>Bug-Fix to reduce the ticket volume</a:t>
            </a:r>
          </a:p>
          <a:p>
            <a:pPr marL="342900" indent="-342900">
              <a:buFont typeface="Arial" panose="020B0604020202020204" pitchFamily="34" charset="0"/>
              <a:buChar char="•"/>
            </a:pPr>
            <a:endParaRPr lang="en-US" sz="1600" b="1" dirty="0">
              <a:solidFill>
                <a:schemeClr val="tx1">
                  <a:lumMod val="95000"/>
                  <a:lumOff val="5000"/>
                </a:schemeClr>
              </a:solidFill>
              <a:latin typeface="DIN Condensed"/>
            </a:endParaRPr>
          </a:p>
          <a:p>
            <a:pPr marL="342900" indent="-342900">
              <a:buFont typeface="Arial" panose="020B0604020202020204" pitchFamily="34" charset="0"/>
              <a:buChar char="•"/>
            </a:pPr>
            <a:endParaRPr lang="en-US" sz="1600" dirty="0">
              <a:solidFill>
                <a:schemeClr val="tx1">
                  <a:lumMod val="95000"/>
                  <a:lumOff val="5000"/>
                </a:schemeClr>
              </a:solidFill>
              <a:latin typeface="DIN Condensed"/>
            </a:endParaRPr>
          </a:p>
        </p:txBody>
      </p:sp>
      <p:cxnSp>
        <p:nvCxnSpPr>
          <p:cNvPr id="16" name="Straight Connector 15">
            <a:extLst>
              <a:ext uri="{FF2B5EF4-FFF2-40B4-BE49-F238E27FC236}">
                <a16:creationId xmlns:a16="http://schemas.microsoft.com/office/drawing/2014/main" id="{EC8E8010-94F4-433B-BEB5-60AF7E646CA2}"/>
              </a:ext>
            </a:extLst>
          </p:cNvPr>
          <p:cNvCxnSpPr/>
          <p:nvPr/>
        </p:nvCxnSpPr>
        <p:spPr>
          <a:xfrm>
            <a:off x="4005680" y="4045008"/>
            <a:ext cx="0" cy="1410689"/>
          </a:xfrm>
          <a:prstGeom prst="line">
            <a:avLst/>
          </a:prstGeom>
          <a:ln w="28575" cap="rnd">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60940D7-6131-4BD1-A338-AB546C2C6BC4}"/>
              </a:ext>
            </a:extLst>
          </p:cNvPr>
          <p:cNvCxnSpPr/>
          <p:nvPr/>
        </p:nvCxnSpPr>
        <p:spPr>
          <a:xfrm>
            <a:off x="2828855" y="5484393"/>
            <a:ext cx="1442446" cy="0"/>
          </a:xfrm>
          <a:prstGeom prst="line">
            <a:avLst/>
          </a:prstGeom>
          <a:ln w="28575" cap="rnd">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nvGrpSpPr>
          <p:cNvPr id="18" name="Group 17">
            <a:extLst>
              <a:ext uri="{FF2B5EF4-FFF2-40B4-BE49-F238E27FC236}">
                <a16:creationId xmlns:a16="http://schemas.microsoft.com/office/drawing/2014/main" id="{C226E8D9-A3FE-4FA8-9333-D373B46E1768}"/>
              </a:ext>
            </a:extLst>
          </p:cNvPr>
          <p:cNvGrpSpPr>
            <a:grpSpLocks noChangeAspect="1"/>
          </p:cNvGrpSpPr>
          <p:nvPr/>
        </p:nvGrpSpPr>
        <p:grpSpPr>
          <a:xfrm>
            <a:off x="3531387" y="3536565"/>
            <a:ext cx="933069" cy="1072166"/>
            <a:chOff x="6005512" y="2938464"/>
            <a:chExt cx="1188720" cy="1365927"/>
          </a:xfrm>
        </p:grpSpPr>
        <p:sp>
          <p:nvSpPr>
            <p:cNvPr id="19" name="Oval 18">
              <a:extLst>
                <a:ext uri="{FF2B5EF4-FFF2-40B4-BE49-F238E27FC236}">
                  <a16:creationId xmlns:a16="http://schemas.microsoft.com/office/drawing/2014/main" id="{3ABD8C15-BBBE-4917-8D7D-5A66E9A1CEBC}"/>
                </a:ext>
              </a:extLst>
            </p:cNvPr>
            <p:cNvSpPr/>
            <p:nvPr/>
          </p:nvSpPr>
          <p:spPr>
            <a:xfrm>
              <a:off x="6005512" y="3847191"/>
              <a:ext cx="1188720" cy="457200"/>
            </a:xfrm>
            <a:prstGeom prst="ellipse">
              <a:avLst/>
            </a:prstGeom>
            <a:gradFill flip="none" rotWithShape="1">
              <a:gsLst>
                <a:gs pos="0">
                  <a:schemeClr val="tx1">
                    <a:lumMod val="75000"/>
                    <a:lumOff val="25000"/>
                  </a:schemeClr>
                </a:gs>
                <a:gs pos="100000">
                  <a:sysClr val="window" lastClr="FFFFFF">
                    <a:alpha val="0"/>
                    <a:lumMod val="100000"/>
                  </a:sysClr>
                </a:gs>
              </a:gsLst>
              <a:path path="shape">
                <a:fillToRect l="50000" t="50000" r="50000" b="50000"/>
              </a:path>
              <a:tileRect/>
            </a:gra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DIN Condensed"/>
              </a:endParaRPr>
            </a:p>
          </p:txBody>
        </p:sp>
        <p:grpSp>
          <p:nvGrpSpPr>
            <p:cNvPr id="20" name="Group 19">
              <a:extLst>
                <a:ext uri="{FF2B5EF4-FFF2-40B4-BE49-F238E27FC236}">
                  <a16:creationId xmlns:a16="http://schemas.microsoft.com/office/drawing/2014/main" id="{C95F86AD-8E9B-4E60-B8AF-7A6E09D7AA75}"/>
                </a:ext>
              </a:extLst>
            </p:cNvPr>
            <p:cNvGrpSpPr/>
            <p:nvPr/>
          </p:nvGrpSpPr>
          <p:grpSpPr>
            <a:xfrm>
              <a:off x="6029324" y="2938464"/>
              <a:ext cx="1143000" cy="1143000"/>
              <a:chOff x="6019800" y="3276599"/>
              <a:chExt cx="533400" cy="533400"/>
            </a:xfrm>
            <a:effectLst>
              <a:outerShdw blurRad="50800" dist="38100" dir="5400000" algn="t" rotWithShape="0">
                <a:prstClr val="black">
                  <a:alpha val="40000"/>
                </a:prstClr>
              </a:outerShdw>
            </a:effectLst>
          </p:grpSpPr>
          <p:sp>
            <p:nvSpPr>
              <p:cNvPr id="21" name="Oval 20">
                <a:extLst>
                  <a:ext uri="{FF2B5EF4-FFF2-40B4-BE49-F238E27FC236}">
                    <a16:creationId xmlns:a16="http://schemas.microsoft.com/office/drawing/2014/main" id="{4853F20F-C9C7-4588-B076-E4FF3624602B}"/>
                  </a:ext>
                </a:extLst>
              </p:cNvPr>
              <p:cNvSpPr/>
              <p:nvPr/>
            </p:nvSpPr>
            <p:spPr>
              <a:xfrm>
                <a:off x="6019800" y="3276599"/>
                <a:ext cx="533400" cy="533400"/>
              </a:xfrm>
              <a:prstGeom prst="ellipse">
                <a:avLst/>
              </a:prstGeom>
              <a:gradFill flip="none" rotWithShape="1">
                <a:gsLst>
                  <a:gs pos="100000">
                    <a:srgbClr val="002060">
                      <a:lumMod val="86000"/>
                      <a:lumOff val="14000"/>
                    </a:srgbClr>
                  </a:gs>
                  <a:gs pos="0">
                    <a:srgbClr val="00B0F0"/>
                  </a:gs>
                </a:gsLst>
                <a:path path="shape">
                  <a:fillToRect l="50000" t="50000" r="50000" b="50000"/>
                </a:path>
                <a:tileRect/>
              </a:gradFill>
              <a:ln w="12700" cap="flat" cmpd="sng" algn="ctr">
                <a:solidFill>
                  <a:srgbClr val="002060"/>
                </a:solidFill>
                <a:prstDash val="solid"/>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DIN Condensed"/>
                </a:endParaRPr>
              </a:p>
            </p:txBody>
          </p:sp>
          <p:sp>
            <p:nvSpPr>
              <p:cNvPr id="22" name="Oval 21">
                <a:extLst>
                  <a:ext uri="{FF2B5EF4-FFF2-40B4-BE49-F238E27FC236}">
                    <a16:creationId xmlns:a16="http://schemas.microsoft.com/office/drawing/2014/main" id="{B6CA456C-6E6B-4513-93F2-0183BA2C404D}"/>
                  </a:ext>
                </a:extLst>
              </p:cNvPr>
              <p:cNvSpPr/>
              <p:nvPr/>
            </p:nvSpPr>
            <p:spPr>
              <a:xfrm>
                <a:off x="6076474" y="3294184"/>
                <a:ext cx="420053" cy="369339"/>
              </a:xfrm>
              <a:prstGeom prst="ellipse">
                <a:avLst/>
              </a:prstGeom>
              <a:gradFill>
                <a:gsLst>
                  <a:gs pos="0">
                    <a:sysClr val="window" lastClr="FFFFFF">
                      <a:lumMod val="100000"/>
                      <a:alpha val="90000"/>
                    </a:sysClr>
                  </a:gs>
                  <a:gs pos="100000">
                    <a:sysClr val="window" lastClr="FFFFFF">
                      <a:alpha val="0"/>
                    </a:sysClr>
                  </a:gs>
                </a:gsLst>
                <a:lin ang="5400000" scaled="1"/>
              </a:gradFill>
              <a:ln w="12700" cap="flat" cmpd="sng" algn="ctr">
                <a:noFill/>
                <a:prstDash val="solid"/>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DIN Condensed"/>
                </a:endParaRPr>
              </a:p>
            </p:txBody>
          </p:sp>
        </p:grpSp>
      </p:grpSp>
      <p:cxnSp>
        <p:nvCxnSpPr>
          <p:cNvPr id="23" name="Straight Connector 22">
            <a:extLst>
              <a:ext uri="{FF2B5EF4-FFF2-40B4-BE49-F238E27FC236}">
                <a16:creationId xmlns:a16="http://schemas.microsoft.com/office/drawing/2014/main" id="{583613FB-13D6-40E2-93CB-5A8908C0E23E}"/>
              </a:ext>
            </a:extLst>
          </p:cNvPr>
          <p:cNvCxnSpPr/>
          <p:nvPr/>
        </p:nvCxnSpPr>
        <p:spPr>
          <a:xfrm>
            <a:off x="6182458" y="4167114"/>
            <a:ext cx="0" cy="1399868"/>
          </a:xfrm>
          <a:prstGeom prst="line">
            <a:avLst/>
          </a:prstGeom>
          <a:ln w="28575" cap="rnd">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720BCD6-9642-4D8C-9EFB-717D7AF37FF6}"/>
              </a:ext>
            </a:extLst>
          </p:cNvPr>
          <p:cNvCxnSpPr/>
          <p:nvPr/>
        </p:nvCxnSpPr>
        <p:spPr>
          <a:xfrm>
            <a:off x="5967700" y="5553853"/>
            <a:ext cx="1442446" cy="0"/>
          </a:xfrm>
          <a:prstGeom prst="line">
            <a:avLst/>
          </a:prstGeom>
          <a:ln w="28575" cap="rnd">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9726EF30-DEB1-4F51-8678-0CD6D6D1EC1F}"/>
              </a:ext>
            </a:extLst>
          </p:cNvPr>
          <p:cNvGrpSpPr/>
          <p:nvPr/>
        </p:nvGrpSpPr>
        <p:grpSpPr>
          <a:xfrm>
            <a:off x="5576122" y="3578335"/>
            <a:ext cx="1161895" cy="1335104"/>
            <a:chOff x="6005512" y="2938464"/>
            <a:chExt cx="1188720" cy="1365927"/>
          </a:xfrm>
        </p:grpSpPr>
        <p:sp>
          <p:nvSpPr>
            <p:cNvPr id="26" name="Oval 25">
              <a:extLst>
                <a:ext uri="{FF2B5EF4-FFF2-40B4-BE49-F238E27FC236}">
                  <a16:creationId xmlns:a16="http://schemas.microsoft.com/office/drawing/2014/main" id="{52E2671F-63BE-49EF-811E-EEA4D563946C}"/>
                </a:ext>
              </a:extLst>
            </p:cNvPr>
            <p:cNvSpPr/>
            <p:nvPr/>
          </p:nvSpPr>
          <p:spPr>
            <a:xfrm>
              <a:off x="6005512" y="3847191"/>
              <a:ext cx="1188720" cy="457200"/>
            </a:xfrm>
            <a:prstGeom prst="ellipse">
              <a:avLst/>
            </a:prstGeom>
            <a:gradFill flip="none" rotWithShape="1">
              <a:gsLst>
                <a:gs pos="0">
                  <a:schemeClr val="tx1">
                    <a:lumMod val="75000"/>
                    <a:lumOff val="25000"/>
                  </a:schemeClr>
                </a:gs>
                <a:gs pos="100000">
                  <a:sysClr val="window" lastClr="FFFFFF">
                    <a:alpha val="0"/>
                    <a:lumMod val="100000"/>
                  </a:sysClr>
                </a:gs>
              </a:gsLst>
              <a:path path="shape">
                <a:fillToRect l="50000" t="50000" r="50000" b="50000"/>
              </a:path>
              <a:tileRect/>
            </a:gra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DIN Condensed"/>
              </a:endParaRPr>
            </a:p>
          </p:txBody>
        </p:sp>
        <p:grpSp>
          <p:nvGrpSpPr>
            <p:cNvPr id="27" name="Group 26">
              <a:extLst>
                <a:ext uri="{FF2B5EF4-FFF2-40B4-BE49-F238E27FC236}">
                  <a16:creationId xmlns:a16="http://schemas.microsoft.com/office/drawing/2014/main" id="{F934626C-AB6C-43E5-887A-BC8B15C7479A}"/>
                </a:ext>
              </a:extLst>
            </p:cNvPr>
            <p:cNvGrpSpPr/>
            <p:nvPr/>
          </p:nvGrpSpPr>
          <p:grpSpPr>
            <a:xfrm>
              <a:off x="6029324" y="2938464"/>
              <a:ext cx="1143000" cy="1143000"/>
              <a:chOff x="6019800" y="3276599"/>
              <a:chExt cx="533400" cy="533400"/>
            </a:xfrm>
            <a:effectLst>
              <a:outerShdw blurRad="50800" dist="38100" dir="5400000" algn="t" rotWithShape="0">
                <a:prstClr val="black">
                  <a:alpha val="40000"/>
                </a:prstClr>
              </a:outerShdw>
            </a:effectLst>
          </p:grpSpPr>
          <p:sp>
            <p:nvSpPr>
              <p:cNvPr id="28" name="Oval 27">
                <a:extLst>
                  <a:ext uri="{FF2B5EF4-FFF2-40B4-BE49-F238E27FC236}">
                    <a16:creationId xmlns:a16="http://schemas.microsoft.com/office/drawing/2014/main" id="{93D178D2-2956-4C30-986A-229FD68F3B93}"/>
                  </a:ext>
                </a:extLst>
              </p:cNvPr>
              <p:cNvSpPr/>
              <p:nvPr/>
            </p:nvSpPr>
            <p:spPr>
              <a:xfrm>
                <a:off x="6019800" y="3276599"/>
                <a:ext cx="533400" cy="533400"/>
              </a:xfrm>
              <a:prstGeom prst="ellipse">
                <a:avLst/>
              </a:prstGeom>
              <a:gradFill flip="none" rotWithShape="1">
                <a:gsLst>
                  <a:gs pos="100000">
                    <a:srgbClr val="00860D"/>
                  </a:gs>
                  <a:gs pos="0">
                    <a:srgbClr val="00F228"/>
                  </a:gs>
                </a:gsLst>
                <a:path path="shape">
                  <a:fillToRect l="50000" t="50000" r="50000" b="50000"/>
                </a:path>
                <a:tileRect/>
              </a:gradFill>
              <a:ln w="12700" cap="flat" cmpd="sng" algn="ctr">
                <a:solidFill>
                  <a:srgbClr val="00860D"/>
                </a:solidFill>
                <a:prstDash val="solid"/>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DIN Condensed"/>
                </a:endParaRPr>
              </a:p>
            </p:txBody>
          </p:sp>
          <p:sp>
            <p:nvSpPr>
              <p:cNvPr id="29" name="Oval 28">
                <a:extLst>
                  <a:ext uri="{FF2B5EF4-FFF2-40B4-BE49-F238E27FC236}">
                    <a16:creationId xmlns:a16="http://schemas.microsoft.com/office/drawing/2014/main" id="{96DC6582-EE6C-43DE-85DE-FF4E92EF3C52}"/>
                  </a:ext>
                </a:extLst>
              </p:cNvPr>
              <p:cNvSpPr/>
              <p:nvPr/>
            </p:nvSpPr>
            <p:spPr>
              <a:xfrm>
                <a:off x="6076474" y="3294184"/>
                <a:ext cx="420053" cy="369339"/>
              </a:xfrm>
              <a:prstGeom prst="ellipse">
                <a:avLst/>
              </a:prstGeom>
              <a:gradFill>
                <a:gsLst>
                  <a:gs pos="0">
                    <a:sysClr val="window" lastClr="FFFFFF">
                      <a:lumMod val="100000"/>
                      <a:alpha val="90000"/>
                    </a:sysClr>
                  </a:gs>
                  <a:gs pos="100000">
                    <a:sysClr val="window" lastClr="FFFFFF">
                      <a:alpha val="0"/>
                    </a:sysClr>
                  </a:gs>
                </a:gsLst>
                <a:lin ang="5400000" scaled="1"/>
              </a:gradFill>
              <a:ln w="12700" cap="flat" cmpd="sng" algn="ctr">
                <a:noFill/>
                <a:prstDash val="solid"/>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DIN Condensed"/>
                </a:endParaRPr>
              </a:p>
            </p:txBody>
          </p:sp>
        </p:grpSp>
      </p:grpSp>
      <p:grpSp>
        <p:nvGrpSpPr>
          <p:cNvPr id="30" name="Group 29">
            <a:extLst>
              <a:ext uri="{FF2B5EF4-FFF2-40B4-BE49-F238E27FC236}">
                <a16:creationId xmlns:a16="http://schemas.microsoft.com/office/drawing/2014/main" id="{9E0B55C2-E021-4001-A0F1-AB19BAADEFE9}"/>
              </a:ext>
            </a:extLst>
          </p:cNvPr>
          <p:cNvGrpSpPr/>
          <p:nvPr/>
        </p:nvGrpSpPr>
        <p:grpSpPr>
          <a:xfrm>
            <a:off x="7531696" y="3013683"/>
            <a:ext cx="1267104" cy="1455997"/>
            <a:chOff x="6005512" y="2938464"/>
            <a:chExt cx="1188720" cy="1365927"/>
          </a:xfrm>
        </p:grpSpPr>
        <p:sp>
          <p:nvSpPr>
            <p:cNvPr id="31" name="Oval 30">
              <a:extLst>
                <a:ext uri="{FF2B5EF4-FFF2-40B4-BE49-F238E27FC236}">
                  <a16:creationId xmlns:a16="http://schemas.microsoft.com/office/drawing/2014/main" id="{4B035974-E3AE-467A-B341-091AC08EC8FC}"/>
                </a:ext>
              </a:extLst>
            </p:cNvPr>
            <p:cNvSpPr/>
            <p:nvPr/>
          </p:nvSpPr>
          <p:spPr>
            <a:xfrm>
              <a:off x="6005512" y="3847191"/>
              <a:ext cx="1188720" cy="457200"/>
            </a:xfrm>
            <a:prstGeom prst="ellipse">
              <a:avLst/>
            </a:prstGeom>
            <a:gradFill flip="none" rotWithShape="1">
              <a:gsLst>
                <a:gs pos="0">
                  <a:schemeClr val="tx1">
                    <a:lumMod val="75000"/>
                    <a:lumOff val="25000"/>
                  </a:schemeClr>
                </a:gs>
                <a:gs pos="100000">
                  <a:sysClr val="window" lastClr="FFFFFF">
                    <a:alpha val="0"/>
                    <a:lumMod val="100000"/>
                  </a:sysClr>
                </a:gs>
              </a:gsLst>
              <a:path path="shape">
                <a:fillToRect l="50000" t="50000" r="50000" b="50000"/>
              </a:path>
              <a:tileRect/>
            </a:gra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DIN Condensed"/>
              </a:endParaRPr>
            </a:p>
          </p:txBody>
        </p:sp>
        <p:grpSp>
          <p:nvGrpSpPr>
            <p:cNvPr id="32" name="Group 31">
              <a:extLst>
                <a:ext uri="{FF2B5EF4-FFF2-40B4-BE49-F238E27FC236}">
                  <a16:creationId xmlns:a16="http://schemas.microsoft.com/office/drawing/2014/main" id="{7DFC7B96-7DE6-45B2-8E8A-472CFBB20493}"/>
                </a:ext>
              </a:extLst>
            </p:cNvPr>
            <p:cNvGrpSpPr/>
            <p:nvPr/>
          </p:nvGrpSpPr>
          <p:grpSpPr>
            <a:xfrm>
              <a:off x="6029324" y="2938464"/>
              <a:ext cx="1143000" cy="1143000"/>
              <a:chOff x="6019800" y="3276599"/>
              <a:chExt cx="533400" cy="533400"/>
            </a:xfrm>
            <a:effectLst>
              <a:outerShdw blurRad="50800" dist="38100" dir="5400000" algn="t" rotWithShape="0">
                <a:prstClr val="black">
                  <a:alpha val="40000"/>
                </a:prstClr>
              </a:outerShdw>
            </a:effectLst>
          </p:grpSpPr>
          <p:sp>
            <p:nvSpPr>
              <p:cNvPr id="33" name="Oval 32">
                <a:extLst>
                  <a:ext uri="{FF2B5EF4-FFF2-40B4-BE49-F238E27FC236}">
                    <a16:creationId xmlns:a16="http://schemas.microsoft.com/office/drawing/2014/main" id="{6FD2CE57-4812-4468-A07B-ADA92F751E5B}"/>
                  </a:ext>
                </a:extLst>
              </p:cNvPr>
              <p:cNvSpPr/>
              <p:nvPr/>
            </p:nvSpPr>
            <p:spPr>
              <a:xfrm>
                <a:off x="6019800" y="3276599"/>
                <a:ext cx="533400" cy="533400"/>
              </a:xfrm>
              <a:prstGeom prst="ellipse">
                <a:avLst/>
              </a:prstGeom>
              <a:gradFill flip="none" rotWithShape="1">
                <a:gsLst>
                  <a:gs pos="100000">
                    <a:srgbClr val="C00000"/>
                  </a:gs>
                  <a:gs pos="0">
                    <a:srgbClr val="FF0000">
                      <a:lumMod val="74000"/>
                      <a:lumOff val="26000"/>
                    </a:srgbClr>
                  </a:gs>
                </a:gsLst>
                <a:path path="shape">
                  <a:fillToRect l="50000" t="50000" r="50000" b="50000"/>
                </a:path>
                <a:tileRect/>
              </a:gradFill>
              <a:ln w="12700" cap="flat" cmpd="sng" algn="ctr">
                <a:solidFill>
                  <a:srgbClr val="760000"/>
                </a:solidFill>
                <a:prstDash val="solid"/>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DIN Condensed"/>
                </a:endParaRPr>
              </a:p>
            </p:txBody>
          </p:sp>
          <p:sp>
            <p:nvSpPr>
              <p:cNvPr id="34" name="Oval 33">
                <a:extLst>
                  <a:ext uri="{FF2B5EF4-FFF2-40B4-BE49-F238E27FC236}">
                    <a16:creationId xmlns:a16="http://schemas.microsoft.com/office/drawing/2014/main" id="{15CB09E6-D023-49E3-8C04-7884C919DDB5}"/>
                  </a:ext>
                </a:extLst>
              </p:cNvPr>
              <p:cNvSpPr/>
              <p:nvPr/>
            </p:nvSpPr>
            <p:spPr>
              <a:xfrm>
                <a:off x="6076474" y="3294184"/>
                <a:ext cx="420053" cy="369339"/>
              </a:xfrm>
              <a:prstGeom prst="ellipse">
                <a:avLst/>
              </a:prstGeom>
              <a:gradFill>
                <a:gsLst>
                  <a:gs pos="0">
                    <a:sysClr val="window" lastClr="FFFFFF">
                      <a:lumMod val="100000"/>
                      <a:alpha val="90000"/>
                    </a:sysClr>
                  </a:gs>
                  <a:gs pos="100000">
                    <a:sysClr val="window" lastClr="FFFFFF">
                      <a:alpha val="0"/>
                    </a:sysClr>
                  </a:gs>
                </a:gsLst>
                <a:lin ang="5400000" scaled="1"/>
              </a:gradFill>
              <a:ln w="12700" cap="flat" cmpd="sng" algn="ctr">
                <a:noFill/>
                <a:prstDash val="solid"/>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DIN Condensed"/>
                </a:endParaRPr>
              </a:p>
            </p:txBody>
          </p:sp>
        </p:grpSp>
      </p:grpSp>
      <p:sp>
        <p:nvSpPr>
          <p:cNvPr id="35" name="TextBox 42">
            <a:extLst>
              <a:ext uri="{FF2B5EF4-FFF2-40B4-BE49-F238E27FC236}">
                <a16:creationId xmlns:a16="http://schemas.microsoft.com/office/drawing/2014/main" id="{FBD294BD-6270-444F-BE70-6A7284061855}"/>
              </a:ext>
            </a:extLst>
          </p:cNvPr>
          <p:cNvSpPr txBox="1"/>
          <p:nvPr/>
        </p:nvSpPr>
        <p:spPr>
          <a:xfrm>
            <a:off x="914400" y="5455697"/>
            <a:ext cx="4461400" cy="132343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buFont typeface="Arial" panose="020B0604020202020204" pitchFamily="34" charset="0"/>
              <a:buChar char="•"/>
            </a:pPr>
            <a:r>
              <a:rPr lang="en-US" sz="1600" dirty="0">
                <a:solidFill>
                  <a:schemeClr val="tx1">
                    <a:lumMod val="95000"/>
                    <a:lumOff val="5000"/>
                  </a:schemeClr>
                </a:solidFill>
                <a:latin typeface="DIN Condensed"/>
              </a:rPr>
              <a:t>Automate should cost model  requests ~</a:t>
            </a:r>
            <a:r>
              <a:rPr lang="en-US" sz="1600" b="1" dirty="0">
                <a:solidFill>
                  <a:srgbClr val="FF0000"/>
                </a:solidFill>
                <a:latin typeface="DIN Condensed"/>
              </a:rPr>
              <a:t>13%</a:t>
            </a:r>
          </a:p>
          <a:p>
            <a:pPr marL="342900" indent="-342900">
              <a:buFont typeface="Arial" panose="020B0604020202020204" pitchFamily="34" charset="0"/>
              <a:buChar char="•"/>
            </a:pPr>
            <a:r>
              <a:rPr lang="en-US" sz="1600" dirty="0">
                <a:solidFill>
                  <a:schemeClr val="tx1">
                    <a:lumMod val="95000"/>
                    <a:lumOff val="5000"/>
                  </a:schemeClr>
                </a:solidFill>
                <a:latin typeface="DIN Condensed"/>
              </a:rPr>
              <a:t>Chat Bot </a:t>
            </a:r>
            <a:r>
              <a:rPr lang="en-US" sz="1600" dirty="0" err="1">
                <a:solidFill>
                  <a:schemeClr val="tx1">
                    <a:lumMod val="95000"/>
                    <a:lumOff val="5000"/>
                  </a:schemeClr>
                </a:solidFill>
                <a:latin typeface="DIN Condensed"/>
              </a:rPr>
              <a:t>PoC</a:t>
            </a:r>
            <a:r>
              <a:rPr lang="en-US" sz="1600" dirty="0">
                <a:solidFill>
                  <a:schemeClr val="tx1">
                    <a:lumMod val="95000"/>
                    <a:lumOff val="5000"/>
                  </a:schemeClr>
                </a:solidFill>
                <a:latin typeface="DIN Condensed"/>
              </a:rPr>
              <a:t> for </a:t>
            </a:r>
            <a:r>
              <a:rPr lang="en-US" sz="1600" b="1" dirty="0">
                <a:solidFill>
                  <a:schemeClr val="tx1">
                    <a:lumMod val="95000"/>
                    <a:lumOff val="5000"/>
                  </a:schemeClr>
                </a:solidFill>
                <a:latin typeface="DIN Condensed"/>
              </a:rPr>
              <a:t>WCM</a:t>
            </a:r>
            <a:r>
              <a:rPr lang="en-US" sz="1600" dirty="0">
                <a:solidFill>
                  <a:schemeClr val="tx1">
                    <a:lumMod val="95000"/>
                    <a:lumOff val="5000"/>
                  </a:schemeClr>
                </a:solidFill>
                <a:latin typeface="DIN Condensed"/>
              </a:rPr>
              <a:t> in cost model creation request (what if)</a:t>
            </a:r>
          </a:p>
          <a:p>
            <a:pPr marL="342900" indent="-342900">
              <a:buFont typeface="Arial" panose="020B0604020202020204" pitchFamily="34" charset="0"/>
              <a:buChar char="•"/>
            </a:pPr>
            <a:r>
              <a:rPr lang="en-US" sz="1600" dirty="0">
                <a:latin typeface="DIN Condensed"/>
              </a:rPr>
              <a:t>Address data quality issues with</a:t>
            </a:r>
            <a:endParaRPr lang="en-US" sz="1600" dirty="0">
              <a:solidFill>
                <a:schemeClr val="tx1">
                  <a:lumMod val="95000"/>
                  <a:lumOff val="5000"/>
                </a:schemeClr>
              </a:solidFill>
              <a:latin typeface="DIN Condensed"/>
            </a:endParaRPr>
          </a:p>
          <a:p>
            <a:endParaRPr lang="en-US" sz="1600" b="1" dirty="0">
              <a:solidFill>
                <a:schemeClr val="tx1">
                  <a:lumMod val="95000"/>
                  <a:lumOff val="5000"/>
                </a:schemeClr>
              </a:solidFill>
              <a:latin typeface="DIN Condensed"/>
            </a:endParaRPr>
          </a:p>
        </p:txBody>
      </p:sp>
      <p:sp>
        <p:nvSpPr>
          <p:cNvPr id="36" name="Rectangle 35">
            <a:extLst>
              <a:ext uri="{FF2B5EF4-FFF2-40B4-BE49-F238E27FC236}">
                <a16:creationId xmlns:a16="http://schemas.microsoft.com/office/drawing/2014/main" id="{2B72C55C-8DE4-421E-A753-F578D0562ABC}"/>
              </a:ext>
            </a:extLst>
          </p:cNvPr>
          <p:cNvSpPr/>
          <p:nvPr/>
        </p:nvSpPr>
        <p:spPr>
          <a:xfrm>
            <a:off x="3055102" y="2703116"/>
            <a:ext cx="466794" cy="369332"/>
          </a:xfrm>
          <a:prstGeom prst="rect">
            <a:avLst/>
          </a:prstGeom>
        </p:spPr>
        <p:txBody>
          <a:bodyPr wrap="none">
            <a:spAutoFit/>
          </a:bodyPr>
          <a:lstStyle/>
          <a:p>
            <a:r>
              <a:rPr lang="en-US" b="1" dirty="0">
                <a:latin typeface="DIN Condensed"/>
              </a:rPr>
              <a:t>Q1</a:t>
            </a:r>
          </a:p>
        </p:txBody>
      </p:sp>
      <p:sp>
        <p:nvSpPr>
          <p:cNvPr id="37" name="Rectangle 36">
            <a:extLst>
              <a:ext uri="{FF2B5EF4-FFF2-40B4-BE49-F238E27FC236}">
                <a16:creationId xmlns:a16="http://schemas.microsoft.com/office/drawing/2014/main" id="{43E864E6-B82C-4322-9B3D-D1DA9637F967}"/>
              </a:ext>
            </a:extLst>
          </p:cNvPr>
          <p:cNvSpPr/>
          <p:nvPr/>
        </p:nvSpPr>
        <p:spPr>
          <a:xfrm>
            <a:off x="3764524" y="3712813"/>
            <a:ext cx="466794" cy="369332"/>
          </a:xfrm>
          <a:prstGeom prst="rect">
            <a:avLst/>
          </a:prstGeom>
        </p:spPr>
        <p:txBody>
          <a:bodyPr wrap="none">
            <a:spAutoFit/>
          </a:bodyPr>
          <a:lstStyle/>
          <a:p>
            <a:r>
              <a:rPr lang="en-US" b="1" dirty="0">
                <a:latin typeface="DIN Condensed"/>
              </a:rPr>
              <a:t>Q2</a:t>
            </a:r>
          </a:p>
        </p:txBody>
      </p:sp>
      <p:sp>
        <p:nvSpPr>
          <p:cNvPr id="38" name="Rectangle 37">
            <a:extLst>
              <a:ext uri="{FF2B5EF4-FFF2-40B4-BE49-F238E27FC236}">
                <a16:creationId xmlns:a16="http://schemas.microsoft.com/office/drawing/2014/main" id="{0F96A1DD-4BFB-43AC-BE08-1E4C2DA593DE}"/>
              </a:ext>
            </a:extLst>
          </p:cNvPr>
          <p:cNvSpPr/>
          <p:nvPr/>
        </p:nvSpPr>
        <p:spPr>
          <a:xfrm>
            <a:off x="5924605" y="3952272"/>
            <a:ext cx="466794" cy="369332"/>
          </a:xfrm>
          <a:prstGeom prst="rect">
            <a:avLst/>
          </a:prstGeom>
        </p:spPr>
        <p:txBody>
          <a:bodyPr wrap="none">
            <a:spAutoFit/>
          </a:bodyPr>
          <a:lstStyle/>
          <a:p>
            <a:r>
              <a:rPr lang="en-US" b="1" dirty="0">
                <a:latin typeface="DIN Condensed"/>
              </a:rPr>
              <a:t>Q3</a:t>
            </a:r>
          </a:p>
        </p:txBody>
      </p:sp>
      <p:sp>
        <p:nvSpPr>
          <p:cNvPr id="39" name="Rectangle 38">
            <a:extLst>
              <a:ext uri="{FF2B5EF4-FFF2-40B4-BE49-F238E27FC236}">
                <a16:creationId xmlns:a16="http://schemas.microsoft.com/office/drawing/2014/main" id="{3967A039-8891-4A8D-BD44-0ED975F716EB}"/>
              </a:ext>
            </a:extLst>
          </p:cNvPr>
          <p:cNvSpPr/>
          <p:nvPr/>
        </p:nvSpPr>
        <p:spPr>
          <a:xfrm>
            <a:off x="7957223" y="3343481"/>
            <a:ext cx="466794" cy="369332"/>
          </a:xfrm>
          <a:prstGeom prst="rect">
            <a:avLst/>
          </a:prstGeom>
        </p:spPr>
        <p:txBody>
          <a:bodyPr wrap="none">
            <a:spAutoFit/>
          </a:bodyPr>
          <a:lstStyle/>
          <a:p>
            <a:r>
              <a:rPr lang="en-US" b="1" dirty="0">
                <a:latin typeface="DIN Condensed"/>
              </a:rPr>
              <a:t>Q4</a:t>
            </a:r>
          </a:p>
        </p:txBody>
      </p:sp>
      <p:cxnSp>
        <p:nvCxnSpPr>
          <p:cNvPr id="40" name="Straight Connector 39">
            <a:extLst>
              <a:ext uri="{FF2B5EF4-FFF2-40B4-BE49-F238E27FC236}">
                <a16:creationId xmlns:a16="http://schemas.microsoft.com/office/drawing/2014/main" id="{DA15B22E-A3EB-4723-9FBC-DD6A96E03A5B}"/>
              </a:ext>
            </a:extLst>
          </p:cNvPr>
          <p:cNvCxnSpPr/>
          <p:nvPr/>
        </p:nvCxnSpPr>
        <p:spPr>
          <a:xfrm>
            <a:off x="2198325" y="2207506"/>
            <a:ext cx="1442446" cy="0"/>
          </a:xfrm>
          <a:prstGeom prst="line">
            <a:avLst/>
          </a:prstGeom>
          <a:ln w="28575" cap="rnd">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D54BB586-A486-4738-BA5F-061BAD931490}"/>
              </a:ext>
            </a:extLst>
          </p:cNvPr>
          <p:cNvCxnSpPr/>
          <p:nvPr/>
        </p:nvCxnSpPr>
        <p:spPr>
          <a:xfrm>
            <a:off x="8054224" y="2627106"/>
            <a:ext cx="1442446" cy="0"/>
          </a:xfrm>
          <a:prstGeom prst="line">
            <a:avLst/>
          </a:prstGeom>
          <a:ln w="28575" cap="rnd">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2" name="TextBox 42">
            <a:extLst>
              <a:ext uri="{FF2B5EF4-FFF2-40B4-BE49-F238E27FC236}">
                <a16:creationId xmlns:a16="http://schemas.microsoft.com/office/drawing/2014/main" id="{E217F23A-A80D-4454-86E0-D49A28947561}"/>
              </a:ext>
            </a:extLst>
          </p:cNvPr>
          <p:cNvSpPr txBox="1"/>
          <p:nvPr/>
        </p:nvSpPr>
        <p:spPr>
          <a:xfrm>
            <a:off x="7818925" y="522630"/>
            <a:ext cx="4421296" cy="230832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buFont typeface="Arial" panose="020B0604020202020204" pitchFamily="34" charset="0"/>
              <a:buChar char="•"/>
            </a:pPr>
            <a:endParaRPr lang="en-US" sz="1600" dirty="0">
              <a:solidFill>
                <a:schemeClr val="tx1">
                  <a:lumMod val="95000"/>
                  <a:lumOff val="5000"/>
                </a:schemeClr>
              </a:solidFill>
              <a:latin typeface="DIN Condensed"/>
            </a:endParaRPr>
          </a:p>
          <a:p>
            <a:pPr marL="342900" indent="-342900">
              <a:buFont typeface="Arial" panose="020B0604020202020204" pitchFamily="34" charset="0"/>
              <a:buChar char="•"/>
            </a:pPr>
            <a:r>
              <a:rPr lang="en-US" sz="1600" dirty="0">
                <a:latin typeface="DIN Condensed"/>
              </a:rPr>
              <a:t>Automate End to End ticket resolution using RPA (UI Path)</a:t>
            </a:r>
          </a:p>
          <a:p>
            <a:pPr marL="342900" indent="-342900">
              <a:buFont typeface="Arial" panose="020B0604020202020204" pitchFamily="34" charset="0"/>
              <a:buChar char="•"/>
            </a:pPr>
            <a:r>
              <a:rPr lang="en-US" sz="1600" dirty="0">
                <a:latin typeface="DIN Condensed"/>
              </a:rPr>
              <a:t>Support through chat bot for How to Questions</a:t>
            </a:r>
          </a:p>
          <a:p>
            <a:pPr marL="342900" indent="-342900">
              <a:buFont typeface="Arial" panose="020B0604020202020204" pitchFamily="34" charset="0"/>
              <a:buChar char="•"/>
            </a:pPr>
            <a:r>
              <a:rPr lang="en-US" sz="1600" dirty="0">
                <a:solidFill>
                  <a:schemeClr val="tx1">
                    <a:lumMod val="95000"/>
                    <a:lumOff val="5000"/>
                  </a:schemeClr>
                </a:solidFill>
                <a:latin typeface="DIN Condensed"/>
              </a:rPr>
              <a:t>Automated Ticket Resolution requests ~</a:t>
            </a:r>
            <a:r>
              <a:rPr lang="en-US" sz="1600" b="1" dirty="0">
                <a:solidFill>
                  <a:srgbClr val="FF0000"/>
                </a:solidFill>
                <a:latin typeface="DIN Condensed"/>
              </a:rPr>
              <a:t>29%</a:t>
            </a:r>
          </a:p>
          <a:p>
            <a:pPr marL="342900" indent="-342900">
              <a:buFont typeface="Arial" panose="020B0604020202020204" pitchFamily="34" charset="0"/>
              <a:buChar char="•"/>
            </a:pPr>
            <a:r>
              <a:rPr lang="en-US" sz="1600" dirty="0">
                <a:solidFill>
                  <a:schemeClr val="tx1">
                    <a:lumMod val="95000"/>
                    <a:lumOff val="5000"/>
                  </a:schemeClr>
                </a:solidFill>
                <a:latin typeface="DIN Condensed"/>
              </a:rPr>
              <a:t>Other ticket reduction opportunities ~</a:t>
            </a:r>
            <a:r>
              <a:rPr lang="en-US" sz="1600" b="1" dirty="0">
                <a:solidFill>
                  <a:srgbClr val="FF0000"/>
                </a:solidFill>
                <a:latin typeface="DIN Condensed"/>
              </a:rPr>
              <a:t>5%</a:t>
            </a:r>
          </a:p>
          <a:p>
            <a:pPr marL="342900" indent="-342900">
              <a:buFont typeface="Arial" panose="020B0604020202020204" pitchFamily="34" charset="0"/>
              <a:buChar char="•"/>
            </a:pPr>
            <a:r>
              <a:rPr lang="en-US" sz="1600" dirty="0">
                <a:solidFill>
                  <a:schemeClr val="tx1">
                    <a:lumMod val="95000"/>
                    <a:lumOff val="5000"/>
                  </a:schemeClr>
                </a:solidFill>
                <a:latin typeface="DIN Condensed"/>
              </a:rPr>
              <a:t>Continuous Service Improvement</a:t>
            </a:r>
          </a:p>
          <a:p>
            <a:endParaRPr lang="en-US" sz="1600" dirty="0">
              <a:solidFill>
                <a:schemeClr val="tx1">
                  <a:lumMod val="95000"/>
                  <a:lumOff val="5000"/>
                </a:schemeClr>
              </a:solidFill>
              <a:latin typeface="DIN Condensed"/>
            </a:endParaRPr>
          </a:p>
        </p:txBody>
      </p:sp>
      <p:sp>
        <p:nvSpPr>
          <p:cNvPr id="43" name="TextBox 42">
            <a:extLst>
              <a:ext uri="{FF2B5EF4-FFF2-40B4-BE49-F238E27FC236}">
                <a16:creationId xmlns:a16="http://schemas.microsoft.com/office/drawing/2014/main" id="{CC324C00-2B68-4DCE-8AB9-E2ABC96DCC7A}"/>
              </a:ext>
            </a:extLst>
          </p:cNvPr>
          <p:cNvSpPr txBox="1"/>
          <p:nvPr/>
        </p:nvSpPr>
        <p:spPr>
          <a:xfrm>
            <a:off x="5924605" y="5559520"/>
            <a:ext cx="4625417" cy="107721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buFont typeface="Arial" panose="020B0604020202020204" pitchFamily="34" charset="0"/>
              <a:buChar char="•"/>
            </a:pPr>
            <a:r>
              <a:rPr lang="en-US" sz="1600" dirty="0">
                <a:solidFill>
                  <a:schemeClr val="tx1">
                    <a:lumMod val="95000"/>
                    <a:lumOff val="5000"/>
                  </a:schemeClr>
                </a:solidFill>
                <a:latin typeface="DIN Condensed"/>
              </a:rPr>
              <a:t>Application Monitoring </a:t>
            </a:r>
            <a:r>
              <a:rPr lang="en-US" sz="1600" dirty="0" err="1">
                <a:solidFill>
                  <a:schemeClr val="tx1">
                    <a:lumMod val="95000"/>
                    <a:lumOff val="5000"/>
                  </a:schemeClr>
                </a:solidFill>
                <a:latin typeface="DIN Condensed"/>
              </a:rPr>
              <a:t>PoC</a:t>
            </a:r>
            <a:r>
              <a:rPr lang="en-US" sz="1600" dirty="0">
                <a:solidFill>
                  <a:schemeClr val="tx1">
                    <a:lumMod val="95000"/>
                    <a:lumOff val="5000"/>
                  </a:schemeClr>
                </a:solidFill>
                <a:latin typeface="DIN Condensed"/>
              </a:rPr>
              <a:t> for </a:t>
            </a:r>
            <a:r>
              <a:rPr lang="en-US" sz="1600" b="1" dirty="0" err="1">
                <a:solidFill>
                  <a:schemeClr val="tx1">
                    <a:lumMod val="95000"/>
                    <a:lumOff val="5000"/>
                  </a:schemeClr>
                </a:solidFill>
                <a:latin typeface="DIN Condensed"/>
              </a:rPr>
              <a:t>WindCSA</a:t>
            </a:r>
            <a:r>
              <a:rPr lang="en-US" sz="1600" dirty="0">
                <a:solidFill>
                  <a:schemeClr val="tx1">
                    <a:lumMod val="95000"/>
                    <a:lumOff val="5000"/>
                  </a:schemeClr>
                </a:solidFill>
                <a:latin typeface="DIN Condensed"/>
              </a:rPr>
              <a:t> Alerts</a:t>
            </a:r>
          </a:p>
          <a:p>
            <a:pPr marL="342900" indent="-342900">
              <a:buFont typeface="Arial" panose="020B0604020202020204" pitchFamily="34" charset="0"/>
              <a:buChar char="•"/>
            </a:pPr>
            <a:r>
              <a:rPr lang="en-US" sz="1600" dirty="0">
                <a:solidFill>
                  <a:schemeClr val="tx1">
                    <a:lumMod val="95000"/>
                    <a:lumOff val="5000"/>
                  </a:schemeClr>
                </a:solidFill>
                <a:latin typeface="DIN Condensed"/>
              </a:rPr>
              <a:t>Automated Ticket Resolution request ~ </a:t>
            </a:r>
            <a:r>
              <a:rPr lang="en-US" sz="1600" b="1" dirty="0">
                <a:solidFill>
                  <a:srgbClr val="FF0000"/>
                </a:solidFill>
                <a:latin typeface="DIN Condensed"/>
              </a:rPr>
              <a:t>23%</a:t>
            </a:r>
          </a:p>
          <a:p>
            <a:pPr marL="342900" indent="-342900">
              <a:buFont typeface="Arial" panose="020B0604020202020204" pitchFamily="34" charset="0"/>
              <a:buChar char="•"/>
            </a:pPr>
            <a:r>
              <a:rPr lang="en-US" sz="1600" dirty="0">
                <a:latin typeface="DIN Condensed"/>
              </a:rPr>
              <a:t>Prepare scripts for standard data change issues</a:t>
            </a:r>
          </a:p>
          <a:p>
            <a:pPr marL="342900" indent="-342900">
              <a:buFont typeface="Arial" panose="020B0604020202020204" pitchFamily="34" charset="0"/>
              <a:buChar char="•"/>
            </a:pPr>
            <a:r>
              <a:rPr lang="en-US" sz="1600" dirty="0">
                <a:latin typeface="DIN Condensed"/>
              </a:rPr>
              <a:t>Automate Resolution through</a:t>
            </a:r>
            <a:endParaRPr lang="en-US" sz="1600" b="1" dirty="0">
              <a:solidFill>
                <a:srgbClr val="FF0000"/>
              </a:solidFill>
              <a:latin typeface="DIN Condensed"/>
            </a:endParaRPr>
          </a:p>
        </p:txBody>
      </p:sp>
    </p:spTree>
    <p:extLst>
      <p:ext uri="{BB962C8B-B14F-4D97-AF65-F5344CB8AC3E}">
        <p14:creationId xmlns:p14="http://schemas.microsoft.com/office/powerpoint/2010/main" val="5185051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6BF24-CA2C-428C-B032-AD8EC39DEF90}"/>
              </a:ext>
            </a:extLst>
          </p:cNvPr>
          <p:cNvSpPr>
            <a:spLocks noGrp="1"/>
          </p:cNvSpPr>
          <p:nvPr>
            <p:ph type="title"/>
          </p:nvPr>
        </p:nvSpPr>
        <p:spPr/>
        <p:txBody>
          <a:bodyPr/>
          <a:lstStyle/>
          <a:p>
            <a:r>
              <a:rPr lang="en-US" dirty="0">
                <a:solidFill>
                  <a:schemeClr val="tx1"/>
                </a:solidFill>
              </a:rPr>
              <a:t>Technical process improvements</a:t>
            </a:r>
            <a:endParaRPr lang="en-US" dirty="0"/>
          </a:p>
        </p:txBody>
      </p:sp>
      <p:sp>
        <p:nvSpPr>
          <p:cNvPr id="4" name="Date Placeholder 3">
            <a:extLst>
              <a:ext uri="{FF2B5EF4-FFF2-40B4-BE49-F238E27FC236}">
                <a16:creationId xmlns:a16="http://schemas.microsoft.com/office/drawing/2014/main" id="{48675AFB-058B-41D5-A73E-D55DA2A8E8CD}"/>
              </a:ext>
            </a:extLst>
          </p:cNvPr>
          <p:cNvSpPr>
            <a:spLocks noGrp="1"/>
          </p:cNvSpPr>
          <p:nvPr>
            <p:ph type="dt" sz="half" idx="2"/>
          </p:nvPr>
        </p:nvSpPr>
        <p:spPr/>
        <p:txBody>
          <a:bodyPr/>
          <a:lstStyle/>
          <a:p>
            <a:fld id="{E86AE1E2-3CC8-0F45-81C4-C132FCBEA31C}" type="datetime1">
              <a:rPr lang="en-US" smtClean="0"/>
              <a:t>11/6/2020</a:t>
            </a:fld>
            <a:endParaRPr lang="en-US" dirty="0"/>
          </a:p>
        </p:txBody>
      </p:sp>
      <p:sp>
        <p:nvSpPr>
          <p:cNvPr id="5" name="Slide Number Placeholder 4">
            <a:extLst>
              <a:ext uri="{FF2B5EF4-FFF2-40B4-BE49-F238E27FC236}">
                <a16:creationId xmlns:a16="http://schemas.microsoft.com/office/drawing/2014/main" id="{52F070F8-274C-4DE3-9C38-AAD0C99114D3}"/>
              </a:ext>
            </a:extLst>
          </p:cNvPr>
          <p:cNvSpPr>
            <a:spLocks noGrp="1"/>
          </p:cNvSpPr>
          <p:nvPr>
            <p:ph type="sldNum" sz="quarter" idx="4"/>
          </p:nvPr>
        </p:nvSpPr>
        <p:spPr/>
        <p:txBody>
          <a:bodyPr/>
          <a:lstStyle/>
          <a:p>
            <a:fld id="{D57F1E4F-1CFF-5643-939E-217C01CDF565}" type="slidenum">
              <a:rPr lang="en-US" smtClean="0"/>
              <a:pPr/>
              <a:t>7</a:t>
            </a:fld>
            <a:endParaRPr lang="en-US"/>
          </a:p>
        </p:txBody>
      </p:sp>
      <p:sp>
        <p:nvSpPr>
          <p:cNvPr id="6" name="Teardrop 5">
            <a:extLst>
              <a:ext uri="{FF2B5EF4-FFF2-40B4-BE49-F238E27FC236}">
                <a16:creationId xmlns:a16="http://schemas.microsoft.com/office/drawing/2014/main" id="{6DF17AD9-C9B4-47C1-987F-5901EA479A0E}"/>
              </a:ext>
            </a:extLst>
          </p:cNvPr>
          <p:cNvSpPr/>
          <p:nvPr/>
        </p:nvSpPr>
        <p:spPr>
          <a:xfrm rot="7980000">
            <a:off x="1399561" y="962800"/>
            <a:ext cx="1371600" cy="1371600"/>
          </a:xfrm>
          <a:prstGeom prst="teardrop">
            <a:avLst/>
          </a:prstGeom>
          <a:gradFill rotWithShape="1">
            <a:gsLst>
              <a:gs pos="0">
                <a:srgbClr val="4E67C8">
                  <a:tint val="94000"/>
                  <a:satMod val="100000"/>
                  <a:lumMod val="104000"/>
                </a:srgbClr>
              </a:gs>
              <a:gs pos="69000">
                <a:srgbClr val="4E67C8">
                  <a:shade val="86000"/>
                  <a:satMod val="130000"/>
                  <a:lumMod val="102000"/>
                </a:srgbClr>
              </a:gs>
              <a:gs pos="100000">
                <a:srgbClr val="4E67C8">
                  <a:shade val="72000"/>
                  <a:satMod val="130000"/>
                  <a:lumMod val="100000"/>
                </a:srgbClr>
              </a:gs>
            </a:gsLst>
            <a:lin ang="5400000" scaled="0"/>
          </a:gradFill>
          <a:ln>
            <a:noFill/>
          </a:ln>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Rockwell" panose="02060603020205020403"/>
              <a:ea typeface="+mn-ea"/>
              <a:cs typeface="+mn-cs"/>
            </a:endParaRPr>
          </a:p>
        </p:txBody>
      </p:sp>
      <p:sp>
        <p:nvSpPr>
          <p:cNvPr id="7" name="Teardrop 6">
            <a:extLst>
              <a:ext uri="{FF2B5EF4-FFF2-40B4-BE49-F238E27FC236}">
                <a16:creationId xmlns:a16="http://schemas.microsoft.com/office/drawing/2014/main" id="{80B5BE0E-445E-4213-8AA1-C35EBFB221F1}"/>
              </a:ext>
            </a:extLst>
          </p:cNvPr>
          <p:cNvSpPr/>
          <p:nvPr/>
        </p:nvSpPr>
        <p:spPr>
          <a:xfrm rot="7980000">
            <a:off x="4457686" y="962800"/>
            <a:ext cx="1371600" cy="1371600"/>
          </a:xfrm>
          <a:prstGeom prst="teardrop">
            <a:avLst/>
          </a:prstGeom>
          <a:gradFill rotWithShape="1">
            <a:gsLst>
              <a:gs pos="0">
                <a:srgbClr val="5ECCF3">
                  <a:tint val="94000"/>
                  <a:satMod val="100000"/>
                  <a:lumMod val="104000"/>
                </a:srgbClr>
              </a:gs>
              <a:gs pos="69000">
                <a:srgbClr val="5ECCF3">
                  <a:shade val="86000"/>
                  <a:satMod val="130000"/>
                  <a:lumMod val="102000"/>
                </a:srgbClr>
              </a:gs>
              <a:gs pos="100000">
                <a:srgbClr val="5ECCF3">
                  <a:shade val="72000"/>
                  <a:satMod val="130000"/>
                  <a:lumMod val="100000"/>
                </a:srgbClr>
              </a:gs>
            </a:gsLst>
            <a:lin ang="5400000" scaled="0"/>
          </a:gradFill>
          <a:ln>
            <a:noFill/>
          </a:ln>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Rockwell" panose="02060603020205020403"/>
              <a:ea typeface="+mn-ea"/>
              <a:cs typeface="+mn-cs"/>
            </a:endParaRPr>
          </a:p>
        </p:txBody>
      </p:sp>
      <p:sp>
        <p:nvSpPr>
          <p:cNvPr id="8" name="Teardrop 7">
            <a:extLst>
              <a:ext uri="{FF2B5EF4-FFF2-40B4-BE49-F238E27FC236}">
                <a16:creationId xmlns:a16="http://schemas.microsoft.com/office/drawing/2014/main" id="{69A73972-A583-4882-879E-3E4AA4A82052}"/>
              </a:ext>
            </a:extLst>
          </p:cNvPr>
          <p:cNvSpPr/>
          <p:nvPr/>
        </p:nvSpPr>
        <p:spPr>
          <a:xfrm rot="7980000">
            <a:off x="7314331" y="962800"/>
            <a:ext cx="1371600" cy="1371600"/>
          </a:xfrm>
          <a:prstGeom prst="teardrop">
            <a:avLst/>
          </a:prstGeom>
          <a:gradFill rotWithShape="1">
            <a:gsLst>
              <a:gs pos="0">
                <a:srgbClr val="A7EA52">
                  <a:tint val="94000"/>
                  <a:satMod val="100000"/>
                  <a:lumMod val="104000"/>
                </a:srgbClr>
              </a:gs>
              <a:gs pos="69000">
                <a:srgbClr val="A7EA52">
                  <a:shade val="86000"/>
                  <a:satMod val="130000"/>
                  <a:lumMod val="102000"/>
                </a:srgbClr>
              </a:gs>
              <a:gs pos="100000">
                <a:srgbClr val="A7EA52">
                  <a:shade val="72000"/>
                  <a:satMod val="130000"/>
                  <a:lumMod val="100000"/>
                </a:srgbClr>
              </a:gs>
            </a:gsLst>
            <a:lin ang="5400000" scaled="0"/>
          </a:gradFill>
          <a:ln>
            <a:noFill/>
          </a:ln>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Rockwell" panose="02060603020205020403"/>
              <a:ea typeface="+mn-ea"/>
              <a:cs typeface="+mn-cs"/>
            </a:endParaRPr>
          </a:p>
        </p:txBody>
      </p:sp>
      <p:sp>
        <p:nvSpPr>
          <p:cNvPr id="9" name="Teardrop 8">
            <a:extLst>
              <a:ext uri="{FF2B5EF4-FFF2-40B4-BE49-F238E27FC236}">
                <a16:creationId xmlns:a16="http://schemas.microsoft.com/office/drawing/2014/main" id="{D42DF7C1-A204-4099-B781-CB35BCA7FA29}"/>
              </a:ext>
            </a:extLst>
          </p:cNvPr>
          <p:cNvSpPr/>
          <p:nvPr/>
        </p:nvSpPr>
        <p:spPr>
          <a:xfrm rot="7980000">
            <a:off x="9907505" y="962800"/>
            <a:ext cx="1371600" cy="1371600"/>
          </a:xfrm>
          <a:prstGeom prst="teardrop">
            <a:avLst/>
          </a:prstGeom>
          <a:gradFill rotWithShape="1">
            <a:gsLst>
              <a:gs pos="0">
                <a:srgbClr val="5DCEAF">
                  <a:tint val="94000"/>
                  <a:satMod val="100000"/>
                  <a:lumMod val="104000"/>
                </a:srgbClr>
              </a:gs>
              <a:gs pos="69000">
                <a:srgbClr val="5DCEAF">
                  <a:shade val="86000"/>
                  <a:satMod val="130000"/>
                  <a:lumMod val="102000"/>
                </a:srgbClr>
              </a:gs>
              <a:gs pos="100000">
                <a:srgbClr val="5DCEAF">
                  <a:shade val="72000"/>
                  <a:satMod val="130000"/>
                  <a:lumMod val="100000"/>
                </a:srgbClr>
              </a:gs>
            </a:gsLst>
            <a:lin ang="5400000" scaled="0"/>
          </a:gradFill>
          <a:ln>
            <a:noFill/>
          </a:ln>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Rockwell" panose="02060603020205020403"/>
              <a:ea typeface="+mn-ea"/>
              <a:cs typeface="+mn-cs"/>
            </a:endParaRPr>
          </a:p>
        </p:txBody>
      </p:sp>
      <p:cxnSp>
        <p:nvCxnSpPr>
          <p:cNvPr id="10" name="Straight Connector 9">
            <a:extLst>
              <a:ext uri="{FF2B5EF4-FFF2-40B4-BE49-F238E27FC236}">
                <a16:creationId xmlns:a16="http://schemas.microsoft.com/office/drawing/2014/main" id="{634AF918-48D4-4EAC-BFE6-3CEED9CAF14B}"/>
              </a:ext>
            </a:extLst>
          </p:cNvPr>
          <p:cNvCxnSpPr/>
          <p:nvPr/>
        </p:nvCxnSpPr>
        <p:spPr>
          <a:xfrm>
            <a:off x="3328260" y="2743200"/>
            <a:ext cx="0" cy="2895600"/>
          </a:xfrm>
          <a:prstGeom prst="line">
            <a:avLst/>
          </a:prstGeom>
          <a:noFill/>
          <a:ln w="12700" cap="flat" cmpd="sng" algn="ctr">
            <a:solidFill>
              <a:srgbClr val="4E67C8"/>
            </a:solidFill>
            <a:prstDash val="solid"/>
          </a:ln>
          <a:effectLst/>
        </p:spPr>
      </p:cxnSp>
      <p:cxnSp>
        <p:nvCxnSpPr>
          <p:cNvPr id="11" name="Straight Connector 10">
            <a:extLst>
              <a:ext uri="{FF2B5EF4-FFF2-40B4-BE49-F238E27FC236}">
                <a16:creationId xmlns:a16="http://schemas.microsoft.com/office/drawing/2014/main" id="{6EB87FA4-11B7-4703-9B49-418D53CEDB03}"/>
              </a:ext>
            </a:extLst>
          </p:cNvPr>
          <p:cNvCxnSpPr/>
          <p:nvPr/>
        </p:nvCxnSpPr>
        <p:spPr>
          <a:xfrm>
            <a:off x="6685582" y="2743200"/>
            <a:ext cx="0" cy="2895600"/>
          </a:xfrm>
          <a:prstGeom prst="line">
            <a:avLst/>
          </a:prstGeom>
          <a:noFill/>
          <a:ln w="12700" cap="flat" cmpd="sng" algn="ctr">
            <a:solidFill>
              <a:srgbClr val="4E67C8"/>
            </a:solidFill>
            <a:prstDash val="solid"/>
          </a:ln>
          <a:effectLst/>
        </p:spPr>
      </p:cxnSp>
      <p:cxnSp>
        <p:nvCxnSpPr>
          <p:cNvPr id="12" name="Straight Connector 11">
            <a:extLst>
              <a:ext uri="{FF2B5EF4-FFF2-40B4-BE49-F238E27FC236}">
                <a16:creationId xmlns:a16="http://schemas.microsoft.com/office/drawing/2014/main" id="{32DCAD84-1579-4402-BFEE-0DCBFAAD950E}"/>
              </a:ext>
            </a:extLst>
          </p:cNvPr>
          <p:cNvCxnSpPr/>
          <p:nvPr/>
        </p:nvCxnSpPr>
        <p:spPr>
          <a:xfrm>
            <a:off x="9314482" y="2743200"/>
            <a:ext cx="0" cy="2895600"/>
          </a:xfrm>
          <a:prstGeom prst="line">
            <a:avLst/>
          </a:prstGeom>
          <a:noFill/>
          <a:ln w="12700" cap="flat" cmpd="sng" algn="ctr">
            <a:solidFill>
              <a:srgbClr val="4E67C8"/>
            </a:solidFill>
            <a:prstDash val="solid"/>
          </a:ln>
          <a:effectLst/>
        </p:spPr>
      </p:cxnSp>
      <p:pic>
        <p:nvPicPr>
          <p:cNvPr id="13" name="Picture 2" descr="Image result for deployment icon">
            <a:extLst>
              <a:ext uri="{FF2B5EF4-FFF2-40B4-BE49-F238E27FC236}">
                <a16:creationId xmlns:a16="http://schemas.microsoft.com/office/drawing/2014/main" id="{309A3F36-5AC5-4236-A8E5-ECD397DFEF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2923" y="1289031"/>
            <a:ext cx="904875" cy="719138"/>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E7908B59-4FF7-41D3-9BC7-8377C0A013A6}"/>
              </a:ext>
            </a:extLst>
          </p:cNvPr>
          <p:cNvSpPr txBox="1"/>
          <p:nvPr/>
        </p:nvSpPr>
        <p:spPr>
          <a:xfrm>
            <a:off x="963508" y="2698766"/>
            <a:ext cx="2053935" cy="646331"/>
          </a:xfrm>
          <a:prstGeom prst="rect">
            <a:avLst/>
          </a:prstGeom>
          <a:noFill/>
        </p:spPr>
        <p:txBody>
          <a:bodyPr wrap="square" rtlCol="0">
            <a:spAutoFit/>
          </a:bodyPr>
          <a:lstStyle/>
          <a:p>
            <a:pPr algn="ctr" defTabSz="457200"/>
            <a:r>
              <a:rPr lang="en-US" dirty="0">
                <a:solidFill>
                  <a:srgbClr val="4E67C8">
                    <a:lumMod val="75000"/>
                  </a:srgbClr>
                </a:solidFill>
                <a:effectLst>
                  <a:outerShdw blurRad="38100" dist="38100" dir="2700000" algn="tl">
                    <a:srgbClr val="000000">
                      <a:alpha val="43137"/>
                    </a:srgbClr>
                  </a:outerShdw>
                </a:effectLst>
                <a:latin typeface="GE Inspira Pitch" panose="020F0603030400020203" pitchFamily="34" charset="0"/>
              </a:rPr>
              <a:t>Deployment Automation (CICD)</a:t>
            </a:r>
          </a:p>
        </p:txBody>
      </p:sp>
      <p:sp>
        <p:nvSpPr>
          <p:cNvPr id="15" name="TextBox 14">
            <a:extLst>
              <a:ext uri="{FF2B5EF4-FFF2-40B4-BE49-F238E27FC236}">
                <a16:creationId xmlns:a16="http://schemas.microsoft.com/office/drawing/2014/main" id="{A7BAB4F9-530E-4254-9E96-4A89C9B2006C}"/>
              </a:ext>
            </a:extLst>
          </p:cNvPr>
          <p:cNvSpPr txBox="1"/>
          <p:nvPr/>
        </p:nvSpPr>
        <p:spPr>
          <a:xfrm>
            <a:off x="4038132" y="2698766"/>
            <a:ext cx="2210705" cy="646331"/>
          </a:xfrm>
          <a:prstGeom prst="rect">
            <a:avLst/>
          </a:prstGeom>
          <a:noFill/>
        </p:spPr>
        <p:txBody>
          <a:bodyPr wrap="square" rtlCol="0">
            <a:spAutoFit/>
          </a:bodyPr>
          <a:lstStyle/>
          <a:p>
            <a:pPr algn="ctr" defTabSz="457200"/>
            <a:r>
              <a:rPr lang="en-US" dirty="0">
                <a:solidFill>
                  <a:srgbClr val="5ECCF3">
                    <a:lumMod val="50000"/>
                  </a:srgbClr>
                </a:solidFill>
                <a:effectLst>
                  <a:outerShdw blurRad="38100" dist="38100" dir="2700000" algn="tl">
                    <a:srgbClr val="000000">
                      <a:alpha val="43137"/>
                    </a:srgbClr>
                  </a:outerShdw>
                </a:effectLst>
                <a:latin typeface="GE Inspira Pitch" panose="020F0603030400020203" pitchFamily="34" charset="0"/>
              </a:rPr>
              <a:t>Testing </a:t>
            </a:r>
          </a:p>
          <a:p>
            <a:pPr algn="ctr" defTabSz="457200"/>
            <a:r>
              <a:rPr lang="en-US" dirty="0">
                <a:solidFill>
                  <a:srgbClr val="5ECCF3">
                    <a:lumMod val="50000"/>
                  </a:srgbClr>
                </a:solidFill>
                <a:effectLst>
                  <a:outerShdw blurRad="38100" dist="38100" dir="2700000" algn="tl">
                    <a:srgbClr val="000000">
                      <a:alpha val="43137"/>
                    </a:srgbClr>
                  </a:outerShdw>
                </a:effectLst>
                <a:latin typeface="GE Inspira Pitch" panose="020F0603030400020203" pitchFamily="34" charset="0"/>
              </a:rPr>
              <a:t>Automation</a:t>
            </a:r>
          </a:p>
        </p:txBody>
      </p:sp>
      <p:sp>
        <p:nvSpPr>
          <p:cNvPr id="16" name="TextBox 15">
            <a:extLst>
              <a:ext uri="{FF2B5EF4-FFF2-40B4-BE49-F238E27FC236}">
                <a16:creationId xmlns:a16="http://schemas.microsoft.com/office/drawing/2014/main" id="{4E240C6D-E5DA-4111-94C7-D289D5031BB4}"/>
              </a:ext>
            </a:extLst>
          </p:cNvPr>
          <p:cNvSpPr txBox="1"/>
          <p:nvPr/>
        </p:nvSpPr>
        <p:spPr>
          <a:xfrm>
            <a:off x="7068047" y="2698766"/>
            <a:ext cx="1864167" cy="646331"/>
          </a:xfrm>
          <a:prstGeom prst="rect">
            <a:avLst/>
          </a:prstGeom>
          <a:noFill/>
        </p:spPr>
        <p:txBody>
          <a:bodyPr wrap="square" rtlCol="0">
            <a:spAutoFit/>
          </a:bodyPr>
          <a:lstStyle/>
          <a:p>
            <a:pPr algn="ctr" defTabSz="457200"/>
            <a:r>
              <a:rPr lang="en-US" dirty="0">
                <a:solidFill>
                  <a:srgbClr val="A7EA52">
                    <a:lumMod val="50000"/>
                  </a:srgbClr>
                </a:solidFill>
                <a:effectLst>
                  <a:outerShdw blurRad="38100" dist="38100" dir="2700000" algn="tl">
                    <a:srgbClr val="000000">
                      <a:alpha val="43137"/>
                    </a:srgbClr>
                  </a:outerShdw>
                </a:effectLst>
                <a:latin typeface="GE Inspira Pitch" panose="020F0603030400020203" pitchFamily="34" charset="0"/>
              </a:rPr>
              <a:t>Application  Monitoring</a:t>
            </a:r>
          </a:p>
        </p:txBody>
      </p:sp>
      <p:sp>
        <p:nvSpPr>
          <p:cNvPr id="17" name="TextBox 16">
            <a:extLst>
              <a:ext uri="{FF2B5EF4-FFF2-40B4-BE49-F238E27FC236}">
                <a16:creationId xmlns:a16="http://schemas.microsoft.com/office/drawing/2014/main" id="{E535E2D2-6DAE-40D5-A80B-76107160DFE9}"/>
              </a:ext>
            </a:extLst>
          </p:cNvPr>
          <p:cNvSpPr txBox="1"/>
          <p:nvPr/>
        </p:nvSpPr>
        <p:spPr>
          <a:xfrm>
            <a:off x="9661221" y="2698766"/>
            <a:ext cx="1864167" cy="646331"/>
          </a:xfrm>
          <a:prstGeom prst="rect">
            <a:avLst/>
          </a:prstGeom>
          <a:noFill/>
        </p:spPr>
        <p:txBody>
          <a:bodyPr wrap="square" rtlCol="0">
            <a:spAutoFit/>
          </a:bodyPr>
          <a:lstStyle/>
          <a:p>
            <a:pPr algn="ctr" defTabSz="457200"/>
            <a:r>
              <a:rPr lang="en-US" dirty="0">
                <a:solidFill>
                  <a:srgbClr val="5DCEAF">
                    <a:lumMod val="50000"/>
                  </a:srgbClr>
                </a:solidFill>
                <a:effectLst>
                  <a:outerShdw blurRad="38100" dist="38100" dir="2700000" algn="tl">
                    <a:srgbClr val="000000">
                      <a:alpha val="43137"/>
                    </a:srgbClr>
                  </a:outerShdw>
                </a:effectLst>
                <a:latin typeface="GE Inspira Pitch" panose="020F0603030400020203" pitchFamily="34" charset="0"/>
              </a:rPr>
              <a:t>Code Quality Improvement</a:t>
            </a:r>
          </a:p>
        </p:txBody>
      </p:sp>
      <p:pic>
        <p:nvPicPr>
          <p:cNvPr id="18" name="Picture 10" descr="Image result for application monitoring icon">
            <a:extLst>
              <a:ext uri="{FF2B5EF4-FFF2-40B4-BE49-F238E27FC236}">
                <a16:creationId xmlns:a16="http://schemas.microsoft.com/office/drawing/2014/main" id="{730D6E85-6152-4494-A234-F4EB9E4BDED6}"/>
              </a:ext>
            </a:extLst>
          </p:cNvPr>
          <p:cNvPicPr>
            <a:picLocks noChangeAspect="1" noChangeArrowheads="1"/>
          </p:cNvPicPr>
          <p:nvPr/>
        </p:nvPicPr>
        <p:blipFill>
          <a:blip r:embed="rId3" cstate="print">
            <a:duotone>
              <a:srgbClr val="A7EA52">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7625437" y="1289031"/>
            <a:ext cx="749386" cy="749386"/>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descr="Image result for application monitoring icon">
            <a:extLst>
              <a:ext uri="{FF2B5EF4-FFF2-40B4-BE49-F238E27FC236}">
                <a16:creationId xmlns:a16="http://schemas.microsoft.com/office/drawing/2014/main" id="{16883AAB-0941-411F-8C5D-744B9B4ADA56}"/>
              </a:ext>
            </a:extLst>
          </p:cNvPr>
          <p:cNvPicPr>
            <a:picLocks noChangeAspect="1" noChangeArrowheads="1"/>
          </p:cNvPicPr>
          <p:nvPr/>
        </p:nvPicPr>
        <p:blipFill>
          <a:blip r:embed="rId4" cstate="print">
            <a:extLst>
              <a:ext uri="{BEBA8EAE-BF5A-486C-A8C5-ECC9F3942E4B}">
                <a14:imgProps xmlns:a14="http://schemas.microsoft.com/office/drawing/2010/main">
                  <a14:imgLayer r:embed="rId5">
                    <a14:imgEffect>
                      <a14:backgroundRemoval t="1124" b="96255" l="4750" r="94500">
                        <a14:foregroundMark x1="39000" y1="52434" x2="42750" y2="62547"/>
                        <a14:foregroundMark x1="48750" y1="39326" x2="60500" y2="53558"/>
                        <a14:foregroundMark x1="49500" y1="42322" x2="49750" y2="56929"/>
                        <a14:foregroundMark x1="39750" y1="79026" x2="56500" y2="79026"/>
                        <a14:foregroundMark x1="59000" y1="71910" x2="58000" y2="83895"/>
                      </a14:backgroundRemoval>
                    </a14:imgEffect>
                  </a14:imgLayer>
                </a14:imgProps>
              </a:ext>
              <a:ext uri="{28A0092B-C50C-407E-A947-70E740481C1C}">
                <a14:useLocalDpi xmlns:a14="http://schemas.microsoft.com/office/drawing/2010/main" val="0"/>
              </a:ext>
            </a:extLst>
          </a:blip>
          <a:srcRect/>
          <a:stretch>
            <a:fillRect/>
          </a:stretch>
        </p:blipFill>
        <p:spPr bwMode="auto">
          <a:xfrm>
            <a:off x="9986400" y="1289031"/>
            <a:ext cx="1213807" cy="810216"/>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7E96C85C-0E89-4597-8ADA-854DC893CFE7}"/>
              </a:ext>
            </a:extLst>
          </p:cNvPr>
          <p:cNvSpPr txBox="1"/>
          <p:nvPr/>
        </p:nvSpPr>
        <p:spPr>
          <a:xfrm>
            <a:off x="963509" y="3546968"/>
            <a:ext cx="2364751" cy="1754326"/>
          </a:xfrm>
          <a:prstGeom prst="rect">
            <a:avLst/>
          </a:prstGeom>
          <a:noFill/>
        </p:spPr>
        <p:txBody>
          <a:bodyPr wrap="square" rtlCol="0">
            <a:spAutoFit/>
          </a:bodyPr>
          <a:lstStyle/>
          <a:p>
            <a:pPr marL="112713" indent="-112713" defTabSz="457200">
              <a:spcBef>
                <a:spcPts val="600"/>
              </a:spcBef>
              <a:buFont typeface="Arial" panose="020B0604020202020204" pitchFamily="34" charset="0"/>
              <a:buChar char="•"/>
            </a:pPr>
            <a:r>
              <a:rPr lang="en-US" sz="1400" dirty="0">
                <a:solidFill>
                  <a:prstClr val="black"/>
                </a:solidFill>
                <a:latin typeface="GE Inspira" panose="020F0603030400020203" pitchFamily="34" charset="0"/>
              </a:rPr>
              <a:t>Complete E2E </a:t>
            </a:r>
            <a:r>
              <a:rPr lang="en-US" sz="1400" b="1" dirty="0">
                <a:latin typeface="GE Inspira" panose="020F0603030400020203" pitchFamily="34" charset="0"/>
              </a:rPr>
              <a:t>Deployment Automation </a:t>
            </a:r>
            <a:r>
              <a:rPr lang="en-US" sz="1400" dirty="0">
                <a:solidFill>
                  <a:prstClr val="black"/>
                </a:solidFill>
                <a:latin typeface="GE Inspira" panose="020F0603030400020203" pitchFamily="34" charset="0"/>
              </a:rPr>
              <a:t>using Jenkins by Q2 of engagement</a:t>
            </a:r>
          </a:p>
          <a:p>
            <a:pPr marL="112713" indent="-112713" defTabSz="457200">
              <a:spcBef>
                <a:spcPts val="600"/>
              </a:spcBef>
              <a:buFont typeface="Arial" panose="020B0604020202020204" pitchFamily="34" charset="0"/>
              <a:buChar char="•"/>
            </a:pPr>
            <a:r>
              <a:rPr lang="en-US" sz="1400" dirty="0">
                <a:solidFill>
                  <a:prstClr val="black"/>
                </a:solidFill>
                <a:latin typeface="GE Inspira" panose="020F0603030400020203" pitchFamily="34" charset="0"/>
              </a:rPr>
              <a:t>Improves deployment Cycle time by ~</a:t>
            </a:r>
            <a:r>
              <a:rPr lang="en-US" sz="1400" b="1" dirty="0">
                <a:latin typeface="GE Inspira" panose="020F0603030400020203" pitchFamily="34" charset="0"/>
              </a:rPr>
              <a:t>90%</a:t>
            </a:r>
          </a:p>
          <a:p>
            <a:pPr marL="112713" indent="-112713" defTabSz="457200">
              <a:spcBef>
                <a:spcPts val="600"/>
              </a:spcBef>
              <a:buFont typeface="Arial" panose="020B0604020202020204" pitchFamily="34" charset="0"/>
              <a:buChar char="•"/>
            </a:pPr>
            <a:r>
              <a:rPr lang="en-US" sz="1400" b="1" dirty="0">
                <a:latin typeface="GE Inspira" panose="020F0603030400020203" pitchFamily="34" charset="0"/>
              </a:rPr>
              <a:t>Near Zero</a:t>
            </a:r>
            <a:r>
              <a:rPr lang="en-US" sz="1400" dirty="0">
                <a:solidFill>
                  <a:prstClr val="black"/>
                </a:solidFill>
                <a:latin typeface="GE Inspira" panose="020F0603030400020203" pitchFamily="34" charset="0"/>
              </a:rPr>
              <a:t> errors/issues while committing code</a:t>
            </a:r>
          </a:p>
        </p:txBody>
      </p:sp>
      <p:sp>
        <p:nvSpPr>
          <p:cNvPr id="21" name="TextBox 20">
            <a:extLst>
              <a:ext uri="{FF2B5EF4-FFF2-40B4-BE49-F238E27FC236}">
                <a16:creationId xmlns:a16="http://schemas.microsoft.com/office/drawing/2014/main" id="{704899BE-EEE1-4FDA-8DC9-C3DBD74E37E4}"/>
              </a:ext>
            </a:extLst>
          </p:cNvPr>
          <p:cNvSpPr txBox="1"/>
          <p:nvPr/>
        </p:nvSpPr>
        <p:spPr>
          <a:xfrm>
            <a:off x="3328259" y="3546968"/>
            <a:ext cx="3357319" cy="1400383"/>
          </a:xfrm>
          <a:prstGeom prst="rect">
            <a:avLst/>
          </a:prstGeom>
          <a:noFill/>
        </p:spPr>
        <p:txBody>
          <a:bodyPr wrap="square" rtlCol="0">
            <a:spAutoFit/>
          </a:bodyPr>
          <a:lstStyle/>
          <a:p>
            <a:pPr marL="112713" indent="-112713" defTabSz="457200">
              <a:spcBef>
                <a:spcPts val="600"/>
              </a:spcBef>
              <a:buFont typeface="Arial" panose="020B0604020202020204" pitchFamily="34" charset="0"/>
              <a:buChar char="•"/>
            </a:pPr>
            <a:r>
              <a:rPr lang="en-US" sz="1400" dirty="0">
                <a:solidFill>
                  <a:prstClr val="black"/>
                </a:solidFill>
                <a:latin typeface="GE Inspira" panose="020F0603030400020203" pitchFamily="34" charset="0"/>
              </a:rPr>
              <a:t>Ensure Unit testing and Integration tastings are </a:t>
            </a:r>
            <a:r>
              <a:rPr lang="en-US" sz="1400" b="1" dirty="0">
                <a:solidFill>
                  <a:prstClr val="black"/>
                </a:solidFill>
                <a:latin typeface="GE Inspira" panose="020F0603030400020203" pitchFamily="34" charset="0"/>
              </a:rPr>
              <a:t>automated</a:t>
            </a:r>
          </a:p>
          <a:p>
            <a:pPr marL="112713" indent="-112713" defTabSz="457200">
              <a:spcBef>
                <a:spcPts val="600"/>
              </a:spcBef>
              <a:buFont typeface="Arial" panose="020B0604020202020204" pitchFamily="34" charset="0"/>
              <a:buChar char="•"/>
            </a:pPr>
            <a:r>
              <a:rPr lang="en-US" sz="1400" b="1" dirty="0">
                <a:solidFill>
                  <a:prstClr val="black"/>
                </a:solidFill>
                <a:latin typeface="GE Inspira" panose="020F0603030400020203" pitchFamily="34" charset="0"/>
              </a:rPr>
              <a:t>Significant reduction</a:t>
            </a:r>
            <a:r>
              <a:rPr lang="en-US" sz="1400" dirty="0">
                <a:solidFill>
                  <a:prstClr val="black"/>
                </a:solidFill>
                <a:latin typeface="GE Inspira" panose="020F0603030400020203" pitchFamily="34" charset="0"/>
              </a:rPr>
              <a:t> of Testing Cycle</a:t>
            </a:r>
          </a:p>
          <a:p>
            <a:pPr marL="112713" indent="-112713" defTabSz="457200">
              <a:spcBef>
                <a:spcPts val="600"/>
              </a:spcBef>
              <a:buFont typeface="Arial" panose="020B0604020202020204" pitchFamily="34" charset="0"/>
              <a:buChar char="•"/>
            </a:pPr>
            <a:r>
              <a:rPr lang="en-US" sz="1400" dirty="0">
                <a:solidFill>
                  <a:prstClr val="black"/>
                </a:solidFill>
                <a:latin typeface="GE Inspira" panose="020F0603030400020203" pitchFamily="34" charset="0"/>
              </a:rPr>
              <a:t>Reusability of Test Cases</a:t>
            </a:r>
          </a:p>
          <a:p>
            <a:pPr marL="112713" indent="-112713" defTabSz="457200">
              <a:spcBef>
                <a:spcPts val="600"/>
              </a:spcBef>
              <a:buFont typeface="Arial" panose="020B0604020202020204" pitchFamily="34" charset="0"/>
              <a:buChar char="•"/>
            </a:pPr>
            <a:endParaRPr lang="en-US" sz="1400" dirty="0">
              <a:solidFill>
                <a:prstClr val="black"/>
              </a:solidFill>
              <a:latin typeface="GE Inspira" panose="020F0603030400020203" pitchFamily="34" charset="0"/>
            </a:endParaRPr>
          </a:p>
        </p:txBody>
      </p:sp>
      <p:sp>
        <p:nvSpPr>
          <p:cNvPr id="22" name="TextBox 21">
            <a:extLst>
              <a:ext uri="{FF2B5EF4-FFF2-40B4-BE49-F238E27FC236}">
                <a16:creationId xmlns:a16="http://schemas.microsoft.com/office/drawing/2014/main" id="{28E24E54-EF6C-479B-916A-37E04AE16033}"/>
              </a:ext>
            </a:extLst>
          </p:cNvPr>
          <p:cNvSpPr txBox="1"/>
          <p:nvPr/>
        </p:nvSpPr>
        <p:spPr>
          <a:xfrm>
            <a:off x="6685581" y="3546968"/>
            <a:ext cx="2628901" cy="1538883"/>
          </a:xfrm>
          <a:prstGeom prst="rect">
            <a:avLst/>
          </a:prstGeom>
          <a:noFill/>
        </p:spPr>
        <p:txBody>
          <a:bodyPr wrap="square" rtlCol="0">
            <a:spAutoFit/>
          </a:bodyPr>
          <a:lstStyle/>
          <a:p>
            <a:pPr marL="112713" indent="-112713" defTabSz="457200">
              <a:spcBef>
                <a:spcPts val="600"/>
              </a:spcBef>
              <a:buFont typeface="Arial" panose="020B0604020202020204" pitchFamily="34" charset="0"/>
              <a:buChar char="•"/>
            </a:pPr>
            <a:r>
              <a:rPr lang="en-US" sz="1400" b="1" dirty="0">
                <a:latin typeface="GE Inspira" panose="020F0603030400020203" pitchFamily="34" charset="0"/>
              </a:rPr>
              <a:t>App Monitoring </a:t>
            </a:r>
            <a:r>
              <a:rPr lang="en-US" sz="1400" dirty="0">
                <a:latin typeface="GE Inspira" panose="020F0603030400020203" pitchFamily="34" charset="0"/>
              </a:rPr>
              <a:t>will be </a:t>
            </a:r>
            <a:r>
              <a:rPr lang="en-US" sz="1400" b="1" dirty="0">
                <a:latin typeface="GE Inspira" panose="020F0603030400020203" pitchFamily="34" charset="0"/>
              </a:rPr>
              <a:t>Automated</a:t>
            </a:r>
            <a:r>
              <a:rPr lang="en-US" sz="1400" dirty="0">
                <a:latin typeface="GE Inspira" panose="020F0603030400020203" pitchFamily="34" charset="0"/>
              </a:rPr>
              <a:t> using </a:t>
            </a:r>
            <a:r>
              <a:rPr lang="en-US" sz="1400" b="1" dirty="0">
                <a:latin typeface="GE Inspira" panose="020F0603030400020203" pitchFamily="34" charset="0"/>
              </a:rPr>
              <a:t>Amazon </a:t>
            </a:r>
            <a:r>
              <a:rPr lang="en-US" sz="1400" b="1" dirty="0" err="1">
                <a:latin typeface="GE Inspira" panose="020F0603030400020203" pitchFamily="34" charset="0"/>
              </a:rPr>
              <a:t>cloudwatch</a:t>
            </a:r>
            <a:endParaRPr lang="en-US" sz="1400" dirty="0">
              <a:latin typeface="GE Inspira" panose="020F0603030400020203" pitchFamily="34" charset="0"/>
            </a:endParaRPr>
          </a:p>
          <a:p>
            <a:pPr marL="112713" indent="-112713" defTabSz="457200">
              <a:spcBef>
                <a:spcPts val="600"/>
              </a:spcBef>
              <a:buFont typeface="Arial" panose="020B0604020202020204" pitchFamily="34" charset="0"/>
              <a:buChar char="•"/>
            </a:pPr>
            <a:r>
              <a:rPr lang="en-US" sz="1400" dirty="0">
                <a:latin typeface="GE Inspira" panose="020F0603030400020203" pitchFamily="34" charset="0"/>
              </a:rPr>
              <a:t>Support Effort reduction</a:t>
            </a:r>
          </a:p>
          <a:p>
            <a:pPr marL="112713" indent="-112713" defTabSz="457200">
              <a:spcBef>
                <a:spcPts val="600"/>
              </a:spcBef>
              <a:buFont typeface="Arial" panose="020B0604020202020204" pitchFamily="34" charset="0"/>
              <a:buChar char="•"/>
            </a:pPr>
            <a:r>
              <a:rPr lang="en-US" sz="1400" dirty="0">
                <a:latin typeface="GE Inspira" panose="020F0603030400020203" pitchFamily="34" charset="0"/>
              </a:rPr>
              <a:t>High Application Availability by ~</a:t>
            </a:r>
            <a:r>
              <a:rPr lang="en-US" sz="1400" b="1" dirty="0">
                <a:latin typeface="GE Inspira" panose="020F0603030400020203" pitchFamily="34" charset="0"/>
              </a:rPr>
              <a:t>98+%</a:t>
            </a:r>
          </a:p>
        </p:txBody>
      </p:sp>
      <p:sp>
        <p:nvSpPr>
          <p:cNvPr id="23" name="TextBox 22">
            <a:extLst>
              <a:ext uri="{FF2B5EF4-FFF2-40B4-BE49-F238E27FC236}">
                <a16:creationId xmlns:a16="http://schemas.microsoft.com/office/drawing/2014/main" id="{C03F68C2-CA2A-4C49-984D-E0920D53B326}"/>
              </a:ext>
            </a:extLst>
          </p:cNvPr>
          <p:cNvSpPr txBox="1"/>
          <p:nvPr/>
        </p:nvSpPr>
        <p:spPr>
          <a:xfrm>
            <a:off x="9314479" y="3546968"/>
            <a:ext cx="2514603" cy="1384995"/>
          </a:xfrm>
          <a:prstGeom prst="rect">
            <a:avLst/>
          </a:prstGeom>
          <a:noFill/>
        </p:spPr>
        <p:txBody>
          <a:bodyPr wrap="square" rtlCol="0">
            <a:spAutoFit/>
          </a:bodyPr>
          <a:lstStyle/>
          <a:p>
            <a:pPr marL="285750" indent="-285750" defTabSz="457200">
              <a:buFont typeface="Arial" panose="020B0604020202020204" pitchFamily="34" charset="0"/>
              <a:buChar char="•"/>
            </a:pPr>
            <a:r>
              <a:rPr lang="en-US" sz="1400" dirty="0">
                <a:solidFill>
                  <a:prstClr val="black"/>
                </a:solidFill>
                <a:latin typeface="GE Inspira" panose="020F0603030400020203" pitchFamily="34" charset="0"/>
              </a:rPr>
              <a:t>Code inspection for Back end code.</a:t>
            </a:r>
          </a:p>
          <a:p>
            <a:pPr marL="285750" indent="-285750" defTabSz="457200">
              <a:buFont typeface="Arial" panose="020B0604020202020204" pitchFamily="34" charset="0"/>
              <a:buChar char="•"/>
            </a:pPr>
            <a:r>
              <a:rPr lang="en-US" sz="1400" dirty="0">
                <a:solidFill>
                  <a:prstClr val="black"/>
                </a:solidFill>
                <a:latin typeface="GE Inspira" panose="020F0603030400020203" pitchFamily="34" charset="0"/>
              </a:rPr>
              <a:t>Sonar Cube – Code Quality</a:t>
            </a:r>
          </a:p>
          <a:p>
            <a:pPr marL="285750" indent="-285750" defTabSz="457200">
              <a:buFont typeface="Arial" panose="020B0604020202020204" pitchFamily="34" charset="0"/>
              <a:buChar char="•"/>
            </a:pPr>
            <a:r>
              <a:rPr lang="en-US" sz="1400" dirty="0">
                <a:solidFill>
                  <a:prstClr val="black"/>
                </a:solidFill>
                <a:latin typeface="GE Inspira" panose="020F0603030400020203" pitchFamily="34" charset="0"/>
              </a:rPr>
              <a:t>Swagger – API testing</a:t>
            </a:r>
          </a:p>
          <a:p>
            <a:pPr marL="285750" indent="-285750" defTabSz="457200">
              <a:buFont typeface="Arial" panose="020B0604020202020204" pitchFamily="34" charset="0"/>
              <a:buChar char="•"/>
            </a:pPr>
            <a:r>
              <a:rPr lang="en-US" sz="1400" dirty="0">
                <a:solidFill>
                  <a:prstClr val="black"/>
                </a:solidFill>
                <a:latin typeface="GE Inspira" panose="020F0603030400020203" pitchFamily="34" charset="0"/>
              </a:rPr>
              <a:t>~&gt;</a:t>
            </a:r>
            <a:r>
              <a:rPr lang="en-US" sz="1400" b="1" dirty="0">
                <a:solidFill>
                  <a:prstClr val="black"/>
                </a:solidFill>
                <a:latin typeface="GE Inspira" panose="020F0603030400020203" pitchFamily="34" charset="0"/>
              </a:rPr>
              <a:t>80% </a:t>
            </a:r>
            <a:r>
              <a:rPr lang="en-US" sz="1400" dirty="0">
                <a:solidFill>
                  <a:prstClr val="black"/>
                </a:solidFill>
                <a:latin typeface="GE Inspira" panose="020F0603030400020203" pitchFamily="34" charset="0"/>
              </a:rPr>
              <a:t>Code coverage</a:t>
            </a:r>
          </a:p>
          <a:p>
            <a:pPr marL="285750" indent="-285750" defTabSz="457200">
              <a:buFont typeface="Arial" panose="020B0604020202020204" pitchFamily="34" charset="0"/>
              <a:buChar char="•"/>
            </a:pPr>
            <a:endParaRPr lang="en-US" sz="1400" dirty="0">
              <a:solidFill>
                <a:prstClr val="black"/>
              </a:solidFill>
              <a:latin typeface="GE Inspira" panose="020F0603030400020203" pitchFamily="34" charset="0"/>
            </a:endParaRPr>
          </a:p>
        </p:txBody>
      </p:sp>
      <p:pic>
        <p:nvPicPr>
          <p:cNvPr id="25" name="Picture 2" descr="Image result for experience icon png">
            <a:extLst>
              <a:ext uri="{FF2B5EF4-FFF2-40B4-BE49-F238E27FC236}">
                <a16:creationId xmlns:a16="http://schemas.microsoft.com/office/drawing/2014/main" id="{0112012A-0E29-48A3-A580-E5C0FCB9750F}"/>
              </a:ext>
            </a:extLst>
          </p:cNvPr>
          <p:cNvPicPr>
            <a:picLocks noChangeAspect="1" noChangeArrowheads="1"/>
          </p:cNvPicPr>
          <p:nvPr/>
        </p:nvPicPr>
        <p:blipFill>
          <a:blip r:embed="rId6" cstate="print">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710846" y="1211281"/>
            <a:ext cx="827136" cy="8271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66303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itle 1">
            <a:extLst>
              <a:ext uri="{FF2B5EF4-FFF2-40B4-BE49-F238E27FC236}">
                <a16:creationId xmlns:a16="http://schemas.microsoft.com/office/drawing/2014/main" id="{D3D5748F-9079-4BB4-AF49-64849311413F}"/>
              </a:ext>
            </a:extLst>
          </p:cNvPr>
          <p:cNvSpPr>
            <a:spLocks noGrp="1"/>
          </p:cNvSpPr>
          <p:nvPr/>
        </p:nvSpPr>
        <p:spPr>
          <a:xfrm>
            <a:off x="1550445" y="18195"/>
            <a:ext cx="10515600" cy="741872"/>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4400" kern="1200" cap="all" baseline="0">
                <a:solidFill>
                  <a:srgbClr val="32A4DA"/>
                </a:solidFill>
                <a:latin typeface="DIN Condensed" pitchFamily="2" charset="0"/>
                <a:ea typeface="+mj-ea"/>
                <a:cs typeface="+mj-cs"/>
              </a:defRPr>
            </a:lvl1pPr>
          </a:lstStyle>
          <a:p>
            <a:pPr marL="0" marR="0" lvl="0" indent="0" algn="r"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all" spc="0" normalizeH="0" baseline="0" noProof="0" dirty="0">
                <a:ln>
                  <a:noFill/>
                </a:ln>
                <a:solidFill>
                  <a:prstClr val="black"/>
                </a:solidFill>
                <a:effectLst/>
                <a:uLnTx/>
                <a:uFillTx/>
                <a:latin typeface="DIN Condensed" pitchFamily="2" charset="0"/>
                <a:ea typeface="+mj-ea"/>
                <a:cs typeface="+mj-cs"/>
              </a:rPr>
              <a:t>SCOPE SUMMARY</a:t>
            </a:r>
          </a:p>
        </p:txBody>
      </p:sp>
      <p:grpSp>
        <p:nvGrpSpPr>
          <p:cNvPr id="41" name="Group 40">
            <a:extLst>
              <a:ext uri="{FF2B5EF4-FFF2-40B4-BE49-F238E27FC236}">
                <a16:creationId xmlns:a16="http://schemas.microsoft.com/office/drawing/2014/main" id="{26486FFF-5745-4AC4-A17D-A625F25E29B5}"/>
              </a:ext>
            </a:extLst>
          </p:cNvPr>
          <p:cNvGrpSpPr/>
          <p:nvPr/>
        </p:nvGrpSpPr>
        <p:grpSpPr>
          <a:xfrm>
            <a:off x="-31263" y="3968979"/>
            <a:ext cx="4043127" cy="2623065"/>
            <a:chOff x="14761" y="4385863"/>
            <a:chExt cx="4043127" cy="2623065"/>
          </a:xfrm>
        </p:grpSpPr>
        <p:sp>
          <p:nvSpPr>
            <p:cNvPr id="94" name="Oval 93">
              <a:extLst>
                <a:ext uri="{FF2B5EF4-FFF2-40B4-BE49-F238E27FC236}">
                  <a16:creationId xmlns:a16="http://schemas.microsoft.com/office/drawing/2014/main" id="{9F28A1C5-D98A-4DBC-A469-8E9D2778AF32}"/>
                </a:ext>
              </a:extLst>
            </p:cNvPr>
            <p:cNvSpPr/>
            <p:nvPr/>
          </p:nvSpPr>
          <p:spPr>
            <a:xfrm>
              <a:off x="3542892" y="5748899"/>
              <a:ext cx="514996" cy="51499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1</a:t>
              </a:r>
            </a:p>
          </p:txBody>
        </p:sp>
        <p:grpSp>
          <p:nvGrpSpPr>
            <p:cNvPr id="95" name="Group 94">
              <a:extLst>
                <a:ext uri="{FF2B5EF4-FFF2-40B4-BE49-F238E27FC236}">
                  <a16:creationId xmlns:a16="http://schemas.microsoft.com/office/drawing/2014/main" id="{7DD5860D-8916-4E68-BF4A-3CF08189AF47}"/>
                </a:ext>
              </a:extLst>
            </p:cNvPr>
            <p:cNvGrpSpPr/>
            <p:nvPr/>
          </p:nvGrpSpPr>
          <p:grpSpPr>
            <a:xfrm>
              <a:off x="14761" y="4385863"/>
              <a:ext cx="3336440" cy="2623065"/>
              <a:chOff x="9415862" y="2801865"/>
              <a:chExt cx="3336440" cy="2623065"/>
            </a:xfrm>
          </p:grpSpPr>
          <p:pic>
            <p:nvPicPr>
              <p:cNvPr id="96" name="Picture 95">
                <a:extLst>
                  <a:ext uri="{FF2B5EF4-FFF2-40B4-BE49-F238E27FC236}">
                    <a16:creationId xmlns:a16="http://schemas.microsoft.com/office/drawing/2014/main" id="{50F118EF-A4E0-4238-AFD2-4013DDC352CF}"/>
                  </a:ext>
                </a:extLst>
              </p:cNvPr>
              <p:cNvPicPr>
                <a:picLocks noChangeAspect="1"/>
              </p:cNvPicPr>
              <p:nvPr/>
            </p:nvPicPr>
            <p:blipFill>
              <a:blip r:embed="rId3"/>
              <a:stretch>
                <a:fillRect/>
              </a:stretch>
            </p:blipFill>
            <p:spPr>
              <a:xfrm rot="13037335">
                <a:off x="11652169" y="3863229"/>
                <a:ext cx="1100133" cy="1027362"/>
              </a:xfrm>
              <a:prstGeom prst="rect">
                <a:avLst/>
              </a:prstGeom>
            </p:spPr>
          </p:pic>
          <p:sp>
            <p:nvSpPr>
              <p:cNvPr id="97" name="TextBox 41">
                <a:extLst>
                  <a:ext uri="{FF2B5EF4-FFF2-40B4-BE49-F238E27FC236}">
                    <a16:creationId xmlns:a16="http://schemas.microsoft.com/office/drawing/2014/main" id="{E244AEEB-2035-40DD-AE62-248012BA422C}"/>
                  </a:ext>
                </a:extLst>
              </p:cNvPr>
              <p:cNvSpPr txBox="1"/>
              <p:nvPr/>
            </p:nvSpPr>
            <p:spPr>
              <a:xfrm>
                <a:off x="10021515" y="2801865"/>
                <a:ext cx="1912255"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Managed Services</a:t>
                </a:r>
              </a:p>
            </p:txBody>
          </p:sp>
          <p:sp>
            <p:nvSpPr>
              <p:cNvPr id="98" name="Rectangle 97">
                <a:extLst>
                  <a:ext uri="{FF2B5EF4-FFF2-40B4-BE49-F238E27FC236}">
                    <a16:creationId xmlns:a16="http://schemas.microsoft.com/office/drawing/2014/main" id="{7B353EA3-725D-4608-B483-869DFA8ACEFF}"/>
                  </a:ext>
                </a:extLst>
              </p:cNvPr>
              <p:cNvSpPr/>
              <p:nvPr/>
            </p:nvSpPr>
            <p:spPr>
              <a:xfrm>
                <a:off x="9415862" y="3102756"/>
                <a:ext cx="2973351" cy="2322174"/>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95288" marR="0" lvl="0" indent="-285750" algn="l" defTabSz="914400" rtl="0" eaLnBrk="1" fontAlgn="t" latinLnBrk="0" hangingPunct="1">
                  <a:lnSpc>
                    <a:spcPct val="115000"/>
                  </a:lnSpc>
                  <a:spcBef>
                    <a:spcPts val="0"/>
                  </a:spcBef>
                  <a:spcAft>
                    <a:spcPts val="0"/>
                  </a:spcAft>
                  <a:buClr>
                    <a:prstClr val="white"/>
                  </a:buClr>
                  <a:buSzPct val="75000"/>
                  <a:buFont typeface="Wingdings" panose="05000000000000000000" pitchFamily="2" charset="2"/>
                  <a:buChar char="ü"/>
                  <a:tabLst/>
                  <a:defRPr/>
                </a:pPr>
                <a:r>
                  <a:rPr kumimoji="0" lang="en-US" sz="1400" b="0" i="0" u="none" strike="noStrike" kern="0" cap="none" spc="0" normalizeH="0" baseline="0" noProof="0" dirty="0">
                    <a:ln>
                      <a:noFill/>
                    </a:ln>
                    <a:solidFill>
                      <a:prstClr val="black"/>
                    </a:solidFill>
                    <a:effectLst/>
                    <a:uLnTx/>
                    <a:uFillTx/>
                    <a:latin typeface="Oswald" panose="00000500000000000000" pitchFamily="2" charset="0"/>
                    <a:ea typeface="+mn-ea"/>
                    <a:cs typeface="Calibri" pitchFamily="34" charset="0"/>
                  </a:rPr>
                  <a:t>L2 Technical Support</a:t>
                </a:r>
              </a:p>
              <a:p>
                <a:pPr marL="623888" marR="0" lvl="1" indent="-285750" algn="l" defTabSz="914400" rtl="0" eaLnBrk="1" fontAlgn="t" latinLnBrk="0" hangingPunct="1">
                  <a:lnSpc>
                    <a:spcPct val="115000"/>
                  </a:lnSpc>
                  <a:spcBef>
                    <a:spcPts val="0"/>
                  </a:spcBef>
                  <a:spcAft>
                    <a:spcPts val="0"/>
                  </a:spcAft>
                  <a:buClr>
                    <a:srgbClr val="CE0000"/>
                  </a:buClr>
                  <a:buSzPct val="75000"/>
                  <a:buFont typeface="Wingdings" panose="05000000000000000000" pitchFamily="2" charset="2"/>
                  <a:buChar char="§"/>
                  <a:tabLst/>
                  <a:defRPr/>
                </a:pPr>
                <a:r>
                  <a:rPr kumimoji="0" lang="en-US" sz="1400" b="0" i="0" u="none" strike="noStrike" kern="0" cap="none" spc="0" normalizeH="0" baseline="0" noProof="0" dirty="0">
                    <a:ln>
                      <a:noFill/>
                    </a:ln>
                    <a:solidFill>
                      <a:prstClr val="black"/>
                    </a:solidFill>
                    <a:effectLst/>
                    <a:uLnTx/>
                    <a:uFillTx/>
                    <a:latin typeface="Oswald" panose="00000500000000000000" pitchFamily="2" charset="0"/>
                    <a:ea typeface="+mn-ea"/>
                    <a:cs typeface="Calibri" pitchFamily="34" charset="0"/>
                  </a:rPr>
                  <a:t>Day to Day Case management</a:t>
                </a:r>
              </a:p>
              <a:p>
                <a:pPr marL="623888" marR="0" lvl="1" indent="-285750" algn="l" defTabSz="914400" rtl="0" eaLnBrk="1" fontAlgn="t" latinLnBrk="0" hangingPunct="1">
                  <a:lnSpc>
                    <a:spcPct val="115000"/>
                  </a:lnSpc>
                  <a:spcBef>
                    <a:spcPts val="0"/>
                  </a:spcBef>
                  <a:spcAft>
                    <a:spcPts val="0"/>
                  </a:spcAft>
                  <a:buClr>
                    <a:srgbClr val="CE0000"/>
                  </a:buClr>
                  <a:buSzPct val="75000"/>
                  <a:buFont typeface="Wingdings" panose="05000000000000000000" pitchFamily="2" charset="2"/>
                  <a:buChar char="§"/>
                  <a:tabLst/>
                  <a:defRPr/>
                </a:pPr>
                <a:r>
                  <a:rPr kumimoji="0" lang="en-US" sz="1400" b="0" i="0" u="none" strike="noStrike" kern="0" cap="none" spc="0" normalizeH="0" baseline="0" noProof="0" dirty="0">
                    <a:ln>
                      <a:noFill/>
                    </a:ln>
                    <a:solidFill>
                      <a:prstClr val="black"/>
                    </a:solidFill>
                    <a:effectLst/>
                    <a:uLnTx/>
                    <a:uFillTx/>
                    <a:latin typeface="Oswald" panose="00000500000000000000" pitchFamily="2" charset="0"/>
                    <a:ea typeface="+mn-ea"/>
                    <a:cs typeface="Calibri" pitchFamily="34" charset="0"/>
                  </a:rPr>
                  <a:t>Break-fixes &amp; RCAs</a:t>
                </a:r>
              </a:p>
              <a:p>
                <a:pPr marL="623888" marR="0" lvl="1" indent="-285750" algn="l" defTabSz="914400" rtl="0" eaLnBrk="1" fontAlgn="t" latinLnBrk="0" hangingPunct="1">
                  <a:lnSpc>
                    <a:spcPct val="115000"/>
                  </a:lnSpc>
                  <a:spcBef>
                    <a:spcPts val="0"/>
                  </a:spcBef>
                  <a:spcAft>
                    <a:spcPts val="0"/>
                  </a:spcAft>
                  <a:buClr>
                    <a:srgbClr val="CE0000"/>
                  </a:buClr>
                  <a:buSzPct val="75000"/>
                  <a:buFont typeface="Wingdings" panose="05000000000000000000" pitchFamily="2" charset="2"/>
                  <a:buChar char="§"/>
                  <a:tabLst/>
                  <a:defRPr/>
                </a:pPr>
                <a:r>
                  <a:rPr kumimoji="0" lang="en-US" sz="1400" b="0" i="0" u="none" strike="noStrike" kern="0" cap="none" spc="0" normalizeH="0" baseline="0" noProof="0" dirty="0">
                    <a:ln>
                      <a:noFill/>
                    </a:ln>
                    <a:solidFill>
                      <a:prstClr val="black"/>
                    </a:solidFill>
                    <a:effectLst/>
                    <a:uLnTx/>
                    <a:uFillTx/>
                    <a:latin typeface="Oswald" panose="00000500000000000000" pitchFamily="2" charset="0"/>
                    <a:ea typeface="+mn-ea"/>
                    <a:cs typeface="Calibri" pitchFamily="34" charset="0"/>
                  </a:rPr>
                  <a:t>End user communication</a:t>
                </a:r>
              </a:p>
              <a:p>
                <a:pPr marL="395288" marR="0" lvl="0" indent="-285750" algn="l" defTabSz="914400" rtl="0" eaLnBrk="1" fontAlgn="t" latinLnBrk="0" hangingPunct="1">
                  <a:lnSpc>
                    <a:spcPct val="115000"/>
                  </a:lnSpc>
                  <a:spcBef>
                    <a:spcPts val="0"/>
                  </a:spcBef>
                  <a:spcAft>
                    <a:spcPts val="0"/>
                  </a:spcAft>
                  <a:buClr>
                    <a:prstClr val="white"/>
                  </a:buClr>
                  <a:buSzPct val="75000"/>
                  <a:buFont typeface="Wingdings" panose="05000000000000000000" pitchFamily="2" charset="2"/>
                  <a:buChar char="ü"/>
                  <a:tabLst/>
                  <a:defRPr/>
                </a:pPr>
                <a:r>
                  <a:rPr kumimoji="0" lang="en-US" sz="1400" b="0" i="0" u="none" strike="noStrike" kern="0" cap="none" spc="0" normalizeH="0" baseline="0" noProof="0" dirty="0">
                    <a:ln>
                      <a:noFill/>
                    </a:ln>
                    <a:solidFill>
                      <a:prstClr val="black"/>
                    </a:solidFill>
                    <a:effectLst/>
                    <a:uLnTx/>
                    <a:uFillTx/>
                    <a:latin typeface="Oswald" panose="00000500000000000000" pitchFamily="2" charset="0"/>
                    <a:ea typeface="+mn-ea"/>
                    <a:cs typeface="+mn-cs"/>
                  </a:rPr>
                  <a:t>Monitor AWS services</a:t>
                </a:r>
              </a:p>
              <a:p>
                <a:pPr marL="395288" marR="0" lvl="0" indent="-285750" algn="l" defTabSz="914400" rtl="0" eaLnBrk="1" fontAlgn="t" latinLnBrk="0" hangingPunct="1">
                  <a:lnSpc>
                    <a:spcPct val="115000"/>
                  </a:lnSpc>
                  <a:spcBef>
                    <a:spcPts val="0"/>
                  </a:spcBef>
                  <a:spcAft>
                    <a:spcPts val="0"/>
                  </a:spcAft>
                  <a:buClr>
                    <a:prstClr val="white"/>
                  </a:buClr>
                  <a:buSzPct val="75000"/>
                  <a:buFont typeface="Wingdings" panose="05000000000000000000" pitchFamily="2" charset="2"/>
                  <a:buChar char="ü"/>
                  <a:tabLst/>
                  <a:defRPr/>
                </a:pPr>
                <a:r>
                  <a:rPr kumimoji="0" lang="en-US" sz="1400" b="0" i="0" u="none" strike="noStrike" kern="0" cap="none" spc="0" normalizeH="0" baseline="0" noProof="0" dirty="0">
                    <a:ln>
                      <a:noFill/>
                    </a:ln>
                    <a:solidFill>
                      <a:prstClr val="black"/>
                    </a:solidFill>
                    <a:effectLst/>
                    <a:uLnTx/>
                    <a:uFillTx/>
                    <a:latin typeface="Oswald" panose="00000500000000000000" pitchFamily="2" charset="0"/>
                    <a:ea typeface="+mn-ea"/>
                    <a:cs typeface="+mn-cs"/>
                  </a:rPr>
                  <a:t>Minor enhancements (if no open issues)</a:t>
                </a:r>
              </a:p>
              <a:p>
                <a:pPr marL="395288" marR="0" lvl="0" indent="-285750" algn="l" defTabSz="914400" rtl="0" eaLnBrk="1" fontAlgn="t" latinLnBrk="0" hangingPunct="1">
                  <a:lnSpc>
                    <a:spcPct val="115000"/>
                  </a:lnSpc>
                  <a:spcBef>
                    <a:spcPts val="0"/>
                  </a:spcBef>
                  <a:spcAft>
                    <a:spcPts val="0"/>
                  </a:spcAft>
                  <a:buClr>
                    <a:prstClr val="white"/>
                  </a:buClr>
                  <a:buSzPct val="75000"/>
                  <a:buFont typeface="Wingdings" panose="05000000000000000000" pitchFamily="2" charset="2"/>
                  <a:buChar char="ü"/>
                  <a:tabLst/>
                  <a:defRPr/>
                </a:pPr>
                <a:endParaRPr kumimoji="0" lang="en-US" sz="1400" b="0" i="0" u="none" strike="noStrike" kern="0" cap="none" spc="0" normalizeH="0" baseline="0" noProof="0" dirty="0">
                  <a:ln>
                    <a:noFill/>
                  </a:ln>
                  <a:solidFill>
                    <a:prstClr val="black"/>
                  </a:solidFill>
                  <a:effectLst/>
                  <a:uLnTx/>
                  <a:uFillTx/>
                  <a:latin typeface="Oswald" panose="00000500000000000000" pitchFamily="2" charset="0"/>
                  <a:ea typeface="+mn-ea"/>
                  <a:cs typeface="+mn-cs"/>
                </a:endParaRPr>
              </a:p>
              <a:p>
                <a:pPr marL="395288" marR="0" lvl="0" indent="-285750" algn="l" defTabSz="914400" rtl="0" eaLnBrk="1" fontAlgn="t" latinLnBrk="0" hangingPunct="1">
                  <a:lnSpc>
                    <a:spcPct val="115000"/>
                  </a:lnSpc>
                  <a:spcBef>
                    <a:spcPts val="0"/>
                  </a:spcBef>
                  <a:spcAft>
                    <a:spcPts val="0"/>
                  </a:spcAft>
                  <a:buClr>
                    <a:prstClr val="white"/>
                  </a:buClr>
                  <a:buSzPct val="75000"/>
                  <a:buFont typeface="Wingdings" panose="05000000000000000000" pitchFamily="2" charset="2"/>
                  <a:buChar char="ü"/>
                  <a:tabLst/>
                  <a:defRPr/>
                </a:pPr>
                <a:endParaRPr kumimoji="0" lang="en-US" sz="1400" b="0" i="0" u="none" strike="noStrike" kern="0" cap="none" spc="0" normalizeH="0" baseline="0" noProof="0" dirty="0">
                  <a:ln>
                    <a:noFill/>
                  </a:ln>
                  <a:solidFill>
                    <a:prstClr val="black"/>
                  </a:solidFill>
                  <a:effectLst/>
                  <a:uLnTx/>
                  <a:uFillTx/>
                  <a:latin typeface="Oswald" panose="00000500000000000000" pitchFamily="2" charset="0"/>
                  <a:ea typeface="+mn-ea"/>
                  <a:cs typeface="+mn-cs"/>
                </a:endParaRPr>
              </a:p>
            </p:txBody>
          </p:sp>
        </p:grpSp>
      </p:grpSp>
      <p:grpSp>
        <p:nvGrpSpPr>
          <p:cNvPr id="62" name="Group 61">
            <a:extLst>
              <a:ext uri="{FF2B5EF4-FFF2-40B4-BE49-F238E27FC236}">
                <a16:creationId xmlns:a16="http://schemas.microsoft.com/office/drawing/2014/main" id="{E3E98545-8529-41D4-B72C-A8936D7EA05C}"/>
              </a:ext>
            </a:extLst>
          </p:cNvPr>
          <p:cNvGrpSpPr/>
          <p:nvPr/>
        </p:nvGrpSpPr>
        <p:grpSpPr>
          <a:xfrm>
            <a:off x="519149" y="2042231"/>
            <a:ext cx="4137299" cy="2296080"/>
            <a:chOff x="565173" y="2459115"/>
            <a:chExt cx="4137299" cy="2296080"/>
          </a:xfrm>
        </p:grpSpPr>
        <p:sp>
          <p:nvSpPr>
            <p:cNvPr id="89" name="Oval 88">
              <a:extLst>
                <a:ext uri="{FF2B5EF4-FFF2-40B4-BE49-F238E27FC236}">
                  <a16:creationId xmlns:a16="http://schemas.microsoft.com/office/drawing/2014/main" id="{0D6B1202-41D3-4628-AB89-F245D1386499}"/>
                </a:ext>
              </a:extLst>
            </p:cNvPr>
            <p:cNvSpPr/>
            <p:nvPr/>
          </p:nvSpPr>
          <p:spPr>
            <a:xfrm>
              <a:off x="4187476" y="4240199"/>
              <a:ext cx="514996" cy="5149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2</a:t>
              </a:r>
            </a:p>
          </p:txBody>
        </p:sp>
        <p:grpSp>
          <p:nvGrpSpPr>
            <p:cNvPr id="90" name="Group 89">
              <a:extLst>
                <a:ext uri="{FF2B5EF4-FFF2-40B4-BE49-F238E27FC236}">
                  <a16:creationId xmlns:a16="http://schemas.microsoft.com/office/drawing/2014/main" id="{5131F492-A34D-425E-AB5D-9667DB49FCE8}"/>
                </a:ext>
              </a:extLst>
            </p:cNvPr>
            <p:cNvGrpSpPr/>
            <p:nvPr/>
          </p:nvGrpSpPr>
          <p:grpSpPr>
            <a:xfrm>
              <a:off x="565173" y="2459115"/>
              <a:ext cx="3615545" cy="860612"/>
              <a:chOff x="3675950" y="1515666"/>
              <a:chExt cx="3615545" cy="860612"/>
            </a:xfrm>
          </p:grpSpPr>
          <p:sp>
            <p:nvSpPr>
              <p:cNvPr id="92" name="TextBox 48">
                <a:extLst>
                  <a:ext uri="{FF2B5EF4-FFF2-40B4-BE49-F238E27FC236}">
                    <a16:creationId xmlns:a16="http://schemas.microsoft.com/office/drawing/2014/main" id="{613BBCEC-52D5-4E00-90B6-E04FE6FCF373}"/>
                  </a:ext>
                </a:extLst>
              </p:cNvPr>
              <p:cNvSpPr txBox="1"/>
              <p:nvPr/>
            </p:nvSpPr>
            <p:spPr>
              <a:xfrm>
                <a:off x="4761174" y="1515666"/>
                <a:ext cx="1054776"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Coverage</a:t>
                </a:r>
              </a:p>
            </p:txBody>
          </p:sp>
          <p:sp>
            <p:nvSpPr>
              <p:cNvPr id="93" name="Rectangle 92">
                <a:extLst>
                  <a:ext uri="{FF2B5EF4-FFF2-40B4-BE49-F238E27FC236}">
                    <a16:creationId xmlns:a16="http://schemas.microsoft.com/office/drawing/2014/main" id="{89ED72C2-D01C-4199-97AE-636AAFA55210}"/>
                  </a:ext>
                </a:extLst>
              </p:cNvPr>
              <p:cNvSpPr/>
              <p:nvPr/>
            </p:nvSpPr>
            <p:spPr>
              <a:xfrm>
                <a:off x="3675950" y="1788425"/>
                <a:ext cx="3615545" cy="587853"/>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623888" marR="0" lvl="1" indent="-285750" algn="l" defTabSz="914400" rtl="0" eaLnBrk="1" fontAlgn="t" latinLnBrk="0" hangingPunct="1">
                  <a:lnSpc>
                    <a:spcPct val="115000"/>
                  </a:lnSpc>
                  <a:spcBef>
                    <a:spcPts val="0"/>
                  </a:spcBef>
                  <a:spcAft>
                    <a:spcPts val="0"/>
                  </a:spcAft>
                  <a:buClr>
                    <a:prstClr val="white"/>
                  </a:buClr>
                  <a:buSzPct val="75000"/>
                  <a:buFont typeface="Wingdings" panose="05000000000000000000" pitchFamily="2" charset="2"/>
                  <a:buChar char="ü"/>
                  <a:tabLst/>
                  <a:defRPr/>
                </a:pPr>
                <a:r>
                  <a:rPr kumimoji="0" lang="en-GB" sz="1400" b="0" i="0" u="none" strike="noStrike" kern="0" cap="none" spc="0" normalizeH="0" baseline="0" noProof="0" dirty="0">
                    <a:ln>
                      <a:noFill/>
                    </a:ln>
                    <a:solidFill>
                      <a:prstClr val="black"/>
                    </a:solidFill>
                    <a:effectLst/>
                    <a:uLnTx/>
                    <a:uFillTx/>
                    <a:latin typeface="Oswald" panose="00000500000000000000" pitchFamily="2" charset="0"/>
                    <a:ea typeface="+mn-ea"/>
                    <a:cs typeface="Calibri" pitchFamily="34" charset="0"/>
                  </a:rPr>
                  <a:t>18*5 L2 support</a:t>
                </a:r>
              </a:p>
              <a:p>
                <a:pPr marL="623888" marR="0" lvl="1" indent="-285750" algn="l" defTabSz="914400" rtl="0" eaLnBrk="1" fontAlgn="t" latinLnBrk="0" hangingPunct="1">
                  <a:lnSpc>
                    <a:spcPct val="115000"/>
                  </a:lnSpc>
                  <a:spcBef>
                    <a:spcPts val="0"/>
                  </a:spcBef>
                  <a:spcAft>
                    <a:spcPts val="0"/>
                  </a:spcAft>
                  <a:buClr>
                    <a:prstClr val="white"/>
                  </a:buClr>
                  <a:buSzPct val="75000"/>
                  <a:buFont typeface="Wingdings" panose="05000000000000000000" pitchFamily="2" charset="2"/>
                  <a:buChar char="ü"/>
                  <a:tabLst/>
                  <a:defRPr/>
                </a:pPr>
                <a:r>
                  <a:rPr kumimoji="0" lang="en-US" sz="1400" b="0" i="0" u="none" strike="noStrike" kern="0" cap="none" spc="0" normalizeH="0" baseline="0" noProof="0" dirty="0">
                    <a:ln>
                      <a:noFill/>
                    </a:ln>
                    <a:solidFill>
                      <a:prstClr val="black"/>
                    </a:solidFill>
                    <a:effectLst/>
                    <a:uLnTx/>
                    <a:uFillTx/>
                    <a:latin typeface="Oswald" panose="00000500000000000000" pitchFamily="2" charset="0"/>
                    <a:ea typeface="+mn-ea"/>
                    <a:cs typeface="Calibri" pitchFamily="34" charset="0"/>
                  </a:rPr>
                  <a:t>3AM EST to 9PM EST </a:t>
                </a:r>
              </a:p>
            </p:txBody>
          </p:sp>
        </p:grpSp>
        <p:pic>
          <p:nvPicPr>
            <p:cNvPr id="91" name="Picture 90">
              <a:extLst>
                <a:ext uri="{FF2B5EF4-FFF2-40B4-BE49-F238E27FC236}">
                  <a16:creationId xmlns:a16="http://schemas.microsoft.com/office/drawing/2014/main" id="{A640CFA7-A374-4348-A938-E364CE5ADF95}"/>
                </a:ext>
              </a:extLst>
            </p:cNvPr>
            <p:cNvPicPr>
              <a:picLocks noChangeAspect="1"/>
            </p:cNvPicPr>
            <p:nvPr/>
          </p:nvPicPr>
          <p:blipFill>
            <a:blip r:embed="rId4"/>
            <a:stretch>
              <a:fillRect/>
            </a:stretch>
          </p:blipFill>
          <p:spPr>
            <a:xfrm rot="21386214">
              <a:off x="3150870" y="3283608"/>
              <a:ext cx="1000628" cy="971443"/>
            </a:xfrm>
            <a:prstGeom prst="rect">
              <a:avLst/>
            </a:prstGeom>
          </p:spPr>
        </p:pic>
      </p:grpSp>
      <p:grpSp>
        <p:nvGrpSpPr>
          <p:cNvPr id="63" name="Group 62">
            <a:extLst>
              <a:ext uri="{FF2B5EF4-FFF2-40B4-BE49-F238E27FC236}">
                <a16:creationId xmlns:a16="http://schemas.microsoft.com/office/drawing/2014/main" id="{8F7C955B-ADAE-4C90-85FD-C7C76D48A92E}"/>
              </a:ext>
            </a:extLst>
          </p:cNvPr>
          <p:cNvGrpSpPr/>
          <p:nvPr/>
        </p:nvGrpSpPr>
        <p:grpSpPr>
          <a:xfrm>
            <a:off x="4656448" y="760067"/>
            <a:ext cx="3205083" cy="2940634"/>
            <a:chOff x="4702472" y="1176951"/>
            <a:chExt cx="3205083" cy="2940634"/>
          </a:xfrm>
        </p:grpSpPr>
        <p:sp>
          <p:nvSpPr>
            <p:cNvPr id="84" name="Oval 83">
              <a:extLst>
                <a:ext uri="{FF2B5EF4-FFF2-40B4-BE49-F238E27FC236}">
                  <a16:creationId xmlns:a16="http://schemas.microsoft.com/office/drawing/2014/main" id="{2CCEB7C2-9D40-4D69-A167-75F7122F3735}"/>
                </a:ext>
              </a:extLst>
            </p:cNvPr>
            <p:cNvSpPr/>
            <p:nvPr/>
          </p:nvSpPr>
          <p:spPr>
            <a:xfrm>
              <a:off x="5966737" y="3602589"/>
              <a:ext cx="514996" cy="5149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3</a:t>
              </a:r>
            </a:p>
          </p:txBody>
        </p:sp>
        <p:grpSp>
          <p:nvGrpSpPr>
            <p:cNvPr id="85" name="Group 84">
              <a:extLst>
                <a:ext uri="{FF2B5EF4-FFF2-40B4-BE49-F238E27FC236}">
                  <a16:creationId xmlns:a16="http://schemas.microsoft.com/office/drawing/2014/main" id="{61CB9B9E-E4CE-475C-AF63-C28AB962E80F}"/>
                </a:ext>
              </a:extLst>
            </p:cNvPr>
            <p:cNvGrpSpPr/>
            <p:nvPr/>
          </p:nvGrpSpPr>
          <p:grpSpPr>
            <a:xfrm>
              <a:off x="4702472" y="1176951"/>
              <a:ext cx="3205083" cy="1951719"/>
              <a:chOff x="8518423" y="4114007"/>
              <a:chExt cx="3205083" cy="1951719"/>
            </a:xfrm>
          </p:grpSpPr>
          <p:sp>
            <p:nvSpPr>
              <p:cNvPr id="87" name="TextBox 54">
                <a:extLst>
                  <a:ext uri="{FF2B5EF4-FFF2-40B4-BE49-F238E27FC236}">
                    <a16:creationId xmlns:a16="http://schemas.microsoft.com/office/drawing/2014/main" id="{F0C3CA20-4BC7-4DF2-86EA-0E59A62B0978}"/>
                  </a:ext>
                </a:extLst>
              </p:cNvPr>
              <p:cNvSpPr txBox="1"/>
              <p:nvPr/>
            </p:nvSpPr>
            <p:spPr>
              <a:xfrm>
                <a:off x="9661447" y="4114007"/>
                <a:ext cx="1050624"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SLA</a:t>
                </a:r>
              </a:p>
            </p:txBody>
          </p:sp>
          <p:sp>
            <p:nvSpPr>
              <p:cNvPr id="88" name="Rectangle 87">
                <a:extLst>
                  <a:ext uri="{FF2B5EF4-FFF2-40B4-BE49-F238E27FC236}">
                    <a16:creationId xmlns:a16="http://schemas.microsoft.com/office/drawing/2014/main" id="{97E3EE74-C92E-470B-9146-CA2C8B606DB5}"/>
                  </a:ext>
                </a:extLst>
              </p:cNvPr>
              <p:cNvSpPr/>
              <p:nvPr/>
            </p:nvSpPr>
            <p:spPr>
              <a:xfrm>
                <a:off x="8518423" y="4486832"/>
                <a:ext cx="3205083" cy="1578894"/>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95288" marR="0" lvl="0" indent="-285750" algn="l" defTabSz="914400" rtl="0" eaLnBrk="1" fontAlgn="t" latinLnBrk="0" hangingPunct="1">
                  <a:lnSpc>
                    <a:spcPct val="115000"/>
                  </a:lnSpc>
                  <a:spcBef>
                    <a:spcPts val="0"/>
                  </a:spcBef>
                  <a:spcAft>
                    <a:spcPts val="0"/>
                  </a:spcAft>
                  <a:buClr>
                    <a:prstClr val="white"/>
                  </a:buClr>
                  <a:buSzPct val="75000"/>
                  <a:buFont typeface="Wingdings" panose="05000000000000000000" pitchFamily="2" charset="2"/>
                  <a:buChar char="ü"/>
                  <a:tabLst/>
                  <a:defRPr/>
                </a:pPr>
                <a:r>
                  <a:rPr kumimoji="0" lang="en-US" sz="1400" b="0" i="0" u="none" strike="noStrike" kern="0" cap="none" spc="0" normalizeH="0" baseline="0" noProof="0" dirty="0">
                    <a:ln>
                      <a:noFill/>
                    </a:ln>
                    <a:solidFill>
                      <a:prstClr val="black"/>
                    </a:solidFill>
                    <a:effectLst/>
                    <a:uLnTx/>
                    <a:uFillTx/>
                    <a:latin typeface="Oswald" panose="00000500000000000000" pitchFamily="2" charset="0"/>
                    <a:ea typeface="+mn-ea"/>
                    <a:cs typeface="+mn-cs"/>
                  </a:rPr>
                  <a:t>&lt; 1% unplanned Application downtime</a:t>
                </a:r>
              </a:p>
              <a:p>
                <a:pPr marL="395288" marR="0" lvl="0" indent="-285750" algn="l" defTabSz="914400" rtl="0" eaLnBrk="1" fontAlgn="t" latinLnBrk="0" hangingPunct="1">
                  <a:lnSpc>
                    <a:spcPct val="115000"/>
                  </a:lnSpc>
                  <a:spcBef>
                    <a:spcPts val="0"/>
                  </a:spcBef>
                  <a:spcAft>
                    <a:spcPts val="0"/>
                  </a:spcAft>
                  <a:buClr>
                    <a:prstClr val="white"/>
                  </a:buClr>
                  <a:buSzPct val="75000"/>
                  <a:buFont typeface="Wingdings" panose="05000000000000000000" pitchFamily="2" charset="2"/>
                  <a:buChar char="ü"/>
                  <a:tabLst/>
                  <a:defRPr/>
                </a:pPr>
                <a:r>
                  <a:rPr kumimoji="0" lang="en-US" sz="1400" b="0" i="0" u="none" strike="noStrike" kern="0" cap="none" spc="0" normalizeH="0" baseline="0" noProof="0" dirty="0">
                    <a:ln>
                      <a:noFill/>
                    </a:ln>
                    <a:solidFill>
                      <a:prstClr val="black"/>
                    </a:solidFill>
                    <a:effectLst/>
                    <a:uLnTx/>
                    <a:uFillTx/>
                    <a:latin typeface="Oswald" panose="00000500000000000000" pitchFamily="2" charset="0"/>
                    <a:ea typeface="+mn-ea"/>
                    <a:cs typeface="Calibri" pitchFamily="34" charset="0"/>
                  </a:rPr>
                  <a:t>95% of On time ticket resolution</a:t>
                </a:r>
              </a:p>
              <a:p>
                <a:pPr marL="395288" marR="0" lvl="0" indent="-285750" algn="l" defTabSz="914400" rtl="0" eaLnBrk="1" fontAlgn="t" latinLnBrk="0" hangingPunct="1">
                  <a:lnSpc>
                    <a:spcPct val="115000"/>
                  </a:lnSpc>
                  <a:spcBef>
                    <a:spcPts val="0"/>
                  </a:spcBef>
                  <a:spcAft>
                    <a:spcPts val="0"/>
                  </a:spcAft>
                  <a:buClr>
                    <a:prstClr val="white"/>
                  </a:buClr>
                  <a:buSzPct val="75000"/>
                  <a:buFont typeface="Wingdings" panose="05000000000000000000" pitchFamily="2" charset="2"/>
                  <a:buChar char="ü"/>
                  <a:tabLst/>
                  <a:defRPr/>
                </a:pPr>
                <a:endParaRPr kumimoji="0" lang="en-US" sz="1400" b="0" i="0" u="none" strike="noStrike" kern="0" cap="none" spc="0" normalizeH="0" baseline="0" noProof="0" dirty="0">
                  <a:ln>
                    <a:noFill/>
                  </a:ln>
                  <a:solidFill>
                    <a:prstClr val="black"/>
                  </a:solidFill>
                  <a:effectLst/>
                  <a:uLnTx/>
                  <a:uFillTx/>
                  <a:latin typeface="Oswald" panose="00000500000000000000" pitchFamily="2" charset="0"/>
                  <a:ea typeface="+mn-ea"/>
                  <a:cs typeface="+mn-cs"/>
                </a:endParaRPr>
              </a:p>
              <a:p>
                <a:pPr marL="395288" marR="0" lvl="0" indent="-285750" algn="l" defTabSz="914400" rtl="0" eaLnBrk="1" fontAlgn="t" latinLnBrk="0" hangingPunct="1">
                  <a:lnSpc>
                    <a:spcPct val="115000"/>
                  </a:lnSpc>
                  <a:spcBef>
                    <a:spcPts val="0"/>
                  </a:spcBef>
                  <a:spcAft>
                    <a:spcPts val="0"/>
                  </a:spcAft>
                  <a:buClr>
                    <a:prstClr val="white"/>
                  </a:buClr>
                  <a:buSzPct val="75000"/>
                  <a:buFont typeface="Wingdings" panose="05000000000000000000" pitchFamily="2" charset="2"/>
                  <a:buChar char="ü"/>
                  <a:tabLst/>
                  <a:defRPr/>
                </a:pPr>
                <a:endParaRPr kumimoji="0" lang="en-US" sz="1400" b="0" i="0" u="none" strike="noStrike" kern="0" cap="none" spc="0" normalizeH="0" baseline="0" noProof="0" dirty="0">
                  <a:ln>
                    <a:noFill/>
                  </a:ln>
                  <a:solidFill>
                    <a:prstClr val="black"/>
                  </a:solidFill>
                  <a:effectLst/>
                  <a:uLnTx/>
                  <a:uFillTx/>
                  <a:latin typeface="Oswald" panose="00000500000000000000" pitchFamily="2" charset="0"/>
                  <a:ea typeface="+mn-ea"/>
                  <a:cs typeface="Calibri" pitchFamily="34" charset="0"/>
                </a:endParaRPr>
              </a:p>
              <a:p>
                <a:pPr marL="395288" marR="0" lvl="0" indent="-285750" algn="l" defTabSz="914400" rtl="0" eaLnBrk="1" fontAlgn="t" latinLnBrk="0" hangingPunct="1">
                  <a:lnSpc>
                    <a:spcPct val="115000"/>
                  </a:lnSpc>
                  <a:spcBef>
                    <a:spcPts val="0"/>
                  </a:spcBef>
                  <a:spcAft>
                    <a:spcPts val="0"/>
                  </a:spcAft>
                  <a:buClr>
                    <a:prstClr val="white"/>
                  </a:buClr>
                  <a:buSzPct val="75000"/>
                  <a:buFont typeface="Wingdings" panose="05000000000000000000" pitchFamily="2" charset="2"/>
                  <a:buChar char="ü"/>
                  <a:tabLst/>
                  <a:defRPr/>
                </a:pPr>
                <a:endParaRPr kumimoji="0" lang="en-US" sz="1400" b="0" i="0" u="none" strike="noStrike" kern="0" cap="none" spc="0" normalizeH="0" baseline="0" noProof="0" dirty="0">
                  <a:ln>
                    <a:noFill/>
                  </a:ln>
                  <a:solidFill>
                    <a:prstClr val="black"/>
                  </a:solidFill>
                  <a:effectLst/>
                  <a:uLnTx/>
                  <a:uFillTx/>
                  <a:latin typeface="Oswald" panose="00000500000000000000" pitchFamily="2" charset="0"/>
                  <a:ea typeface="+mn-ea"/>
                  <a:cs typeface="Calibri" pitchFamily="34" charset="0"/>
                </a:endParaRPr>
              </a:p>
              <a:p>
                <a:pPr marL="395288" marR="0" lvl="0" indent="-285750" algn="l" defTabSz="914400" rtl="0" eaLnBrk="1" fontAlgn="t" latinLnBrk="0" hangingPunct="1">
                  <a:lnSpc>
                    <a:spcPct val="115000"/>
                  </a:lnSpc>
                  <a:spcBef>
                    <a:spcPts val="0"/>
                  </a:spcBef>
                  <a:spcAft>
                    <a:spcPts val="0"/>
                  </a:spcAft>
                  <a:buClr>
                    <a:prstClr val="white"/>
                  </a:buClr>
                  <a:buSzPct val="75000"/>
                  <a:buFont typeface="Wingdings" panose="05000000000000000000" pitchFamily="2" charset="2"/>
                  <a:buChar char="ü"/>
                  <a:tabLst/>
                  <a:defRPr/>
                </a:pPr>
                <a:endParaRPr kumimoji="0" lang="en-US" sz="1400" b="0" i="0" u="none" strike="noStrike" kern="0" cap="none" spc="0" normalizeH="0" baseline="0" noProof="0" dirty="0">
                  <a:ln>
                    <a:noFill/>
                  </a:ln>
                  <a:solidFill>
                    <a:prstClr val="black"/>
                  </a:solidFill>
                  <a:effectLst/>
                  <a:uLnTx/>
                  <a:uFillTx/>
                  <a:latin typeface="Oswald" panose="00000500000000000000" pitchFamily="2" charset="0"/>
                  <a:ea typeface="+mn-ea"/>
                  <a:cs typeface="Calibri" pitchFamily="34" charset="0"/>
                </a:endParaRPr>
              </a:p>
            </p:txBody>
          </p:sp>
        </p:grpSp>
        <p:pic>
          <p:nvPicPr>
            <p:cNvPr id="86" name="Picture 85">
              <a:extLst>
                <a:ext uri="{FF2B5EF4-FFF2-40B4-BE49-F238E27FC236}">
                  <a16:creationId xmlns:a16="http://schemas.microsoft.com/office/drawing/2014/main" id="{CA848CE1-7880-4486-9EEB-56D3609AFFEC}"/>
                </a:ext>
              </a:extLst>
            </p:cNvPr>
            <p:cNvPicPr>
              <a:picLocks noChangeAspect="1"/>
            </p:cNvPicPr>
            <p:nvPr/>
          </p:nvPicPr>
          <p:blipFill>
            <a:blip r:embed="rId5"/>
            <a:stretch>
              <a:fillRect/>
            </a:stretch>
          </p:blipFill>
          <p:spPr>
            <a:xfrm>
              <a:off x="5700115" y="2327621"/>
              <a:ext cx="1024245" cy="1187779"/>
            </a:xfrm>
            <a:prstGeom prst="rect">
              <a:avLst/>
            </a:prstGeom>
          </p:spPr>
        </p:pic>
      </p:grpSp>
      <p:grpSp>
        <p:nvGrpSpPr>
          <p:cNvPr id="64" name="Group 63">
            <a:extLst>
              <a:ext uri="{FF2B5EF4-FFF2-40B4-BE49-F238E27FC236}">
                <a16:creationId xmlns:a16="http://schemas.microsoft.com/office/drawing/2014/main" id="{099A9C47-088D-453A-9807-08B3A1BD18B1}"/>
              </a:ext>
            </a:extLst>
          </p:cNvPr>
          <p:cNvGrpSpPr/>
          <p:nvPr/>
        </p:nvGrpSpPr>
        <p:grpSpPr>
          <a:xfrm>
            <a:off x="7922876" y="1672899"/>
            <a:ext cx="3004466" cy="2478057"/>
            <a:chOff x="7788815" y="2277138"/>
            <a:chExt cx="3004466" cy="2478057"/>
          </a:xfrm>
        </p:grpSpPr>
        <p:sp>
          <p:nvSpPr>
            <p:cNvPr id="79" name="Oval 78">
              <a:extLst>
                <a:ext uri="{FF2B5EF4-FFF2-40B4-BE49-F238E27FC236}">
                  <a16:creationId xmlns:a16="http://schemas.microsoft.com/office/drawing/2014/main" id="{621C2D4F-2DA8-4F6E-991E-99477B5636DA}"/>
                </a:ext>
              </a:extLst>
            </p:cNvPr>
            <p:cNvSpPr/>
            <p:nvPr/>
          </p:nvSpPr>
          <p:spPr>
            <a:xfrm>
              <a:off x="7788815" y="4240199"/>
              <a:ext cx="514996" cy="51499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4</a:t>
              </a:r>
            </a:p>
          </p:txBody>
        </p:sp>
        <p:sp>
          <p:nvSpPr>
            <p:cNvPr id="82" name="TextBox 60">
              <a:extLst>
                <a:ext uri="{FF2B5EF4-FFF2-40B4-BE49-F238E27FC236}">
                  <a16:creationId xmlns:a16="http://schemas.microsoft.com/office/drawing/2014/main" id="{375990FD-CD62-4FBE-B46E-660E0010E7B0}"/>
                </a:ext>
              </a:extLst>
            </p:cNvPr>
            <p:cNvSpPr txBox="1"/>
            <p:nvPr/>
          </p:nvSpPr>
          <p:spPr>
            <a:xfrm>
              <a:off x="8390957" y="2277138"/>
              <a:ext cx="2402324"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Application Monitoring</a:t>
              </a:r>
            </a:p>
          </p:txBody>
        </p:sp>
        <p:pic>
          <p:nvPicPr>
            <p:cNvPr id="81" name="Picture 80">
              <a:extLst>
                <a:ext uri="{FF2B5EF4-FFF2-40B4-BE49-F238E27FC236}">
                  <a16:creationId xmlns:a16="http://schemas.microsoft.com/office/drawing/2014/main" id="{F7895F14-3947-4E2D-B436-FE67FD653815}"/>
                </a:ext>
              </a:extLst>
            </p:cNvPr>
            <p:cNvPicPr>
              <a:picLocks noChangeAspect="1"/>
            </p:cNvPicPr>
            <p:nvPr/>
          </p:nvPicPr>
          <p:blipFill>
            <a:blip r:embed="rId6"/>
            <a:stretch>
              <a:fillRect/>
            </a:stretch>
          </p:blipFill>
          <p:spPr>
            <a:xfrm>
              <a:off x="8335127" y="3335407"/>
              <a:ext cx="1126751" cy="1068626"/>
            </a:xfrm>
            <a:prstGeom prst="rect">
              <a:avLst/>
            </a:prstGeom>
          </p:spPr>
        </p:pic>
      </p:grpSp>
      <p:grpSp>
        <p:nvGrpSpPr>
          <p:cNvPr id="65" name="Group 64">
            <a:extLst>
              <a:ext uri="{FF2B5EF4-FFF2-40B4-BE49-F238E27FC236}">
                <a16:creationId xmlns:a16="http://schemas.microsoft.com/office/drawing/2014/main" id="{2048CF3B-9100-4C7C-A3AB-4854FDDCBB08}"/>
              </a:ext>
            </a:extLst>
          </p:cNvPr>
          <p:cNvGrpSpPr/>
          <p:nvPr/>
        </p:nvGrpSpPr>
        <p:grpSpPr>
          <a:xfrm>
            <a:off x="8337483" y="4453989"/>
            <a:ext cx="3885781" cy="1651400"/>
            <a:chOff x="8383507" y="4870873"/>
            <a:chExt cx="3885781" cy="1651400"/>
          </a:xfrm>
        </p:grpSpPr>
        <p:sp>
          <p:nvSpPr>
            <p:cNvPr id="74" name="Oval 73">
              <a:extLst>
                <a:ext uri="{FF2B5EF4-FFF2-40B4-BE49-F238E27FC236}">
                  <a16:creationId xmlns:a16="http://schemas.microsoft.com/office/drawing/2014/main" id="{6DD5FD1E-588A-4C6E-B8BF-EC4E0CA4EC5C}"/>
                </a:ext>
              </a:extLst>
            </p:cNvPr>
            <p:cNvSpPr/>
            <p:nvPr/>
          </p:nvSpPr>
          <p:spPr>
            <a:xfrm>
              <a:off x="8383507" y="5748899"/>
              <a:ext cx="514996" cy="51499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5</a:t>
              </a:r>
            </a:p>
          </p:txBody>
        </p:sp>
        <p:grpSp>
          <p:nvGrpSpPr>
            <p:cNvPr id="75" name="Group 74">
              <a:extLst>
                <a:ext uri="{FF2B5EF4-FFF2-40B4-BE49-F238E27FC236}">
                  <a16:creationId xmlns:a16="http://schemas.microsoft.com/office/drawing/2014/main" id="{20821A32-5A83-4340-8809-4F917106CA73}"/>
                </a:ext>
              </a:extLst>
            </p:cNvPr>
            <p:cNvGrpSpPr/>
            <p:nvPr/>
          </p:nvGrpSpPr>
          <p:grpSpPr>
            <a:xfrm>
              <a:off x="9958558" y="4870873"/>
              <a:ext cx="2310730" cy="1224728"/>
              <a:chOff x="1480828" y="4651309"/>
              <a:chExt cx="2310730" cy="1224728"/>
            </a:xfrm>
          </p:grpSpPr>
          <p:sp>
            <p:nvSpPr>
              <p:cNvPr id="77" name="TextBox 71">
                <a:extLst>
                  <a:ext uri="{FF2B5EF4-FFF2-40B4-BE49-F238E27FC236}">
                    <a16:creationId xmlns:a16="http://schemas.microsoft.com/office/drawing/2014/main" id="{7012BB46-1C3D-4CC2-8AE5-18D7AA177D1D}"/>
                  </a:ext>
                </a:extLst>
              </p:cNvPr>
              <p:cNvSpPr txBox="1"/>
              <p:nvPr/>
            </p:nvSpPr>
            <p:spPr>
              <a:xfrm>
                <a:off x="2221658" y="4651309"/>
                <a:ext cx="1331198"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Governance</a:t>
                </a:r>
              </a:p>
            </p:txBody>
          </p:sp>
          <p:sp>
            <p:nvSpPr>
              <p:cNvPr id="78" name="Rectangle 77">
                <a:extLst>
                  <a:ext uri="{FF2B5EF4-FFF2-40B4-BE49-F238E27FC236}">
                    <a16:creationId xmlns:a16="http://schemas.microsoft.com/office/drawing/2014/main" id="{B5A03566-1937-4719-A306-60B41D400E2A}"/>
                  </a:ext>
                </a:extLst>
              </p:cNvPr>
              <p:cNvSpPr/>
              <p:nvPr/>
            </p:nvSpPr>
            <p:spPr>
              <a:xfrm>
                <a:off x="1480828" y="5040424"/>
                <a:ext cx="2310730" cy="835613"/>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95288" marR="0" lvl="0" indent="-285750" algn="l" defTabSz="914400" rtl="0" eaLnBrk="1" fontAlgn="t" latinLnBrk="0" hangingPunct="1">
                  <a:lnSpc>
                    <a:spcPct val="115000"/>
                  </a:lnSpc>
                  <a:spcBef>
                    <a:spcPts val="0"/>
                  </a:spcBef>
                  <a:spcAft>
                    <a:spcPts val="0"/>
                  </a:spcAft>
                  <a:buClr>
                    <a:prstClr val="white"/>
                  </a:buClr>
                  <a:buSzPct val="75000"/>
                  <a:buFont typeface="Wingdings" panose="05000000000000000000" pitchFamily="2" charset="2"/>
                  <a:buChar char="ü"/>
                  <a:tabLst/>
                  <a:defRPr/>
                </a:pPr>
                <a:r>
                  <a:rPr kumimoji="0" lang="en-US" sz="1400" b="0" i="0" u="none" strike="noStrike" kern="0" cap="none" spc="0" normalizeH="0" baseline="0" noProof="0" dirty="0">
                    <a:ln>
                      <a:noFill/>
                    </a:ln>
                    <a:solidFill>
                      <a:prstClr val="black"/>
                    </a:solidFill>
                    <a:effectLst/>
                    <a:uLnTx/>
                    <a:uFillTx/>
                    <a:latin typeface="Oswald" panose="00000500000000000000" pitchFamily="2" charset="0"/>
                    <a:ea typeface="+mn-ea"/>
                    <a:cs typeface="Calibri" pitchFamily="34" charset="0"/>
                  </a:rPr>
                  <a:t>Strong Governance Model</a:t>
                </a:r>
              </a:p>
              <a:p>
                <a:pPr marL="395288" marR="0" lvl="0" indent="-285750" algn="l" defTabSz="914400" rtl="0" eaLnBrk="1" fontAlgn="t" latinLnBrk="0" hangingPunct="1">
                  <a:lnSpc>
                    <a:spcPct val="115000"/>
                  </a:lnSpc>
                  <a:spcBef>
                    <a:spcPts val="0"/>
                  </a:spcBef>
                  <a:spcAft>
                    <a:spcPts val="0"/>
                  </a:spcAft>
                  <a:buClr>
                    <a:prstClr val="white"/>
                  </a:buClr>
                  <a:buSzPct val="75000"/>
                  <a:buFont typeface="Wingdings" panose="05000000000000000000" pitchFamily="2" charset="2"/>
                  <a:buChar char="ü"/>
                  <a:tabLst/>
                  <a:defRPr/>
                </a:pPr>
                <a:r>
                  <a:rPr kumimoji="0" lang="en-US" sz="1400" b="0" i="0" u="none" strike="noStrike" kern="0" cap="none" spc="0" normalizeH="0" baseline="0" noProof="0" dirty="0">
                    <a:ln>
                      <a:noFill/>
                    </a:ln>
                    <a:solidFill>
                      <a:prstClr val="black"/>
                    </a:solidFill>
                    <a:effectLst/>
                    <a:uLnTx/>
                    <a:uFillTx/>
                    <a:latin typeface="Oswald" panose="00000500000000000000" pitchFamily="2" charset="0"/>
                    <a:ea typeface="+mn-ea"/>
                    <a:cs typeface="Calibri" pitchFamily="34" charset="0"/>
                  </a:rPr>
                  <a:t>Steering Committee Reviews</a:t>
                </a:r>
              </a:p>
            </p:txBody>
          </p:sp>
        </p:grpSp>
        <p:pic>
          <p:nvPicPr>
            <p:cNvPr id="76" name="Picture 75">
              <a:extLst>
                <a:ext uri="{FF2B5EF4-FFF2-40B4-BE49-F238E27FC236}">
                  <a16:creationId xmlns:a16="http://schemas.microsoft.com/office/drawing/2014/main" id="{589DE7B6-2F2E-44FF-8EBE-5476C01E0BB4}"/>
                </a:ext>
              </a:extLst>
            </p:cNvPr>
            <p:cNvPicPr>
              <a:picLocks noChangeAspect="1"/>
            </p:cNvPicPr>
            <p:nvPr/>
          </p:nvPicPr>
          <p:blipFill>
            <a:blip r:embed="rId7"/>
            <a:stretch>
              <a:fillRect/>
            </a:stretch>
          </p:blipFill>
          <p:spPr>
            <a:xfrm>
              <a:off x="8975271" y="5490520"/>
              <a:ext cx="1246701" cy="1031753"/>
            </a:xfrm>
            <a:prstGeom prst="rect">
              <a:avLst/>
            </a:prstGeom>
          </p:spPr>
        </p:pic>
      </p:grpSp>
      <p:pic>
        <p:nvPicPr>
          <p:cNvPr id="66" name="Picture 65" descr="Scope Of Work - Scope And Limitation Icon - Free Transparent PNG Download -  PNGkey"/>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22324" y="4773031"/>
            <a:ext cx="3600552" cy="1247020"/>
          </a:xfrm>
          <a:prstGeom prst="rect">
            <a:avLst/>
          </a:prstGeom>
          <a:noFill/>
          <a:extLst>
            <a:ext uri="{909E8E84-426E-40DD-AFC4-6F175D3DCCD1}">
              <a14:hiddenFill xmlns:a14="http://schemas.microsoft.com/office/drawing/2010/main">
                <a:solidFill>
                  <a:srgbClr val="FFFFFF"/>
                </a:solidFill>
              </a14:hiddenFill>
            </a:ext>
          </a:extLst>
        </p:spPr>
      </p:pic>
      <p:sp>
        <p:nvSpPr>
          <p:cNvPr id="34" name="Rectangle 33">
            <a:extLst>
              <a:ext uri="{FF2B5EF4-FFF2-40B4-BE49-F238E27FC236}">
                <a16:creationId xmlns:a16="http://schemas.microsoft.com/office/drawing/2014/main" id="{7976EE26-705F-40E6-B540-A21CBE0AC974}"/>
              </a:ext>
            </a:extLst>
          </p:cNvPr>
          <p:cNvSpPr/>
          <p:nvPr/>
        </p:nvSpPr>
        <p:spPr>
          <a:xfrm>
            <a:off x="9363265" y="1999592"/>
            <a:ext cx="2985224" cy="3560975"/>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95288" marR="0" lvl="0" indent="-285750" algn="l" defTabSz="914400" rtl="0" eaLnBrk="1" fontAlgn="t" latinLnBrk="0" hangingPunct="1">
              <a:lnSpc>
                <a:spcPct val="115000"/>
              </a:lnSpc>
              <a:spcBef>
                <a:spcPts val="0"/>
              </a:spcBef>
              <a:spcAft>
                <a:spcPts val="0"/>
              </a:spcAft>
              <a:buClr>
                <a:prstClr val="white"/>
              </a:buClr>
              <a:buSzPct val="75000"/>
              <a:buFont typeface="Wingdings" panose="05000000000000000000" pitchFamily="2" charset="2"/>
              <a:buChar char="ü"/>
              <a:tabLst/>
              <a:defRPr/>
            </a:pPr>
            <a:r>
              <a:rPr kumimoji="0" lang="en-US" sz="1400" b="0" i="0" u="none" strike="noStrike" kern="0" cap="none" spc="0" normalizeH="0" baseline="0" noProof="0" dirty="0">
                <a:ln>
                  <a:noFill/>
                </a:ln>
                <a:solidFill>
                  <a:prstClr val="black"/>
                </a:solidFill>
                <a:effectLst/>
                <a:uLnTx/>
                <a:uFillTx/>
                <a:latin typeface="Oswald" panose="00000500000000000000" pitchFamily="2" charset="0"/>
                <a:ea typeface="+mn-ea"/>
                <a:cs typeface="Calibri" pitchFamily="34" charset="0"/>
              </a:rPr>
              <a:t>Monitor AWS native services</a:t>
            </a:r>
          </a:p>
          <a:p>
            <a:pPr marL="852488" marR="0" lvl="1" indent="-285750" algn="l" defTabSz="914400" rtl="0" eaLnBrk="1" fontAlgn="t" latinLnBrk="0" hangingPunct="1">
              <a:lnSpc>
                <a:spcPct val="115000"/>
              </a:lnSpc>
              <a:spcBef>
                <a:spcPts val="0"/>
              </a:spcBef>
              <a:spcAft>
                <a:spcPts val="0"/>
              </a:spcAft>
              <a:buClr>
                <a:prstClr val="white"/>
              </a:buClr>
              <a:buSzPct val="75000"/>
              <a:buFont typeface="Arial" panose="020B0604020202020204" pitchFamily="34" charset="0"/>
              <a:buChar char="•"/>
              <a:tabLst/>
              <a:defRPr/>
            </a:pPr>
            <a:r>
              <a:rPr kumimoji="0" lang="en-US" sz="1400" b="0" i="0" u="none" strike="noStrike" kern="0" cap="none" spc="0" normalizeH="0" baseline="0" noProof="0" dirty="0">
                <a:ln>
                  <a:noFill/>
                </a:ln>
                <a:solidFill>
                  <a:prstClr val="black"/>
                </a:solidFill>
                <a:effectLst/>
                <a:uLnTx/>
                <a:uFillTx/>
                <a:latin typeface="Oswald" panose="00000500000000000000" pitchFamily="2" charset="0"/>
                <a:ea typeface="+mn-ea"/>
                <a:cs typeface="Calibri" pitchFamily="34" charset="0"/>
              </a:rPr>
              <a:t>REST API</a:t>
            </a:r>
          </a:p>
          <a:p>
            <a:pPr marL="395288" marR="0" lvl="0" indent="-285750" algn="l" defTabSz="914400" rtl="0" eaLnBrk="1" fontAlgn="t" latinLnBrk="0" hangingPunct="1">
              <a:lnSpc>
                <a:spcPct val="115000"/>
              </a:lnSpc>
              <a:spcBef>
                <a:spcPts val="0"/>
              </a:spcBef>
              <a:spcAft>
                <a:spcPts val="0"/>
              </a:spcAft>
              <a:buClr>
                <a:prstClr val="white"/>
              </a:buClr>
              <a:buSzPct val="75000"/>
              <a:buFont typeface="Wingdings" panose="05000000000000000000" pitchFamily="2" charset="2"/>
              <a:buChar char="ü"/>
              <a:tabLst/>
              <a:defRPr/>
            </a:pPr>
            <a:r>
              <a:rPr kumimoji="0" lang="en-US" sz="1400" b="0" i="0" u="none" strike="noStrike" kern="0" cap="none" spc="0" normalizeH="0" baseline="0" noProof="0" dirty="0">
                <a:ln>
                  <a:noFill/>
                </a:ln>
                <a:solidFill>
                  <a:prstClr val="black"/>
                </a:solidFill>
                <a:effectLst/>
                <a:uLnTx/>
                <a:uFillTx/>
                <a:latin typeface="Oswald" panose="00000500000000000000" pitchFamily="2" charset="0"/>
                <a:ea typeface="+mn-ea"/>
                <a:cs typeface="+mn-cs"/>
              </a:rPr>
              <a:t>UI modules</a:t>
            </a:r>
          </a:p>
          <a:p>
            <a:pPr marL="852488" marR="0" lvl="1" indent="-285750" algn="l" defTabSz="914400" rtl="0" eaLnBrk="1" fontAlgn="t" latinLnBrk="0" hangingPunct="1">
              <a:lnSpc>
                <a:spcPct val="115000"/>
              </a:lnSpc>
              <a:spcBef>
                <a:spcPts val="0"/>
              </a:spcBef>
              <a:spcAft>
                <a:spcPts val="0"/>
              </a:spcAft>
              <a:buClr>
                <a:prstClr val="white"/>
              </a:buClr>
              <a:buSzPct val="75000"/>
              <a:buFont typeface="Arial" panose="020B0604020202020204" pitchFamily="34" charset="0"/>
              <a:buChar char="•"/>
              <a:tabLst/>
              <a:defRPr/>
            </a:pPr>
            <a:r>
              <a:rPr kumimoji="0" lang="en-US" sz="1400" b="0" i="0" u="none" strike="noStrike" kern="0" cap="none" spc="0" normalizeH="0" baseline="0" noProof="0" dirty="0" err="1">
                <a:ln>
                  <a:noFill/>
                </a:ln>
                <a:solidFill>
                  <a:prstClr val="black"/>
                </a:solidFill>
                <a:effectLst/>
                <a:uLnTx/>
                <a:uFillTx/>
                <a:latin typeface="Oswald" panose="00000500000000000000" pitchFamily="2" charset="0"/>
                <a:ea typeface="+mn-ea"/>
                <a:cs typeface="+mn-cs"/>
              </a:rPr>
              <a:t>GraphicalDashboard</a:t>
            </a:r>
            <a:endParaRPr kumimoji="0" lang="en-US" sz="1400" b="0" i="0" u="none" strike="noStrike" kern="0" cap="none" spc="0" normalizeH="0" baseline="0" noProof="0" dirty="0">
              <a:ln>
                <a:noFill/>
              </a:ln>
              <a:solidFill>
                <a:prstClr val="black"/>
              </a:solidFill>
              <a:effectLst/>
              <a:uLnTx/>
              <a:uFillTx/>
              <a:latin typeface="Oswald" panose="00000500000000000000" pitchFamily="2" charset="0"/>
              <a:ea typeface="+mn-ea"/>
              <a:cs typeface="+mn-cs"/>
            </a:endParaRPr>
          </a:p>
          <a:p>
            <a:pPr marL="852488" marR="0" lvl="1" indent="-285750" algn="l" defTabSz="914400" rtl="0" eaLnBrk="1" fontAlgn="t" latinLnBrk="0" hangingPunct="1">
              <a:lnSpc>
                <a:spcPct val="115000"/>
              </a:lnSpc>
              <a:spcBef>
                <a:spcPts val="0"/>
              </a:spcBef>
              <a:spcAft>
                <a:spcPts val="0"/>
              </a:spcAft>
              <a:buClr>
                <a:prstClr val="white"/>
              </a:buClr>
              <a:buSzPct val="75000"/>
              <a:buFont typeface="Arial" panose="020B0604020202020204" pitchFamily="34" charset="0"/>
              <a:buChar char="•"/>
              <a:tabLst/>
              <a:defRPr/>
            </a:pPr>
            <a:r>
              <a:rPr kumimoji="0" lang="en-US" sz="1400" b="0" i="0" u="none" strike="noStrike" kern="0" cap="none" spc="0" normalizeH="0" baseline="0" noProof="0" dirty="0">
                <a:ln>
                  <a:noFill/>
                </a:ln>
                <a:solidFill>
                  <a:prstClr val="black"/>
                </a:solidFill>
                <a:effectLst/>
                <a:uLnTx/>
                <a:uFillTx/>
                <a:latin typeface="Oswald" panose="00000500000000000000" pitchFamily="2" charset="0"/>
                <a:ea typeface="+mn-ea"/>
                <a:cs typeface="+mn-cs"/>
              </a:rPr>
              <a:t>CMR Dashboard</a:t>
            </a:r>
          </a:p>
          <a:p>
            <a:pPr marL="852488" marR="0" lvl="1" indent="-285750" algn="l" defTabSz="914400" rtl="0" eaLnBrk="1" fontAlgn="t" latinLnBrk="0" hangingPunct="1">
              <a:lnSpc>
                <a:spcPct val="115000"/>
              </a:lnSpc>
              <a:spcBef>
                <a:spcPts val="0"/>
              </a:spcBef>
              <a:spcAft>
                <a:spcPts val="0"/>
              </a:spcAft>
              <a:buClr>
                <a:prstClr val="white"/>
              </a:buClr>
              <a:buSzPct val="75000"/>
              <a:buFont typeface="Arial" panose="020B0604020202020204" pitchFamily="34" charset="0"/>
              <a:buChar char="•"/>
              <a:tabLst/>
              <a:defRPr/>
            </a:pPr>
            <a:r>
              <a:rPr kumimoji="0" lang="en-US" sz="1400" b="0" i="0" u="none" strike="noStrike" kern="0" cap="none" spc="0" normalizeH="0" baseline="0" noProof="0" dirty="0" err="1">
                <a:ln>
                  <a:noFill/>
                </a:ln>
                <a:solidFill>
                  <a:prstClr val="black"/>
                </a:solidFill>
                <a:effectLst/>
                <a:uLnTx/>
                <a:uFillTx/>
                <a:latin typeface="Oswald" panose="00000500000000000000" pitchFamily="2" charset="0"/>
                <a:ea typeface="+mn-ea"/>
                <a:cs typeface="+mn-cs"/>
              </a:rPr>
              <a:t>WhatIF</a:t>
            </a:r>
            <a:r>
              <a:rPr kumimoji="0" lang="en-US" sz="1400" b="0" i="0" u="none" strike="noStrike" kern="0" cap="none" spc="0" normalizeH="0" baseline="0" noProof="0" dirty="0">
                <a:ln>
                  <a:noFill/>
                </a:ln>
                <a:solidFill>
                  <a:prstClr val="black"/>
                </a:solidFill>
                <a:effectLst/>
                <a:uLnTx/>
                <a:uFillTx/>
                <a:latin typeface="Oswald" panose="00000500000000000000" pitchFamily="2" charset="0"/>
                <a:ea typeface="+mn-ea"/>
                <a:cs typeface="+mn-cs"/>
              </a:rPr>
              <a:t> Dashboard New Cost Model</a:t>
            </a:r>
          </a:p>
          <a:p>
            <a:pPr marL="852488" marR="0" lvl="1" indent="-285750" algn="l" defTabSz="914400" rtl="0" eaLnBrk="1" fontAlgn="t" latinLnBrk="0" hangingPunct="1">
              <a:lnSpc>
                <a:spcPct val="115000"/>
              </a:lnSpc>
              <a:spcBef>
                <a:spcPts val="0"/>
              </a:spcBef>
              <a:spcAft>
                <a:spcPts val="0"/>
              </a:spcAft>
              <a:buClr>
                <a:prstClr val="white"/>
              </a:buClr>
              <a:buSzPct val="75000"/>
              <a:buFont typeface="Arial" panose="020B0604020202020204" pitchFamily="34" charset="0"/>
              <a:buChar char="•"/>
              <a:tabLst/>
              <a:defRPr/>
            </a:pPr>
            <a:r>
              <a:rPr kumimoji="0" lang="en-US" sz="1400" b="0" i="0" u="none" strike="noStrike" kern="0" cap="none" spc="0" normalizeH="0" baseline="0" noProof="0" dirty="0">
                <a:ln>
                  <a:noFill/>
                </a:ln>
                <a:solidFill>
                  <a:prstClr val="black"/>
                </a:solidFill>
                <a:effectLst/>
                <a:uLnTx/>
                <a:uFillTx/>
                <a:latin typeface="Oswald" panose="00000500000000000000" pitchFamily="2" charset="0"/>
                <a:ea typeface="+mn-ea"/>
                <a:cs typeface="+mn-cs"/>
              </a:rPr>
              <a:t>User Manual</a:t>
            </a:r>
          </a:p>
          <a:p>
            <a:pPr marL="852488" marR="0" lvl="1" indent="-285750" algn="l" defTabSz="914400" rtl="0" eaLnBrk="1" fontAlgn="t" latinLnBrk="0" hangingPunct="1">
              <a:lnSpc>
                <a:spcPct val="115000"/>
              </a:lnSpc>
              <a:spcBef>
                <a:spcPts val="0"/>
              </a:spcBef>
              <a:spcAft>
                <a:spcPts val="0"/>
              </a:spcAft>
              <a:buClr>
                <a:prstClr val="white"/>
              </a:buClr>
              <a:buSzPct val="75000"/>
              <a:buFont typeface="Arial" panose="020B0604020202020204" pitchFamily="34" charset="0"/>
              <a:buChar char="•"/>
              <a:tabLst/>
              <a:defRPr/>
            </a:pPr>
            <a:r>
              <a:rPr kumimoji="0" lang="en-US" sz="1400" b="0" i="0" u="none" strike="noStrike" kern="0" cap="none" spc="0" normalizeH="0" baseline="0" noProof="0" dirty="0">
                <a:ln>
                  <a:noFill/>
                </a:ln>
                <a:solidFill>
                  <a:prstClr val="black"/>
                </a:solidFill>
                <a:effectLst/>
                <a:uLnTx/>
                <a:uFillTx/>
                <a:latin typeface="Oswald" panose="00000500000000000000" pitchFamily="2" charset="0"/>
                <a:ea typeface="+mn-ea"/>
                <a:cs typeface="+mn-cs"/>
              </a:rPr>
              <a:t>Dashboard Displays</a:t>
            </a:r>
          </a:p>
          <a:p>
            <a:pPr marL="852488" marR="0" lvl="1" indent="-285750" algn="l" defTabSz="914400" rtl="0" eaLnBrk="1" fontAlgn="t" latinLnBrk="0" hangingPunct="1">
              <a:lnSpc>
                <a:spcPct val="115000"/>
              </a:lnSpc>
              <a:spcBef>
                <a:spcPts val="0"/>
              </a:spcBef>
              <a:spcAft>
                <a:spcPts val="0"/>
              </a:spcAft>
              <a:buClr>
                <a:prstClr val="white"/>
              </a:buClr>
              <a:buSzPct val="75000"/>
              <a:buFont typeface="Arial" panose="020B0604020202020204" pitchFamily="34" charset="0"/>
              <a:buChar char="•"/>
              <a:tabLst/>
              <a:defRPr/>
            </a:pPr>
            <a:endParaRPr kumimoji="0" lang="en-US" sz="1400" b="0" i="0" u="none" strike="noStrike" kern="0" cap="none" spc="0" normalizeH="0" baseline="0" noProof="0" dirty="0">
              <a:ln>
                <a:noFill/>
              </a:ln>
              <a:solidFill>
                <a:prstClr val="black"/>
              </a:solidFill>
              <a:effectLst/>
              <a:uLnTx/>
              <a:uFillTx/>
              <a:latin typeface="Oswald" panose="00000500000000000000" pitchFamily="2" charset="0"/>
              <a:ea typeface="+mn-ea"/>
              <a:cs typeface="+mn-cs"/>
            </a:endParaRPr>
          </a:p>
          <a:p>
            <a:pPr marL="852488" marR="0" lvl="1" indent="-285750" algn="l" defTabSz="914400" rtl="0" eaLnBrk="1" fontAlgn="t" latinLnBrk="0" hangingPunct="1">
              <a:lnSpc>
                <a:spcPct val="115000"/>
              </a:lnSpc>
              <a:spcBef>
                <a:spcPts val="0"/>
              </a:spcBef>
              <a:spcAft>
                <a:spcPts val="0"/>
              </a:spcAft>
              <a:buClr>
                <a:prstClr val="white"/>
              </a:buClr>
              <a:buSzPct val="75000"/>
              <a:buFont typeface="Arial" panose="020B0604020202020204" pitchFamily="34" charset="0"/>
              <a:buChar char="•"/>
              <a:tabLst/>
              <a:defRPr/>
            </a:pPr>
            <a:endParaRPr kumimoji="0" lang="en-US" sz="1400" b="0" i="0" u="none" strike="noStrike" kern="0" cap="none" spc="0" normalizeH="0" baseline="0" noProof="0" dirty="0">
              <a:ln>
                <a:noFill/>
              </a:ln>
              <a:solidFill>
                <a:prstClr val="black"/>
              </a:solidFill>
              <a:effectLst/>
              <a:uLnTx/>
              <a:uFillTx/>
              <a:latin typeface="Oswald" panose="00000500000000000000" pitchFamily="2" charset="0"/>
              <a:ea typeface="+mn-ea"/>
              <a:cs typeface="Calibri" pitchFamily="34" charset="0"/>
            </a:endParaRPr>
          </a:p>
          <a:p>
            <a:pPr marL="852488" marR="0" lvl="1" indent="-285750" algn="l" defTabSz="914400" rtl="0" eaLnBrk="1" fontAlgn="t" latinLnBrk="0" hangingPunct="1">
              <a:lnSpc>
                <a:spcPct val="115000"/>
              </a:lnSpc>
              <a:spcBef>
                <a:spcPts val="0"/>
              </a:spcBef>
              <a:spcAft>
                <a:spcPts val="0"/>
              </a:spcAft>
              <a:buClr>
                <a:prstClr val="white"/>
              </a:buClr>
              <a:buSzPct val="75000"/>
              <a:buFont typeface="Arial" panose="020B0604020202020204" pitchFamily="34" charset="0"/>
              <a:buChar char="•"/>
              <a:tabLst/>
              <a:defRPr/>
            </a:pPr>
            <a:endParaRPr kumimoji="0" lang="en-US" sz="1400" b="0" i="0" u="none" strike="noStrike" kern="0" cap="none" spc="0" normalizeH="0" baseline="0" noProof="0" dirty="0">
              <a:ln>
                <a:noFill/>
              </a:ln>
              <a:solidFill>
                <a:prstClr val="black"/>
              </a:solidFill>
              <a:effectLst/>
              <a:uLnTx/>
              <a:uFillTx/>
              <a:latin typeface="Oswald" panose="00000500000000000000" pitchFamily="2" charset="0"/>
              <a:ea typeface="+mn-ea"/>
              <a:cs typeface="Calibri" pitchFamily="34" charset="0"/>
            </a:endParaRPr>
          </a:p>
          <a:p>
            <a:pPr marL="395288" marR="0" lvl="0" indent="-285750" algn="l" defTabSz="914400" rtl="0" eaLnBrk="1" fontAlgn="t" latinLnBrk="0" hangingPunct="1">
              <a:lnSpc>
                <a:spcPct val="115000"/>
              </a:lnSpc>
              <a:spcBef>
                <a:spcPts val="0"/>
              </a:spcBef>
              <a:spcAft>
                <a:spcPts val="0"/>
              </a:spcAft>
              <a:buClr>
                <a:prstClr val="white"/>
              </a:buClr>
              <a:buSzPct val="75000"/>
              <a:buFont typeface="Wingdings" panose="05000000000000000000" pitchFamily="2" charset="2"/>
              <a:buChar char="ü"/>
              <a:tabLst/>
              <a:defRPr/>
            </a:pPr>
            <a:endParaRPr kumimoji="0" lang="en-US" sz="1400" b="0" i="0" u="none" strike="noStrike" kern="0" cap="none" spc="0" normalizeH="0" baseline="0" noProof="0" dirty="0">
              <a:ln>
                <a:noFill/>
              </a:ln>
              <a:solidFill>
                <a:prstClr val="black"/>
              </a:solidFill>
              <a:effectLst/>
              <a:uLnTx/>
              <a:uFillTx/>
              <a:latin typeface="Oswald" panose="00000500000000000000" pitchFamily="2" charset="0"/>
              <a:ea typeface="+mn-ea"/>
              <a:cs typeface="Calibri" pitchFamily="34" charset="0"/>
            </a:endParaRPr>
          </a:p>
        </p:txBody>
      </p:sp>
    </p:spTree>
    <p:extLst>
      <p:ext uri="{BB962C8B-B14F-4D97-AF65-F5344CB8AC3E}">
        <p14:creationId xmlns:p14="http://schemas.microsoft.com/office/powerpoint/2010/main" val="42597462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F7942B94-AA19-4448-881B-7FDA1190714D}"/>
              </a:ext>
            </a:extLst>
          </p:cNvPr>
          <p:cNvSpPr>
            <a:spLocks noGrp="1"/>
          </p:cNvSpPr>
          <p:nvPr/>
        </p:nvSpPr>
        <p:spPr>
          <a:xfrm>
            <a:off x="1602760" y="72572"/>
            <a:ext cx="10515600" cy="741872"/>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4400" kern="1200" cap="all" baseline="0">
                <a:solidFill>
                  <a:srgbClr val="32A4DA"/>
                </a:solidFill>
                <a:latin typeface="DIN Condensed" pitchFamily="2" charset="0"/>
                <a:ea typeface="+mj-ea"/>
                <a:cs typeface="+mj-cs"/>
              </a:defRPr>
            </a:lvl1pPr>
          </a:lstStyle>
          <a:p>
            <a:pPr marL="0" marR="0" lvl="0" indent="0" algn="r"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all" spc="0" normalizeH="0" baseline="0" noProof="0" dirty="0">
                <a:ln>
                  <a:noFill/>
                </a:ln>
                <a:solidFill>
                  <a:prstClr val="black"/>
                </a:solidFill>
                <a:effectLst/>
                <a:uLnTx/>
                <a:uFillTx/>
                <a:latin typeface="DIN Condensed" pitchFamily="2" charset="0"/>
                <a:ea typeface="+mj-ea"/>
                <a:cs typeface="+mj-cs"/>
              </a:rPr>
              <a:t>SCOPE EXCLUSIONS</a:t>
            </a:r>
          </a:p>
        </p:txBody>
      </p:sp>
      <p:sp>
        <p:nvSpPr>
          <p:cNvPr id="20" name="Date Placeholder 3">
            <a:extLst>
              <a:ext uri="{FF2B5EF4-FFF2-40B4-BE49-F238E27FC236}">
                <a16:creationId xmlns:a16="http://schemas.microsoft.com/office/drawing/2014/main" id="{36ED7B83-97B9-AC43-AAED-D4162A5BA637}"/>
              </a:ext>
            </a:extLst>
          </p:cNvPr>
          <p:cNvSpPr>
            <a:spLocks noGrp="1"/>
          </p:cNvSpPr>
          <p:nvPr/>
        </p:nvSpPr>
        <p:spPr>
          <a:xfrm>
            <a:off x="9791328" y="6420303"/>
            <a:ext cx="1600200" cy="365125"/>
          </a:xfrm>
          <a:prstGeom prst="rect">
            <a:avLst/>
          </a:prstGeom>
        </p:spPr>
        <p:txBody>
          <a:bodyPr vert="horz" lIns="91440" tIns="45720" rIns="91440" bIns="45720" rtlCol="0" anchor="ctr"/>
          <a:lstStyle>
            <a:defPPr>
              <a:defRPr lang="en-US"/>
            </a:defPPr>
            <a:lvl1pPr marL="0" algn="r" defTabSz="914400" rtl="0" eaLnBrk="1" latinLnBrk="0" hangingPunct="1">
              <a:defRPr sz="900" b="1" i="0" kern="1200">
                <a:solidFill>
                  <a:srgbClr val="A6AAA9"/>
                </a:solidFill>
                <a:effectLst>
                  <a:outerShdw blurRad="50800" dist="38100" dir="2700000" algn="tl" rotWithShape="0">
                    <a:srgbClr val="000000">
                      <a:alpha val="43000"/>
                    </a:srgbClr>
                  </a:outerShdw>
                </a:effectLst>
                <a:latin typeface="DIN Condensed"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E4D6C0C8-3325-894F-B9D7-BEA551178ACC}" type="datetime1">
              <a:rPr kumimoji="0" lang="en-US" sz="900" b="1" i="0" u="none" strike="noStrike" kern="1200" cap="none" spc="0" normalizeH="0" baseline="0" noProof="0" smtClean="0">
                <a:ln>
                  <a:noFill/>
                </a:ln>
                <a:solidFill>
                  <a:srgbClr val="A6AAA9"/>
                </a:solidFill>
                <a:effectLst>
                  <a:outerShdw blurRad="50800" dist="38100" dir="2700000" algn="tl" rotWithShape="0">
                    <a:srgbClr val="000000">
                      <a:alpha val="43000"/>
                    </a:srgbClr>
                  </a:outerShdw>
                </a:effectLst>
                <a:uLnTx/>
                <a:uFillTx/>
                <a:latin typeface="DIN Condensed"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11/6/2020</a:t>
            </a:fld>
            <a:endParaRPr kumimoji="0" lang="en-US" sz="900" b="1" i="0" u="none" strike="noStrike" kern="1200" cap="none" spc="0" normalizeH="0" baseline="0" noProof="0">
              <a:ln>
                <a:noFill/>
              </a:ln>
              <a:solidFill>
                <a:srgbClr val="A6AAA9"/>
              </a:solidFill>
              <a:effectLst>
                <a:outerShdw blurRad="50800" dist="38100" dir="2700000" algn="tl" rotWithShape="0">
                  <a:srgbClr val="000000">
                    <a:alpha val="43000"/>
                  </a:srgbClr>
                </a:outerShdw>
              </a:effectLst>
              <a:uLnTx/>
              <a:uFillTx/>
              <a:latin typeface="DIN Condensed" pitchFamily="2" charset="0"/>
              <a:ea typeface="+mn-ea"/>
              <a:cs typeface="+mn-cs"/>
            </a:endParaRPr>
          </a:p>
        </p:txBody>
      </p:sp>
      <p:sp>
        <p:nvSpPr>
          <p:cNvPr id="21" name="Slide Number Placeholder 4">
            <a:extLst>
              <a:ext uri="{FF2B5EF4-FFF2-40B4-BE49-F238E27FC236}">
                <a16:creationId xmlns:a16="http://schemas.microsoft.com/office/drawing/2014/main" id="{2FDACDE7-645B-6F4A-B8EA-9596969D7E2D}"/>
              </a:ext>
            </a:extLst>
          </p:cNvPr>
          <p:cNvSpPr>
            <a:spLocks noGrp="1"/>
          </p:cNvSpPr>
          <p:nvPr/>
        </p:nvSpPr>
        <p:spPr>
          <a:xfrm>
            <a:off x="11467728" y="6420303"/>
            <a:ext cx="551167" cy="365125"/>
          </a:xfrm>
          <a:prstGeom prst="rect">
            <a:avLst/>
          </a:prstGeom>
        </p:spPr>
        <p:txBody>
          <a:bodyPr vert="horz" lIns="91440" tIns="45720" rIns="91440" bIns="45720" rtlCol="0" anchor="ctr"/>
          <a:lstStyle>
            <a:defPPr>
              <a:defRPr lang="en-US"/>
            </a:defPPr>
            <a:lvl1pPr marL="0" algn="r" defTabSz="914400" rtl="0" eaLnBrk="1" latinLnBrk="0" hangingPunct="1">
              <a:defRPr sz="900" b="1" i="0" kern="1200">
                <a:solidFill>
                  <a:srgbClr val="A6AAA9"/>
                </a:solidFill>
                <a:effectLst>
                  <a:outerShdw blurRad="50800" dist="38100" dir="2700000" algn="tl" rotWithShape="0">
                    <a:srgbClr val="000000">
                      <a:alpha val="43000"/>
                    </a:srgbClr>
                  </a:outerShdw>
                </a:effectLst>
                <a:latin typeface="DIN Condensed"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900" b="1" i="0" u="none" strike="noStrike" kern="1200" cap="none" spc="0" normalizeH="0" baseline="0" noProof="0" smtClean="0">
                <a:ln>
                  <a:noFill/>
                </a:ln>
                <a:solidFill>
                  <a:srgbClr val="A6AAA9"/>
                </a:solidFill>
                <a:effectLst>
                  <a:outerShdw blurRad="50800" dist="38100" dir="2700000" algn="tl" rotWithShape="0">
                    <a:srgbClr val="000000">
                      <a:alpha val="43000"/>
                    </a:srgbClr>
                  </a:outerShdw>
                </a:effectLst>
                <a:uLnTx/>
                <a:uFillTx/>
                <a:latin typeface="DIN Condensed"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900" b="1" i="0" u="none" strike="noStrike" kern="1200" cap="none" spc="0" normalizeH="0" baseline="0" noProof="0">
              <a:ln>
                <a:noFill/>
              </a:ln>
              <a:solidFill>
                <a:srgbClr val="A6AAA9"/>
              </a:solidFill>
              <a:effectLst>
                <a:outerShdw blurRad="50800" dist="38100" dir="2700000" algn="tl" rotWithShape="0">
                  <a:srgbClr val="000000">
                    <a:alpha val="43000"/>
                  </a:srgbClr>
                </a:outerShdw>
              </a:effectLst>
              <a:uLnTx/>
              <a:uFillTx/>
              <a:latin typeface="DIN Condensed" pitchFamily="2" charset="0"/>
              <a:ea typeface="+mn-ea"/>
              <a:cs typeface="+mn-cs"/>
            </a:endParaRPr>
          </a:p>
        </p:txBody>
      </p:sp>
      <p:pic>
        <p:nvPicPr>
          <p:cNvPr id="22" name="Picture 21" descr="Image result for upgrade icon png">
            <a:extLst>
              <a:ext uri="{FF2B5EF4-FFF2-40B4-BE49-F238E27FC236}">
                <a16:creationId xmlns:a16="http://schemas.microsoft.com/office/drawing/2014/main" id="{622E879C-EE04-4D05-9302-66983E4811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89051" y="4536019"/>
            <a:ext cx="1321183" cy="1277680"/>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22">
            <a:extLst>
              <a:ext uri="{FF2B5EF4-FFF2-40B4-BE49-F238E27FC236}">
                <a16:creationId xmlns:a16="http://schemas.microsoft.com/office/drawing/2014/main" id="{6CF3D0A9-DBB9-4B23-89C3-60A591383A0F}"/>
              </a:ext>
            </a:extLst>
          </p:cNvPr>
          <p:cNvSpPr/>
          <p:nvPr/>
        </p:nvSpPr>
        <p:spPr>
          <a:xfrm>
            <a:off x="5699979" y="5361736"/>
            <a:ext cx="3348278" cy="893771"/>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517525" marR="0" lvl="0" indent="-285750" algn="l" defTabSz="914400" rtl="0" eaLnBrk="1" fontAlgn="auto" latinLnBrk="0" hangingPunct="1">
              <a:lnSpc>
                <a:spcPct val="2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DIN Condensed" panose="00000500000000000000" pitchFamily="2" charset="0"/>
                <a:ea typeface="+mn-ea"/>
                <a:cs typeface="+mn-cs"/>
              </a:rPr>
              <a:t>Any Changes to 3</a:t>
            </a:r>
            <a:r>
              <a:rPr kumimoji="0" lang="en-US" sz="1400" b="0" i="0" u="none" strike="noStrike" kern="1200" cap="none" spc="0" normalizeH="0" baseline="30000" noProof="0" dirty="0">
                <a:ln>
                  <a:noFill/>
                </a:ln>
                <a:solidFill>
                  <a:prstClr val="black"/>
                </a:solidFill>
                <a:effectLst/>
                <a:uLnTx/>
                <a:uFillTx/>
                <a:latin typeface="DIN Condensed" panose="00000500000000000000" pitchFamily="2" charset="0"/>
                <a:ea typeface="+mn-ea"/>
                <a:cs typeface="+mn-cs"/>
              </a:rPr>
              <a:t>rd</a:t>
            </a:r>
            <a:r>
              <a:rPr kumimoji="0" lang="en-US" sz="1400" b="0" i="0" u="none" strike="noStrike" kern="1200" cap="none" spc="0" normalizeH="0" baseline="0" noProof="0" dirty="0">
                <a:ln>
                  <a:noFill/>
                </a:ln>
                <a:solidFill>
                  <a:prstClr val="black"/>
                </a:solidFill>
                <a:effectLst/>
                <a:uLnTx/>
                <a:uFillTx/>
                <a:latin typeface="DIN Condensed" panose="00000500000000000000" pitchFamily="2" charset="0"/>
                <a:ea typeface="+mn-ea"/>
                <a:cs typeface="+mn-cs"/>
              </a:rPr>
              <a:t> Party Applications/Tools</a:t>
            </a:r>
          </a:p>
        </p:txBody>
      </p:sp>
      <p:pic>
        <p:nvPicPr>
          <p:cNvPr id="24" name="Picture 23" descr="Image result for central team icon png">
            <a:extLst>
              <a:ext uri="{FF2B5EF4-FFF2-40B4-BE49-F238E27FC236}">
                <a16:creationId xmlns:a16="http://schemas.microsoft.com/office/drawing/2014/main" id="{12DA393F-143E-4D03-95A6-687A5BCA5E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43514" y="1058923"/>
            <a:ext cx="1501861" cy="1501861"/>
          </a:xfrm>
          <a:prstGeom prst="rect">
            <a:avLst/>
          </a:prstGeom>
          <a:noFill/>
          <a:extLst>
            <a:ext uri="{909E8E84-426E-40DD-AFC4-6F175D3DCCD1}">
              <a14:hiddenFill xmlns:a14="http://schemas.microsoft.com/office/drawing/2010/main">
                <a:solidFill>
                  <a:srgbClr val="FFFFFF"/>
                </a:solidFill>
              </a14:hiddenFill>
            </a:ext>
          </a:extLst>
        </p:spPr>
      </p:pic>
      <p:sp>
        <p:nvSpPr>
          <p:cNvPr id="25" name="Rectangle 24">
            <a:extLst>
              <a:ext uri="{FF2B5EF4-FFF2-40B4-BE49-F238E27FC236}">
                <a16:creationId xmlns:a16="http://schemas.microsoft.com/office/drawing/2014/main" id="{69B966C8-AAD0-4D67-8784-AEDD7CED748D}"/>
              </a:ext>
            </a:extLst>
          </p:cNvPr>
          <p:cNvSpPr/>
          <p:nvPr/>
        </p:nvSpPr>
        <p:spPr>
          <a:xfrm>
            <a:off x="7927322" y="2477051"/>
            <a:ext cx="4260451" cy="568745"/>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466725" marR="0" lvl="0" indent="-234950" algn="ctr" defTabSz="914400" rtl="0" eaLnBrk="1" fontAlgn="auto" latinLnBrk="0" hangingPunct="1">
              <a:lnSpc>
                <a:spcPct val="2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DIN Condensed" panose="00000500000000000000" pitchFamily="2" charset="0"/>
                <a:ea typeface="+mn-ea"/>
                <a:cs typeface="+mn-cs"/>
              </a:rPr>
              <a:t>Apps Supported by Central/Corp Team</a:t>
            </a:r>
          </a:p>
        </p:txBody>
      </p:sp>
      <p:pic>
        <p:nvPicPr>
          <p:cNvPr id="26" name="Picture 25" descr="Image result for infrastructure icon png">
            <a:extLst>
              <a:ext uri="{FF2B5EF4-FFF2-40B4-BE49-F238E27FC236}">
                <a16:creationId xmlns:a16="http://schemas.microsoft.com/office/drawing/2014/main" id="{E9D2A607-886D-407F-AC89-372B28F5F3E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2510" y="3958378"/>
            <a:ext cx="1905000" cy="1905000"/>
          </a:xfrm>
          <a:prstGeom prst="rect">
            <a:avLst/>
          </a:prstGeom>
          <a:noFill/>
          <a:extLst>
            <a:ext uri="{909E8E84-426E-40DD-AFC4-6F175D3DCCD1}">
              <a14:hiddenFill xmlns:a14="http://schemas.microsoft.com/office/drawing/2010/main">
                <a:solidFill>
                  <a:srgbClr val="FFFFFF"/>
                </a:solidFill>
              </a14:hiddenFill>
            </a:ext>
          </a:extLst>
        </p:spPr>
      </p:pic>
      <p:sp>
        <p:nvSpPr>
          <p:cNvPr id="27" name="Rectangle 26">
            <a:extLst>
              <a:ext uri="{FF2B5EF4-FFF2-40B4-BE49-F238E27FC236}">
                <a16:creationId xmlns:a16="http://schemas.microsoft.com/office/drawing/2014/main" id="{3260FD54-5A89-4013-8761-6B17CC98B4D4}"/>
              </a:ext>
            </a:extLst>
          </p:cNvPr>
          <p:cNvSpPr/>
          <p:nvPr/>
        </p:nvSpPr>
        <p:spPr>
          <a:xfrm>
            <a:off x="4227" y="5307200"/>
            <a:ext cx="4277133" cy="560090"/>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466725" marR="0" lvl="0" indent="-234950" algn="l" defTabSz="914400" rtl="0" eaLnBrk="1" fontAlgn="auto" latinLnBrk="0" hangingPunct="1">
              <a:lnSpc>
                <a:spcPct val="2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DIN Condensed" panose="00000500000000000000" pitchFamily="2" charset="0"/>
                <a:ea typeface="+mn-ea"/>
                <a:cs typeface="+mn-cs"/>
              </a:rPr>
              <a:t>Underlying infrastructure for the Apps</a:t>
            </a:r>
          </a:p>
        </p:txBody>
      </p:sp>
      <p:pic>
        <p:nvPicPr>
          <p:cNvPr id="28" name="Picture 27" descr="Server hosting, server management, server administration, web service  management, system management icon - Download">
            <a:extLst>
              <a:ext uri="{FF2B5EF4-FFF2-40B4-BE49-F238E27FC236}">
                <a16:creationId xmlns:a16="http://schemas.microsoft.com/office/drawing/2014/main" id="{76386AB0-E1BF-45BB-83BD-55232C44646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84702" y="1058923"/>
            <a:ext cx="1388316" cy="1388316"/>
          </a:xfrm>
          <a:prstGeom prst="rect">
            <a:avLst/>
          </a:prstGeom>
          <a:noFill/>
          <a:extLst>
            <a:ext uri="{909E8E84-426E-40DD-AFC4-6F175D3DCCD1}">
              <a14:hiddenFill xmlns:a14="http://schemas.microsoft.com/office/drawing/2010/main">
                <a:solidFill>
                  <a:srgbClr val="FFFFFF"/>
                </a:solidFill>
              </a14:hiddenFill>
            </a:ext>
          </a:extLst>
        </p:spPr>
      </p:pic>
      <p:sp>
        <p:nvSpPr>
          <p:cNvPr id="29" name="Rectangle 28">
            <a:extLst>
              <a:ext uri="{FF2B5EF4-FFF2-40B4-BE49-F238E27FC236}">
                <a16:creationId xmlns:a16="http://schemas.microsoft.com/office/drawing/2014/main" id="{00AFDFF1-1732-42BD-9D6F-39875C2AC641}"/>
              </a:ext>
            </a:extLst>
          </p:cNvPr>
          <p:cNvSpPr/>
          <p:nvPr/>
        </p:nvSpPr>
        <p:spPr>
          <a:xfrm>
            <a:off x="4577160" y="2434677"/>
            <a:ext cx="2460995" cy="568745"/>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466725" marR="0" lvl="0" indent="-234950" algn="l" defTabSz="914400" rtl="0" eaLnBrk="1" fontAlgn="auto" latinLnBrk="0" hangingPunct="1">
              <a:lnSpc>
                <a:spcPct val="2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DIN Condensed" panose="00000500000000000000" pitchFamily="2" charset="0"/>
                <a:ea typeface="+mn-ea"/>
                <a:cs typeface="+mn-cs"/>
              </a:rPr>
              <a:t>Server Administration</a:t>
            </a:r>
          </a:p>
        </p:txBody>
      </p:sp>
      <p:sp>
        <p:nvSpPr>
          <p:cNvPr id="31" name="Rectangle 30">
            <a:extLst>
              <a:ext uri="{FF2B5EF4-FFF2-40B4-BE49-F238E27FC236}">
                <a16:creationId xmlns:a16="http://schemas.microsoft.com/office/drawing/2014/main" id="{2AAE5E93-0791-4EE4-ACD9-BFBD68C95EBA}"/>
              </a:ext>
            </a:extLst>
          </p:cNvPr>
          <p:cNvSpPr/>
          <p:nvPr/>
        </p:nvSpPr>
        <p:spPr>
          <a:xfrm>
            <a:off x="584022" y="2778839"/>
            <a:ext cx="1858009" cy="568745"/>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466725" marR="0" lvl="0" indent="-234950" algn="l" defTabSz="914400" rtl="0" eaLnBrk="1" fontAlgn="auto" latinLnBrk="0" hangingPunct="1">
              <a:lnSpc>
                <a:spcPct val="2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DIN Condensed" panose="00000500000000000000" pitchFamily="2" charset="0"/>
                <a:ea typeface="+mn-ea"/>
                <a:cs typeface="+mn-cs"/>
              </a:rPr>
              <a:t>Level 1 support</a:t>
            </a:r>
          </a:p>
        </p:txBody>
      </p:sp>
      <p:pic>
        <p:nvPicPr>
          <p:cNvPr id="34" name="Picture 33" descr="Gear, settings, process, optimization, cog, configuration, spin icon -  Download">
            <a:extLst>
              <a:ext uri="{FF2B5EF4-FFF2-40B4-BE49-F238E27FC236}">
                <a16:creationId xmlns:a16="http://schemas.microsoft.com/office/drawing/2014/main" id="{629BA47F-E4EE-4AEF-8805-9450B0C1670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561362" y="3978912"/>
            <a:ext cx="1600200" cy="1600200"/>
          </a:xfrm>
          <a:prstGeom prst="rect">
            <a:avLst/>
          </a:prstGeom>
          <a:noFill/>
          <a:extLst>
            <a:ext uri="{909E8E84-426E-40DD-AFC4-6F175D3DCCD1}">
              <a14:hiddenFill xmlns:a14="http://schemas.microsoft.com/office/drawing/2010/main">
                <a:solidFill>
                  <a:srgbClr val="FFFFFF"/>
                </a:solidFill>
              </a14:hiddenFill>
            </a:ext>
          </a:extLst>
        </p:spPr>
      </p:pic>
      <p:sp>
        <p:nvSpPr>
          <p:cNvPr id="35" name="Rectangle 34">
            <a:extLst>
              <a:ext uri="{FF2B5EF4-FFF2-40B4-BE49-F238E27FC236}">
                <a16:creationId xmlns:a16="http://schemas.microsoft.com/office/drawing/2014/main" id="{07EF4B48-1C6E-4EFC-83E8-0A8CBB0E7DE0}"/>
              </a:ext>
            </a:extLst>
          </p:cNvPr>
          <p:cNvSpPr/>
          <p:nvPr/>
        </p:nvSpPr>
        <p:spPr>
          <a:xfrm>
            <a:off x="8736401" y="5396007"/>
            <a:ext cx="3250121" cy="568745"/>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466725" marR="0" lvl="0" indent="-234950" algn="l" defTabSz="914400" rtl="0" eaLnBrk="1" fontAlgn="auto" latinLnBrk="0" hangingPunct="1">
              <a:lnSpc>
                <a:spcPct val="2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DIN Condensed" panose="00000500000000000000" pitchFamily="2" charset="0"/>
                <a:ea typeface="+mn-ea"/>
                <a:cs typeface="+mn-cs"/>
              </a:rPr>
              <a:t>Business Optimization Process</a:t>
            </a:r>
          </a:p>
        </p:txBody>
      </p:sp>
      <p:pic>
        <p:nvPicPr>
          <p:cNvPr id="1026" name="Picture 2" descr="L1, ps4, controller, playstation, videogames, shoulder button icon -  Download">
            <a:extLst>
              <a:ext uri="{FF2B5EF4-FFF2-40B4-BE49-F238E27FC236}">
                <a16:creationId xmlns:a16="http://schemas.microsoft.com/office/drawing/2014/main" id="{735BD43F-C681-422D-AF37-B15E501A4DE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24538" y="1173859"/>
            <a:ext cx="1600200" cy="16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56352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2819</TotalTime>
  <Words>3046</Words>
  <Application>Microsoft Office PowerPoint</Application>
  <PresentationFormat>Widescreen</PresentationFormat>
  <Paragraphs>539</Paragraphs>
  <Slides>27</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27</vt:i4>
      </vt:variant>
    </vt:vector>
  </HeadingPairs>
  <TitlesOfParts>
    <vt:vector size="38" baseType="lpstr">
      <vt:lpstr>Arial</vt:lpstr>
      <vt:lpstr>Calibri</vt:lpstr>
      <vt:lpstr>Courier New</vt:lpstr>
      <vt:lpstr>DIN Condensed</vt:lpstr>
      <vt:lpstr>GE Inspira</vt:lpstr>
      <vt:lpstr>GE Inspira Pitch</vt:lpstr>
      <vt:lpstr>Oswald</vt:lpstr>
      <vt:lpstr>Rockwell</vt:lpstr>
      <vt:lpstr>Times New Roman</vt:lpstr>
      <vt:lpstr>Wingdings</vt:lpstr>
      <vt:lpstr>Office Theme</vt:lpstr>
      <vt:lpstr>TechM Proposal  for  GE Renewables – WCM &amp; Maximo RFP</vt:lpstr>
      <vt:lpstr>CRITICAL SUCCESS FACTORS</vt:lpstr>
      <vt:lpstr>PowerPoint Presentation</vt:lpstr>
      <vt:lpstr>NextGen</vt:lpstr>
      <vt:lpstr>POC for Opportunity Automation</vt:lpstr>
      <vt:lpstr>Engagement Road Map</vt:lpstr>
      <vt:lpstr>Technical process improvements</vt:lpstr>
      <vt:lpstr>PowerPoint Presentation</vt:lpstr>
      <vt:lpstr>PowerPoint Presentation</vt:lpstr>
      <vt:lpstr>SCOPE ASSUMPTIONS</vt:lpstr>
      <vt:lpstr>Data Speaks</vt:lpstr>
      <vt:lpstr>ENGAGEMENT STRATEGY</vt:lpstr>
      <vt:lpstr>KT – ACQUISITION MODEL</vt:lpstr>
      <vt:lpstr>NEXGEN RTS</vt:lpstr>
      <vt:lpstr>VALUE ADD – AIoPS  zero touch operations</vt:lpstr>
      <vt:lpstr>problem management</vt:lpstr>
      <vt:lpstr>ENGAGEMENT – GOVERNANCE philosophy</vt:lpstr>
      <vt:lpstr>ENGAGEMENT – COMMUNICATION PLAN</vt:lpstr>
      <vt:lpstr>STEADY STATE – MEASURES</vt:lpstr>
      <vt:lpstr>Engagement RISKS &amp; MITIGATION</vt:lpstr>
      <vt:lpstr>Resource Model</vt:lpstr>
      <vt:lpstr>COMMERCIAL SUMMARY</vt:lpstr>
      <vt:lpstr>WHY TECHM?</vt:lpstr>
      <vt:lpstr>THANK YOU</vt:lpstr>
      <vt:lpstr>SLIDES for reference</vt:lpstr>
      <vt:lpstr>STEADY STATE – METRICS REPORTING sample</vt:lpstr>
      <vt:lpstr>KT - APPROACH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Biswajit Dash</dc:creator>
  <cp:lastModifiedBy>Balasubramanyam Kavathavarapu</cp:lastModifiedBy>
  <cp:revision>641</cp:revision>
  <dcterms:created xsi:type="dcterms:W3CDTF">2019-01-19T15:01:27Z</dcterms:created>
  <dcterms:modified xsi:type="dcterms:W3CDTF">2020-11-06T11:05:23Z</dcterms:modified>
</cp:coreProperties>
</file>