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92" r:id="rId2"/>
    <p:sldId id="453" r:id="rId3"/>
    <p:sldId id="473" r:id="rId4"/>
    <p:sldId id="474" r:id="rId5"/>
    <p:sldId id="454" r:id="rId6"/>
    <p:sldId id="455" r:id="rId7"/>
    <p:sldId id="409" r:id="rId8"/>
    <p:sldId id="261" r:id="rId9"/>
    <p:sldId id="493" r:id="rId10"/>
    <p:sldId id="419" r:id="rId11"/>
    <p:sldId id="494" r:id="rId12"/>
    <p:sldId id="42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9163F-615F-0DE6-A803-57E1B2411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279CA-9309-2344-B583-D433FB8DB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BFF00-F96C-DB1E-217F-46554EE4A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8F8D-9CDE-41E2-A78C-BDF5C41C3DF1}" type="datetimeFigureOut">
              <a:rPr lang="en-GB" smtClean="0"/>
              <a:t>06/09/2025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0178A-2F7F-902C-CF5E-04B242529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2C119-C524-BFFA-7BF4-66415B04C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E2A5-C5A2-4465-ADD0-E4F23F50C2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97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90441-0EB9-4564-0BD5-8CAA6A3EB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BD7D61-22A5-7DE7-FF10-6D507E27C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E8611-03FD-F29E-1A48-20C1450F5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8F8D-9CDE-41E2-A78C-BDF5C41C3DF1}" type="datetimeFigureOut">
              <a:rPr lang="en-GB" smtClean="0"/>
              <a:t>06/09/2025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28041-180F-0734-9B0C-BEB285713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680CE-4BCB-91B2-ABBF-292B94494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E2A5-C5A2-4465-ADD0-E4F23F50C2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268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527A4D-F73E-3635-707F-E7A1A59CEE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D4A21-6482-AD55-C9CD-D25C3A28F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477CA-6B63-A8BC-5086-C43348AC8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8F8D-9CDE-41E2-A78C-BDF5C41C3DF1}" type="datetimeFigureOut">
              <a:rPr lang="en-GB" smtClean="0"/>
              <a:t>06/09/2025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FAC41-B98E-F737-8C5F-03517447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E3428-7C7A-B9C4-3084-72C29754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E2A5-C5A2-4465-ADD0-E4F23F50C2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873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F6FA8-E4B5-A2DE-EF69-4FCD012E3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02069-A430-01D5-4000-6B66F4F1A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C5603-3E60-6B87-6F55-8B4362906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8F8D-9CDE-41E2-A78C-BDF5C41C3DF1}" type="datetimeFigureOut">
              <a:rPr lang="en-GB" smtClean="0"/>
              <a:t>06/09/2025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0C009-481B-4CA5-7328-4C3E24F77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39961-9F37-FC58-DAB4-E236C2F0A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E2A5-C5A2-4465-ADD0-E4F23F50C2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850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36DFC-13CA-548F-BF10-625FA79DA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1A721-4A43-9217-8BD9-92C6A0CB6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9DBC8-832A-D720-EBC9-3C9573A26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8F8D-9CDE-41E2-A78C-BDF5C41C3DF1}" type="datetimeFigureOut">
              <a:rPr lang="en-GB" smtClean="0"/>
              <a:t>06/09/2025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3654B-82F4-C5B9-E858-6303EF87C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BA1A7-8EA5-6DFE-FF04-B8629361A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E2A5-C5A2-4465-ADD0-E4F23F50C2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689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C0483-363B-D0F9-C444-428DF29AF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227A6-2900-38C1-A6E0-862D17EB8B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98C26-ED01-6FDD-59DD-1C18FDD8B2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3C61A-6F74-0759-8586-74AAB5B18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8F8D-9CDE-41E2-A78C-BDF5C41C3DF1}" type="datetimeFigureOut">
              <a:rPr lang="en-GB" smtClean="0"/>
              <a:t>06/09/2025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A4C21C-C5D4-BB03-DA50-B176654D5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B7E4C-E6DF-0EC6-C6E2-D017A4634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E2A5-C5A2-4465-ADD0-E4F23F50C2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36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7BA36-F919-FA9A-1D87-FABFAE085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EF3CD-4CA1-AAEE-0034-C8320738E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BEA32-A6D1-469B-3ECF-EED5C86D1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297CD4-DD88-F2D4-FDDF-ACB1DED6D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FAB272-5A3F-22A3-6469-ED92A4BF1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1FBBC6-7640-CC43-2DA6-0070D9153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8F8D-9CDE-41E2-A78C-BDF5C41C3DF1}" type="datetimeFigureOut">
              <a:rPr lang="en-GB" smtClean="0"/>
              <a:t>06/09/2025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5741F2-0F8D-874B-9B53-7DF66DC5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FA3F1B-5070-EF61-2CEA-AEA7C3941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E2A5-C5A2-4465-ADD0-E4F23F50C2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40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5CF11-0B87-0399-DCD2-92A60394A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DA5DE9-3160-3ED3-C5C7-B314FAF54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8F8D-9CDE-41E2-A78C-BDF5C41C3DF1}" type="datetimeFigureOut">
              <a:rPr lang="en-GB" smtClean="0"/>
              <a:t>06/09/2025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523EAC-742A-0A83-BF55-766243913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2B9A9E-7BEF-B952-007D-07C5B3F6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E2A5-C5A2-4465-ADD0-E4F23F50C2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541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FA44C9-7028-982B-513C-9D4FE6EF9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8F8D-9CDE-41E2-A78C-BDF5C41C3DF1}" type="datetimeFigureOut">
              <a:rPr lang="en-GB" smtClean="0"/>
              <a:t>06/09/2025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45F807-887A-EF77-61B8-5CE0D9028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7925B-AC1A-FCD6-E0F7-944425516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E2A5-C5A2-4465-ADD0-E4F23F50C2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451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85B5B-29C0-48EE-31F3-E6665D15E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FD7E7-426E-2776-22B1-E3676F70C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6EF54-B255-69D5-7948-C98D93D27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ABFEC-2E07-661F-7D02-500CCAC9C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8F8D-9CDE-41E2-A78C-BDF5C41C3DF1}" type="datetimeFigureOut">
              <a:rPr lang="en-GB" smtClean="0"/>
              <a:t>06/09/2025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65350-2401-4873-E920-071B33455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AF868-225E-A6BA-BD69-364890763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E2A5-C5A2-4465-ADD0-E4F23F50C2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23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E7655-B325-41F3-A697-4D7B2E84A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B3B673-112B-85DB-F634-375BA80389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6626F-0B2C-C0A5-3850-0145D6F59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BF79A-0383-DF7D-943F-6CFFAB61C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8F8D-9CDE-41E2-A78C-BDF5C41C3DF1}" type="datetimeFigureOut">
              <a:rPr lang="en-GB" smtClean="0"/>
              <a:t>06/09/2025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F7D19-C8A9-8AD2-513D-9A941C48B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A75ED-3B60-CA51-367D-44B54E15B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E2A5-C5A2-4465-ADD0-E4F23F50C2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526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B13D97-2804-F234-C646-5AD5C1B08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E8D6D-D692-1FAB-547C-61FF59A4E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284E4-9C1B-0D00-7F2B-A2E4F3B907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58F8D-9CDE-41E2-A78C-BDF5C41C3DF1}" type="datetimeFigureOut">
              <a:rPr lang="en-GB" smtClean="0"/>
              <a:t>06/09/2025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DDE96-B29F-470B-392F-BB0F4733F5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D1200-BE7E-F8F1-EB2C-D56BB4694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5E2A5-C5A2-4465-ADD0-E4F23F50C2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5372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22CF8E-6F85-3542-4AB8-5D462D09C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Agentic AI Using OpenAI API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A96618-B43D-B387-98EB-A6DD5CC26A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9BC53F-FFC1-BBB7-5C81-1F4C85B2F3E4}"/>
              </a:ext>
            </a:extLst>
          </p:cNvPr>
          <p:cNvSpPr txBox="1"/>
          <p:nvPr/>
        </p:nvSpPr>
        <p:spPr>
          <a:xfrm>
            <a:off x="3668428" y="512346"/>
            <a:ext cx="146919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200" b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defRPr>
            </a:lvl1pPr>
          </a:lstStyle>
          <a:p>
            <a:r>
              <a:rPr lang="en-IN" dirty="0"/>
              <a:t>SDK = Software Development Kit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9A0D87-8F41-E04F-AE9B-3E35185D22A0}"/>
              </a:ext>
            </a:extLst>
          </p:cNvPr>
          <p:cNvSpPr txBox="1"/>
          <p:nvPr/>
        </p:nvSpPr>
        <p:spPr>
          <a:xfrm>
            <a:off x="569548" y="1125416"/>
            <a:ext cx="3071973" cy="20621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7030A0"/>
                </a:solidFill>
              </a:rPr>
              <a:t>Our Python AI Agent Code</a:t>
            </a:r>
            <a:endParaRPr lang="en-IN" b="1" dirty="0">
              <a:solidFill>
                <a:srgbClr val="7030A0"/>
              </a:solidFill>
            </a:endParaRPr>
          </a:p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Remaining code</a:t>
            </a:r>
          </a:p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Remaining code 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ctr"/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Remaining code</a:t>
            </a:r>
          </a:p>
          <a:p>
            <a:pPr algn="ctr"/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Remaining code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36C490-3309-E297-4156-65614C330EAC}"/>
              </a:ext>
            </a:extLst>
          </p:cNvPr>
          <p:cNvSpPr txBox="1"/>
          <p:nvPr/>
        </p:nvSpPr>
        <p:spPr>
          <a:xfrm>
            <a:off x="2322906" y="2101672"/>
            <a:ext cx="1253447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Agent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E4A983-6F43-5D0F-0E37-F7DB60C2C99A}"/>
              </a:ext>
            </a:extLst>
          </p:cNvPr>
          <p:cNvSpPr txBox="1"/>
          <p:nvPr/>
        </p:nvSpPr>
        <p:spPr>
          <a:xfrm>
            <a:off x="8380495" y="2002138"/>
            <a:ext cx="1335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API </a:t>
            </a:r>
          </a:p>
          <a:p>
            <a:pPr algn="ctr"/>
            <a:r>
              <a:rPr lang="en-IN" b="1" dirty="0">
                <a:solidFill>
                  <a:srgbClr val="C00000"/>
                </a:solidFill>
              </a:rPr>
              <a:t>end-point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34F47CE-9557-F7EC-4663-8BBB02CA5E1C}"/>
              </a:ext>
            </a:extLst>
          </p:cNvPr>
          <p:cNvSpPr txBox="1"/>
          <p:nvPr/>
        </p:nvSpPr>
        <p:spPr>
          <a:xfrm>
            <a:off x="3428991" y="2109610"/>
            <a:ext cx="133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SDK</a:t>
            </a:r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621B932C-0ED1-48BC-05BE-084F07E9F75A}"/>
              </a:ext>
            </a:extLst>
          </p:cNvPr>
          <p:cNvSpPr/>
          <p:nvPr/>
        </p:nvSpPr>
        <p:spPr>
          <a:xfrm>
            <a:off x="4605887" y="2161078"/>
            <a:ext cx="3944594" cy="28246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09174E-5309-B1C6-D43F-4798314185D7}"/>
              </a:ext>
            </a:extLst>
          </p:cNvPr>
          <p:cNvSpPr txBox="1"/>
          <p:nvPr/>
        </p:nvSpPr>
        <p:spPr>
          <a:xfrm>
            <a:off x="9862431" y="2310697"/>
            <a:ext cx="1704112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GPT </a:t>
            </a:r>
          </a:p>
          <a:p>
            <a:pPr algn="ctr"/>
            <a:r>
              <a:rPr lang="en-IN" b="1" dirty="0"/>
              <a:t>(OpenAI LLM)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96EF26-1BDA-7837-BA12-768500A8D623}"/>
              </a:ext>
            </a:extLst>
          </p:cNvPr>
          <p:cNvSpPr txBox="1"/>
          <p:nvPr/>
        </p:nvSpPr>
        <p:spPr>
          <a:xfrm>
            <a:off x="8380496" y="512346"/>
            <a:ext cx="1335641" cy="83099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API = Application Programming Interface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785EA9-BFEC-6B21-C4AD-BBAE2BEBA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9950" y="532843"/>
            <a:ext cx="1704112" cy="176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384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0BBB9-D3B4-22D4-84D0-6773A9B4A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Syntax Explanation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7B3CD-17D4-5D6E-2019-46266552B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979" y="1825625"/>
            <a:ext cx="11079821" cy="4351338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from </a:t>
            </a:r>
            <a:r>
              <a:rPr lang="en-GB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openai</a:t>
            </a:r>
            <a:r>
              <a:rPr lang="en-GB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import OpenAI</a:t>
            </a:r>
          </a:p>
          <a:p>
            <a:pPr marL="0" indent="0">
              <a:buNone/>
            </a:pPr>
            <a:r>
              <a:rPr lang="en-GB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openai</a:t>
            </a:r>
            <a:r>
              <a:rPr lang="en-GB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OpenAI()</a:t>
            </a:r>
          </a:p>
          <a:p>
            <a:pPr marL="0" indent="0">
              <a:buNone/>
            </a:pPr>
            <a:endParaRPr lang="en-GB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response = </a:t>
            </a:r>
            <a:r>
              <a:rPr lang="en-GB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openai.chat.completions.create</a:t>
            </a:r>
            <a:r>
              <a:rPr lang="en-GB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model="gpt-4.1-mini",</a:t>
            </a:r>
          </a:p>
          <a:p>
            <a:pPr marL="0" indent="0">
              <a:buNone/>
            </a:pPr>
            <a:r>
              <a:rPr lang="en-GB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messages=messages</a:t>
            </a:r>
          </a:p>
          <a:p>
            <a:pPr marL="0" indent="0">
              <a:buNone/>
            </a:pPr>
            <a:r>
              <a:rPr lang="en-GB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endParaRPr lang="en-GB" sz="2000" dirty="0"/>
          </a:p>
          <a:p>
            <a:endParaRPr lang="en-GB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6B6895-26C4-55AF-B1B3-053F11E51692}"/>
              </a:ext>
            </a:extLst>
          </p:cNvPr>
          <p:cNvGraphicFramePr>
            <a:graphicFrameLocks noGrp="1"/>
          </p:cNvGraphicFramePr>
          <p:nvPr/>
        </p:nvGraphicFramePr>
        <p:xfrm>
          <a:off x="7006972" y="228600"/>
          <a:ext cx="5075433" cy="4023360"/>
        </p:xfrm>
        <a:graphic>
          <a:graphicData uri="http://schemas.openxmlformats.org/drawingml/2006/table">
            <a:tbl>
              <a:tblPr/>
              <a:tblGrid>
                <a:gridCol w="1648525">
                  <a:extLst>
                    <a:ext uri="{9D8B030D-6E8A-4147-A177-3AD203B41FA5}">
                      <a16:colId xmlns:a16="http://schemas.microsoft.com/office/drawing/2014/main" val="1743699641"/>
                    </a:ext>
                  </a:extLst>
                </a:gridCol>
                <a:gridCol w="3426908">
                  <a:extLst>
                    <a:ext uri="{9D8B030D-6E8A-4147-A177-3AD203B41FA5}">
                      <a16:colId xmlns:a16="http://schemas.microsoft.com/office/drawing/2014/main" val="575887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Part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Meaning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2298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 err="1"/>
                        <a:t>openai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Client object created earlier, holds the API key and connection settings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33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.chat</a:t>
                      </a:r>
                      <a:endParaRPr lang="en-GB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Refers to the Chat API endpoint, used for conversational models (e.g., GPT-4)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5576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.completions</a:t>
                      </a:r>
                      <a:endParaRPr lang="en-GB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Specifies that we want GPT to generate a </a:t>
                      </a:r>
                      <a:r>
                        <a:rPr lang="en-US" b="1" dirty="0"/>
                        <a:t>completion</a:t>
                      </a:r>
                      <a:r>
                        <a:rPr lang="en-US" dirty="0"/>
                        <a:t> (reply) to a list of chat messages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2844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.create(… )</a:t>
                      </a:r>
                      <a:endParaRPr lang="en-GB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Executes the request by sending it to the API and returns the response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1342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B0E96D0-87BD-62D0-1427-C31037154812}"/>
              </a:ext>
            </a:extLst>
          </p:cNvPr>
          <p:cNvSpPr txBox="1"/>
          <p:nvPr/>
        </p:nvSpPr>
        <p:spPr>
          <a:xfrm>
            <a:off x="3825123" y="4334442"/>
            <a:ext cx="574466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What it returns: a </a:t>
            </a:r>
            <a:r>
              <a:rPr lang="en-IN" b="1" dirty="0" err="1"/>
              <a:t>ChatCompletion</a:t>
            </a:r>
            <a:r>
              <a:rPr lang="en-IN" dirty="0"/>
              <a:t> object that contains …</a:t>
            </a:r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C8F1B69-36EC-4572-1110-2AEF98123865}"/>
              </a:ext>
            </a:extLst>
          </p:cNvPr>
          <p:cNvGraphicFramePr>
            <a:graphicFrameLocks noGrp="1"/>
          </p:cNvGraphicFramePr>
          <p:nvPr/>
        </p:nvGraphicFramePr>
        <p:xfrm>
          <a:off x="1270969" y="4703774"/>
          <a:ext cx="10515600" cy="1828800"/>
        </p:xfrm>
        <a:graphic>
          <a:graphicData uri="http://schemas.openxmlformats.org/drawingml/2006/table">
            <a:tbl>
              <a:tblPr/>
              <a:tblGrid>
                <a:gridCol w="3824542">
                  <a:extLst>
                    <a:ext uri="{9D8B030D-6E8A-4147-A177-3AD203B41FA5}">
                      <a16:colId xmlns:a16="http://schemas.microsoft.com/office/drawing/2014/main" val="3684275321"/>
                    </a:ext>
                  </a:extLst>
                </a:gridCol>
                <a:gridCol w="6691058">
                  <a:extLst>
                    <a:ext uri="{9D8B030D-6E8A-4147-A177-3AD203B41FA5}">
                      <a16:colId xmlns:a16="http://schemas.microsoft.com/office/drawing/2014/main" val="36771193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Attribute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Meaning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173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response.id</a:t>
                      </a:r>
                      <a:endParaRPr lang="en-GB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Unique request ID assigned by the API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9780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response.model</a:t>
                      </a:r>
                      <a:endParaRPr lang="en-GB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The model that generated the response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881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response.choices</a:t>
                      </a:r>
                      <a:endParaRPr lang="en-GB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 list of outputs (can be one or multiple, depending on request)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619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b="1"/>
                        <a:t>response.choices[0].message.content</a:t>
                      </a:r>
                      <a:endParaRPr lang="fr-F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The actual text reply from the 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304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6842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07902-FDF0-F14C-45DF-0D21EC2D6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Chat Completions API: Completing the Example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9DA7A-B10C-FEBE-3053-480463C83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C:\code\agentic_ai\1_foundations\1_lab0_b.py</a:t>
            </a:r>
          </a:p>
          <a:p>
            <a:r>
              <a:rPr lang="en-US" dirty="0"/>
              <a:t>Now ask the LLM to solve its own riddle</a:t>
            </a:r>
          </a:p>
          <a:p>
            <a:r>
              <a:rPr lang="en-US" dirty="0"/>
              <a:t>Important: Note how the entire chat history is maintained by us</a:t>
            </a:r>
          </a:p>
          <a:p>
            <a:endParaRPr lang="en-US" dirty="0"/>
          </a:p>
          <a:p>
            <a:r>
              <a:rPr lang="en-US" dirty="0"/>
              <a:t>C:\code\agentic_ai\1_foundations\1_lab0_c.py</a:t>
            </a:r>
          </a:p>
          <a:p>
            <a:r>
              <a:rPr lang="en-US" dirty="0"/>
              <a:t>Now ask the LLM to convert this into a short story</a:t>
            </a:r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5478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B0006-CF6B-4210-B4A0-F26713D7D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Chat Completions API (What We Used)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E0752-39E0-2F78-85BC-44CE916F8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Stateless</a:t>
            </a:r>
            <a:r>
              <a:rPr lang="en-US" dirty="0"/>
              <a:t> request/response</a:t>
            </a:r>
          </a:p>
          <a:p>
            <a:r>
              <a:rPr lang="en-US" dirty="0"/>
              <a:t>We send a list of messages (system, user, </a:t>
            </a:r>
            <a:r>
              <a:rPr lang="en-US" dirty="0" err="1"/>
              <a:t>etc</a:t>
            </a:r>
            <a:r>
              <a:rPr lang="en-US" dirty="0"/>
              <a:t>) → model → get a reply</a:t>
            </a:r>
          </a:p>
          <a:p>
            <a:r>
              <a:rPr lang="en-US" dirty="0"/>
              <a:t>Each call is independent; the model does not remember beyond what we include in messages</a:t>
            </a:r>
          </a:p>
          <a:p>
            <a:r>
              <a:rPr lang="en-US" dirty="0"/>
              <a:t>Good for one-shot things: summarization, translation, classification,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Analogy: like asking a calculator a single question and getting an answer</a:t>
            </a:r>
          </a:p>
          <a:p>
            <a:r>
              <a:rPr lang="en-US" dirty="0"/>
              <a:t>Replacements:</a:t>
            </a:r>
          </a:p>
          <a:p>
            <a:pPr lvl="1"/>
            <a:r>
              <a:rPr lang="en-US" dirty="0"/>
              <a:t>This API is now being sunset and replaced by </a:t>
            </a:r>
            <a:r>
              <a:rPr lang="en-US" b="1" dirty="0"/>
              <a:t>Responses API</a:t>
            </a:r>
          </a:p>
          <a:p>
            <a:pPr lvl="1"/>
            <a:r>
              <a:rPr lang="en-US" dirty="0"/>
              <a:t>To make it more </a:t>
            </a:r>
            <a:r>
              <a:rPr lang="en-US" i="1" dirty="0"/>
              <a:t>agentic</a:t>
            </a:r>
            <a:r>
              <a:rPr lang="en-US" dirty="0"/>
              <a:t>, we need to use the </a:t>
            </a:r>
            <a:r>
              <a:rPr lang="en-US" b="1" dirty="0"/>
              <a:t>Agent API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808931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B4FDA-2B5B-CEEC-8BAF-C717B0D2D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OpenAI API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35F37-013B-839B-2222-CA0AC7C3B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OpenAI API</a:t>
            </a:r>
            <a:r>
              <a:rPr lang="en-US" dirty="0"/>
              <a:t>: Provides a simple interface to AI models for text generation, natural language processing, computer vision, and more</a:t>
            </a:r>
          </a:p>
          <a:p>
            <a:r>
              <a:rPr lang="en-US" dirty="0"/>
              <a:t>Official SDK:  </a:t>
            </a:r>
            <a:r>
              <a:rPr lang="en-US" b="1" dirty="0"/>
              <a:t>pip install </a:t>
            </a:r>
            <a:r>
              <a:rPr lang="en-US" b="1" dirty="0" err="1"/>
              <a:t>openai</a:t>
            </a:r>
            <a:r>
              <a:rPr lang="en-US" b="1" dirty="0"/>
              <a:t>	 	pip install </a:t>
            </a:r>
            <a:r>
              <a:rPr lang="en-US" b="1" dirty="0" err="1"/>
              <a:t>openai</a:t>
            </a:r>
            <a:r>
              <a:rPr lang="en-US" b="1" dirty="0"/>
              <a:t>-agents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43A325-EC48-2FF1-FB89-DA7D0C0927EB}"/>
              </a:ext>
            </a:extLst>
          </p:cNvPr>
          <p:cNvSpPr txBox="1"/>
          <p:nvPr/>
        </p:nvSpPr>
        <p:spPr>
          <a:xfrm>
            <a:off x="4356242" y="3395609"/>
            <a:ext cx="3071973" cy="4001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OpenAI APIs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F211E7-7E82-FE86-4E1E-37CA868E2B98}"/>
              </a:ext>
            </a:extLst>
          </p:cNvPr>
          <p:cNvSpPr txBox="1"/>
          <p:nvPr/>
        </p:nvSpPr>
        <p:spPr>
          <a:xfrm>
            <a:off x="838200" y="4965593"/>
            <a:ext cx="3071973" cy="4001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Chat Completions API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1E4567-0C93-7CB8-8568-AF54770F0360}"/>
              </a:ext>
            </a:extLst>
          </p:cNvPr>
          <p:cNvSpPr txBox="1"/>
          <p:nvPr/>
        </p:nvSpPr>
        <p:spPr>
          <a:xfrm>
            <a:off x="4356241" y="4965593"/>
            <a:ext cx="3071973" cy="4001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Responses API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253BEA-B2F3-0E07-A639-F6630DBF45B5}"/>
              </a:ext>
            </a:extLst>
          </p:cNvPr>
          <p:cNvSpPr txBox="1"/>
          <p:nvPr/>
        </p:nvSpPr>
        <p:spPr>
          <a:xfrm>
            <a:off x="7874282" y="4965593"/>
            <a:ext cx="3071973" cy="4001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Agents API</a:t>
            </a:r>
            <a:endParaRPr lang="en-IN" b="1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E12284E-B94C-BDBD-8B07-88A3CE655768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5892228" y="3795719"/>
            <a:ext cx="1" cy="116987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A6157E8-1DBD-A064-A2D7-8539C5F28D3E}"/>
              </a:ext>
            </a:extLst>
          </p:cNvPr>
          <p:cNvCxnSpPr/>
          <p:nvPr/>
        </p:nvCxnSpPr>
        <p:spPr>
          <a:xfrm>
            <a:off x="2270589" y="4222679"/>
            <a:ext cx="748986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022BFA-3E3C-8624-51E1-ABF220ABBD7E}"/>
              </a:ext>
            </a:extLst>
          </p:cNvPr>
          <p:cNvCxnSpPr>
            <a:cxnSpLocks/>
          </p:cNvCxnSpPr>
          <p:nvPr/>
        </p:nvCxnSpPr>
        <p:spPr>
          <a:xfrm>
            <a:off x="2270589" y="4222679"/>
            <a:ext cx="0" cy="74291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FEDF2BA-1E78-1436-8F72-661A210E13CD}"/>
              </a:ext>
            </a:extLst>
          </p:cNvPr>
          <p:cNvCxnSpPr>
            <a:cxnSpLocks/>
          </p:cNvCxnSpPr>
          <p:nvPr/>
        </p:nvCxnSpPr>
        <p:spPr>
          <a:xfrm>
            <a:off x="9760449" y="4222679"/>
            <a:ext cx="0" cy="74291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EB3A2A9-90A4-B6BE-B3C0-B4273D934DA1}"/>
              </a:ext>
            </a:extLst>
          </p:cNvPr>
          <p:cNvSpPr txBox="1"/>
          <p:nvPr/>
        </p:nvSpPr>
        <p:spPr>
          <a:xfrm>
            <a:off x="1143428" y="5408719"/>
            <a:ext cx="2254321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Classic</a:t>
            </a:r>
          </a:p>
          <a:p>
            <a:r>
              <a:rPr lang="en-IN" dirty="0"/>
              <a:t>Most widely-known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9237B4-A6F6-7087-FD37-454F083E4D1F}"/>
              </a:ext>
            </a:extLst>
          </p:cNvPr>
          <p:cNvSpPr txBox="1"/>
          <p:nvPr/>
        </p:nvSpPr>
        <p:spPr>
          <a:xfrm>
            <a:off x="4888358" y="5408719"/>
            <a:ext cx="2254321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New unified API</a:t>
            </a:r>
          </a:p>
          <a:p>
            <a:r>
              <a:rPr lang="en-IN" dirty="0"/>
              <a:t>Supersedes Chat Completions API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90D5E8-A51B-0230-D10B-68DF56173E6A}"/>
              </a:ext>
            </a:extLst>
          </p:cNvPr>
          <p:cNvSpPr txBox="1"/>
          <p:nvPr/>
        </p:nvSpPr>
        <p:spPr>
          <a:xfrm>
            <a:off x="7874283" y="5408719"/>
            <a:ext cx="3071972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Higher level</a:t>
            </a:r>
          </a:p>
          <a:p>
            <a:r>
              <a:rPr lang="en-IN" i="1" dirty="0"/>
              <a:t>Agentic</a:t>
            </a:r>
            <a:endParaRPr lang="en-IN" dirty="0"/>
          </a:p>
          <a:p>
            <a:r>
              <a:rPr lang="en-IN" dirty="0"/>
              <a:t>Memory, Tools, Guardrails, Workflows …</a:t>
            </a:r>
          </a:p>
        </p:txBody>
      </p:sp>
    </p:spTree>
    <p:extLst>
      <p:ext uri="{BB962C8B-B14F-4D97-AF65-F5344CB8AC3E}">
        <p14:creationId xmlns:p14="http://schemas.microsoft.com/office/powerpoint/2010/main" val="1892574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BEAAC-F071-51DB-D8E2-78C214B2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OpenAI API Comparison – Part 1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30601D4-1470-C318-8BE5-094DC6D8F06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77402" y="1395449"/>
          <a:ext cx="11733089" cy="5468849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553066">
                  <a:extLst>
                    <a:ext uri="{9D8B030D-6E8A-4147-A177-3AD203B41FA5}">
                      <a16:colId xmlns:a16="http://schemas.microsoft.com/office/drawing/2014/main" val="3967619751"/>
                    </a:ext>
                  </a:extLst>
                </a:gridCol>
                <a:gridCol w="3106131">
                  <a:extLst>
                    <a:ext uri="{9D8B030D-6E8A-4147-A177-3AD203B41FA5}">
                      <a16:colId xmlns:a16="http://schemas.microsoft.com/office/drawing/2014/main" val="3056558560"/>
                    </a:ext>
                  </a:extLst>
                </a:gridCol>
                <a:gridCol w="3393341">
                  <a:extLst>
                    <a:ext uri="{9D8B030D-6E8A-4147-A177-3AD203B41FA5}">
                      <a16:colId xmlns:a16="http://schemas.microsoft.com/office/drawing/2014/main" val="1474668010"/>
                    </a:ext>
                  </a:extLst>
                </a:gridCol>
                <a:gridCol w="3680551">
                  <a:extLst>
                    <a:ext uri="{9D8B030D-6E8A-4147-A177-3AD203B41FA5}">
                      <a16:colId xmlns:a16="http://schemas.microsoft.com/office/drawing/2014/main" val="1103201326"/>
                    </a:ext>
                  </a:extLst>
                </a:gridCol>
              </a:tblGrid>
              <a:tr h="3007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Feature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Chat Completions API</a:t>
                      </a:r>
                      <a:endParaRPr lang="en-IN" sz="2000"/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Responses API</a:t>
                      </a:r>
                      <a:endParaRPr lang="en-IN" sz="2000"/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Agents API</a:t>
                      </a:r>
                      <a:endParaRPr lang="en-IN" sz="2000"/>
                    </a:p>
                  </a:txBody>
                  <a:tcPr marL="33995" marR="33995" marT="16997" marB="16997" anchor="ctr"/>
                </a:tc>
                <a:extLst>
                  <a:ext uri="{0D108BD9-81ED-4DB2-BD59-A6C34878D82A}">
                    <a16:rowId xmlns:a16="http://schemas.microsoft.com/office/drawing/2014/main" val="2268219123"/>
                  </a:ext>
                </a:extLst>
              </a:tr>
              <a:tr h="11630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Purpose</a:t>
                      </a:r>
                      <a:endParaRPr lang="en-IN" sz="2000"/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dirty="0"/>
                        <a:t>Generate conversational completions (chat-like interaction).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Unified API for text, chat, JSON, function/tool calling, structured outputs, multimodal input/output.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High-level framework to build autonomous assistants with memory, tools, workflows, and guardrails.</a:t>
                      </a:r>
                    </a:p>
                  </a:txBody>
                  <a:tcPr marL="33995" marR="33995" marT="16997" marB="16997" anchor="ctr"/>
                </a:tc>
                <a:extLst>
                  <a:ext uri="{0D108BD9-81ED-4DB2-BD59-A6C34878D82A}">
                    <a16:rowId xmlns:a16="http://schemas.microsoft.com/office/drawing/2014/main" val="4072924425"/>
                  </a:ext>
                </a:extLst>
              </a:tr>
              <a:tr h="7268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Input Format</a:t>
                      </a:r>
                      <a:endParaRPr lang="en-IN" sz="2000"/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/>
                        <a:t>messages=[{"role": "user", "content": "..."}]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/>
                        <a:t>input="..." (string) OR messages=[...] (compatible)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Uses Agent object with instructions, memory, and optional tools/guardrails.</a:t>
                      </a:r>
                    </a:p>
                  </a:txBody>
                  <a:tcPr marL="33995" marR="33995" marT="16997" marB="16997" anchor="ctr"/>
                </a:tc>
                <a:extLst>
                  <a:ext uri="{0D108BD9-81ED-4DB2-BD59-A6C34878D82A}">
                    <a16:rowId xmlns:a16="http://schemas.microsoft.com/office/drawing/2014/main" val="1386105646"/>
                  </a:ext>
                </a:extLst>
              </a:tr>
              <a:tr h="94494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Output</a:t>
                      </a:r>
                      <a:endParaRPr lang="en-IN" sz="2000"/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dirty="0"/>
                        <a:t>choices[0].</a:t>
                      </a:r>
                      <a:r>
                        <a:rPr lang="en-IN" sz="2000" dirty="0" err="1"/>
                        <a:t>message.content</a:t>
                      </a:r>
                      <a:endParaRPr lang="en-IN" sz="2000" dirty="0"/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output[0].content (can be text, JSON, tool calls, or structured model output)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final_output (structured result after reasoning, tool use, and memory application).</a:t>
                      </a:r>
                    </a:p>
                  </a:txBody>
                  <a:tcPr marL="33995" marR="33995" marT="16997" marB="16997" anchor="ctr"/>
                </a:tc>
                <a:extLst>
                  <a:ext uri="{0D108BD9-81ED-4DB2-BD59-A6C34878D82A}">
                    <a16:rowId xmlns:a16="http://schemas.microsoft.com/office/drawing/2014/main" val="4202905185"/>
                  </a:ext>
                </a:extLst>
              </a:tr>
              <a:tr h="7268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Structured Output</a:t>
                      </a:r>
                      <a:endParaRPr lang="en-IN" sz="2000"/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Limited (manual JSON schema enforcement)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/>
                        <a:t>Native via response_format + Pydantic schemas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First-class: agents directly return structured Pydantic outputs.</a:t>
                      </a:r>
                    </a:p>
                  </a:txBody>
                  <a:tcPr marL="33995" marR="33995" marT="16997" marB="16997" anchor="ctr"/>
                </a:tc>
                <a:extLst>
                  <a:ext uri="{0D108BD9-81ED-4DB2-BD59-A6C34878D82A}">
                    <a16:rowId xmlns:a16="http://schemas.microsoft.com/office/drawing/2014/main" val="3079573149"/>
                  </a:ext>
                </a:extLst>
              </a:tr>
              <a:tr h="11630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Tool/Function Calling</a:t>
                      </a:r>
                      <a:endParaRPr lang="en-IN" sz="2000"/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Function calling (functions + </a:t>
                      </a:r>
                      <a:r>
                        <a:rPr lang="en-US" sz="2000" dirty="0" err="1"/>
                        <a:t>function_call</a:t>
                      </a:r>
                      <a:r>
                        <a:rPr lang="en-US" sz="2000" dirty="0"/>
                        <a:t>)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tools=[...] with unified syntax (works with function calling, external connectors, image generation, etc.)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Tools can be registered with an agent, with automatic orchestration, approvals, and retries.</a:t>
                      </a:r>
                    </a:p>
                  </a:txBody>
                  <a:tcPr marL="33995" marR="33995" marT="16997" marB="16997" anchor="ctr"/>
                </a:tc>
                <a:extLst>
                  <a:ext uri="{0D108BD9-81ED-4DB2-BD59-A6C34878D82A}">
                    <a16:rowId xmlns:a16="http://schemas.microsoft.com/office/drawing/2014/main" val="2271009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206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02D6B-197C-3D2B-6E89-2AB009B7F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EDE7A-88B3-BF2D-62AA-98451390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OpenAI API Comparison – Part 2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A61314E-1460-007E-CCF6-8B96CF0A05C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3707" y="1467367"/>
          <a:ext cx="11332396" cy="5025508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479480">
                  <a:extLst>
                    <a:ext uri="{9D8B030D-6E8A-4147-A177-3AD203B41FA5}">
                      <a16:colId xmlns:a16="http://schemas.microsoft.com/office/drawing/2014/main" val="3967619751"/>
                    </a:ext>
                  </a:extLst>
                </a:gridCol>
                <a:gridCol w="2958957">
                  <a:extLst>
                    <a:ext uri="{9D8B030D-6E8A-4147-A177-3AD203B41FA5}">
                      <a16:colId xmlns:a16="http://schemas.microsoft.com/office/drawing/2014/main" val="3056558560"/>
                    </a:ext>
                  </a:extLst>
                </a:gridCol>
                <a:gridCol w="3256908">
                  <a:extLst>
                    <a:ext uri="{9D8B030D-6E8A-4147-A177-3AD203B41FA5}">
                      <a16:colId xmlns:a16="http://schemas.microsoft.com/office/drawing/2014/main" val="1474668010"/>
                    </a:ext>
                  </a:extLst>
                </a:gridCol>
                <a:gridCol w="3637051">
                  <a:extLst>
                    <a:ext uri="{9D8B030D-6E8A-4147-A177-3AD203B41FA5}">
                      <a16:colId xmlns:a16="http://schemas.microsoft.com/office/drawing/2014/main" val="1103201326"/>
                    </a:ext>
                  </a:extLst>
                </a:gridCol>
              </a:tblGrid>
              <a:tr h="43764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/>
                        <a:t>Feature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/>
                        <a:t>Chat Completions API</a:t>
                      </a:r>
                      <a:endParaRPr lang="en-IN" sz="1800" dirty="0"/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Responses API</a:t>
                      </a:r>
                      <a:endParaRPr lang="en-IN" sz="1800"/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Agents API</a:t>
                      </a:r>
                      <a:endParaRPr lang="en-IN" sz="1800"/>
                    </a:p>
                  </a:txBody>
                  <a:tcPr marL="33995" marR="33995" marT="16997" marB="16997" anchor="ctr"/>
                </a:tc>
                <a:extLst>
                  <a:ext uri="{0D108BD9-81ED-4DB2-BD59-A6C34878D82A}">
                    <a16:rowId xmlns:a16="http://schemas.microsoft.com/office/drawing/2014/main" val="2268219123"/>
                  </a:ext>
                </a:extLst>
              </a:tr>
              <a:tr h="76683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/>
                        <a:t>Multimodal Support</a:t>
                      </a:r>
                      <a:endParaRPr lang="en-IN" sz="1800" dirty="0"/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Partial (GPT-4o-mini, images, but not unified)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Yes (text, image, audio, video, JSON in/out)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Inherits multimodal support from Responses API.</a:t>
                      </a:r>
                    </a:p>
                  </a:txBody>
                  <a:tcPr marL="33995" marR="33995" marT="16997" marB="16997" anchor="ctr"/>
                </a:tc>
                <a:extLst>
                  <a:ext uri="{0D108BD9-81ED-4DB2-BD59-A6C34878D82A}">
                    <a16:rowId xmlns:a16="http://schemas.microsoft.com/office/drawing/2014/main" val="1633214852"/>
                  </a:ext>
                </a:extLst>
              </a:tr>
              <a:tr h="122693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Memory</a:t>
                      </a:r>
                      <a:endParaRPr lang="en-IN" sz="1800"/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None (stateless, must pass full history).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None (stateless, unless you add your own memory layer).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Built-in: long-term memory with databases (SQLite, Postgres, etc.) and automatic context management.</a:t>
                      </a:r>
                    </a:p>
                  </a:txBody>
                  <a:tcPr marL="33995" marR="33995" marT="16997" marB="16997" anchor="ctr"/>
                </a:tc>
                <a:extLst>
                  <a:ext uri="{0D108BD9-81ED-4DB2-BD59-A6C34878D82A}">
                    <a16:rowId xmlns:a16="http://schemas.microsoft.com/office/drawing/2014/main" val="1144025342"/>
                  </a:ext>
                </a:extLst>
              </a:tr>
              <a:tr h="7986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Guardrails / Policies</a:t>
                      </a:r>
                      <a:endParaRPr lang="en-IN" sz="1800"/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Must be implemented manually.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Supports structured output validation but no policies.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Native guardrails (input/output validation, tripwires, error handling).</a:t>
                      </a:r>
                    </a:p>
                  </a:txBody>
                  <a:tcPr marL="33995" marR="33995" marT="16997" marB="16997" anchor="ctr"/>
                </a:tc>
                <a:extLst>
                  <a:ext uri="{0D108BD9-81ED-4DB2-BD59-A6C34878D82A}">
                    <a16:rowId xmlns:a16="http://schemas.microsoft.com/office/drawing/2014/main" val="3394611244"/>
                  </a:ext>
                </a:extLst>
              </a:tr>
              <a:tr h="9968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When to Use</a:t>
                      </a:r>
                      <a:endParaRPr lang="en-IN" sz="1800"/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Quick chatbots, backwards compatibility.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Modern replacement for Chat Completions (flexible, multimodal, structured).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Full assistants/agents needing memory, tools, guardrails, and workflows.</a:t>
                      </a:r>
                    </a:p>
                  </a:txBody>
                  <a:tcPr marL="33995" marR="33995" marT="16997" marB="16997" anchor="ctr"/>
                </a:tc>
                <a:extLst>
                  <a:ext uri="{0D108BD9-81ED-4DB2-BD59-A6C34878D82A}">
                    <a16:rowId xmlns:a16="http://schemas.microsoft.com/office/drawing/2014/main" val="1156349801"/>
                  </a:ext>
                </a:extLst>
              </a:tr>
              <a:tr h="7986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/>
                        <a:t>Status</a:t>
                      </a:r>
                      <a:endParaRPr lang="en-IN" sz="1800" dirty="0"/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Legacy (still supported).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Recommended default API going forward.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Higher-level orchestration layer built </a:t>
                      </a:r>
                      <a:r>
                        <a:rPr lang="en-US" sz="1800" b="1" dirty="0"/>
                        <a:t>on top of Responses API</a:t>
                      </a:r>
                      <a:r>
                        <a:rPr lang="en-US" sz="1800" dirty="0"/>
                        <a:t>.</a:t>
                      </a:r>
                    </a:p>
                  </a:txBody>
                  <a:tcPr marL="33995" marR="33995" marT="16997" marB="16997" anchor="ctr"/>
                </a:tc>
                <a:extLst>
                  <a:ext uri="{0D108BD9-81ED-4DB2-BD59-A6C34878D82A}">
                    <a16:rowId xmlns:a16="http://schemas.microsoft.com/office/drawing/2014/main" val="2175947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0104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E17C1-425E-9433-8D8A-FCC522413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OpenAI API Comparison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7622426-93FD-9146-8234-8E3CEFA96BF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60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12656934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828270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Chat Completions API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Responses API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40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/>
                    </a:p>
                    <a:p>
                      <a:r>
                        <a:rPr lang="en-GB" sz="1600" dirty="0"/>
                        <a:t>from </a:t>
                      </a:r>
                      <a:r>
                        <a:rPr lang="en-GB" sz="1600" dirty="0" err="1"/>
                        <a:t>openai</a:t>
                      </a:r>
                      <a:r>
                        <a:rPr lang="en-GB" sz="1600" dirty="0"/>
                        <a:t> import OpenAI</a:t>
                      </a:r>
                    </a:p>
                    <a:p>
                      <a:r>
                        <a:rPr lang="en-GB" sz="1600" dirty="0"/>
                        <a:t>client = OpenAI()</a:t>
                      </a:r>
                    </a:p>
                    <a:p>
                      <a:endParaRPr lang="en-GB" sz="1600" dirty="0"/>
                    </a:p>
                    <a:p>
                      <a:r>
                        <a:rPr lang="en-GB" sz="1600" dirty="0"/>
                        <a:t>completion = </a:t>
                      </a:r>
                      <a:r>
                        <a:rPr lang="en-GB" sz="1600" dirty="0" err="1"/>
                        <a:t>client.chat.completions.create</a:t>
                      </a:r>
                      <a:r>
                        <a:rPr lang="en-GB" sz="1600" dirty="0"/>
                        <a:t>(</a:t>
                      </a:r>
                    </a:p>
                    <a:p>
                      <a:r>
                        <a:rPr lang="en-GB" sz="1600" dirty="0"/>
                        <a:t>  model="gpt-5",</a:t>
                      </a:r>
                    </a:p>
                    <a:p>
                      <a:r>
                        <a:rPr lang="en-GB" sz="1600" dirty="0"/>
                        <a:t>  messages=[</a:t>
                      </a:r>
                    </a:p>
                    <a:p>
                      <a:r>
                        <a:rPr lang="en-GB" sz="1600" dirty="0"/>
                        <a:t>      {</a:t>
                      </a:r>
                    </a:p>
                    <a:p>
                      <a:r>
                        <a:rPr lang="en-GB" sz="1600" dirty="0"/>
                        <a:t>          "role": "user",</a:t>
                      </a:r>
                    </a:p>
                    <a:p>
                      <a:r>
                        <a:rPr lang="en-GB" sz="1600" dirty="0"/>
                        <a:t>          "content": "Write a one-sentence bedtime story about Agentic AI."</a:t>
                      </a:r>
                    </a:p>
                    <a:p>
                      <a:r>
                        <a:rPr lang="en-GB" sz="1600" dirty="0"/>
                        <a:t>      }</a:t>
                      </a:r>
                    </a:p>
                    <a:p>
                      <a:r>
                        <a:rPr lang="en-GB" sz="1600" dirty="0"/>
                        <a:t>  ]</a:t>
                      </a:r>
                    </a:p>
                    <a:p>
                      <a:r>
                        <a:rPr lang="en-GB" sz="1600" dirty="0"/>
                        <a:t>)</a:t>
                      </a:r>
                    </a:p>
                    <a:p>
                      <a:endParaRPr lang="en-GB" sz="1600" dirty="0"/>
                    </a:p>
                    <a:p>
                      <a:r>
                        <a:rPr lang="en-GB" sz="1600" dirty="0"/>
                        <a:t>print(</a:t>
                      </a:r>
                      <a:r>
                        <a:rPr lang="en-GB" sz="1600" dirty="0" err="1"/>
                        <a:t>completion.choices</a:t>
                      </a:r>
                      <a:r>
                        <a:rPr lang="en-GB" sz="1600" dirty="0"/>
                        <a:t>[0].</a:t>
                      </a:r>
                      <a:r>
                        <a:rPr lang="en-GB" sz="1600" dirty="0" err="1"/>
                        <a:t>message.content</a:t>
                      </a:r>
                      <a:r>
                        <a:rPr lang="en-GB" sz="1600" dirty="0"/>
                        <a:t>)</a:t>
                      </a:r>
                    </a:p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  <a:p>
                      <a:r>
                        <a:rPr lang="en-GB" sz="1600" dirty="0"/>
                        <a:t>from </a:t>
                      </a:r>
                      <a:r>
                        <a:rPr lang="en-GB" sz="1600" dirty="0" err="1"/>
                        <a:t>openai</a:t>
                      </a:r>
                      <a:r>
                        <a:rPr lang="en-GB" sz="1600" dirty="0"/>
                        <a:t> import OpenAI</a:t>
                      </a:r>
                    </a:p>
                    <a:p>
                      <a:r>
                        <a:rPr lang="en-GB" sz="1600" dirty="0"/>
                        <a:t>client = OpenAI()</a:t>
                      </a:r>
                    </a:p>
                    <a:p>
                      <a:endParaRPr lang="en-GB" sz="1600" dirty="0"/>
                    </a:p>
                    <a:p>
                      <a:r>
                        <a:rPr lang="en-GB" sz="1600" dirty="0"/>
                        <a:t>response = </a:t>
                      </a:r>
                      <a:r>
                        <a:rPr lang="en-GB" sz="1600" dirty="0" err="1"/>
                        <a:t>client.responses.create</a:t>
                      </a:r>
                      <a:r>
                        <a:rPr lang="en-GB" sz="1600" dirty="0"/>
                        <a:t>(</a:t>
                      </a:r>
                    </a:p>
                    <a:p>
                      <a:r>
                        <a:rPr lang="en-GB" sz="1600" dirty="0"/>
                        <a:t>  model="gpt-5",</a:t>
                      </a:r>
                    </a:p>
                    <a:p>
                      <a:r>
                        <a:rPr lang="en-GB" sz="1600" dirty="0"/>
                        <a:t>  input="Write a one-sentence bedtime story about Agentic AI."</a:t>
                      </a:r>
                    </a:p>
                    <a:p>
                      <a:r>
                        <a:rPr lang="en-GB" sz="1600" dirty="0"/>
                        <a:t>)</a:t>
                      </a:r>
                    </a:p>
                    <a:p>
                      <a:endParaRPr lang="en-GB" sz="1600" dirty="0"/>
                    </a:p>
                    <a:p>
                      <a:r>
                        <a:rPr lang="en-GB" sz="1600" dirty="0"/>
                        <a:t>print(</a:t>
                      </a:r>
                      <a:r>
                        <a:rPr lang="en-GB" sz="1600" dirty="0" err="1"/>
                        <a:t>response.output_text</a:t>
                      </a:r>
                      <a:r>
                        <a:rPr lang="en-GB" sz="1600" dirty="0"/>
                        <a:t>)</a:t>
                      </a:r>
                    </a:p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549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509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CCDE15-284E-D703-CACB-68C16B3B0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DCC5B-4CA9-FED8-1B1E-731FD42DD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842"/>
            <a:ext cx="10515600" cy="460690"/>
          </a:xfrm>
        </p:spPr>
        <p:txBody>
          <a:bodyPr>
            <a:normAutofit fontScale="90000"/>
          </a:bodyPr>
          <a:lstStyle/>
          <a:p>
            <a:r>
              <a:rPr lang="en-IN" dirty="0"/>
              <a:t>OpenAI Response Comparison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AB37B8-3353-ACDB-D134-66B826EF6DB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0676" y="645980"/>
          <a:ext cx="10515600" cy="558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12656934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828270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100" dirty="0"/>
                        <a:t>Chat Completions API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Responses API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40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050" dirty="0"/>
                    </a:p>
                    <a:p>
                      <a:endParaRPr lang="en-GB" sz="1050" dirty="0"/>
                    </a:p>
                    <a:p>
                      <a:r>
                        <a:rPr lang="en-GB" sz="1050" dirty="0"/>
                        <a:t>{</a:t>
                      </a:r>
                    </a:p>
                    <a:p>
                      <a:r>
                        <a:rPr lang="en-GB" sz="1050" dirty="0"/>
                        <a:t>  "id": "chatcmpl-C9EDpkjH60VPPIB86j2zIhiR8kWiC",</a:t>
                      </a:r>
                    </a:p>
                    <a:p>
                      <a:r>
                        <a:rPr lang="en-GB" sz="1050" dirty="0"/>
                        <a:t>  "object": "</a:t>
                      </a:r>
                      <a:r>
                        <a:rPr lang="en-GB" sz="1050" dirty="0" err="1"/>
                        <a:t>chat.completion</a:t>
                      </a:r>
                      <a:r>
                        <a:rPr lang="en-GB" sz="1050" dirty="0"/>
                        <a:t>",</a:t>
                      </a:r>
                    </a:p>
                    <a:p>
                      <a:r>
                        <a:rPr lang="en-GB" sz="1050" dirty="0"/>
                        <a:t>  "created": 1756315657,</a:t>
                      </a:r>
                    </a:p>
                    <a:p>
                      <a:r>
                        <a:rPr lang="en-GB" sz="1050" dirty="0"/>
                        <a:t>  "model": "gpt-5-2025-08-07",</a:t>
                      </a:r>
                    </a:p>
                    <a:p>
                      <a:r>
                        <a:rPr lang="en-GB" sz="1050" dirty="0"/>
                        <a:t>  "choices": [</a:t>
                      </a:r>
                    </a:p>
                    <a:p>
                      <a:r>
                        <a:rPr lang="en-GB" sz="1050" dirty="0"/>
                        <a:t>    {</a:t>
                      </a:r>
                    </a:p>
                    <a:p>
                      <a:r>
                        <a:rPr lang="en-GB" sz="1050" dirty="0"/>
                        <a:t>      "index": 0,</a:t>
                      </a:r>
                    </a:p>
                    <a:p>
                      <a:r>
                        <a:rPr lang="en-GB" sz="1050" dirty="0"/>
                        <a:t>      "message": {</a:t>
                      </a:r>
                    </a:p>
                    <a:p>
                      <a:r>
                        <a:rPr lang="en-GB" sz="1050" dirty="0"/>
                        <a:t>        "role": "assistant",</a:t>
                      </a:r>
                    </a:p>
                    <a:p>
                      <a:r>
                        <a:rPr lang="en-GB" sz="1050" dirty="0"/>
                        <a:t>        "content": “The AI Agent decided to do nothing.",</a:t>
                      </a:r>
                    </a:p>
                    <a:p>
                      <a:r>
                        <a:rPr lang="en-GB" sz="1050" dirty="0"/>
                        <a:t>        "refusal": null,</a:t>
                      </a:r>
                    </a:p>
                    <a:p>
                      <a:r>
                        <a:rPr lang="en-GB" sz="1050" dirty="0"/>
                        <a:t>        "annotations": []</a:t>
                      </a:r>
                    </a:p>
                    <a:p>
                      <a:r>
                        <a:rPr lang="en-GB" sz="1050" dirty="0"/>
                        <a:t>      },</a:t>
                      </a:r>
                    </a:p>
                    <a:p>
                      <a:r>
                        <a:rPr lang="en-GB" sz="1050" dirty="0"/>
                        <a:t>      "</a:t>
                      </a:r>
                      <a:r>
                        <a:rPr lang="en-GB" sz="1050" dirty="0" err="1"/>
                        <a:t>finish_reason</a:t>
                      </a:r>
                      <a:r>
                        <a:rPr lang="en-GB" sz="1050" dirty="0"/>
                        <a:t>": "stop"</a:t>
                      </a:r>
                    </a:p>
                    <a:p>
                      <a:r>
                        <a:rPr lang="en-GB" sz="1050" dirty="0"/>
                        <a:t>    }</a:t>
                      </a:r>
                    </a:p>
                    <a:p>
                      <a:r>
                        <a:rPr lang="en-GB" sz="1050" dirty="0"/>
                        <a:t>  ],</a:t>
                      </a:r>
                    </a:p>
                    <a:p>
                      <a:r>
                        <a:rPr lang="en-GB" sz="1050" dirty="0"/>
                        <a:t>  ...</a:t>
                      </a:r>
                    </a:p>
                    <a:p>
                      <a:r>
                        <a:rPr lang="en-GB" sz="1050" dirty="0"/>
                        <a:t>}</a:t>
                      </a:r>
                    </a:p>
                    <a:p>
                      <a:endParaRPr lang="en-GB" sz="1050" dirty="0"/>
                    </a:p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  <a:p>
                      <a:endParaRPr lang="en-GB" sz="1050" dirty="0"/>
                    </a:p>
                    <a:p>
                      <a:r>
                        <a:rPr lang="en-GB" sz="1050" dirty="0"/>
                        <a:t>{</a:t>
                      </a:r>
                    </a:p>
                    <a:p>
                      <a:r>
                        <a:rPr lang="en-GB" sz="1050" dirty="0"/>
                        <a:t>  "id": "resp_68af4030592c81938ec0a5fbab4a3e9f05438e46b5f69a3b",</a:t>
                      </a:r>
                    </a:p>
                    <a:p>
                      <a:r>
                        <a:rPr lang="en-GB" sz="1050" dirty="0"/>
                        <a:t>  "object": "response",</a:t>
                      </a:r>
                    </a:p>
                    <a:p>
                      <a:r>
                        <a:rPr lang="en-GB" sz="1050" dirty="0"/>
                        <a:t>  "</a:t>
                      </a:r>
                      <a:r>
                        <a:rPr lang="en-GB" sz="1050" dirty="0" err="1"/>
                        <a:t>created_at</a:t>
                      </a:r>
                      <a:r>
                        <a:rPr lang="en-GB" sz="1050" dirty="0"/>
                        <a:t>": 1756315696,</a:t>
                      </a:r>
                    </a:p>
                    <a:p>
                      <a:r>
                        <a:rPr lang="en-GB" sz="1050" dirty="0"/>
                        <a:t>  "model": "gpt-5-2025-08-07",</a:t>
                      </a:r>
                    </a:p>
                    <a:p>
                      <a:r>
                        <a:rPr lang="en-GB" sz="1050" dirty="0"/>
                        <a:t>  "output": [</a:t>
                      </a:r>
                    </a:p>
                    <a:p>
                      <a:r>
                        <a:rPr lang="en-GB" sz="1050" dirty="0"/>
                        <a:t>    {</a:t>
                      </a:r>
                    </a:p>
                    <a:p>
                      <a:r>
                        <a:rPr lang="en-GB" sz="1050" dirty="0"/>
                        <a:t>      "id": "rs_68af4030baa48193b0b43b4c2a176a1a05438e46b5f69a3b",</a:t>
                      </a:r>
                    </a:p>
                    <a:p>
                      <a:r>
                        <a:rPr lang="en-GB" sz="1050" dirty="0"/>
                        <a:t>      "type": "reasoning",</a:t>
                      </a:r>
                    </a:p>
                    <a:p>
                      <a:r>
                        <a:rPr lang="en-GB" sz="1050" dirty="0"/>
                        <a:t>      "content": [],</a:t>
                      </a:r>
                    </a:p>
                    <a:p>
                      <a:r>
                        <a:rPr lang="en-GB" sz="1050" dirty="0"/>
                        <a:t>      "summary": []</a:t>
                      </a:r>
                    </a:p>
                    <a:p>
                      <a:r>
                        <a:rPr lang="en-GB" sz="1050" dirty="0"/>
                        <a:t>    },</a:t>
                      </a:r>
                    </a:p>
                    <a:p>
                      <a:r>
                        <a:rPr lang="en-GB" sz="1050" dirty="0"/>
                        <a:t>    {</a:t>
                      </a:r>
                    </a:p>
                    <a:p>
                      <a:r>
                        <a:rPr lang="en-GB" sz="1050" dirty="0"/>
                        <a:t>      "id": "msg_68af40337e58819392e935fb404414d005438e46b5f69a3b",</a:t>
                      </a:r>
                    </a:p>
                    <a:p>
                      <a:r>
                        <a:rPr lang="en-GB" sz="1050" dirty="0"/>
                        <a:t>      "type": "message",</a:t>
                      </a:r>
                    </a:p>
                    <a:p>
                      <a:r>
                        <a:rPr lang="en-GB" sz="1050" dirty="0"/>
                        <a:t>      "status": "completed",</a:t>
                      </a:r>
                    </a:p>
                    <a:p>
                      <a:r>
                        <a:rPr lang="en-GB" sz="1050" dirty="0"/>
                        <a:t>      "content": [</a:t>
                      </a:r>
                    </a:p>
                    <a:p>
                      <a:r>
                        <a:rPr lang="en-GB" sz="1050" dirty="0"/>
                        <a:t>        {</a:t>
                      </a:r>
                    </a:p>
                    <a:p>
                      <a:r>
                        <a:rPr lang="en-GB" sz="1050" dirty="0"/>
                        <a:t>          "type": "</a:t>
                      </a:r>
                      <a:r>
                        <a:rPr lang="en-GB" sz="1050" dirty="0" err="1"/>
                        <a:t>output_text</a:t>
                      </a:r>
                      <a:r>
                        <a:rPr lang="en-GB" sz="1050" dirty="0"/>
                        <a:t>",</a:t>
                      </a:r>
                    </a:p>
                    <a:p>
                      <a:r>
                        <a:rPr lang="en-GB" sz="1050" dirty="0"/>
                        <a:t>          "annotations": [],</a:t>
                      </a:r>
                    </a:p>
                    <a:p>
                      <a:r>
                        <a:rPr lang="en-GB" sz="1050" dirty="0"/>
                        <a:t>          "</a:t>
                      </a:r>
                      <a:r>
                        <a:rPr lang="en-GB" sz="1050" dirty="0" err="1"/>
                        <a:t>logprobs</a:t>
                      </a:r>
                      <a:r>
                        <a:rPr lang="en-GB" sz="1050" dirty="0"/>
                        <a:t>": [],</a:t>
                      </a:r>
                    </a:p>
                    <a:p>
                      <a:r>
                        <a:rPr lang="en-GB" sz="1050" dirty="0"/>
                        <a:t>          "text": "The AI Agent decided to do nothing."</a:t>
                      </a:r>
                    </a:p>
                    <a:p>
                      <a:r>
                        <a:rPr lang="en-GB" sz="1050" dirty="0"/>
                        <a:t>        }</a:t>
                      </a:r>
                    </a:p>
                    <a:p>
                      <a:r>
                        <a:rPr lang="en-GB" sz="1050" dirty="0"/>
                        <a:t>      ],</a:t>
                      </a:r>
                    </a:p>
                    <a:p>
                      <a:r>
                        <a:rPr lang="en-GB" sz="1050" dirty="0"/>
                        <a:t>      "role": "assistant"</a:t>
                      </a:r>
                    </a:p>
                    <a:p>
                      <a:r>
                        <a:rPr lang="en-GB" sz="1050" dirty="0"/>
                        <a:t>    }</a:t>
                      </a:r>
                    </a:p>
                    <a:p>
                      <a:r>
                        <a:rPr lang="en-GB" sz="1050" dirty="0"/>
                        <a:t>  ],</a:t>
                      </a:r>
                    </a:p>
                    <a:p>
                      <a:r>
                        <a:rPr lang="en-GB" sz="1050" dirty="0"/>
                        <a:t>  ...</a:t>
                      </a:r>
                    </a:p>
                    <a:p>
                      <a:r>
                        <a:rPr lang="en-GB" sz="1050" dirty="0"/>
                        <a:t>}</a:t>
                      </a:r>
                    </a:p>
                    <a:p>
                      <a:endParaRPr lang="en-GB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549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4993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5FA71-AA5C-11BD-D5F3-E482754A7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Virtual Environments in Python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4B933-D02A-067A-BE1E-982A1C676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Create a directory c:\agentic_ai</a:t>
            </a:r>
          </a:p>
          <a:p>
            <a:r>
              <a:rPr lang="en-IN" dirty="0"/>
              <a:t>Open VS Code -&gt; File -&gt; Open Folder -&gt; c:\agentic_ai</a:t>
            </a:r>
          </a:p>
          <a:p>
            <a:r>
              <a:rPr lang="en-IN" dirty="0"/>
              <a:t>Open a terminal</a:t>
            </a:r>
          </a:p>
          <a:p>
            <a:pPr lvl="1"/>
            <a:r>
              <a:rPr lang="en-GB" dirty="0"/>
              <a:t>Create a directory called </a:t>
            </a:r>
            <a:r>
              <a:rPr lang="en-GB" dirty="0" err="1"/>
              <a:t>venv</a:t>
            </a:r>
            <a:r>
              <a:rPr lang="en-GB" dirty="0"/>
              <a:t> inside </a:t>
            </a:r>
            <a:r>
              <a:rPr lang="en-GB" dirty="0" err="1"/>
              <a:t>agentic_ai</a:t>
            </a:r>
            <a:r>
              <a:rPr lang="en-GB" dirty="0"/>
              <a:t>, which will contain our isolated Python environment: </a:t>
            </a:r>
            <a:r>
              <a:rPr lang="en-GB" b="1" dirty="0"/>
              <a:t>python   -m    </a:t>
            </a:r>
            <a:r>
              <a:rPr lang="en-GB" b="1" dirty="0" err="1"/>
              <a:t>venv</a:t>
            </a:r>
            <a:r>
              <a:rPr lang="en-GB" b="1" dirty="0"/>
              <a:t>     </a:t>
            </a:r>
            <a:r>
              <a:rPr lang="en-GB" b="1" dirty="0" err="1"/>
              <a:t>venv</a:t>
            </a:r>
            <a:endParaRPr lang="en-GB" dirty="0"/>
          </a:p>
          <a:p>
            <a:pPr lvl="1"/>
            <a:r>
              <a:rPr lang="en-GB" dirty="0"/>
              <a:t>Activate the virtual environment – After activation, we should see (</a:t>
            </a:r>
            <a:r>
              <a:rPr lang="en-GB" dirty="0" err="1"/>
              <a:t>venv</a:t>
            </a:r>
            <a:r>
              <a:rPr lang="en-GB" dirty="0"/>
              <a:t>) at the beginning of the terminal prompt:   </a:t>
            </a:r>
            <a:r>
              <a:rPr lang="en-GB" b="1" dirty="0"/>
              <a:t> .\</a:t>
            </a:r>
            <a:r>
              <a:rPr lang="en-GB" b="1" dirty="0" err="1"/>
              <a:t>venv</a:t>
            </a:r>
            <a:r>
              <a:rPr lang="en-GB" b="1" dirty="0"/>
              <a:t>\Scripts\Activate</a:t>
            </a:r>
          </a:p>
          <a:p>
            <a:pPr lvl="1"/>
            <a:r>
              <a:rPr lang="en-GB" dirty="0"/>
              <a:t>Install dependencies: </a:t>
            </a:r>
            <a:r>
              <a:rPr lang="en-GB" b="1" dirty="0"/>
              <a:t>pip   install   </a:t>
            </a:r>
            <a:r>
              <a:rPr lang="en-GB" b="1" dirty="0" err="1"/>
              <a:t>openai</a:t>
            </a:r>
            <a:r>
              <a:rPr lang="en-GB" b="1" dirty="0"/>
              <a:t>   </a:t>
            </a:r>
            <a:r>
              <a:rPr lang="en-GB" b="1" dirty="0" err="1"/>
              <a:t>dotenv</a:t>
            </a:r>
            <a:endParaRPr lang="en-GB" b="1" dirty="0"/>
          </a:p>
          <a:p>
            <a:r>
              <a:rPr lang="en-GB" dirty="0"/>
              <a:t>Create the first sub-directory: Under </a:t>
            </a:r>
            <a:r>
              <a:rPr lang="en-GB" dirty="0" err="1"/>
              <a:t>venv</a:t>
            </a:r>
            <a:r>
              <a:rPr lang="en-GB" dirty="0"/>
              <a:t>, create a new folder named </a:t>
            </a:r>
            <a:r>
              <a:rPr lang="en-GB" i="1" dirty="0"/>
              <a:t>foundations</a:t>
            </a:r>
          </a:p>
          <a:p>
            <a:r>
              <a:rPr lang="en-GB"/>
              <a:t>Every </a:t>
            </a:r>
            <a:r>
              <a:rPr lang="en-GB" dirty="0"/>
              <a:t>time we restart VS Code, activate the terminal:</a:t>
            </a:r>
            <a:r>
              <a:rPr lang="en-GB" b="1" dirty="0"/>
              <a:t> .\</a:t>
            </a:r>
            <a:r>
              <a:rPr lang="en-GB" b="1" dirty="0" err="1"/>
              <a:t>venv</a:t>
            </a:r>
            <a:r>
              <a:rPr lang="en-GB" b="1" dirty="0"/>
              <a:t>\Scripts\Activate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9014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7A7EE-3546-E781-943A-F3BDF569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Chat Completions API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97816-0D3A-CC39-8E1D-42FE2ED86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C:\code\agentic_ai\1_foundations\1_lab0_a.py</a:t>
            </a:r>
          </a:p>
          <a:p>
            <a:r>
              <a:rPr lang="en-US" dirty="0"/>
              <a:t>Load OpenAI API key</a:t>
            </a:r>
          </a:p>
          <a:p>
            <a:r>
              <a:rPr lang="en-US" dirty="0"/>
              <a:t>Call the Chat Completions API: </a:t>
            </a:r>
            <a:r>
              <a:rPr lang="en-GB" sz="2400" dirty="0" err="1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client.chat.completions.create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/>
              <a:t>some main parameters used: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2B9CE12-CCD5-90E6-4F95-6A6A986F7E73}"/>
              </a:ext>
            </a:extLst>
          </p:cNvPr>
          <p:cNvGraphicFramePr>
            <a:graphicFrameLocks noGrp="1"/>
          </p:cNvGraphicFramePr>
          <p:nvPr/>
        </p:nvGraphicFramePr>
        <p:xfrm>
          <a:off x="996802" y="3913802"/>
          <a:ext cx="10198395" cy="2322091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862525">
                  <a:extLst>
                    <a:ext uri="{9D8B030D-6E8A-4147-A177-3AD203B41FA5}">
                      <a16:colId xmlns:a16="http://schemas.microsoft.com/office/drawing/2014/main" val="4222790733"/>
                    </a:ext>
                  </a:extLst>
                </a:gridCol>
                <a:gridCol w="6222921">
                  <a:extLst>
                    <a:ext uri="{9D8B030D-6E8A-4147-A177-3AD203B41FA5}">
                      <a16:colId xmlns:a16="http://schemas.microsoft.com/office/drawing/2014/main" val="1953832120"/>
                    </a:ext>
                  </a:extLst>
                </a:gridCol>
                <a:gridCol w="2112949">
                  <a:extLst>
                    <a:ext uri="{9D8B030D-6E8A-4147-A177-3AD203B41FA5}">
                      <a16:colId xmlns:a16="http://schemas.microsoft.com/office/drawing/2014/main" val="635709720"/>
                    </a:ext>
                  </a:extLst>
                </a:gridCol>
              </a:tblGrid>
              <a:tr h="18143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Parameter</a:t>
                      </a:r>
                      <a:endParaRPr lang="en-GB" sz="1600"/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Description</a:t>
                      </a:r>
                      <a:endParaRPr lang="en-GB" sz="1600"/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 dirty="0"/>
                        <a:t>Required?</a:t>
                      </a:r>
                      <a:endParaRPr lang="en-GB" sz="1600" dirty="0"/>
                    </a:p>
                  </a:txBody>
                  <a:tcPr marL="79115" marR="79115" marT="39558" marB="39558" anchor="ctr"/>
                </a:tc>
                <a:extLst>
                  <a:ext uri="{0D108BD9-81ED-4DB2-BD59-A6C34878D82A}">
                    <a16:rowId xmlns:a16="http://schemas.microsoft.com/office/drawing/2014/main" val="101830834"/>
                  </a:ext>
                </a:extLst>
              </a:tr>
              <a:tr h="67972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messages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List of messages comprising the conversation so far. Each message has a role (system, user, assistant) and content.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dirty="0"/>
                        <a:t>Mandatory</a:t>
                      </a:r>
                    </a:p>
                  </a:txBody>
                  <a:tcPr marL="79115" marR="79115" marT="39558" marB="39558" anchor="ctr"/>
                </a:tc>
                <a:extLst>
                  <a:ext uri="{0D108BD9-81ED-4DB2-BD59-A6C34878D82A}">
                    <a16:rowId xmlns:a16="http://schemas.microsoft.com/office/drawing/2014/main" val="1863896590"/>
                  </a:ext>
                </a:extLst>
              </a:tr>
              <a:tr h="5339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model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Model ID to be used for generating the response (e.g., "gpt-4.1-mini", "gpt-4o", "gpt-4.1-nano").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dirty="0"/>
                        <a:t>Mandatory</a:t>
                      </a:r>
                    </a:p>
                  </a:txBody>
                  <a:tcPr marL="79115" marR="79115" marT="39558" marB="39558" anchor="ctr"/>
                </a:tc>
                <a:extLst>
                  <a:ext uri="{0D108BD9-81ED-4DB2-BD59-A6C34878D82A}">
                    <a16:rowId xmlns:a16="http://schemas.microsoft.com/office/drawing/2014/main" val="1418923133"/>
                  </a:ext>
                </a:extLst>
              </a:tr>
              <a:tr h="7526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temperature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Controls randomness of the output. Range = 0 (deterministic) to 2 (highly random). Example: 0.8 → more creative responses.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dirty="0"/>
                        <a:t>Optional</a:t>
                      </a:r>
                    </a:p>
                  </a:txBody>
                  <a:tcPr marL="79115" marR="79115" marT="39558" marB="39558" anchor="ctr"/>
                </a:tc>
                <a:extLst>
                  <a:ext uri="{0D108BD9-81ED-4DB2-BD59-A6C34878D82A}">
                    <a16:rowId xmlns:a16="http://schemas.microsoft.com/office/drawing/2014/main" val="150060423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2841522-607F-EA6B-FF5F-D2898F62D3E7}"/>
              </a:ext>
            </a:extLst>
          </p:cNvPr>
          <p:cNvSpPr txBox="1"/>
          <p:nvPr/>
        </p:nvSpPr>
        <p:spPr>
          <a:xfrm>
            <a:off x="5883349" y="217459"/>
            <a:ext cx="6166884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messages = [{"role": "user", "content": "Tell me a riddle about animals."}]</a:t>
            </a:r>
          </a:p>
          <a:p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response = </a:t>
            </a:r>
            <a:r>
              <a:rPr lang="en-GB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client.chat.completions.create</a:t>
            </a:r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</a:p>
          <a:p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model="gpt-4.1-mini",</a:t>
            </a:r>
          </a:p>
          <a:p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    messages=messages</a:t>
            </a:r>
          </a:p>
          <a:p>
            <a:r>
              <a:rPr lang="en-GB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02122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57C88-2815-DE67-92CA-D45733BC6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930AD-A1C0-04EC-0548-8732B4C5B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Chat Completions API: Constructing </a:t>
            </a:r>
            <a:r>
              <a:rPr lang="en-IN" i="1" dirty="0"/>
              <a:t>messages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4F4CA-79D2-F371-B276-228E8C4E3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messages = Conversation so far</a:t>
            </a:r>
          </a:p>
          <a:p>
            <a:r>
              <a:rPr lang="en-US" dirty="0"/>
              <a:t>Depending on the model, text/images/audio may be supported</a:t>
            </a:r>
          </a:p>
          <a:p>
            <a:r>
              <a:rPr lang="en-US" dirty="0"/>
              <a:t>Main roles: System, User, Assistant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CE11853-FE5F-B792-DCBB-D59DE0A084D7}"/>
              </a:ext>
            </a:extLst>
          </p:cNvPr>
          <p:cNvGraphicFramePr>
            <a:graphicFrameLocks noGrp="1"/>
          </p:cNvGraphicFramePr>
          <p:nvPr/>
        </p:nvGraphicFramePr>
        <p:xfrm>
          <a:off x="890476" y="3487572"/>
          <a:ext cx="10411048" cy="2560320"/>
        </p:xfrm>
        <a:graphic>
          <a:graphicData uri="http://schemas.openxmlformats.org/drawingml/2006/table">
            <a:tbl>
              <a:tblPr>
                <a:tableStyleId>{72833802-FEF1-4C79-8D5D-14CF1EAF98D9}</a:tableStyleId>
              </a:tblPr>
              <a:tblGrid>
                <a:gridCol w="1399068">
                  <a:extLst>
                    <a:ext uri="{9D8B030D-6E8A-4147-A177-3AD203B41FA5}">
                      <a16:colId xmlns:a16="http://schemas.microsoft.com/office/drawing/2014/main" val="6605267"/>
                    </a:ext>
                  </a:extLst>
                </a:gridCol>
                <a:gridCol w="3260651">
                  <a:extLst>
                    <a:ext uri="{9D8B030D-6E8A-4147-A177-3AD203B41FA5}">
                      <a16:colId xmlns:a16="http://schemas.microsoft.com/office/drawing/2014/main" val="2766335108"/>
                    </a:ext>
                  </a:extLst>
                </a:gridCol>
                <a:gridCol w="3148567">
                  <a:extLst>
                    <a:ext uri="{9D8B030D-6E8A-4147-A177-3AD203B41FA5}">
                      <a16:colId xmlns:a16="http://schemas.microsoft.com/office/drawing/2014/main" val="1597226684"/>
                    </a:ext>
                  </a:extLst>
                </a:gridCol>
                <a:gridCol w="2602762">
                  <a:extLst>
                    <a:ext uri="{9D8B030D-6E8A-4147-A177-3AD203B41FA5}">
                      <a16:colId xmlns:a16="http://schemas.microsoft.com/office/drawing/2014/main" val="2014194834"/>
                    </a:ext>
                  </a:extLst>
                </a:gridCol>
              </a:tblGrid>
              <a:tr h="171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Role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Who it represents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When to use it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Example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4004098"/>
                  </a:ext>
                </a:extLst>
              </a:tr>
              <a:tr h="4289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system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The </a:t>
                      </a:r>
                      <a:r>
                        <a:rPr lang="en-US" b="1" dirty="0"/>
                        <a:t>designer</a:t>
                      </a:r>
                      <a:r>
                        <a:rPr lang="en-US" dirty="0"/>
                        <a:t> of the conversation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To set </a:t>
                      </a:r>
                      <a:r>
                        <a:rPr lang="en-US" b="1"/>
                        <a:t>instructions, behavior, or personality</a:t>
                      </a:r>
                      <a:r>
                        <a:rPr lang="en-US"/>
                        <a:t> of the assistant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"You are a helpful assistant who answers like Sherlock Holmes."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0650468"/>
                  </a:ext>
                </a:extLst>
              </a:tr>
              <a:tr h="30029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The </a:t>
                      </a:r>
                      <a:r>
                        <a:rPr lang="en-US" b="1"/>
                        <a:t>end user</a:t>
                      </a:r>
                      <a:r>
                        <a:rPr lang="en-US"/>
                        <a:t> (the person asking questions)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For </a:t>
                      </a:r>
                      <a:r>
                        <a:rPr lang="en-US" b="1"/>
                        <a:t>inputs/questions</a:t>
                      </a:r>
                      <a:r>
                        <a:rPr lang="en-US"/>
                        <a:t> from the human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"What is 2+2?"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1860189"/>
                  </a:ext>
                </a:extLst>
              </a:tr>
              <a:tr h="4289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assistant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The </a:t>
                      </a:r>
                      <a:r>
                        <a:rPr lang="en-GB" b="1"/>
                        <a:t>AI model itself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For the model’s </a:t>
                      </a:r>
                      <a:r>
                        <a:rPr lang="en-US" b="1"/>
                        <a:t>responses</a:t>
                      </a:r>
                      <a:r>
                        <a:rPr lang="en-US"/>
                        <a:t> (and to provide conversation history)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"The answer is 4."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9074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5245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1606</Words>
  <Application>Microsoft Office PowerPoint</Application>
  <PresentationFormat>Widescreen</PresentationFormat>
  <Paragraphs>262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Cascadia Code</vt:lpstr>
      <vt:lpstr>Office Theme</vt:lpstr>
      <vt:lpstr>Agentic AI Using OpenAI API</vt:lpstr>
      <vt:lpstr>OpenAI API</vt:lpstr>
      <vt:lpstr>OpenAI API Comparison – Part 1</vt:lpstr>
      <vt:lpstr>OpenAI API Comparison – Part 2</vt:lpstr>
      <vt:lpstr>OpenAI API Comparison</vt:lpstr>
      <vt:lpstr>OpenAI Response Comparison</vt:lpstr>
      <vt:lpstr>Virtual Environments in Python</vt:lpstr>
      <vt:lpstr>Chat Completions API</vt:lpstr>
      <vt:lpstr>Chat Completions API: Constructing messages</vt:lpstr>
      <vt:lpstr>Syntax Explanation</vt:lpstr>
      <vt:lpstr>Chat Completions API: Completing the Example</vt:lpstr>
      <vt:lpstr>Chat Completions API (What We Used)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Atul Kahate</dc:creator>
  <cp:lastModifiedBy>Atul Kahate</cp:lastModifiedBy>
  <cp:revision>2</cp:revision>
  <dcterms:created xsi:type="dcterms:W3CDTF">2025-09-06T07:41:07Z</dcterms:created>
  <dcterms:modified xsi:type="dcterms:W3CDTF">2025-09-06T09:08:11Z</dcterms:modified>
</cp:coreProperties>
</file>