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7" r:id="rId2"/>
    <p:sldId id="498" r:id="rId3"/>
    <p:sldId id="477" r:id="rId4"/>
    <p:sldId id="499" r:id="rId5"/>
    <p:sldId id="478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79" r:id="rId16"/>
    <p:sldId id="447" r:id="rId17"/>
    <p:sldId id="448" r:id="rId18"/>
    <p:sldId id="446" r:id="rId19"/>
    <p:sldId id="450" r:id="rId20"/>
    <p:sldId id="451" r:id="rId21"/>
    <p:sldId id="44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47FA-B5CF-FCD6-44B1-6C3FAC9BE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64900-302B-74E0-6304-580EA870C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1F14C-F89D-8382-F916-AC280173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1BC5-A9D9-4D1E-9D70-2BDCB315CE3D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91AD1-99C3-8B6C-2661-17926696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6B1A9-08DC-9A90-6437-D078597A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B011-406A-49CA-AF26-1905467F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67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9BBE-D475-33F1-7E53-E156FE4C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F0869-7EF6-DC42-0659-50D3D2E55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E4D83-939C-2863-1123-EC317B23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1BC5-A9D9-4D1E-9D70-2BDCB315CE3D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BC39-CA08-9DE3-00D3-CBBCDDB7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6C4D3-1A48-CD2A-5196-B8911A4B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B011-406A-49CA-AF26-1905467F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9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42CFC-7040-28D7-2204-80E0F36D2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74FDE-4DFF-36A1-C2BC-A5A86AE1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6391-A32C-1E0A-889E-799A1216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1BC5-A9D9-4D1E-9D70-2BDCB315CE3D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EC97F-A310-456A-C958-028BB309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8C924-BBCC-6F10-5D82-62CE0837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B011-406A-49CA-AF26-1905467F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62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8848-5E33-F62B-345F-707453DD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25E1-7C91-35AA-6018-4167652F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F049-F35B-88AA-76AD-0D12B250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1BC5-A9D9-4D1E-9D70-2BDCB315CE3D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80669-DB8D-E406-AA9D-903DA9F4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BD967-552C-5930-8784-BC7B705F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B011-406A-49CA-AF26-1905467F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03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C11E-480D-58D3-8ED8-B9E3B6EA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1C963-97D3-EA45-F4D1-F1292C4F5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2B65-577F-8464-51B9-E6636913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1BC5-A9D9-4D1E-9D70-2BDCB315CE3D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E413-23C8-306E-6F92-C2D4D85C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C29E4-998B-D754-165A-8CAC5D84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B011-406A-49CA-AF26-1905467F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4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5F0F-DCE5-FA42-FCD3-E525142C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9D10-266C-EE5C-019D-45B4388AE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FCA18-DA90-78C3-EC3F-8625EE3DF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4F1FD-FAEE-80A4-FE4E-53ACC821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1BC5-A9D9-4D1E-9D70-2BDCB315CE3D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8189B-F278-F73A-5D91-92F1C9F5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8E054-A058-95D3-9EA4-0950F334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B011-406A-49CA-AF26-1905467F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A05A-D9A6-68A1-ED64-975AD09F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FC1C9-91E8-3B0C-27AE-DED13E4F3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0994C-5621-977A-0B73-495CAEC27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4C972-386C-2F57-58CF-7687F2FC4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E7D80-C4EA-E00D-C32C-4601C7098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7B3F0-EA9B-2CAD-243C-AFD3622A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1BC5-A9D9-4D1E-9D70-2BDCB315CE3D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144BC-57A1-54C9-ADCB-2B156868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659BA-931B-EA41-2887-0A8D5EAC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B011-406A-49CA-AF26-1905467F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31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D30D-80BD-0C16-F972-AE1585C9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F7B46-79F5-E642-9BD4-AC7DD332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1BC5-A9D9-4D1E-9D70-2BDCB315CE3D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EE98B-0FE4-CE34-0507-7A4CA5DE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1B6B5-EED0-25F7-1742-DD91BB29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B011-406A-49CA-AF26-1905467F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6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8BFCC-24BD-7F51-694D-32F049C4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1BC5-A9D9-4D1E-9D70-2BDCB315CE3D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EDD7F-550B-1288-CA43-79DC5B9C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D08E1-ADC4-FB59-767E-00D0325E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B011-406A-49CA-AF26-1905467F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63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A9BD-3516-1F98-EC74-71D9B2BA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51A91-E971-B816-5BD9-DF3B758E1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04A00-9397-614D-3565-833C3FC0D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D1E48-6DAE-BF93-F282-E43C2D0E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1BC5-A9D9-4D1E-9D70-2BDCB315CE3D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20ADE-75AE-0A3A-6F08-D1446340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4FD43-B0B0-20BD-2709-7B44575F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B011-406A-49CA-AF26-1905467F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3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C21B-24E6-234A-2452-7B3390C5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667E0-27F8-AF6F-CBEF-9F14173E3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C091E-B7D3-F8B2-9E5A-03F205D20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72FF2-ED35-8974-F282-E783C3DF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1BC5-A9D9-4D1E-9D70-2BDCB315CE3D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26941-5C53-448D-1459-C262B883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ACA4C-B4FD-EA60-B407-CBB75F4E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B011-406A-49CA-AF26-1905467F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0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BA72C-4250-8A9C-0C7E-2361CA21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1B960-67E4-ACF0-C95E-FC22E3F33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093AE-83A6-1B7F-27D6-8A94BCBA0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1BC5-A9D9-4D1E-9D70-2BDCB315CE3D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C2E52-CF10-700B-AA81-340AD312F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8BE71-640A-C12A-2851-D8FE56B16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B011-406A-49CA-AF26-1905467F8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03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CA89F-F20A-2084-F118-E9D11DD3B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87DD0-EDAE-BD4A-0EDF-A0E93BB7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– Responses API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45BB2-ECE1-70EB-693D-0739893A2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901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31E6C-EC61-AD72-9217-89820099F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8029-A436-01D2-7BAA-5D1532AF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Authority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73E474-9291-720F-EA8E-4993A3CF0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579" y="1825625"/>
            <a:ext cx="76148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9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C5446-870E-3C12-69D7-6D96361CF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E216-C093-8B4E-A793-770B7116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Authority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CBAC7F-C62E-DE30-06D9-A7D3D6E74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083" y="1825625"/>
            <a:ext cx="82198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1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6C6F-5772-D001-17ED-1DB7636E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Authority in Code?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7536E-6475-3196-F989-0BB35458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100" dirty="0"/>
              <a:t>Use the </a:t>
            </a:r>
            <a:r>
              <a:rPr lang="en-US" sz="5100" i="1" dirty="0"/>
              <a:t>instructions</a:t>
            </a:r>
            <a:r>
              <a:rPr lang="en-US" sz="5100" dirty="0"/>
              <a:t> API parameter along with </a:t>
            </a:r>
            <a:r>
              <a:rPr lang="en-US" sz="5100" i="1" dirty="0"/>
              <a:t>message </a:t>
            </a:r>
            <a:r>
              <a:rPr lang="en-US" sz="5100" dirty="0"/>
              <a:t>roles</a:t>
            </a:r>
          </a:p>
          <a:p>
            <a:r>
              <a:rPr lang="en-US" sz="5100" dirty="0"/>
              <a:t>It will take priority over a prompt in the </a:t>
            </a:r>
            <a:r>
              <a:rPr lang="en-US" sz="5100" i="1" dirty="0"/>
              <a:t>input</a:t>
            </a:r>
            <a:r>
              <a:rPr lang="en-US" sz="5100" dirty="0"/>
              <a:t> parameter</a:t>
            </a:r>
          </a:p>
          <a:p>
            <a:r>
              <a:rPr lang="en-US" sz="5100" dirty="0"/>
              <a:t>Example: C:\code\agentic_ai\1_foundations\0_openai_api_6.py</a:t>
            </a:r>
          </a:p>
          <a:p>
            <a:r>
              <a:rPr lang="en-US" dirty="0"/>
              <a:t>This code is equivalent to:</a:t>
            </a:r>
          </a:p>
          <a:p>
            <a:r>
              <a:rPr lang="en-US" dirty="0"/>
              <a:t>response = </a:t>
            </a:r>
            <a:r>
              <a:rPr lang="en-US" dirty="0" err="1"/>
              <a:t>client.responses.create</a:t>
            </a:r>
            <a:r>
              <a:rPr lang="en-US" dirty="0"/>
              <a:t>(    …</a:t>
            </a:r>
          </a:p>
          <a:p>
            <a:r>
              <a:rPr lang="en-US" dirty="0"/>
              <a:t>input=[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"role": "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developer</a:t>
            </a:r>
            <a:r>
              <a:rPr lang="en-US" dirty="0">
                <a:solidFill>
                  <a:srgbClr val="FF0000"/>
                </a:solidFill>
              </a:rPr>
              <a:t>",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"content": "Talk like a pirate."</a:t>
            </a:r>
          </a:p>
          <a:p>
            <a:r>
              <a:rPr lang="en-US" dirty="0">
                <a:solidFill>
                  <a:srgbClr val="FF0000"/>
                </a:solidFill>
              </a:rPr>
              <a:t>        },</a:t>
            </a:r>
          </a:p>
          <a:p>
            <a:r>
              <a:rPr lang="en-US" dirty="0">
                <a:solidFill>
                  <a:srgbClr val="FF0000"/>
                </a:solidFill>
              </a:rPr>
              <a:t>        {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"role": "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user</a:t>
            </a:r>
            <a:r>
              <a:rPr lang="en-US" dirty="0">
                <a:solidFill>
                  <a:srgbClr val="FF0000"/>
                </a:solidFill>
              </a:rPr>
              <a:t>",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"content": "Are semicolons optional in JavaScript?"</a:t>
            </a:r>
          </a:p>
          <a:p>
            <a:r>
              <a:rPr lang="en-US" dirty="0">
                <a:solidFill>
                  <a:srgbClr val="FF0000"/>
                </a:solidFill>
              </a:rPr>
              <a:t>        }</a:t>
            </a:r>
          </a:p>
          <a:p>
            <a:r>
              <a:rPr lang="en-US" dirty="0"/>
              <a:t>…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0573BA-F4E1-2779-70B4-90A07AA2EEAC}"/>
              </a:ext>
            </a:extLst>
          </p:cNvPr>
          <p:cNvGraphicFramePr>
            <a:graphicFrameLocks noGrp="1"/>
          </p:cNvGraphicFramePr>
          <p:nvPr/>
        </p:nvGraphicFramePr>
        <p:xfrm>
          <a:off x="5221154" y="3701227"/>
          <a:ext cx="67079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249">
                  <a:extLst>
                    <a:ext uri="{9D8B030D-6E8A-4147-A177-3AD203B41FA5}">
                      <a16:colId xmlns:a16="http://schemas.microsoft.com/office/drawing/2014/main" val="1376260448"/>
                    </a:ext>
                  </a:extLst>
                </a:gridCol>
                <a:gridCol w="5388677">
                  <a:extLst>
                    <a:ext uri="{9D8B030D-6E8A-4147-A177-3AD203B41FA5}">
                      <a16:colId xmlns:a16="http://schemas.microsoft.com/office/drawing/2014/main" val="1206261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8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developer, has priority over user messages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809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user, has low priority over developer messages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3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Assistant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Messages generated by the model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95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424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3403-6599-8A49-7FA0-63331F5A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</a:t>
            </a:r>
            <a:br>
              <a:rPr lang="en-US" dirty="0"/>
            </a:br>
            <a:r>
              <a:rPr lang="en-US" dirty="0"/>
              <a:t>Output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8DB1-66F3-E2DE-4F40-688E98C73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Most common data exchange format today: JSON</a:t>
            </a:r>
          </a:p>
          <a:p>
            <a:r>
              <a:rPr lang="en-IN" b="1" dirty="0"/>
              <a:t>Structured outputs</a:t>
            </a:r>
            <a:r>
              <a:rPr lang="en-IN" dirty="0"/>
              <a:t>: Feature that ensures that the model will always generate responses that are not just JSON but also adhere to a JSON schema</a:t>
            </a:r>
          </a:p>
          <a:p>
            <a:r>
              <a:rPr lang="en-IN" dirty="0"/>
              <a:t>Advantages</a:t>
            </a:r>
          </a:p>
          <a:p>
            <a:pPr lvl="1"/>
            <a:r>
              <a:rPr lang="en-IN" dirty="0"/>
              <a:t>Reliable type-safety: No need to validate/retry incorrectly formatted responses</a:t>
            </a:r>
          </a:p>
          <a:p>
            <a:pPr lvl="1"/>
            <a:r>
              <a:rPr lang="en-IN" dirty="0"/>
              <a:t>Explicit refusals: Safety built-in against invalid responses</a:t>
            </a:r>
          </a:p>
          <a:p>
            <a:pPr lvl="1"/>
            <a:r>
              <a:rPr lang="en-IN" dirty="0"/>
              <a:t>Simpler prompting: No need for strongly worded prompts to achieve consistent formatting</a:t>
            </a:r>
          </a:p>
          <a:p>
            <a:r>
              <a:rPr lang="en-IN" dirty="0"/>
              <a:t>Easy to do so in Python using the </a:t>
            </a:r>
            <a:r>
              <a:rPr lang="en-IN" dirty="0" err="1"/>
              <a:t>Pydantic</a:t>
            </a:r>
            <a:r>
              <a:rPr lang="en-IN" dirty="0"/>
              <a:t> library</a:t>
            </a:r>
          </a:p>
          <a:p>
            <a:r>
              <a:rPr lang="en-US" i="1" dirty="0" err="1"/>
              <a:t>text_format</a:t>
            </a:r>
            <a:r>
              <a:rPr lang="en-US" dirty="0"/>
              <a:t> parameter in the code tells the model what schema/format we want the output in</a:t>
            </a:r>
          </a:p>
          <a:p>
            <a:r>
              <a:rPr lang="en-US" dirty="0"/>
              <a:t>Code: C:\code\agentic_ai\1_foundations\0_openai_api_7.py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B8B42C-EAD1-B2DE-01F4-6D9FA0507700}"/>
              </a:ext>
            </a:extLst>
          </p:cNvPr>
          <p:cNvGraphicFramePr>
            <a:graphicFrameLocks noGrp="1"/>
          </p:cNvGraphicFramePr>
          <p:nvPr/>
        </p:nvGraphicFramePr>
        <p:xfrm>
          <a:off x="5207194" y="225365"/>
          <a:ext cx="6414761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487">
                  <a:extLst>
                    <a:ext uri="{9D8B030D-6E8A-4147-A177-3AD203B41FA5}">
                      <a16:colId xmlns:a16="http://schemas.microsoft.com/office/drawing/2014/main" val="1661448237"/>
                    </a:ext>
                  </a:extLst>
                </a:gridCol>
                <a:gridCol w="2254589">
                  <a:extLst>
                    <a:ext uri="{9D8B030D-6E8A-4147-A177-3AD203B41FA5}">
                      <a16:colId xmlns:a16="http://schemas.microsoft.com/office/drawing/2014/main" val="3245511409"/>
                    </a:ext>
                  </a:extLst>
                </a:gridCol>
                <a:gridCol w="2924685">
                  <a:extLst>
                    <a:ext uri="{9D8B030D-6E8A-4147-A177-3AD203B41FA5}">
                      <a16:colId xmlns:a16="http://schemas.microsoft.com/office/drawing/2014/main" val="947548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Aspect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Normal Code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Structured Output Code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3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LLM call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client.responses.create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client.responses.parse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4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Handling response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response.output_text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response.output_parsed</a:t>
                      </a: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where </a:t>
                      </a:r>
                      <a:r>
                        <a:rPr lang="en-GB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output_parsed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will be mapped to a schema that we have defined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77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06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5A58-06C8-E679-CD8C-31ED43A8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Calling (Tool Calling)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3A5E-57B4-83D5-3FA7-03554C456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Function calling</a:t>
            </a:r>
            <a:r>
              <a:rPr lang="en-US" dirty="0"/>
              <a:t> (</a:t>
            </a:r>
            <a:r>
              <a:rPr lang="en-US" b="1" dirty="0"/>
              <a:t>tool calling</a:t>
            </a:r>
            <a:r>
              <a:rPr lang="en-US" dirty="0"/>
              <a:t>): Provides a powerful and flexible way for models to interface with external systems and access data outside their training data</a:t>
            </a:r>
          </a:p>
          <a:p>
            <a:r>
              <a:rPr lang="en-US" b="1" dirty="0"/>
              <a:t>Tool</a:t>
            </a:r>
            <a:r>
              <a:rPr lang="en-US" dirty="0"/>
              <a:t>: A functionality that we give to a model</a:t>
            </a:r>
          </a:p>
          <a:p>
            <a:r>
              <a:rPr lang="en-US" dirty="0"/>
              <a:t>Example: Next slide</a:t>
            </a:r>
          </a:p>
          <a:p>
            <a:r>
              <a:rPr lang="en-US" dirty="0"/>
              <a:t>Tool calling flow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a request to the model with the tools it can call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Receive a tool call from the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Execute code on the application side with input from the tool call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a second request to the model with the tool output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Receive a final response from the model (or more tool calls)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7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A101-0359-97F6-FF0E-455CBDF3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Calling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38A556-4761-7D10-2FDA-629D60C7AC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0080" y="1586480"/>
          <a:ext cx="9811840" cy="504684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786019">
                  <a:extLst>
                    <a:ext uri="{9D8B030D-6E8A-4147-A177-3AD203B41FA5}">
                      <a16:colId xmlns:a16="http://schemas.microsoft.com/office/drawing/2014/main" val="916729516"/>
                    </a:ext>
                  </a:extLst>
                </a:gridCol>
                <a:gridCol w="7025821">
                  <a:extLst>
                    <a:ext uri="{9D8B030D-6E8A-4147-A177-3AD203B41FA5}">
                      <a16:colId xmlns:a16="http://schemas.microsoft.com/office/drawing/2014/main" val="692562078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Tool Calling Flow Step</a:t>
                      </a:r>
                      <a:endParaRPr lang="en-IN" sz="180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Example (US Stock Trade with USD→INR tool)</a:t>
                      </a:r>
                      <a:endParaRPr lang="en-US" sz="1800"/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728290638"/>
                  </a:ext>
                </a:extLst>
              </a:tr>
              <a:tr h="1109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dirty="0"/>
                        <a:t>1. Make a request to the model with the tools it can call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Send a request like: “Buy Apple stock worth $1000 to the LLM. Also tell me the equivalent in INR.” → Along with the request, we define a tool the model can call (e.g., </a:t>
                      </a:r>
                      <a:r>
                        <a:rPr lang="en-US" sz="1800" dirty="0" err="1"/>
                        <a:t>get_usd_inr_rate</a:t>
                      </a:r>
                      <a:r>
                        <a:rPr lang="en-US" sz="1800" dirty="0"/>
                        <a:t>).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2753145342"/>
                  </a:ext>
                </a:extLst>
              </a:tr>
              <a:tr h="8532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dirty="0"/>
                        <a:t>2. Receive a tool call from the model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The model decides it needs the exchange rate. It responds with a tool call: {"tool": "</a:t>
                      </a:r>
                      <a:r>
                        <a:rPr lang="en-US" sz="1800" dirty="0" err="1"/>
                        <a:t>get_usd_inr_rate</a:t>
                      </a:r>
                      <a:r>
                        <a:rPr lang="en-US" sz="1800" dirty="0"/>
                        <a:t>", "arguments": {"</a:t>
                      </a:r>
                      <a:r>
                        <a:rPr lang="en-US" sz="1800" dirty="0" err="1"/>
                        <a:t>amount_usd</a:t>
                      </a:r>
                      <a:r>
                        <a:rPr lang="en-US" sz="1800" dirty="0"/>
                        <a:t>": 1000}}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3182134114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dirty="0"/>
                        <a:t>3. Execute code on the application side with input from the tool call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Our application sees this tool call and runs the code that queries a forex API. It fetches: 1 USD = 88 INR.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3225888282"/>
                  </a:ext>
                </a:extLst>
              </a:tr>
              <a:tr h="8532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dirty="0"/>
                        <a:t>4. Make a second request to the model with the tool output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We send the tool’s result back to the model: {"tool": "</a:t>
                      </a:r>
                      <a:r>
                        <a:rPr lang="en-US" sz="1800" dirty="0" err="1"/>
                        <a:t>get_usd_inr_rate</a:t>
                      </a:r>
                      <a:r>
                        <a:rPr lang="en-US" sz="1800" dirty="0"/>
                        <a:t>", "output": {"rate": 88, "</a:t>
                      </a:r>
                      <a:r>
                        <a:rPr lang="en-US" sz="1800" dirty="0" err="1"/>
                        <a:t>amount_inr</a:t>
                      </a:r>
                      <a:r>
                        <a:rPr lang="en-US" sz="1800" dirty="0"/>
                        <a:t>": 83000}}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210530595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dirty="0"/>
                        <a:t>5. Receive a final response from the model (or more tool calls)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The model now has everything. It replies: “✅ Bought Apple stock worth $1000. That equals ₹88,000 INR.”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601546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4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AFDA-9C37-7780-41A1-5D74F477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Defining Functions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9DD7-F691-04F7-C869-1DCE9513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be set in the </a:t>
            </a:r>
            <a:r>
              <a:rPr lang="en-US" i="1" dirty="0"/>
              <a:t>tools </a:t>
            </a:r>
            <a:r>
              <a:rPr lang="en-US" dirty="0"/>
              <a:t>parameter of each API request</a:t>
            </a:r>
          </a:p>
          <a:p>
            <a:r>
              <a:rPr lang="en-US" dirty="0"/>
              <a:t>A function is defined by its schema, which informs the model what it does and what input arguments it expects</a:t>
            </a:r>
          </a:p>
          <a:p>
            <a:r>
              <a:rPr lang="en-US" dirty="0"/>
              <a:t>A function definition has the following properties: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C13A4-119D-8CF5-7C29-08D004413FD7}"/>
              </a:ext>
            </a:extLst>
          </p:cNvPr>
          <p:cNvSpPr txBox="1"/>
          <p:nvPr/>
        </p:nvSpPr>
        <p:spPr>
          <a:xfrm>
            <a:off x="8149910" y="348297"/>
            <a:ext cx="390190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response = </a:t>
            </a:r>
            <a:r>
              <a:rPr lang="en-US" dirty="0" err="1"/>
              <a:t>client.responses.create</a:t>
            </a:r>
            <a:r>
              <a:rPr lang="en-US" dirty="0"/>
              <a:t>(</a:t>
            </a:r>
          </a:p>
          <a:p>
            <a:r>
              <a:rPr lang="en-US" dirty="0"/>
              <a:t>    model="gpt-4o-mini",</a:t>
            </a:r>
          </a:p>
          <a:p>
            <a:r>
              <a:rPr lang="en-US" dirty="0"/>
              <a:t>    </a:t>
            </a:r>
            <a:r>
              <a:rPr lang="en-US" dirty="0">
                <a:solidFill>
                  <a:srgbClr val="FF0000"/>
                </a:solidFill>
              </a:rPr>
              <a:t>tools=tools</a:t>
            </a:r>
            <a:r>
              <a:rPr lang="en-US" dirty="0"/>
              <a:t>,</a:t>
            </a:r>
          </a:p>
          <a:p>
            <a:r>
              <a:rPr lang="en-US" dirty="0"/>
              <a:t>    input=</a:t>
            </a:r>
            <a:r>
              <a:rPr lang="en-US" dirty="0" err="1"/>
              <a:t>input_list</a:t>
            </a:r>
            <a:r>
              <a:rPr lang="en-US" dirty="0"/>
              <a:t>,</a:t>
            </a:r>
          </a:p>
          <a:p>
            <a:r>
              <a:rPr lang="en-US" dirty="0"/>
              <a:t>)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5753CD-9F33-E962-ECAA-344CE1396436}"/>
              </a:ext>
            </a:extLst>
          </p:cNvPr>
          <p:cNvGraphicFramePr>
            <a:graphicFrameLocks noGrp="1"/>
          </p:cNvGraphicFramePr>
          <p:nvPr/>
        </p:nvGraphicFramePr>
        <p:xfrm>
          <a:off x="1292102" y="3909596"/>
          <a:ext cx="100616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696">
                  <a:extLst>
                    <a:ext uri="{9D8B030D-6E8A-4147-A177-3AD203B41FA5}">
                      <a16:colId xmlns:a16="http://schemas.microsoft.com/office/drawing/2014/main" val="4232406291"/>
                    </a:ext>
                  </a:extLst>
                </a:gridCol>
                <a:gridCol w="7766002">
                  <a:extLst>
                    <a:ext uri="{9D8B030D-6E8A-4147-A177-3AD203B41FA5}">
                      <a16:colId xmlns:a16="http://schemas.microsoft.com/office/drawing/2014/main" val="2379726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Field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08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Must always be function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5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 of the function (e.g. </a:t>
                      </a:r>
                      <a:r>
                        <a:rPr lang="en-IN" dirty="0" err="1"/>
                        <a:t>get_weather</a:t>
                      </a:r>
                      <a:r>
                        <a:rPr lang="en-IN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98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 on when and how to use the function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1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parameters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JSON schema defining the function’s input arguments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2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strict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Whether to enforce strict mode for the function call (Must follow the schema)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0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569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90E9-9766-C624-3014-40C21B71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a Function Definition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F2901-8BCC-1CF0-2DB9-7593F95D5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7200" b="1" dirty="0">
                <a:solidFill>
                  <a:srgbClr val="FF0000"/>
                </a:solidFill>
              </a:rPr>
              <a:t>tools </a:t>
            </a:r>
            <a:r>
              <a:rPr lang="en-GB" dirty="0"/>
              <a:t>= [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"type": "function",</a:t>
            </a:r>
          </a:p>
          <a:p>
            <a:r>
              <a:rPr lang="en-GB" dirty="0"/>
              <a:t>    "name": "</a:t>
            </a:r>
            <a:r>
              <a:rPr lang="en-GB" sz="6400" b="1" dirty="0" err="1">
                <a:solidFill>
                  <a:srgbClr val="FF0000"/>
                </a:solidFill>
              </a:rPr>
              <a:t>get_weather</a:t>
            </a:r>
            <a:r>
              <a:rPr lang="en-GB" dirty="0"/>
              <a:t>",</a:t>
            </a:r>
          </a:p>
          <a:p>
            <a:r>
              <a:rPr lang="en-GB" dirty="0"/>
              <a:t>    "description": "Retrieves current weather for the given location.",</a:t>
            </a:r>
          </a:p>
          <a:p>
            <a:r>
              <a:rPr lang="en-GB" dirty="0"/>
              <a:t>    "parameters": {</a:t>
            </a:r>
          </a:p>
          <a:p>
            <a:r>
              <a:rPr lang="en-GB" dirty="0"/>
              <a:t>        "type": "object",</a:t>
            </a:r>
          </a:p>
          <a:p>
            <a:r>
              <a:rPr lang="en-GB" dirty="0"/>
              <a:t>        "properties": {</a:t>
            </a:r>
          </a:p>
          <a:p>
            <a:r>
              <a:rPr lang="en-GB" dirty="0"/>
              <a:t>            "location": {</a:t>
            </a:r>
          </a:p>
          <a:p>
            <a:r>
              <a:rPr lang="en-GB" dirty="0"/>
              <a:t>                "type": "string",</a:t>
            </a:r>
          </a:p>
          <a:p>
            <a:r>
              <a:rPr lang="en-GB" dirty="0"/>
              <a:t>                "description": "City and country e.g. Bogotá, Colombia"</a:t>
            </a:r>
          </a:p>
          <a:p>
            <a:r>
              <a:rPr lang="en-GB" dirty="0"/>
              <a:t>            },</a:t>
            </a:r>
          </a:p>
          <a:p>
            <a:r>
              <a:rPr lang="en-GB" dirty="0"/>
              <a:t>            "units": {</a:t>
            </a:r>
          </a:p>
          <a:p>
            <a:r>
              <a:rPr lang="en-GB" dirty="0"/>
              <a:t>                "type": "string",</a:t>
            </a:r>
          </a:p>
          <a:p>
            <a:r>
              <a:rPr lang="en-GB" dirty="0"/>
              <a:t>                "</a:t>
            </a:r>
            <a:r>
              <a:rPr lang="en-GB" dirty="0" err="1"/>
              <a:t>enum</a:t>
            </a:r>
            <a:r>
              <a:rPr lang="en-GB" dirty="0"/>
              <a:t>": ["</a:t>
            </a:r>
            <a:r>
              <a:rPr lang="en-GB" dirty="0" err="1"/>
              <a:t>celsius</a:t>
            </a:r>
            <a:r>
              <a:rPr lang="en-GB" dirty="0"/>
              <a:t>", "</a:t>
            </a:r>
            <a:r>
              <a:rPr lang="en-GB" dirty="0" err="1"/>
              <a:t>fahrenheit</a:t>
            </a:r>
            <a:r>
              <a:rPr lang="en-GB" dirty="0"/>
              <a:t>"],</a:t>
            </a:r>
          </a:p>
          <a:p>
            <a:r>
              <a:rPr lang="en-GB" dirty="0"/>
              <a:t>                "description": "Units the temperature will be returned in."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},</a:t>
            </a:r>
          </a:p>
          <a:p>
            <a:r>
              <a:rPr lang="en-GB" dirty="0"/>
              <a:t>        "required": ["location", "units"],</a:t>
            </a:r>
          </a:p>
          <a:p>
            <a:r>
              <a:rPr lang="en-GB" dirty="0"/>
              <a:t>        "</a:t>
            </a:r>
            <a:r>
              <a:rPr lang="en-GB" dirty="0" err="1"/>
              <a:t>additionalProperties</a:t>
            </a:r>
            <a:r>
              <a:rPr lang="en-GB" dirty="0"/>
              <a:t>": false</a:t>
            </a:r>
          </a:p>
          <a:p>
            <a:r>
              <a:rPr lang="en-GB" dirty="0"/>
              <a:t>    },</a:t>
            </a:r>
          </a:p>
          <a:p>
            <a:r>
              <a:rPr lang="en-GB" dirty="0"/>
              <a:t>    "strict": true</a:t>
            </a:r>
          </a:p>
          <a:p>
            <a:r>
              <a:rPr lang="en-GB" dirty="0"/>
              <a:t>},</a:t>
            </a:r>
          </a:p>
          <a:p>
            <a:r>
              <a:rPr lang="en-GB" dirty="0"/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D02EB-BA65-6DEE-1462-65C0C8D1362B}"/>
              </a:ext>
            </a:extLst>
          </p:cNvPr>
          <p:cNvSpPr txBox="1"/>
          <p:nvPr/>
        </p:nvSpPr>
        <p:spPr>
          <a:xfrm>
            <a:off x="4451010" y="3378394"/>
            <a:ext cx="7461783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Actual function code</a:t>
            </a:r>
          </a:p>
          <a:p>
            <a:r>
              <a:rPr lang="en-GB" sz="1600" dirty="0"/>
              <a:t>def </a:t>
            </a:r>
            <a:r>
              <a:rPr lang="en-GB" sz="2000" b="1" dirty="0" err="1">
                <a:solidFill>
                  <a:srgbClr val="FF0000"/>
                </a:solidFill>
              </a:rPr>
              <a:t>get_weather</a:t>
            </a:r>
            <a:r>
              <a:rPr lang="en-GB" sz="1600" dirty="0"/>
              <a:t>(location: str, units: str) -&gt; </a:t>
            </a:r>
            <a:r>
              <a:rPr lang="en-GB" sz="1600" dirty="0" err="1"/>
              <a:t>dict</a:t>
            </a:r>
            <a:r>
              <a:rPr lang="en-GB" sz="1600" dirty="0"/>
              <a:t>:</a:t>
            </a:r>
          </a:p>
          <a:p>
            <a:r>
              <a:rPr lang="en-GB" sz="1600" dirty="0"/>
              <a:t>    """Dummy weather function (replace with real API call if you want)."""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sample_data</a:t>
            </a:r>
            <a:r>
              <a:rPr lang="en-GB" sz="1600" dirty="0"/>
              <a:t> = {</a:t>
            </a:r>
          </a:p>
          <a:p>
            <a:r>
              <a:rPr lang="en-GB" sz="1600" dirty="0"/>
              <a:t>        "Bogotá, Colombia": {"</a:t>
            </a:r>
            <a:r>
              <a:rPr lang="en-GB" sz="1600" dirty="0" err="1"/>
              <a:t>celsius</a:t>
            </a:r>
            <a:r>
              <a:rPr lang="en-GB" sz="1600" dirty="0"/>
              <a:t>": "18°C, cloudy", "</a:t>
            </a:r>
            <a:r>
              <a:rPr lang="en-GB" sz="1600" dirty="0" err="1"/>
              <a:t>fahrenheit</a:t>
            </a:r>
            <a:r>
              <a:rPr lang="en-GB" sz="1600" dirty="0"/>
              <a:t>": "64°F, cloudy"},</a:t>
            </a:r>
          </a:p>
          <a:p>
            <a:r>
              <a:rPr lang="en-GB" sz="1600" dirty="0"/>
              <a:t>        "New York, USA": {"</a:t>
            </a:r>
            <a:r>
              <a:rPr lang="en-GB" sz="1600" dirty="0" err="1"/>
              <a:t>celsius</a:t>
            </a:r>
            <a:r>
              <a:rPr lang="en-GB" sz="1600" dirty="0"/>
              <a:t>": "25°C, sunny", "</a:t>
            </a:r>
            <a:r>
              <a:rPr lang="en-GB" sz="1600" dirty="0" err="1"/>
              <a:t>fahrenheit</a:t>
            </a:r>
            <a:r>
              <a:rPr lang="en-GB" sz="1600" dirty="0"/>
              <a:t>": "77°F, sunny"},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/>
              <a:t>    return {"forecast": </a:t>
            </a:r>
            <a:r>
              <a:rPr lang="en-GB" sz="1600" dirty="0" err="1"/>
              <a:t>sample_data.get</a:t>
            </a:r>
            <a:r>
              <a:rPr lang="en-GB" sz="1600" dirty="0"/>
              <a:t>(location, {}).get(units, "Data not available")}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6EA99-D58E-5140-39B0-19308B3C3900}"/>
              </a:ext>
            </a:extLst>
          </p:cNvPr>
          <p:cNvSpPr txBox="1"/>
          <p:nvPr/>
        </p:nvSpPr>
        <p:spPr>
          <a:xfrm>
            <a:off x="6510155" y="1276657"/>
            <a:ext cx="390190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response = </a:t>
            </a:r>
            <a:r>
              <a:rPr lang="en-US" dirty="0" err="1"/>
              <a:t>client.responses.create</a:t>
            </a:r>
            <a:r>
              <a:rPr lang="en-US" dirty="0"/>
              <a:t>(</a:t>
            </a:r>
          </a:p>
          <a:p>
            <a:r>
              <a:rPr lang="en-US" dirty="0"/>
              <a:t>    model="gpt-4o-mini",</a:t>
            </a:r>
          </a:p>
          <a:p>
            <a:r>
              <a:rPr lang="en-US" dirty="0"/>
              <a:t>    </a:t>
            </a:r>
            <a:r>
              <a:rPr lang="en-US" dirty="0">
                <a:solidFill>
                  <a:srgbClr val="FF0000"/>
                </a:solidFill>
              </a:rPr>
              <a:t>tools=tools</a:t>
            </a:r>
            <a:r>
              <a:rPr lang="en-US" dirty="0"/>
              <a:t>,</a:t>
            </a:r>
          </a:p>
          <a:p>
            <a:r>
              <a:rPr lang="en-US" dirty="0"/>
              <a:t>    input=</a:t>
            </a:r>
            <a:r>
              <a:rPr lang="en-US" dirty="0" err="1"/>
              <a:t>input_list</a:t>
            </a:r>
            <a:r>
              <a:rPr lang="en-US" dirty="0"/>
              <a:t>,</a:t>
            </a:r>
          </a:p>
          <a:p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9401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A861-802C-0E08-B392-0A70D74D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Calling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403F-17C2-A285-FAC0-188C1D22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 descr="Function Calling Diagram Steps">
            <a:extLst>
              <a:ext uri="{FF2B5EF4-FFF2-40B4-BE49-F238E27FC236}">
                <a16:creationId xmlns:a16="http://schemas.microsoft.com/office/drawing/2014/main" id="{116AB3A0-A3AD-1AB7-B985-9CFEB8E8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10" y="90742"/>
            <a:ext cx="4765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907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A8C3-6DE9-5A89-4638-AD782276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Calling – Best Practices – 1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6183B9-C7EC-38BF-77DC-080DA6D266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8757" y="1459499"/>
          <a:ext cx="10616812" cy="506955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450034">
                  <a:extLst>
                    <a:ext uri="{9D8B030D-6E8A-4147-A177-3AD203B41FA5}">
                      <a16:colId xmlns:a16="http://schemas.microsoft.com/office/drawing/2014/main" val="2745990451"/>
                    </a:ext>
                  </a:extLst>
                </a:gridCol>
                <a:gridCol w="8166778">
                  <a:extLst>
                    <a:ext uri="{9D8B030D-6E8A-4147-A177-3AD203B41FA5}">
                      <a16:colId xmlns:a16="http://schemas.microsoft.com/office/drawing/2014/main" val="1596770419"/>
                    </a:ext>
                  </a:extLst>
                </a:gridCol>
              </a:tblGrid>
              <a:tr h="399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b="1"/>
                        <a:t>Guideline</a:t>
                      </a:r>
                      <a:endParaRPr lang="en-GB" sz="2000"/>
                    </a:p>
                  </a:txBody>
                  <a:tcPr marL="38170" marR="38170" marT="19085" marB="1908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b="1"/>
                        <a:t>Details / Instructions</a:t>
                      </a:r>
                      <a:endParaRPr lang="en-GB" sz="2000"/>
                    </a:p>
                  </a:txBody>
                  <a:tcPr marL="38170" marR="38170" marT="19085" marB="19085" anchor="ctr"/>
                </a:tc>
                <a:extLst>
                  <a:ext uri="{0D108BD9-81ED-4DB2-BD59-A6C34878D82A}">
                    <a16:rowId xmlns:a16="http://schemas.microsoft.com/office/drawing/2014/main" val="3392437306"/>
                  </a:ext>
                </a:extLst>
              </a:tr>
              <a:tr h="5389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b="1"/>
                        <a:t>Function names</a:t>
                      </a:r>
                      <a:endParaRPr lang="en-GB" sz="2000"/>
                    </a:p>
                  </a:txBody>
                  <a:tcPr marL="38170" marR="38170" marT="19085" marB="1908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Write clear, detailed, and intuitive names that reflect purpose (principle of least surprise).</a:t>
                      </a:r>
                    </a:p>
                  </a:txBody>
                  <a:tcPr marL="38170" marR="38170" marT="19085" marB="19085" anchor="ctr"/>
                </a:tc>
                <a:extLst>
                  <a:ext uri="{0D108BD9-81ED-4DB2-BD59-A6C34878D82A}">
                    <a16:rowId xmlns:a16="http://schemas.microsoft.com/office/drawing/2014/main" val="2318236654"/>
                  </a:ext>
                </a:extLst>
              </a:tr>
              <a:tr h="5389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b="1"/>
                        <a:t>Parameter descriptions</a:t>
                      </a:r>
                      <a:endParaRPr lang="en-GB" sz="2000"/>
                    </a:p>
                  </a:txBody>
                  <a:tcPr marL="38170" marR="38170" marT="19085" marB="1908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Explicitly describe each parameter: purpose, format, valid values, and edge cases.</a:t>
                      </a:r>
                    </a:p>
                  </a:txBody>
                  <a:tcPr marL="38170" marR="38170" marT="19085" marB="19085" anchor="ctr"/>
                </a:tc>
                <a:extLst>
                  <a:ext uri="{0D108BD9-81ED-4DB2-BD59-A6C34878D82A}">
                    <a16:rowId xmlns:a16="http://schemas.microsoft.com/office/drawing/2014/main" val="1363054104"/>
                  </a:ext>
                </a:extLst>
              </a:tr>
              <a:tr h="5389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b="1" dirty="0"/>
                        <a:t>Output descriptions</a:t>
                      </a:r>
                      <a:endParaRPr lang="en-GB" sz="2000" dirty="0"/>
                    </a:p>
                  </a:txBody>
                  <a:tcPr marL="38170" marR="38170" marT="19085" marB="1908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Clearly explain what the function returns and what the output represents.</a:t>
                      </a:r>
                    </a:p>
                  </a:txBody>
                  <a:tcPr marL="38170" marR="38170" marT="19085" marB="19085" anchor="ctr"/>
                </a:tc>
                <a:extLst>
                  <a:ext uri="{0D108BD9-81ED-4DB2-BD59-A6C34878D82A}">
                    <a16:rowId xmlns:a16="http://schemas.microsoft.com/office/drawing/2014/main" val="3576160218"/>
                  </a:ext>
                </a:extLst>
              </a:tr>
              <a:tr h="5389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b="1"/>
                        <a:t>System prompt usage</a:t>
                      </a:r>
                      <a:endParaRPr lang="en-GB" sz="2000"/>
                    </a:p>
                  </a:txBody>
                  <a:tcPr marL="38170" marR="38170" marT="19085" marB="1908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Use the system prompt to explain </a:t>
                      </a:r>
                      <a:r>
                        <a:rPr lang="en-US" sz="2000" b="1"/>
                        <a:t>when to use</a:t>
                      </a:r>
                      <a:r>
                        <a:rPr lang="en-US" sz="2000"/>
                        <a:t> each function, and </a:t>
                      </a:r>
                      <a:r>
                        <a:rPr lang="en-US" sz="2000" b="1"/>
                        <a:t>when not to use it</a:t>
                      </a:r>
                      <a:r>
                        <a:rPr lang="en-US" sz="2000"/>
                        <a:t>.</a:t>
                      </a:r>
                    </a:p>
                  </a:txBody>
                  <a:tcPr marL="38170" marR="38170" marT="19085" marB="19085" anchor="ctr"/>
                </a:tc>
                <a:extLst>
                  <a:ext uri="{0D108BD9-81ED-4DB2-BD59-A6C34878D82A}">
                    <a16:rowId xmlns:a16="http://schemas.microsoft.com/office/drawing/2014/main" val="1663764363"/>
                  </a:ext>
                </a:extLst>
              </a:tr>
              <a:tr h="7698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b="1"/>
                        <a:t>Examples</a:t>
                      </a:r>
                      <a:endParaRPr lang="en-GB" sz="2000"/>
                    </a:p>
                  </a:txBody>
                  <a:tcPr marL="38170" marR="38170" marT="19085" marB="1908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Provide usage examples and edge cases to prevent recurring failures. (Note: examples may hurt reasoning model performance)</a:t>
                      </a:r>
                    </a:p>
                  </a:txBody>
                  <a:tcPr marL="38170" marR="38170" marT="19085" marB="19085" anchor="ctr"/>
                </a:tc>
                <a:extLst>
                  <a:ext uri="{0D108BD9-81ED-4DB2-BD59-A6C34878D82A}">
                    <a16:rowId xmlns:a16="http://schemas.microsoft.com/office/drawing/2014/main" val="2256667238"/>
                  </a:ext>
                </a:extLst>
              </a:tr>
              <a:tr h="5389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b="1"/>
                        <a:t>Software engineering practices</a:t>
                      </a:r>
                      <a:endParaRPr lang="en-GB" sz="2000"/>
                    </a:p>
                  </a:txBody>
                  <a:tcPr marL="38170" marR="38170" marT="19085" marB="1908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Apply best practices: strong typing, minimal ambiguity, meaningful defaults.</a:t>
                      </a:r>
                    </a:p>
                  </a:txBody>
                  <a:tcPr marL="38170" marR="38170" marT="19085" marB="19085" anchor="ctr"/>
                </a:tc>
                <a:extLst>
                  <a:ext uri="{0D108BD9-81ED-4DB2-BD59-A6C34878D82A}">
                    <a16:rowId xmlns:a16="http://schemas.microsoft.com/office/drawing/2014/main" val="1403990189"/>
                  </a:ext>
                </a:extLst>
              </a:tr>
              <a:tr h="7698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b="1"/>
                        <a:t>Enums &amp; object structures</a:t>
                      </a:r>
                      <a:endParaRPr lang="en-GB" sz="2000"/>
                    </a:p>
                  </a:txBody>
                  <a:tcPr marL="38170" marR="38170" marT="19085" marB="1908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Use </a:t>
                      </a:r>
                      <a:r>
                        <a:rPr lang="en-US" sz="2000" dirty="0" err="1"/>
                        <a:t>enums</a:t>
                      </a:r>
                      <a:r>
                        <a:rPr lang="en-US" sz="2000" dirty="0"/>
                        <a:t> and structured objects to eliminate invalid states (e.g., avoid </a:t>
                      </a:r>
                      <a:r>
                        <a:rPr lang="en-US" sz="2000" dirty="0" err="1"/>
                        <a:t>toggle_light</a:t>
                      </a:r>
                      <a:r>
                        <a:rPr lang="en-US" sz="2000" dirty="0"/>
                        <a:t>(on: bool, off: bool); instead use `</a:t>
                      </a:r>
                      <a:r>
                        <a:rPr lang="en-US" sz="2000" dirty="0" err="1"/>
                        <a:t>set_light</a:t>
                      </a:r>
                      <a:r>
                        <a:rPr lang="en-US" sz="2000" dirty="0"/>
                        <a:t>(state: "on"</a:t>
                      </a:r>
                    </a:p>
                  </a:txBody>
                  <a:tcPr marL="38170" marR="38170" marT="19085" marB="19085" anchor="ctr"/>
                </a:tc>
                <a:extLst>
                  <a:ext uri="{0D108BD9-81ED-4DB2-BD59-A6C34878D82A}">
                    <a16:rowId xmlns:a16="http://schemas.microsoft.com/office/drawing/2014/main" val="46440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72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3B48F6-14CD-0CA1-28AC-11C2AD89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Responses API – The Basics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5F71911-F5E2-E54A-552C-9A215D5F2F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7273" y="1560380"/>
          <a:ext cx="10798296" cy="456149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31225">
                  <a:extLst>
                    <a:ext uri="{9D8B030D-6E8A-4147-A177-3AD203B41FA5}">
                      <a16:colId xmlns:a16="http://schemas.microsoft.com/office/drawing/2014/main" val="3233694095"/>
                    </a:ext>
                  </a:extLst>
                </a:gridCol>
                <a:gridCol w="8767071">
                  <a:extLst>
                    <a:ext uri="{9D8B030D-6E8A-4147-A177-3AD203B41FA5}">
                      <a16:colId xmlns:a16="http://schemas.microsoft.com/office/drawing/2014/main" val="3188720955"/>
                    </a:ext>
                  </a:extLst>
                </a:gridCol>
              </a:tblGrid>
              <a:tr h="1513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Aspect</a:t>
                      </a:r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Details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2522054941"/>
                  </a:ext>
                </a:extLst>
              </a:tr>
              <a:tr h="491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What it is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 new API introduced in 2024, replacing </a:t>
                      </a:r>
                      <a:r>
                        <a:rPr lang="en-US" sz="1600" b="1" dirty="0"/>
                        <a:t>Chat Completions</a:t>
                      </a:r>
                      <a:r>
                        <a:rPr lang="en-US" sz="1600" dirty="0"/>
                        <a:t> for new projects. It unifies text, image, and multimodal interactions under one endpoint.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2148937277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Why introduced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To simplify integration and provide </a:t>
                      </a:r>
                      <a:r>
                        <a:rPr lang="en-US" sz="1600" b="1" dirty="0"/>
                        <a:t>agentic primitives</a:t>
                      </a:r>
                      <a:r>
                        <a:rPr lang="en-US" sz="1600" dirty="0"/>
                        <a:t> (built-in tool use, structured outputs, multi-turn interactions).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868633014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Unified Input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Accepts a list of </a:t>
                      </a:r>
                      <a:r>
                        <a:rPr lang="en-US" sz="1600" b="1" dirty="0"/>
                        <a:t>input messages</a:t>
                      </a:r>
                      <a:r>
                        <a:rPr lang="en-US" sz="1600" dirty="0"/>
                        <a:t> (system, user, assistant, tool) – very similar to Chat Completions but more flexible.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1127537622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Unified Output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Returns a single response object with output (text, tool calls, or function calls) and helper fields like </a:t>
                      </a:r>
                      <a:r>
                        <a:rPr lang="en-US" sz="1600" dirty="0" err="1"/>
                        <a:t>output_text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2763096585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Tools Support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Built-in tool/function calling: we can define tools (functions, APIs) with JSON schema, and the model can call them when needed.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1955649362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System Instructions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Accepts a "system" role message or an "instructions" field – making it easier to inject guidance.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2745300860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Streaming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Supports </a:t>
                      </a:r>
                      <a:r>
                        <a:rPr lang="en-US" sz="1600" b="1" dirty="0"/>
                        <a:t>streaming responses</a:t>
                      </a:r>
                      <a:r>
                        <a:rPr lang="en-US" sz="1600" dirty="0"/>
                        <a:t> (like Chat Completions streaming) for real-time apps.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1008788523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Models Supported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Works with GPT-4o, GPT-4o-mini, and future models; tuned for </a:t>
                      </a:r>
                      <a:r>
                        <a:rPr lang="en-US" sz="1600" b="1" dirty="0"/>
                        <a:t>multi-modal + agentic tasks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3614459986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Backward Compatibility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Chat Completions API is still supported, but </a:t>
                      </a:r>
                      <a:r>
                        <a:rPr lang="en-US" sz="1600" b="1"/>
                        <a:t>Responses is recommended for all new projects</a:t>
                      </a:r>
                      <a:r>
                        <a:rPr lang="en-US" sz="1600"/>
                        <a:t>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4093091548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Structured Output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Works smoothly with </a:t>
                      </a:r>
                      <a:r>
                        <a:rPr lang="en-US" sz="1600" b="1" dirty="0" err="1"/>
                        <a:t>Pydantic</a:t>
                      </a:r>
                      <a:r>
                        <a:rPr lang="en-US" sz="1600" b="1" dirty="0"/>
                        <a:t> schemas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enums</a:t>
                      </a:r>
                      <a:r>
                        <a:rPr lang="en-US" sz="1600" dirty="0"/>
                        <a:t>, JSON modes – reducing the risk of invalid responses.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3119793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694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AF1E6-9439-42CF-0EC8-DDD423085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1FE0-F077-0B8D-9563-DC663121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Calling – Best Practices – 2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1B583F-70C7-0B67-6D51-D32126BAEF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1379" y="1459498"/>
          <a:ext cx="9918798" cy="4778254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715281">
                  <a:extLst>
                    <a:ext uri="{9D8B030D-6E8A-4147-A177-3AD203B41FA5}">
                      <a16:colId xmlns:a16="http://schemas.microsoft.com/office/drawing/2014/main" val="2745990451"/>
                    </a:ext>
                  </a:extLst>
                </a:gridCol>
                <a:gridCol w="7203517">
                  <a:extLst>
                    <a:ext uri="{9D8B030D-6E8A-4147-A177-3AD203B41FA5}">
                      <a16:colId xmlns:a16="http://schemas.microsoft.com/office/drawing/2014/main" val="1596770419"/>
                    </a:ext>
                  </a:extLst>
                </a:gridCol>
              </a:tblGrid>
              <a:tr h="3805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b="1"/>
                        <a:t>Guideline</a:t>
                      </a:r>
                      <a:endParaRPr lang="en-GB" sz="2000"/>
                    </a:p>
                  </a:txBody>
                  <a:tcPr marL="38170" marR="38170" marT="19085" marB="1908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b="1"/>
                        <a:t>Details / Instructions</a:t>
                      </a:r>
                      <a:endParaRPr lang="en-GB" sz="2000"/>
                    </a:p>
                  </a:txBody>
                  <a:tcPr marL="38170" marR="38170" marT="19085" marB="19085" anchor="ctr"/>
                </a:tc>
                <a:extLst>
                  <a:ext uri="{0D108BD9-81ED-4DB2-BD59-A6C34878D82A}">
                    <a16:rowId xmlns:a16="http://schemas.microsoft.com/office/drawing/2014/main" val="3392437306"/>
                  </a:ext>
                </a:extLst>
              </a:tr>
              <a:tr h="9072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b="1"/>
                        <a:t>Reduce burden on model</a:t>
                      </a:r>
                      <a:endParaRPr lang="en-GB" sz="2000"/>
                    </a:p>
                  </a:txBody>
                  <a:tcPr marL="38170" marR="38170" marT="19085" marB="1908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Do not force the model to fill values that are already known in context (e.g., do not require </a:t>
                      </a:r>
                      <a:r>
                        <a:rPr lang="en-US" sz="2000" dirty="0" err="1"/>
                        <a:t>order_id</a:t>
                      </a:r>
                      <a:r>
                        <a:rPr lang="en-US" sz="2000" dirty="0"/>
                        <a:t> again if it is already tracked).</a:t>
                      </a:r>
                    </a:p>
                  </a:txBody>
                  <a:tcPr marL="38170" marR="38170" marT="19085" marB="19085" anchor="ctr"/>
                </a:tc>
                <a:extLst>
                  <a:ext uri="{0D108BD9-81ED-4DB2-BD59-A6C34878D82A}">
                    <a16:rowId xmlns:a16="http://schemas.microsoft.com/office/drawing/2014/main" val="1059769705"/>
                  </a:ext>
                </a:extLst>
              </a:tr>
              <a:tr h="11794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b="1"/>
                        <a:t>Combine sequential functions</a:t>
                      </a:r>
                      <a:endParaRPr lang="en-GB" sz="2000"/>
                    </a:p>
                  </a:txBody>
                  <a:tcPr marL="38170" marR="38170" marT="19085" marB="1908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If two functions are always called in sequence, merge them into one (e.g., instead of </a:t>
                      </a:r>
                      <a:r>
                        <a:rPr lang="en-US" sz="2000" dirty="0" err="1"/>
                        <a:t>query_location</a:t>
                      </a:r>
                      <a:r>
                        <a:rPr lang="en-US" sz="2000" dirty="0"/>
                        <a:t>() then </a:t>
                      </a:r>
                      <a:r>
                        <a:rPr lang="en-US" sz="2000" dirty="0" err="1"/>
                        <a:t>mark_location</a:t>
                      </a:r>
                      <a:r>
                        <a:rPr lang="en-US" sz="2000" dirty="0"/>
                        <a:t>(), just have </a:t>
                      </a:r>
                      <a:r>
                        <a:rPr lang="en-US" sz="2000" dirty="0" err="1"/>
                        <a:t>query_and_mark_location</a:t>
                      </a:r>
                      <a:r>
                        <a:rPr lang="en-US" sz="2000" dirty="0"/>
                        <a:t>()).</a:t>
                      </a:r>
                    </a:p>
                  </a:txBody>
                  <a:tcPr marL="38170" marR="38170" marT="19085" marB="19085" anchor="ctr"/>
                </a:tc>
                <a:extLst>
                  <a:ext uri="{0D108BD9-81ED-4DB2-BD59-A6C34878D82A}">
                    <a16:rowId xmlns:a16="http://schemas.microsoft.com/office/drawing/2014/main" val="670379946"/>
                  </a:ext>
                </a:extLst>
              </a:tr>
              <a:tr h="6350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b="1"/>
                        <a:t>Function count</a:t>
                      </a:r>
                      <a:endParaRPr lang="en-GB" sz="2000"/>
                    </a:p>
                  </a:txBody>
                  <a:tcPr marL="38170" marR="38170" marT="19085" marB="1908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Keep total number of functions low (soft target: fewer than 20) to improve accuracy and reduce confusion.</a:t>
                      </a:r>
                    </a:p>
                  </a:txBody>
                  <a:tcPr marL="38170" marR="38170" marT="19085" marB="19085" anchor="ctr"/>
                </a:tc>
                <a:extLst>
                  <a:ext uri="{0D108BD9-81ED-4DB2-BD59-A6C34878D82A}">
                    <a16:rowId xmlns:a16="http://schemas.microsoft.com/office/drawing/2014/main" val="1222047120"/>
                  </a:ext>
                </a:extLst>
              </a:tr>
              <a:tr h="6350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b="1"/>
                        <a:t>Evaluation</a:t>
                      </a:r>
                      <a:endParaRPr lang="en-GB" sz="2000"/>
                    </a:p>
                  </a:txBody>
                  <a:tcPr marL="38170" marR="38170" marT="19085" marB="1908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Test with different numbers of functions to find the sweet spot.</a:t>
                      </a:r>
                    </a:p>
                  </a:txBody>
                  <a:tcPr marL="38170" marR="38170" marT="19085" marB="19085" anchor="ctr"/>
                </a:tc>
                <a:extLst>
                  <a:ext uri="{0D108BD9-81ED-4DB2-BD59-A6C34878D82A}">
                    <a16:rowId xmlns:a16="http://schemas.microsoft.com/office/drawing/2014/main" val="3672397557"/>
                  </a:ext>
                </a:extLst>
              </a:tr>
              <a:tr h="6350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b="1"/>
                        <a:t>OpenAI resources</a:t>
                      </a:r>
                      <a:endParaRPr lang="en-GB" sz="2000"/>
                    </a:p>
                  </a:txBody>
                  <a:tcPr marL="38170" marR="38170" marT="19085" marB="1908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Use the Playground to generate/iterate on schemas, and consider fine-tuning for large or complex toolsets.</a:t>
                      </a:r>
                    </a:p>
                  </a:txBody>
                  <a:tcPr marL="38170" marR="38170" marT="19085" marB="19085" anchor="ctr"/>
                </a:tc>
                <a:extLst>
                  <a:ext uri="{0D108BD9-81ED-4DB2-BD59-A6C34878D82A}">
                    <a16:rowId xmlns:a16="http://schemas.microsoft.com/office/drawing/2014/main" val="1290165908"/>
                  </a:ext>
                </a:extLst>
              </a:tr>
              <a:tr h="3805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b="1"/>
                        <a:t>General principle</a:t>
                      </a:r>
                      <a:endParaRPr lang="en-GB" sz="2000"/>
                    </a:p>
                  </a:txBody>
                  <a:tcPr marL="38170" marR="38170" marT="19085" marB="1908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Make the functions </a:t>
                      </a:r>
                      <a:r>
                        <a:rPr lang="en-US" sz="2000" b="1" dirty="0"/>
                        <a:t>obvious, safe, and hard to misuse</a:t>
                      </a:r>
                      <a:r>
                        <a:rPr lang="en-US" sz="2000" dirty="0"/>
                        <a:t>.</a:t>
                      </a:r>
                    </a:p>
                  </a:txBody>
                  <a:tcPr marL="38170" marR="38170" marT="19085" marB="19085" anchor="ctr"/>
                </a:tc>
                <a:extLst>
                  <a:ext uri="{0D108BD9-81ED-4DB2-BD59-A6C34878D82A}">
                    <a16:rowId xmlns:a16="http://schemas.microsoft.com/office/drawing/2014/main" val="60018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220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9C9C-7FBB-0A6E-9AEE-63BAC535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03"/>
            <a:ext cx="10515600" cy="611234"/>
          </a:xfrm>
        </p:spPr>
        <p:txBody>
          <a:bodyPr>
            <a:normAutofit fontScale="90000"/>
          </a:bodyPr>
          <a:lstStyle/>
          <a:p>
            <a:r>
              <a:rPr lang="en-IN" dirty="0"/>
              <a:t>Function Calling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1A1A1-F59D-3952-9F18-807BD7B9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214"/>
            <a:ext cx="10515600" cy="5548749"/>
          </a:xfrm>
        </p:spPr>
        <p:txBody>
          <a:bodyPr/>
          <a:lstStyle/>
          <a:p>
            <a:r>
              <a:rPr lang="en-IN" dirty="0"/>
              <a:t>Code: 0_openai_api_9.py</a:t>
            </a:r>
          </a:p>
          <a:p>
            <a:r>
              <a:rPr lang="en-IN" dirty="0"/>
              <a:t>Is this Agentic AI?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310079-067D-3679-2DE5-3B8BCDF239FB}"/>
              </a:ext>
            </a:extLst>
          </p:cNvPr>
          <p:cNvGraphicFramePr>
            <a:graphicFrameLocks noGrp="1"/>
          </p:cNvGraphicFramePr>
          <p:nvPr/>
        </p:nvGraphicFramePr>
        <p:xfrm>
          <a:off x="989838" y="1825625"/>
          <a:ext cx="10212324" cy="435133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106162">
                  <a:extLst>
                    <a:ext uri="{9D8B030D-6E8A-4147-A177-3AD203B41FA5}">
                      <a16:colId xmlns:a16="http://schemas.microsoft.com/office/drawing/2014/main" val="4265358065"/>
                    </a:ext>
                  </a:extLst>
                </a:gridCol>
                <a:gridCol w="5106162">
                  <a:extLst>
                    <a:ext uri="{9D8B030D-6E8A-4147-A177-3AD203B41FA5}">
                      <a16:colId xmlns:a16="http://schemas.microsoft.com/office/drawing/2014/main" val="533369918"/>
                    </a:ext>
                  </a:extLst>
                </a:gridCol>
              </a:tblGrid>
              <a:tr h="3552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700" b="1"/>
                        <a:t>Agentic AI Aspects Present</a:t>
                      </a:r>
                      <a:endParaRPr lang="en-GB" sz="1700"/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/>
                        <a:t>Limitations Compared to Full Agent Framework</a:t>
                      </a:r>
                      <a:endParaRPr lang="en-US" sz="1700"/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794609799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Defines a tool (get_forex_rate) that the model can invoke.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Only a single tool is available; no diverse toolset (e.g., search, math, memory).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39956976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The model decides whether and when to call the tool, based on prompt + schema.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No planning or reflection; execution follows a direct request–response pattern.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419050497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700"/>
                        <a:t>Implements a loop: user → model (tool call) → Python executes → result fed back → final model response.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No iterative reasoning loop; interaction ends after a single tool call and response.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3981513621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Uses system prompt to constrain and guide model behavior (when to call tool, what not to do).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No higher-level instruction following, goal decomposition, or multi-step reasoning.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1752536729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Maintains a temporary “memory” via the input_list of past messages and tool results.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No persistent memory or session management across conversations.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3430509881"/>
                  </a:ext>
                </a:extLst>
              </a:tr>
              <a:tr h="8880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Shows a minimal agentic workflow: perception (user input), decision (tool call), action (API call), reporting (response).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/>
                        <a:t>Does not integrate with broader agent frameworks (</a:t>
                      </a:r>
                      <a:r>
                        <a:rPr lang="en-US" sz="1700" dirty="0" err="1"/>
                        <a:t>LangChain</a:t>
                      </a:r>
                      <a:r>
                        <a:rPr lang="en-US" sz="1700" dirty="0"/>
                        <a:t>, </a:t>
                      </a:r>
                      <a:r>
                        <a:rPr lang="en-US" sz="1700" dirty="0" err="1"/>
                        <a:t>AutoGPT</a:t>
                      </a:r>
                      <a:r>
                        <a:rPr lang="en-US" sz="1700" dirty="0"/>
                        <a:t>, </a:t>
                      </a:r>
                      <a:r>
                        <a:rPr lang="en-US" sz="1700" dirty="0" err="1"/>
                        <a:t>CrewAI</a:t>
                      </a:r>
                      <a:r>
                        <a:rPr lang="en-US" sz="1700" dirty="0"/>
                        <a:t>, OpenAI Agents).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267783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14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504D-40D9-6595-ECA5-FCFC266F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Code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58B6-7C05-4A15-0F33-0AFC0857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06267C-83AF-F720-08C1-78994F16F805}"/>
              </a:ext>
            </a:extLst>
          </p:cNvPr>
          <p:cNvGraphicFramePr>
            <a:graphicFrameLocks noGrp="1"/>
          </p:cNvGraphicFramePr>
          <p:nvPr/>
        </p:nvGraphicFramePr>
        <p:xfrm>
          <a:off x="421240" y="2414902"/>
          <a:ext cx="11034446" cy="423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17223">
                  <a:extLst>
                    <a:ext uri="{9D8B030D-6E8A-4147-A177-3AD203B41FA5}">
                      <a16:colId xmlns:a16="http://schemas.microsoft.com/office/drawing/2014/main" val="1222795247"/>
                    </a:ext>
                  </a:extLst>
                </a:gridCol>
                <a:gridCol w="5517223">
                  <a:extLst>
                    <a:ext uri="{9D8B030D-6E8A-4147-A177-3AD203B41FA5}">
                      <a16:colId xmlns:a16="http://schemas.microsoft.com/office/drawing/2014/main" val="56483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Chat Completions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Responses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18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messages = [{"role": "user", "content": "What is 2+2?"}]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input="Write a short story of two lines about a robot who wanted to learn painting."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95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response = 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openai.</a:t>
                      </a:r>
                      <a:r>
                        <a:rPr lang="en-IN" sz="1800" b="0" kern="1200" dirty="0" err="1">
                          <a:solidFill>
                            <a:srgbClr val="FF0000"/>
                          </a:solidFill>
                          <a:effectLst/>
                        </a:rPr>
                        <a:t>chat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r>
                        <a:rPr lang="en-IN" sz="1800" b="0" kern="1200" dirty="0" err="1">
                          <a:solidFill>
                            <a:srgbClr val="FF0000"/>
                          </a:solidFill>
                          <a:effectLst/>
                        </a:rPr>
                        <a:t>completions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.create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   model="gpt-4o-mini",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   </a:t>
                      </a: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</a:rPr>
                        <a:t>messages=messages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IN" sz="18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response = </a:t>
                      </a:r>
                      <a:r>
                        <a:rPr lang="en-US" sz="1800" b="0" kern="1200" dirty="0" err="1">
                          <a:solidFill>
                            <a:srgbClr val="FF0000"/>
                          </a:solidFill>
                          <a:effectLst/>
                        </a:rPr>
                        <a:t>client.responses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.create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   model="gpt-4o-mini",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   </a:t>
                      </a: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</a:rPr>
                        <a:t>input=input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68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/>
                        <a:t>Designed specifically for chat-style interactions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/>
                        <a:t>We must supply a message array with roles (system, user, etc)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/>
                        <a:t>Good for structured multi-turn conversations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High-level API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Accepts input (text/image)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Abstracts away roles/messages, while still supporting structured inputs, if needed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15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Conversational agents with history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General purpose (e.g. </a:t>
                      </a:r>
                      <a:r>
                        <a:rPr lang="en-US" sz="2000" dirty="0"/>
                        <a:t>0_openai_api_2.py – Analyze an image)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86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69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29C7-525B-0A60-ED91-7508CC4A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81ED-CEF8-14FD-A4DD-D093B8D0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Code: 0_openai_api_1.py</a:t>
            </a:r>
          </a:p>
          <a:p>
            <a:endParaRPr lang="en-IN" dirty="0"/>
          </a:p>
          <a:p>
            <a:r>
              <a:rPr lang="en-IN" dirty="0"/>
              <a:t>Note how we are calling the API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response = </a:t>
            </a:r>
            <a:r>
              <a:rPr lang="en-US" sz="22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client.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responses</a:t>
            </a:r>
            <a:r>
              <a:rPr lang="en-US" sz="22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.create</a:t>
            </a:r>
            <a:r>
              <a:rPr lang="en-US" sz="22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    model="gpt-4o-mini",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input="Write a short story of three lines about a an AI Agent who wanted to learn singing."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dirty="0">
              <a:solidFill>
                <a:srgbClr val="FF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  <a:p>
            <a:r>
              <a:rPr lang="en-US" dirty="0"/>
              <a:t>Also, returned value can be accessed via </a:t>
            </a:r>
            <a:r>
              <a:rPr lang="en-US" dirty="0" err="1"/>
              <a:t>response.output_text</a:t>
            </a:r>
            <a:br>
              <a:rPr lang="en-US" dirty="0"/>
            </a:b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11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F8D8-AA04-E06D-FBCD-DF0233A1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Requests API and Images (</a:t>
            </a:r>
            <a:r>
              <a:rPr lang="en-US" dirty="0"/>
              <a:t>0_openai_api_2.py)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56CF-70C6-56E8-7C9E-D284162E9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I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openai</a:t>
            </a: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import OpenAI</a:t>
            </a:r>
          </a:p>
          <a:p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client = OpenAI()</a:t>
            </a:r>
          </a:p>
          <a:p>
            <a:b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file = </a:t>
            </a:r>
            <a:r>
              <a:rPr lang="en-I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client.files.create</a:t>
            </a: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   file=open("C:\\code\\agentic_ai\\1_foundations\\animals.pdf", "</a:t>
            </a:r>
            <a:r>
              <a:rPr lang="en-I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rb</a:t>
            </a: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"),</a:t>
            </a:r>
          </a:p>
          <a:p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   purpose="</a:t>
            </a:r>
            <a:r>
              <a:rPr lang="en-I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user_data</a:t>
            </a:r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</a:p>
          <a:p>
            <a: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br>
              <a:rPr lang="en-I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I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I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C0048-4CAE-23DA-E03C-FBDDC4987F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client.files.create</a:t>
            </a:r>
            <a:r>
              <a:rPr lang="en-US" dirty="0"/>
              <a:t>: Call the Files API to upload a file to OpenAI’s servers</a:t>
            </a:r>
          </a:p>
          <a:p>
            <a:r>
              <a:rPr lang="en-US" dirty="0"/>
              <a:t>file=open … : Open the local PDF file in read-binary mode and stream it to the API</a:t>
            </a:r>
          </a:p>
          <a:p>
            <a:r>
              <a:rPr lang="en-US" dirty="0"/>
              <a:t>purpose tells OpenAI what the file will be used for, common values:</a:t>
            </a:r>
          </a:p>
          <a:p>
            <a:pPr lvl="1"/>
            <a:r>
              <a:rPr lang="en-US" dirty="0"/>
              <a:t>fine-tune: File used to fine-tune a model</a:t>
            </a:r>
          </a:p>
          <a:p>
            <a:pPr lvl="1"/>
            <a:r>
              <a:rPr lang="en-IN" dirty="0" err="1"/>
              <a:t>user_data</a:t>
            </a:r>
            <a:r>
              <a:rPr lang="en-IN" dirty="0"/>
              <a:t>: File used with assistants/agents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9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C5C0-1E97-3D7D-A493-FDE247E5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723"/>
            <a:ext cx="10515600" cy="769781"/>
          </a:xfrm>
        </p:spPr>
        <p:txBody>
          <a:bodyPr/>
          <a:lstStyle/>
          <a:p>
            <a:r>
              <a:rPr lang="en-US" dirty="0"/>
              <a:t>Levels of Authority (Chain of Command)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76F3-AADE-1DC4-E4CA-823E9E261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360"/>
            <a:ext cx="10515600" cy="5248603"/>
          </a:xfrm>
        </p:spPr>
        <p:txBody>
          <a:bodyPr/>
          <a:lstStyle/>
          <a:p>
            <a:r>
              <a:rPr lang="en-US" b="1" dirty="0"/>
              <a:t>Levels of authority</a:t>
            </a:r>
            <a:r>
              <a:rPr lang="en-US" dirty="0"/>
              <a:t>: Helps developers to adjust the model’s behavior to their needs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BE1785-0409-F2AF-32A9-4EB46875D2C9}"/>
              </a:ext>
            </a:extLst>
          </p:cNvPr>
          <p:cNvGraphicFramePr>
            <a:graphicFrameLocks noGrp="1"/>
          </p:cNvGraphicFramePr>
          <p:nvPr/>
        </p:nvGraphicFramePr>
        <p:xfrm>
          <a:off x="1022881" y="1871655"/>
          <a:ext cx="10026701" cy="448165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657498">
                  <a:extLst>
                    <a:ext uri="{9D8B030D-6E8A-4147-A177-3AD203B41FA5}">
                      <a16:colId xmlns:a16="http://schemas.microsoft.com/office/drawing/2014/main" val="1538563545"/>
                    </a:ext>
                  </a:extLst>
                </a:gridCol>
                <a:gridCol w="3162009">
                  <a:extLst>
                    <a:ext uri="{9D8B030D-6E8A-4147-A177-3AD203B41FA5}">
                      <a16:colId xmlns:a16="http://schemas.microsoft.com/office/drawing/2014/main" val="3433147218"/>
                    </a:ext>
                  </a:extLst>
                </a:gridCol>
                <a:gridCol w="5207194">
                  <a:extLst>
                    <a:ext uri="{9D8B030D-6E8A-4147-A177-3AD203B41FA5}">
                      <a16:colId xmlns:a16="http://schemas.microsoft.com/office/drawing/2014/main" val="3374292126"/>
                    </a:ext>
                  </a:extLst>
                </a:gridCol>
              </a:tblGrid>
              <a:tr h="3223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Level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Description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Example Scenario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2575902474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Platform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Rules set by OpenAI that </a:t>
                      </a:r>
                      <a:r>
                        <a:rPr lang="en-US" sz="1800" b="1"/>
                        <a:t>cannot be overridden</a:t>
                      </a:r>
                      <a:endParaRPr lang="en-US" sz="1800"/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Requesting the model to generate sexual content involving minors — it must refuse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3309179558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Developer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Instructions from the developer using the API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Developer instructs: “Don’t reveal private system prompts.” The model obeys.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486603245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User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End-user instructions within developer/platform limits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User asks: “Write a story in Spanish.” Model follows this, unless it conflicts.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2533479427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Guideline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Internal defaults the model follows unless overridden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Model expresses uncertainty or asks clarifying questions when needed.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3652800854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No Authority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Quoted text, untrusted input, or tool outputs — </a:t>
                      </a:r>
                      <a:r>
                        <a:rPr lang="en-US" sz="1800" b="1"/>
                        <a:t>not</a:t>
                      </a:r>
                      <a:r>
                        <a:rPr lang="en-US" sz="1800"/>
                        <a:t> followed as instructions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Model ignores commands hidden in quoted user content (prompt-injection style).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300475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37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CD6B-4700-8654-A0DE-8E508D5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Authority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4C0650-63EF-2FEF-0A36-7E5F0B0E5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88" y="1825625"/>
            <a:ext cx="68578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4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D45F-00B6-8596-7B01-12AC8D46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Authority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47B330-A66F-6563-AEB7-8949A9817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730" y="1825625"/>
            <a:ext cx="66965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2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A2B67-E0E5-EBB7-0DCA-53DE77E07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C636-5053-63F2-6092-BD533747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Authority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8D1166-14A3-255F-1EA1-7FD6E9156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9349" y="1825625"/>
            <a:ext cx="56933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6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2398</Words>
  <Application>Microsoft Office PowerPoint</Application>
  <PresentationFormat>Widescreen</PresentationFormat>
  <Paragraphs>268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Cascadia Code</vt:lpstr>
      <vt:lpstr>Office Theme</vt:lpstr>
      <vt:lpstr>OpenAI – Responses API</vt:lpstr>
      <vt:lpstr>OpenAI Responses API – The Basics</vt:lpstr>
      <vt:lpstr>Understanding Code Differences</vt:lpstr>
      <vt:lpstr>First Example</vt:lpstr>
      <vt:lpstr>Requests API and Images (0_openai_api_2.py)</vt:lpstr>
      <vt:lpstr>Levels of Authority (Chain of Command)</vt:lpstr>
      <vt:lpstr>Examples of Authority</vt:lpstr>
      <vt:lpstr>Examples of Authority</vt:lpstr>
      <vt:lpstr>Examples of Authority</vt:lpstr>
      <vt:lpstr>Examples of Authority</vt:lpstr>
      <vt:lpstr>Examples of Authority</vt:lpstr>
      <vt:lpstr>How to Use Authority in Code?</vt:lpstr>
      <vt:lpstr>Structured  Output</vt:lpstr>
      <vt:lpstr>Function Calling (Tool Calling)</vt:lpstr>
      <vt:lpstr>Function Calling Example</vt:lpstr>
      <vt:lpstr>Defining Functions</vt:lpstr>
      <vt:lpstr>Example of a Function Definition</vt:lpstr>
      <vt:lpstr>Function Calling Example</vt:lpstr>
      <vt:lpstr>Function Calling – Best Practices – 1</vt:lpstr>
      <vt:lpstr>Function Calling – Best Practices – 2</vt:lpstr>
      <vt:lpstr>Function Calling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2025-09-06T08:53:18Z</dcterms:created>
  <dcterms:modified xsi:type="dcterms:W3CDTF">2025-09-06T09:05:34Z</dcterms:modified>
</cp:coreProperties>
</file>