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433" r:id="rId3"/>
    <p:sldId id="434" r:id="rId4"/>
    <p:sldId id="416" r:id="rId5"/>
    <p:sldId id="435" r:id="rId6"/>
    <p:sldId id="417" r:id="rId7"/>
    <p:sldId id="405" r:id="rId8"/>
    <p:sldId id="40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3B8E1-C771-D4C7-A6E5-DA941F314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B0C5F-3254-B406-6736-B7E438D2B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16957-1B40-C6E5-E34F-1E5B13A1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3CDD-2424-4FE3-8B41-AA397B9F287B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61366-501E-B345-0419-08A69B8D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7D400-E66D-0576-6086-26D73B29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C220-B3C2-4B9C-961E-F85C86B45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4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D6B3-2D6C-BA64-8B49-52202CB0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EC020-B0C7-F279-A95C-48A8E2407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D5ACF-4B54-3DA1-1077-D7625EFCE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3CDD-2424-4FE3-8B41-AA397B9F287B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0F0BC-CB4D-A42D-7C00-77C81166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C943E-203C-4B5A-33A9-379889D3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C220-B3C2-4B9C-961E-F85C86B45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94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DB9851-2FE8-11E0-2823-0A8BD6547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3BDDB-D4A2-246E-9FBB-AC5CA19D6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93249-6DD4-C156-4CF4-1D986F4D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3CDD-2424-4FE3-8B41-AA397B9F287B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77362-390C-B2C2-D930-5C72A7F9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8DFF-C880-AF91-7BDC-3A2CF500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C220-B3C2-4B9C-961E-F85C86B45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06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911D-8292-0F04-6025-AD18821A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0130C-5839-548C-27A5-0CE54500F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F04ED-B6C3-F88A-9A3F-286ACD00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3CDD-2424-4FE3-8B41-AA397B9F287B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A222D-6837-EE67-C947-64760025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A2262-1BA7-91CE-BE0D-95605A3DF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C220-B3C2-4B9C-961E-F85C86B45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21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36F32-60B6-6504-6FE7-EBE8CEB7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3FE1-8D1A-09D2-E9FC-83B7F40EC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3662B-DDB9-DF7C-F4B5-E9904597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3CDD-2424-4FE3-8B41-AA397B9F287B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181D7-43F6-0900-53FA-C77FF9DF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92409-49F2-B02E-BDB3-1D4E1B01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C220-B3C2-4B9C-961E-F85C86B45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84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127F-2686-DE6B-EA53-E311F5E9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CD2EA-E8DD-79B0-4F4F-936D0602F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35EF3-2C2B-203B-082C-013945D18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74B63-3699-1A61-482E-9A4F1358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3CDD-2424-4FE3-8B41-AA397B9F287B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1A50F-0A9D-F565-832C-40165616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328FB-E5D1-3C69-087F-43C501D9C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C220-B3C2-4B9C-961E-F85C86B45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38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5A40-8F2C-6173-1A83-935999B3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B1252-1001-B5C6-478E-81B2BD03D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BCA9E-7CBB-2CA6-A70C-A226C8B80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74C35C-552A-22EA-5848-F97FCDAA2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19C77-030C-5593-957C-1D2CE5933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2145D-C21B-250F-F829-3481BDA3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3CDD-2424-4FE3-8B41-AA397B9F287B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BA9FFC-6825-5F07-9286-F084FDF2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A409A-B431-6ABC-60A1-8F625DF6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C220-B3C2-4B9C-961E-F85C86B45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53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8170-7607-AADC-F879-D074AC28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80F53-9860-94A5-DDF6-510C6B17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3CDD-2424-4FE3-8B41-AA397B9F287B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6F06A-ED5C-A808-3053-38C28FBA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868CE-B7EB-6214-9B43-97209CDD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C220-B3C2-4B9C-961E-F85C86B45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37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ADEB5-34A4-AAD2-B770-763D40CAF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3CDD-2424-4FE3-8B41-AA397B9F287B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CF8C6-4EDE-FB6F-E25D-7E7B4A9CE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57510-E698-F7BB-95FE-75C92F44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C220-B3C2-4B9C-961E-F85C86B45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1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048F-CC51-875F-D041-03C239CB5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FFB1C-C941-207C-BE84-E09714430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D1721-6032-C0A5-5BF5-BAFF68701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92FFD-CF73-A1BD-75D7-CD59DB80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3CDD-2424-4FE3-8B41-AA397B9F287B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E974E-B8EA-4A27-6F00-F10AAAA3A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AAF7E-A90C-45CC-BD5E-6114C482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C220-B3C2-4B9C-961E-F85C86B45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22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F91F-153D-9975-463A-D1E7EFD2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C45021-DFA3-E76E-D330-8C0508D08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4D002-FD72-A106-72BB-77AF246A4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2D5EB-DC0C-E272-9848-2DC8533A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3CDD-2424-4FE3-8B41-AA397B9F287B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03C78-5644-2126-9523-34D3D176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BD481-D4C4-4A55-7E36-DB8005CA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C220-B3C2-4B9C-961E-F85C86B45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05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D62825-3BCB-A660-D259-58ED6ABB7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170A4-AFF0-345E-DFE6-D37C16A2F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5C272-7BCE-8CB0-6EFD-EA1BE26F5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F3CDD-2424-4FE3-8B41-AA397B9F287B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91DC2-F3B7-9DD5-2569-DD96E5E14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A9357-93C1-92B3-742A-702D9290A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7C220-B3C2-4B9C-961E-F85C86B45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65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LCEmiRjPEtQ&amp;t=1693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LCEmiRjPEtQ&amp;t=1693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vgsilh.com/image/297737.html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6743-calculator-png-imag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ynextmove.org/profile/summary/41-3031.00?redir=41-3031.02" TargetMode="Externa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5726-993D-AA51-A001-B26EEA285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Agentic AI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FE039-FCA5-0502-063B-FA0985BC6D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Atul Kahate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65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38DB-3A46-F965-F53C-F6B2D77F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Andrej </a:t>
            </a:r>
            <a:r>
              <a:rPr lang="en-US" dirty="0" err="1"/>
              <a:t>Karpathy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7703-0BDA-B0E8-E53C-A479F1677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https://www.youtube.com/watch?v=LCEmiRjPEtQ&amp;t=1693s</a:t>
            </a:r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A5975-7CD0-2DA1-C53E-6BBD6B516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831" y="2403702"/>
            <a:ext cx="9011378" cy="425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8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C4509-4C31-9532-5EE2-C2B708499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EB88-EE0E-33AA-5901-62C32292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Andrej </a:t>
            </a:r>
            <a:r>
              <a:rPr lang="en-US"/>
              <a:t>Karpathy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C232C-F17A-0235-2AA5-86FD91083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https://www.youtube.com/watch?v=LCEmiRjPEtQ&amp;t=1693s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97DC8-838C-A59D-4B0B-A1491E8B5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36044"/>
            <a:ext cx="9190534" cy="43447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32EE4C-F100-61A4-26F0-69C890C26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308" y="-101275"/>
            <a:ext cx="6117142" cy="179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CC97-8539-420D-2372-D7E9D7C2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Large Language Model (LLM)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2077-01C8-746D-E020-4568A0D1D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Large Language Model (LLM)</a:t>
            </a:r>
            <a:r>
              <a:rPr lang="en-IN" dirty="0"/>
              <a:t>: A type of AI model trained on massive amounts of text data to understand and generate human-like natural language</a:t>
            </a:r>
          </a:p>
          <a:p>
            <a:r>
              <a:rPr lang="en-IN" dirty="0"/>
              <a:t>Examples</a:t>
            </a:r>
          </a:p>
          <a:p>
            <a:pPr lvl="1"/>
            <a:r>
              <a:rPr lang="en-GB" dirty="0"/>
              <a:t>GPT-5 (OpenAI)</a:t>
            </a:r>
          </a:p>
          <a:p>
            <a:pPr lvl="1"/>
            <a:r>
              <a:rPr lang="en-GB" dirty="0" err="1"/>
              <a:t>LLaMA</a:t>
            </a:r>
            <a:r>
              <a:rPr lang="en-GB" dirty="0"/>
              <a:t> (Meta)</a:t>
            </a:r>
          </a:p>
          <a:p>
            <a:pPr lvl="1"/>
            <a:r>
              <a:rPr lang="en-GB" dirty="0"/>
              <a:t>Claude (Anthropic)</a:t>
            </a:r>
          </a:p>
          <a:p>
            <a:pPr lvl="1"/>
            <a:r>
              <a:rPr lang="en-GB" dirty="0"/>
              <a:t>Gemini (Google DeepMind)</a:t>
            </a:r>
          </a:p>
          <a:p>
            <a:pPr lvl="1"/>
            <a:r>
              <a:rPr lang="en-GB" dirty="0"/>
              <a:t>Mistral (Mistral AI)</a:t>
            </a:r>
          </a:p>
          <a:p>
            <a:r>
              <a:rPr lang="en-GB" dirty="0"/>
              <a:t>Capabilities</a:t>
            </a:r>
          </a:p>
          <a:p>
            <a:pPr lvl="1"/>
            <a:r>
              <a:rPr lang="en-US" dirty="0"/>
              <a:t>Answering questions</a:t>
            </a:r>
          </a:p>
          <a:p>
            <a:pPr lvl="1"/>
            <a:r>
              <a:rPr lang="en-US" dirty="0"/>
              <a:t>Writing essays, code, or articles</a:t>
            </a:r>
          </a:p>
          <a:p>
            <a:pPr lvl="1"/>
            <a:r>
              <a:rPr lang="en-US" dirty="0"/>
              <a:t>Translating languages</a:t>
            </a:r>
          </a:p>
          <a:p>
            <a:pPr lvl="1"/>
            <a:r>
              <a:rPr lang="en-US" dirty="0"/>
              <a:t>Summarizing text</a:t>
            </a:r>
          </a:p>
          <a:p>
            <a:pPr lvl="1"/>
            <a:r>
              <a:rPr lang="en-US" dirty="0"/>
              <a:t>Chatting interactively in natural language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94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1451F87-2EF5-F1ED-90CB-AB64ED50D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178" y="3841591"/>
            <a:ext cx="1228507" cy="444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5112B6-E54A-0F27-B1DC-5236AB63D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979" y="4013329"/>
            <a:ext cx="4110275" cy="9391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6D4296-7B35-9CB4-8AA4-F0C67C07ACBD}"/>
              </a:ext>
            </a:extLst>
          </p:cNvPr>
          <p:cNvSpPr txBox="1"/>
          <p:nvPr/>
        </p:nvSpPr>
        <p:spPr>
          <a:xfrm>
            <a:off x="4816305" y="4383536"/>
            <a:ext cx="6407780" cy="218521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FF00"/>
                </a:solidFill>
              </a:rPr>
              <a:t>AI Application (e.g. ChatGPT)</a:t>
            </a:r>
          </a:p>
          <a:p>
            <a:pPr algn="ctr"/>
            <a:endParaRPr lang="en-IN" sz="2000" b="1" dirty="0">
              <a:solidFill>
                <a:srgbClr val="FFFF00"/>
              </a:solidFill>
            </a:endParaRPr>
          </a:p>
          <a:p>
            <a:pPr algn="ctr"/>
            <a:endParaRPr lang="en-IN" sz="2000" b="1" dirty="0">
              <a:solidFill>
                <a:srgbClr val="FFFF00"/>
              </a:solidFill>
            </a:endParaRPr>
          </a:p>
          <a:p>
            <a:pPr algn="ctr"/>
            <a:endParaRPr lang="en-IN" sz="2000" b="1" dirty="0">
              <a:solidFill>
                <a:srgbClr val="FFFF00"/>
              </a:solidFill>
            </a:endParaRPr>
          </a:p>
          <a:p>
            <a:pPr algn="ctr"/>
            <a:endParaRPr lang="en-IN" sz="2000" b="1" dirty="0">
              <a:solidFill>
                <a:srgbClr val="FFFF00"/>
              </a:solidFill>
            </a:endParaRPr>
          </a:p>
          <a:p>
            <a:pPr algn="ctr"/>
            <a:endParaRPr lang="en-IN" b="1" dirty="0">
              <a:solidFill>
                <a:srgbClr val="FFFF00"/>
              </a:solidFill>
            </a:endParaRPr>
          </a:p>
          <a:p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10FAC-9A80-58D0-C927-3F49C62F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LLM and Tools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C1B56-82EB-DA36-13E8-8FB5191C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LLM just predicts the next token (word) and it may not have up to date information</a:t>
            </a:r>
          </a:p>
          <a:p>
            <a:r>
              <a:rPr lang="en-IN" dirty="0"/>
              <a:t>But then how can it answer a question such as </a:t>
            </a:r>
            <a:r>
              <a:rPr lang="en-IN" i="1" dirty="0"/>
              <a:t>What are the business headlines of today?</a:t>
            </a:r>
            <a:endParaRPr lang="en-IN" dirty="0"/>
          </a:p>
          <a:p>
            <a:r>
              <a:rPr lang="en-GB" dirty="0"/>
              <a:t>Reason: They run inside an application and have access to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74822F-7422-2328-9823-79BFFB4DE49D}"/>
              </a:ext>
            </a:extLst>
          </p:cNvPr>
          <p:cNvSpPr txBox="1"/>
          <p:nvPr/>
        </p:nvSpPr>
        <p:spPr>
          <a:xfrm>
            <a:off x="4914027" y="5048275"/>
            <a:ext cx="198934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LLM 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(e.g. GPT-4o)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02A3AD-CCAF-F984-33E5-66AC65F7DD18}"/>
              </a:ext>
            </a:extLst>
          </p:cNvPr>
          <p:cNvSpPr txBox="1"/>
          <p:nvPr/>
        </p:nvSpPr>
        <p:spPr>
          <a:xfrm>
            <a:off x="7411758" y="4879588"/>
            <a:ext cx="358896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You are a helpful assistant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You can use the following tools: </a:t>
            </a:r>
            <a:r>
              <a:rPr lang="en-IN" dirty="0">
                <a:solidFill>
                  <a:srgbClr val="FF0000"/>
                </a:solidFill>
              </a:rPr>
              <a:t>WEB SEARCH, CALCULATOR, …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0FAE9A0-03AD-0264-E1EC-E22FBF259E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38200" y="4470079"/>
            <a:ext cx="900832" cy="180272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A30980-B5A5-BB1A-21F2-F399C9349F7A}"/>
              </a:ext>
            </a:extLst>
          </p:cNvPr>
          <p:cNvCxnSpPr>
            <a:cxnSpLocks/>
          </p:cNvCxnSpPr>
          <p:nvPr/>
        </p:nvCxnSpPr>
        <p:spPr>
          <a:xfrm>
            <a:off x="1919542" y="5242094"/>
            <a:ext cx="310616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B7209C-F0D6-E33B-3CB1-42E13C415822}"/>
              </a:ext>
            </a:extLst>
          </p:cNvPr>
          <p:cNvCxnSpPr>
            <a:cxnSpLocks/>
          </p:cNvCxnSpPr>
          <p:nvPr/>
        </p:nvCxnSpPr>
        <p:spPr>
          <a:xfrm>
            <a:off x="6735847" y="5242094"/>
            <a:ext cx="970242" cy="63519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F23689-8DAC-69AC-DE85-914A70D5C2AF}"/>
              </a:ext>
            </a:extLst>
          </p:cNvPr>
          <p:cNvCxnSpPr>
            <a:cxnSpLocks/>
          </p:cNvCxnSpPr>
          <p:nvPr/>
        </p:nvCxnSpPr>
        <p:spPr>
          <a:xfrm flipV="1">
            <a:off x="10564068" y="4286490"/>
            <a:ext cx="436652" cy="82181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1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FE38-5A8F-14F7-412E-3F2D51D6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 Agent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E71C1-A590-FA90-7F94-95CABEAD7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AI Agent</a:t>
            </a:r>
            <a:r>
              <a:rPr lang="en-IN" dirty="0"/>
              <a:t>: </a:t>
            </a:r>
            <a:r>
              <a:rPr lang="en-US" dirty="0"/>
              <a:t>A system that can perceive its environment, make decisions, and take actions in order to achieve specific goals</a:t>
            </a:r>
          </a:p>
          <a:p>
            <a:r>
              <a:rPr lang="en-US" dirty="0"/>
              <a:t>Like a software (or robot) that can sense, think, and act—sometimes even learning from experience</a:t>
            </a:r>
          </a:p>
          <a:p>
            <a:r>
              <a:rPr lang="en-US" dirty="0"/>
              <a:t>Key elements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8DA12A-F307-3446-D90F-4B07BF6E2876}"/>
              </a:ext>
            </a:extLst>
          </p:cNvPr>
          <p:cNvGraphicFramePr>
            <a:graphicFrameLocks noGrp="1"/>
          </p:cNvGraphicFramePr>
          <p:nvPr/>
        </p:nvGraphicFramePr>
        <p:xfrm>
          <a:off x="1089194" y="4147820"/>
          <a:ext cx="10139253" cy="216408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498604">
                  <a:extLst>
                    <a:ext uri="{9D8B030D-6E8A-4147-A177-3AD203B41FA5}">
                      <a16:colId xmlns:a16="http://schemas.microsoft.com/office/drawing/2014/main" val="1808843905"/>
                    </a:ext>
                  </a:extLst>
                </a:gridCol>
                <a:gridCol w="2806021">
                  <a:extLst>
                    <a:ext uri="{9D8B030D-6E8A-4147-A177-3AD203B41FA5}">
                      <a16:colId xmlns:a16="http://schemas.microsoft.com/office/drawing/2014/main" val="2298010791"/>
                    </a:ext>
                  </a:extLst>
                </a:gridCol>
                <a:gridCol w="4834628">
                  <a:extLst>
                    <a:ext uri="{9D8B030D-6E8A-4147-A177-3AD203B41FA5}">
                      <a16:colId xmlns:a16="http://schemas.microsoft.com/office/drawing/2014/main" val="2089804425"/>
                    </a:ext>
                  </a:extLst>
                </a:gridCol>
              </a:tblGrid>
              <a:tr h="1698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Capability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Definition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Examples</a:t>
                      </a:r>
                      <a:endParaRPr lang="en-GB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492454"/>
                  </a:ext>
                </a:extLst>
              </a:tr>
              <a:tr h="2972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Perception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Takes input from the environment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/>
                        <a:t>Camera images, text, audio, sensor data, user queries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860088"/>
                  </a:ext>
                </a:extLst>
              </a:tr>
              <a:tr h="4246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Reasoning / Decision-making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Decides what to do using rules, logic, or machine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Choosing the best move in chess, planning a route, selecting a response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1334458"/>
                  </a:ext>
                </a:extLst>
              </a:tr>
              <a:tr h="4246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Action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Performs tasks based on decisions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Moving a robot arm, answering a question, executing a command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044297"/>
                  </a:ext>
                </a:extLst>
              </a:tr>
              <a:tr h="4246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Learning (optional)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Improves performance over time using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Updating chatbot responses, refining recommendations, improving 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612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46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C956-CA8D-E3BE-BA35-F8BBCD61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Agentic AI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12DDE-525B-901F-1C56-598D8068A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First AI wave: Machines were </a:t>
            </a:r>
            <a:r>
              <a:rPr lang="en-IN" i="1" dirty="0"/>
              <a:t>learning from us</a:t>
            </a:r>
          </a:p>
          <a:p>
            <a:r>
              <a:rPr lang="en-IN" dirty="0"/>
              <a:t>Next wave: Machines are </a:t>
            </a:r>
            <a:r>
              <a:rPr lang="en-IN" i="1" dirty="0"/>
              <a:t>acting for us</a:t>
            </a:r>
            <a:endParaRPr lang="en-IN" dirty="0"/>
          </a:p>
          <a:p>
            <a:r>
              <a:rPr lang="en-IN" dirty="0"/>
              <a:t>Result: Software is not just </a:t>
            </a:r>
            <a:r>
              <a:rPr lang="en-IN" i="1" dirty="0"/>
              <a:t>reactive</a:t>
            </a:r>
            <a:r>
              <a:rPr lang="en-IN" dirty="0"/>
              <a:t>, but it is </a:t>
            </a:r>
            <a:r>
              <a:rPr lang="en-IN" i="1" dirty="0"/>
              <a:t>proactive</a:t>
            </a:r>
          </a:p>
          <a:p>
            <a:pPr lvl="1"/>
            <a:r>
              <a:rPr lang="en-GB" dirty="0"/>
              <a:t>Can take initiatives, make decisions, complete complex workflows seamlessly</a:t>
            </a:r>
          </a:p>
          <a:p>
            <a:r>
              <a:rPr lang="en-GB" b="1" dirty="0"/>
              <a:t>Agentic AI</a:t>
            </a:r>
            <a:r>
              <a:rPr lang="en-GB" dirty="0"/>
              <a:t>: Software that does not wait for the user’s command – It knows its goal</a:t>
            </a:r>
          </a:p>
          <a:p>
            <a:r>
              <a:rPr lang="en-GB" dirty="0"/>
              <a:t>Agentic AI software takes steps to go there</a:t>
            </a:r>
          </a:p>
          <a:p>
            <a:pPr lvl="1"/>
            <a:r>
              <a:rPr lang="en-GB" dirty="0"/>
              <a:t>Call API</a:t>
            </a:r>
          </a:p>
          <a:p>
            <a:pPr lvl="1"/>
            <a:r>
              <a:rPr lang="en-GB" dirty="0"/>
              <a:t>Pull data</a:t>
            </a:r>
          </a:p>
          <a:p>
            <a:pPr lvl="1"/>
            <a:r>
              <a:rPr lang="en-GB" dirty="0"/>
              <a:t>Send email</a:t>
            </a:r>
          </a:p>
          <a:p>
            <a:pPr lvl="1"/>
            <a:r>
              <a:rPr lang="en-GB" dirty="0"/>
              <a:t>Write code</a:t>
            </a:r>
          </a:p>
          <a:p>
            <a:pPr lvl="1"/>
            <a:r>
              <a:rPr lang="en-GB" dirty="0"/>
              <a:t>Check its own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512CA-7398-92D7-A94A-77582EEAC996}"/>
              </a:ext>
            </a:extLst>
          </p:cNvPr>
          <p:cNvSpPr txBox="1"/>
          <p:nvPr/>
        </p:nvSpPr>
        <p:spPr>
          <a:xfrm>
            <a:off x="7496684" y="954797"/>
            <a:ext cx="161241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Reactive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8F1C0-576B-0F11-E435-0B4570102C5C}"/>
              </a:ext>
            </a:extLst>
          </p:cNvPr>
          <p:cNvSpPr txBox="1"/>
          <p:nvPr/>
        </p:nvSpPr>
        <p:spPr>
          <a:xfrm>
            <a:off x="10287582" y="954797"/>
            <a:ext cx="161241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Proactive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8E68B433-8F74-6B74-C263-77B8A7382E11}"/>
              </a:ext>
            </a:extLst>
          </p:cNvPr>
          <p:cNvSpPr/>
          <p:nvPr/>
        </p:nvSpPr>
        <p:spPr>
          <a:xfrm>
            <a:off x="9359803" y="1027906"/>
            <a:ext cx="677074" cy="296223"/>
          </a:xfrm>
          <a:prstGeom prst="stripedRightArrow">
            <a:avLst/>
          </a:prstGeom>
          <a:solidFill>
            <a:srgbClr val="7030A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B777E3-C2E0-A0E7-C733-A505F19E68C5}"/>
              </a:ext>
            </a:extLst>
          </p:cNvPr>
          <p:cNvSpPr txBox="1"/>
          <p:nvPr/>
        </p:nvSpPr>
        <p:spPr>
          <a:xfrm>
            <a:off x="7496684" y="438741"/>
            <a:ext cx="1612415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2"/>
                </a:solidFill>
              </a:rPr>
              <a:t>Traditional AI</a:t>
            </a:r>
            <a:endParaRPr lang="en-GB" b="1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10C54-D26F-33B6-28E0-C4E2CD819D11}"/>
              </a:ext>
            </a:extLst>
          </p:cNvPr>
          <p:cNvSpPr txBox="1"/>
          <p:nvPr/>
        </p:nvSpPr>
        <p:spPr>
          <a:xfrm>
            <a:off x="10287582" y="438741"/>
            <a:ext cx="1612415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2"/>
                </a:solidFill>
              </a:rPr>
              <a:t>Agentic AI</a:t>
            </a:r>
            <a:endParaRPr lang="en-GB" b="1" dirty="0">
              <a:solidFill>
                <a:schemeClr val="bg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38D3E6-3B67-614C-DC96-DC5FB402A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92395" y="1397697"/>
            <a:ext cx="1174455" cy="10279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040C32-DE0F-9AD8-A3A6-B7AA02978B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287582" y="1540607"/>
            <a:ext cx="1697417" cy="95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16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55AF-8366-7199-8CA1-F6F0BD01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Agentic AI Evolution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538F3-452A-8EA3-CC41-B6D90071B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Artificial Intelligence (AI)</a:t>
            </a:r>
            <a:r>
              <a:rPr lang="en-IN" dirty="0"/>
              <a:t>: Broad umbrella</a:t>
            </a:r>
          </a:p>
          <a:p>
            <a:pPr lvl="1"/>
            <a:r>
              <a:rPr lang="en-IN" dirty="0"/>
              <a:t>Any system that mimics human cognitive functions</a:t>
            </a:r>
          </a:p>
          <a:p>
            <a:pPr lvl="1"/>
            <a:r>
              <a:rPr lang="en-IN" dirty="0"/>
              <a:t>Rule-based (Old), Self-learning (New)</a:t>
            </a:r>
          </a:p>
          <a:p>
            <a:r>
              <a:rPr lang="en-IN" b="1" dirty="0"/>
              <a:t>Machine Learning (ML)</a:t>
            </a:r>
            <a:r>
              <a:rPr lang="en-IN" dirty="0"/>
              <a:t>: Subset of AI</a:t>
            </a:r>
          </a:p>
          <a:p>
            <a:pPr lvl="1"/>
            <a:r>
              <a:rPr lang="en-IN" dirty="0"/>
              <a:t>Algorithms that improve through experience, evolve over time without being explicitly reprogrammed </a:t>
            </a:r>
          </a:p>
          <a:p>
            <a:pPr lvl="1"/>
            <a:r>
              <a:rPr lang="en-IN" dirty="0"/>
              <a:t>Examples: Spam filters, Recommendation engines, Fraud detection tools</a:t>
            </a:r>
          </a:p>
          <a:p>
            <a:r>
              <a:rPr lang="en-IN" b="1" dirty="0"/>
              <a:t>Deep Learning (DL)</a:t>
            </a:r>
            <a:r>
              <a:rPr lang="en-IN" dirty="0"/>
              <a:t>: Special form of ML that uses multi-layer neural networks</a:t>
            </a:r>
          </a:p>
          <a:p>
            <a:pPr lvl="1"/>
            <a:r>
              <a:rPr lang="en-IN" dirty="0"/>
              <a:t>Can process massive amounts of unstructured data such as images, videos, and speech</a:t>
            </a:r>
          </a:p>
          <a:p>
            <a:pPr lvl="1"/>
            <a:r>
              <a:rPr lang="en-IN" dirty="0"/>
              <a:t>Can understand humans’ </a:t>
            </a:r>
            <a:r>
              <a:rPr lang="en-IN" i="1" dirty="0"/>
              <a:t>natural language</a:t>
            </a:r>
          </a:p>
          <a:p>
            <a:r>
              <a:rPr lang="en-IN" b="1" dirty="0"/>
              <a:t>Agentic AI</a:t>
            </a:r>
            <a:r>
              <a:rPr lang="en-IN" dirty="0"/>
              <a:t>: Adds </a:t>
            </a:r>
            <a:r>
              <a:rPr lang="en-IN" b="1" dirty="0"/>
              <a:t>autonomy</a:t>
            </a:r>
            <a:r>
              <a:rPr lang="en-IN" dirty="0"/>
              <a:t>, unlike traditional AI, which waits for a human prompt</a:t>
            </a:r>
          </a:p>
          <a:p>
            <a:r>
              <a:rPr lang="en-IN" dirty="0"/>
              <a:t>Traditional AI </a:t>
            </a:r>
            <a:r>
              <a:rPr lang="en-IN" i="1" dirty="0"/>
              <a:t>answers human questions</a:t>
            </a:r>
            <a:r>
              <a:rPr lang="en-IN" dirty="0"/>
              <a:t>, Agentic AI </a:t>
            </a:r>
            <a:r>
              <a:rPr lang="en-IN" i="1" dirty="0"/>
              <a:t>pursue objectives/solve our problems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54721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Agentic AI</vt:lpstr>
      <vt:lpstr>Andrej Karpathy</vt:lpstr>
      <vt:lpstr>Andrej Karpathy</vt:lpstr>
      <vt:lpstr>Large Language Model (LLM)</vt:lpstr>
      <vt:lpstr>LLM and Tools</vt:lpstr>
      <vt:lpstr>AI Agent</vt:lpstr>
      <vt:lpstr>Agentic AI</vt:lpstr>
      <vt:lpstr>Agentic AI Evolution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2</cp:revision>
  <dcterms:created xsi:type="dcterms:W3CDTF">2025-08-31T06:17:25Z</dcterms:created>
  <dcterms:modified xsi:type="dcterms:W3CDTF">2025-08-31T06:28:56Z</dcterms:modified>
</cp:coreProperties>
</file>