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1" r:id="rId2"/>
    <p:sldId id="462" r:id="rId3"/>
    <p:sldId id="506" r:id="rId4"/>
    <p:sldId id="463" r:id="rId5"/>
    <p:sldId id="464" r:id="rId6"/>
    <p:sldId id="502" r:id="rId7"/>
    <p:sldId id="504" r:id="rId8"/>
    <p:sldId id="505" r:id="rId9"/>
    <p:sldId id="503" r:id="rId10"/>
    <p:sldId id="507" r:id="rId11"/>
    <p:sldId id="508" r:id="rId12"/>
    <p:sldId id="509" r:id="rId13"/>
    <p:sldId id="510" r:id="rId14"/>
    <p:sldId id="511" r:id="rId15"/>
    <p:sldId id="512" r:id="rId16"/>
    <p:sldId id="514" r:id="rId17"/>
    <p:sldId id="513" r:id="rId18"/>
    <p:sldId id="515" r:id="rId19"/>
    <p:sldId id="516" r:id="rId20"/>
    <p:sldId id="480" r:id="rId21"/>
    <p:sldId id="481" r:id="rId22"/>
    <p:sldId id="465" r:id="rId23"/>
    <p:sldId id="423" r:id="rId24"/>
    <p:sldId id="424" r:id="rId25"/>
    <p:sldId id="4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7562-60D7-4F19-EF61-9D4868BBA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D92D-E80B-B13B-5A87-21DB21DB5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5AD8-BCE6-7165-D294-E8C758BF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FB58-1298-3F5F-D4E0-FF68FB3E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9706-59A2-64A5-2580-21643B8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1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3FFA-7A6F-6C6E-D16B-5AB5C113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E57D-E72C-ED33-D598-43608BA5E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6D71-E014-8ED0-0F77-733ECDC4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E84E-2992-299F-288F-05C9ADC6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912E-F919-F5DE-9622-44113646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1D2EB-EC40-E6CD-4263-E41050D2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95423-4C63-5BF9-EC23-C20BA558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9BD1-3E06-4A83-7271-0B9737A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EBF5-DDD3-D63F-59F0-C3583E64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B282-3966-7F7E-D684-28384E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B04A-57D5-D200-3F87-32747893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3A43-0286-6607-500B-A36ADE19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48AE-5AFF-956E-3862-7ACD89DD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5574-D30D-0D16-7E5C-70A5E89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F2EC-004F-BC96-0EC8-F2A025B8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7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33F9-2F5D-B61C-DDC3-6D582A64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205F3-A353-2145-6BD5-993BA816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86C3-F1AA-3203-6375-0B9B8FF1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FAD1-BD12-7B80-BA17-08ED0294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7F6B-38FD-D045-AE14-EB54629E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1FD1-317B-0907-C928-31C188F7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8D6E-610D-4F41-08F4-7378A66E4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FA8A-9ECD-F244-954C-C72448B4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AA81-512C-50BF-F94E-5A8C0300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2787-E6EB-1B39-9699-A3A16C69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3C41-E75E-143C-32E6-88052C9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8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BB1D-B8C3-EB77-25C2-EA2C28C3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C2F9-9816-9C95-D234-DCD7AA4F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23D08-2C45-448C-650C-37515B8A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CC69-A7A0-DFFC-7973-D1DD3E2D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F1350-765B-FF80-A367-A012ED68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AEB75-F378-8065-D71F-80498B8B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042B3-6D87-8C7C-9123-0E0A84A3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58FD2-F757-F184-DE19-959AC62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4456-57E7-275D-8939-5C46E7C7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327FE-A7CE-F463-45E1-145E65D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3636-0958-0991-F81F-ABF87956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B46C-E157-3A34-503B-E48CD368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5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6B736-AED5-7872-1E86-DC3B45D2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4155D-FD6C-7AF8-4C9D-421C78E2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E170-4D50-1A0F-6C2E-61C038EC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EF0C-1A3D-1C89-EDD3-33BC5D8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563C-8422-25BB-37AE-736B08AC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436AB-F90F-09D3-790A-68EC48EE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CEB4-B5EB-4251-1811-A0A5880B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234C-D84C-A4A6-8919-B086CDC0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D46C-03BE-F0E2-2C9F-5A39CD97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79C1-0659-1228-AB9D-2CE7D23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C5942-F87F-11F0-021F-2EC92ABB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ECEBC-3C9B-95A6-EED7-7A63FA4B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F2AA1-1CDF-3D4D-8351-1399B3A3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65E2-574C-33D7-4849-E383706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987A-9107-55A8-704B-56C488A7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9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919FF-40F0-5BBB-C572-1F39C44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67A77-C845-2702-F922-365FD2FC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E55-E9F5-86F3-1132-DB2BC1D72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0448-56BB-451C-BCA3-8E574C5C155D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F7E9-5353-9AE5-EAD5-433F4BFF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1D4D-5176-ABA7-C020-82B06E581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0B2C-CE56-4F7F-8212-C5BAFF366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svgsilh.com/image/151791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vgsilh.com/image/15179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DB25-DAA8-E930-7711-86B19C4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in OpenAI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46AC-CE4C-1453-27FA-111EF7D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20403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452-7F1D-463B-1439-4D90AB4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Computing Embeddings (</a:t>
            </a:r>
            <a:r>
              <a:rPr lang="en-US" dirty="0"/>
              <a:t>1_openai_agent_sdk_cs_agent_2.py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E307-0E37-7EC6-7315-D6927D1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customer might ask a question in many ways, like:</a:t>
            </a:r>
          </a:p>
          <a:p>
            <a:pPr lvl="1"/>
            <a:r>
              <a:rPr lang="en-US" dirty="0"/>
              <a:t>"How long does shipping take?"</a:t>
            </a:r>
          </a:p>
          <a:p>
            <a:pPr lvl="1"/>
            <a:r>
              <a:rPr lang="en-US" dirty="0"/>
              <a:t>"When will my order arrive?"</a:t>
            </a:r>
          </a:p>
          <a:p>
            <a:r>
              <a:rPr lang="en-US" dirty="0"/>
              <a:t>Even though these questions are phrased differently, they are </a:t>
            </a:r>
            <a:r>
              <a:rPr lang="en-US" b="1" dirty="0"/>
              <a:t>semantically</a:t>
            </a:r>
            <a:r>
              <a:rPr lang="en-US" dirty="0"/>
              <a:t> similar</a:t>
            </a:r>
          </a:p>
          <a:p>
            <a:r>
              <a:rPr lang="en-US" dirty="0"/>
              <a:t>Embeddings convert both the stored answers and user queries into vectors, so we can measure how similar they are, even if the wording is different</a:t>
            </a:r>
          </a:p>
          <a:p>
            <a:pPr lvl="1"/>
            <a:r>
              <a:rPr lang="en-US" dirty="0"/>
              <a:t>"return policy" → [0.12, -0.33, 0.87, ...]</a:t>
            </a:r>
          </a:p>
          <a:p>
            <a:pPr lvl="1"/>
            <a:r>
              <a:rPr lang="en-US" dirty="0"/>
              <a:t>"You can return any product within 30 days of delivery." → [0.11, -0.31, 0.85, ...]</a:t>
            </a:r>
          </a:p>
          <a:p>
            <a:r>
              <a:rPr lang="en-US" dirty="0"/>
              <a:t>Cosine similarity: Measures the angle between two vectors. Closer vectors → smaller angle → higher similarity</a:t>
            </a:r>
          </a:p>
          <a:p>
            <a:r>
              <a:rPr lang="en-US" dirty="0"/>
              <a:t>Visit https://openai-embeddings.streamlit.app/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D0F-24A3-F1BC-7BE5-A6654D5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4F25-A13E-5DAB-BDE8-9AD96E0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1DD83-9EC8-103B-9CF7-8CA739C45E54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(text):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response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client.embeddings.create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model="text-embedding-ada-002",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input=text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response.data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[0].embedding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CB75A-1282-03FD-A523-4D2637CE93B0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takes a text string (like an answer or a query), sends it to the OpenAI embeddings endpoint, and retrieves its vector representation</a:t>
            </a:r>
          </a:p>
          <a:p>
            <a:endParaRPr lang="en-US" dirty="0"/>
          </a:p>
          <a:p>
            <a:r>
              <a:rPr lang="en-US" dirty="0"/>
              <a:t>The model="text-embedding-ada-002" is one of OpenAI’s models optimized for generating embeddings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5853-E7B9-1AA8-73ED-1F4F7BA7B3D6}"/>
              </a:ext>
            </a:extLst>
          </p:cNvPr>
          <p:cNvSpPr txBox="1"/>
          <p:nvPr/>
        </p:nvSpPr>
        <p:spPr>
          <a:xfrm>
            <a:off x="322520" y="3963165"/>
            <a:ext cx="514615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embedding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("Our standard shipping time is 3-5 business days.") # Just an example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4C2A-FD26-C484-22B6-D77017AB402E}"/>
              </a:ext>
            </a:extLst>
          </p:cNvPr>
          <p:cNvSpPr txBox="1"/>
          <p:nvPr/>
        </p:nvSpPr>
        <p:spPr>
          <a:xfrm>
            <a:off x="5709684" y="3963165"/>
            <a:ext cx="546513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means we are  asking OpenAI’s text-embedding-ada-002 model to convert the sentence:</a:t>
            </a:r>
          </a:p>
          <a:p>
            <a:r>
              <a:rPr lang="en-US" i="1" dirty="0"/>
              <a:t>"Our standard shipping time is 3-5 business days."</a:t>
            </a:r>
          </a:p>
          <a:p>
            <a:r>
              <a:rPr lang="en-US" dirty="0"/>
              <a:t>into a vector of numbers, typically a list of 1536 floating-point values (for this model)</a:t>
            </a:r>
          </a:p>
          <a:p>
            <a:r>
              <a:rPr lang="en-US" dirty="0"/>
              <a:t>Output could be: [0.012345, -0.023456, 0.045678, ...,]</a:t>
            </a:r>
          </a:p>
          <a:p>
            <a:r>
              <a:rPr lang="en-US" dirty="0"/>
              <a:t>It would be 1536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40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0560-B776-A7A4-D234-E6E944D0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3C9-CEDF-3399-2337-E6DC310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18F-4D1F-EE5B-889B-9E6E6764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4FB5D-3CE6-F0E5-E9D2-0C89BF958B7F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(vec1, vec2):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v1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v2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(vec2)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np.dot(v1, v2) /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(v1) *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(v2))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15DC4-D42D-BD94-376D-652765347741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compares two embeddings (vectors) and computes how similar they are</a:t>
            </a:r>
          </a:p>
          <a:p>
            <a:r>
              <a:rPr lang="en-US" dirty="0"/>
              <a:t>The result is a number between -1 and 1:</a:t>
            </a:r>
          </a:p>
          <a:p>
            <a:r>
              <a:rPr lang="en-US" dirty="0"/>
              <a:t>1 → identical meaning</a:t>
            </a:r>
          </a:p>
          <a:p>
            <a:r>
              <a:rPr lang="en-US" dirty="0"/>
              <a:t>0 → unrelated</a:t>
            </a:r>
          </a:p>
          <a:p>
            <a:r>
              <a:rPr lang="en-US" dirty="0"/>
              <a:t>-1 → opposite meaning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9B0A-F9F4-BD29-F82B-E297F2281A9B}"/>
              </a:ext>
            </a:extLst>
          </p:cNvPr>
          <p:cNvSpPr txBox="1"/>
          <p:nvPr/>
        </p:nvSpPr>
        <p:spPr>
          <a:xfrm>
            <a:off x="322520" y="3963165"/>
            <a:ext cx="514615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for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 in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embeddings_index.items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score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query_embedding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embedding)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if score &gt;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score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best_topic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D6C8F-5BEA-454A-E0CA-B029524B88BE}"/>
              </a:ext>
            </a:extLst>
          </p:cNvPr>
          <p:cNvSpPr txBox="1"/>
          <p:nvPr/>
        </p:nvSpPr>
        <p:spPr>
          <a:xfrm>
            <a:off x="5678672" y="4328676"/>
            <a:ext cx="54651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the query embedding with all stored embeddings</a:t>
            </a:r>
          </a:p>
          <a:p>
            <a:r>
              <a:rPr lang="en-US" dirty="0"/>
              <a:t>Select the topic whose embedding is most similar to the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5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221-664A-C72A-377D-6297EED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(</a:t>
            </a:r>
            <a:r>
              <a:rPr lang="en-GB" dirty="0"/>
              <a:t>Retrieval-Augmented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4230-5067-6E10-43FC-804A055C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Language Models (LLMs) like GPT are powerful but have limitations:</a:t>
            </a:r>
          </a:p>
          <a:p>
            <a:pPr lvl="1"/>
            <a:r>
              <a:rPr lang="en-US" dirty="0"/>
              <a:t>They rely only on the knowledge they were trained on and do not update easily</a:t>
            </a:r>
          </a:p>
          <a:p>
            <a:pPr lvl="1"/>
            <a:r>
              <a:rPr lang="en-US" dirty="0"/>
              <a:t>They can hallucinate or generate incorrect information when knowledge gaps exist</a:t>
            </a:r>
          </a:p>
          <a:p>
            <a:r>
              <a:rPr lang="en-US" dirty="0"/>
              <a:t>Retrieval systems like search engines can fetch relevant information but do not generate conversational responses.</a:t>
            </a:r>
          </a:p>
          <a:p>
            <a:r>
              <a:rPr lang="en-US" dirty="0"/>
              <a:t>RAG integrates both worlds:</a:t>
            </a:r>
          </a:p>
          <a:p>
            <a:pPr lvl="1"/>
            <a:r>
              <a:rPr lang="en-US" dirty="0"/>
              <a:t>Retrieves relevant documents or facts from a knowledge base</a:t>
            </a:r>
          </a:p>
          <a:p>
            <a:pPr lvl="1"/>
            <a:r>
              <a:rPr lang="en-US" dirty="0"/>
              <a:t>Generates responses grounded in the retrieved information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1E4E-0627-04B6-CB9A-0342F14AF084}"/>
              </a:ext>
            </a:extLst>
          </p:cNvPr>
          <p:cNvSpPr txBox="1"/>
          <p:nvPr/>
        </p:nvSpPr>
        <p:spPr>
          <a:xfrm>
            <a:off x="1942214" y="173002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RAG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FC9D-F51E-29FA-3FD2-E7CE76A75A26}"/>
              </a:ext>
            </a:extLst>
          </p:cNvPr>
          <p:cNvSpPr txBox="1"/>
          <p:nvPr/>
        </p:nvSpPr>
        <p:spPr>
          <a:xfrm>
            <a:off x="4330110" y="180459"/>
            <a:ext cx="458085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Information Retrieval + Language Generation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4997C-E39D-698C-1592-F6CBEDD6D5D8}"/>
              </a:ext>
            </a:extLst>
          </p:cNvPr>
          <p:cNvSpPr txBox="1"/>
          <p:nvPr/>
        </p:nvSpPr>
        <p:spPr>
          <a:xfrm>
            <a:off x="3136162" y="180459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=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196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4DC-2491-F410-9C48-3A9840FC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RAG: Core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B3B5-A8BA-F04E-91BC-F583BB22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409E-AADF-2E9B-EF5E-2A7C394A9875}"/>
              </a:ext>
            </a:extLst>
          </p:cNvPr>
          <p:cNvSpPr txBox="1"/>
          <p:nvPr/>
        </p:nvSpPr>
        <p:spPr>
          <a:xfrm>
            <a:off x="921488" y="1942214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Retriever</a:t>
            </a:r>
          </a:p>
          <a:p>
            <a:endParaRPr lang="en-IN" dirty="0"/>
          </a:p>
          <a:p>
            <a:r>
              <a:rPr lang="en-GB" dirty="0"/>
              <a:t>Fetches relevant documents or text passages from a large corpus</a:t>
            </a:r>
          </a:p>
          <a:p>
            <a:endParaRPr lang="en-GB" dirty="0"/>
          </a:p>
          <a:p>
            <a:r>
              <a:rPr lang="en-GB" dirty="0"/>
              <a:t>Examples: BM25, dense vector search (FAISS, Elasticsearch), DPR (Dense Passage Retrieval), etc</a:t>
            </a:r>
          </a:p>
          <a:p>
            <a:endParaRPr lang="en-GB" dirty="0"/>
          </a:p>
          <a:p>
            <a:r>
              <a:rPr lang="en-GB" dirty="0"/>
              <a:t>Input: Query or user prompt</a:t>
            </a:r>
          </a:p>
          <a:p>
            <a:endParaRPr lang="en-GB" dirty="0"/>
          </a:p>
          <a:p>
            <a:r>
              <a:rPr lang="en-GB" dirty="0"/>
              <a:t>Output: Top-k relevant 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674B4-D435-C7C7-93C8-1ED867CDFBA8}"/>
              </a:ext>
            </a:extLst>
          </p:cNvPr>
          <p:cNvSpPr txBox="1"/>
          <p:nvPr/>
        </p:nvSpPr>
        <p:spPr>
          <a:xfrm>
            <a:off x="6096000" y="1942213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Generator</a:t>
            </a:r>
          </a:p>
          <a:p>
            <a:endParaRPr lang="en-IN" dirty="0"/>
          </a:p>
          <a:p>
            <a:r>
              <a:rPr lang="en-US" dirty="0"/>
              <a:t>A language model (e.g., GPT, BART, T5) that takes the user query and retrieved documents as input</a:t>
            </a:r>
          </a:p>
          <a:p>
            <a:endParaRPr lang="en-US" dirty="0"/>
          </a:p>
          <a:p>
            <a:r>
              <a:rPr lang="en-US" dirty="0"/>
              <a:t>Generates an output that is informed by both the query and the retrieved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57BE8-AF7C-6CC3-9F3D-081764D32DA1}"/>
              </a:ext>
            </a:extLst>
          </p:cNvPr>
          <p:cNvCxnSpPr/>
          <p:nvPr/>
        </p:nvCxnSpPr>
        <p:spPr>
          <a:xfrm>
            <a:off x="4508205" y="4869712"/>
            <a:ext cx="1516911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EA3A40-ADD4-B49C-1530-4DE143F3622F}"/>
              </a:ext>
            </a:extLst>
          </p:cNvPr>
          <p:cNvCxnSpPr>
            <a:cxnSpLocks/>
          </p:cNvCxnSpPr>
          <p:nvPr/>
        </p:nvCxnSpPr>
        <p:spPr>
          <a:xfrm flipV="1">
            <a:off x="6010940" y="2679405"/>
            <a:ext cx="0" cy="2183218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F165F-5C48-24EC-3A3F-856DF4D852AD}"/>
              </a:ext>
            </a:extLst>
          </p:cNvPr>
          <p:cNvCxnSpPr>
            <a:cxnSpLocks/>
          </p:cNvCxnSpPr>
          <p:nvPr/>
        </p:nvCxnSpPr>
        <p:spPr>
          <a:xfrm>
            <a:off x="6003851" y="2679406"/>
            <a:ext cx="205563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E181-2545-8667-9136-1F0EF78C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44"/>
            <a:ext cx="10515600" cy="799698"/>
          </a:xfrm>
        </p:spPr>
        <p:txBody>
          <a:bodyPr>
            <a:normAutofit/>
          </a:bodyPr>
          <a:lstStyle/>
          <a:p>
            <a:r>
              <a:rPr lang="en-IN" dirty="0"/>
              <a:t>RAG: Step-by-Step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E99A-941A-EF0E-04C2-3380675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56BC77-14C0-6702-A01E-D489D94C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5965" y="1333439"/>
            <a:ext cx="526693" cy="105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ED4D2-2627-8B0A-8DE3-DDFDF1D265AE}"/>
              </a:ext>
            </a:extLst>
          </p:cNvPr>
          <p:cNvSpPr txBox="1"/>
          <p:nvPr/>
        </p:nvSpPr>
        <p:spPr>
          <a:xfrm>
            <a:off x="2686876" y="1598501"/>
            <a:ext cx="928577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"What is the capital of France?"</a:t>
            </a:r>
            <a:endParaRPr lang="en-GB" sz="1400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B225A29-8D43-A1DC-0BDE-B13698E94F66}"/>
              </a:ext>
            </a:extLst>
          </p:cNvPr>
          <p:cNvSpPr/>
          <p:nvPr/>
        </p:nvSpPr>
        <p:spPr>
          <a:xfrm>
            <a:off x="4450611" y="2014942"/>
            <a:ext cx="1077432" cy="708838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F67C-2382-FC20-2790-87DED9A97E9A}"/>
              </a:ext>
            </a:extLst>
          </p:cNvPr>
          <p:cNvSpPr txBox="1"/>
          <p:nvPr/>
        </p:nvSpPr>
        <p:spPr>
          <a:xfrm>
            <a:off x="463275" y="3311393"/>
            <a:ext cx="4071731" cy="206210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Looks into a knowledge base and finds documents or passages related to "France" and "capital."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Example documents retrieved: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"Paris is the capital and largest city of France."</a:t>
            </a:r>
          </a:p>
          <a:p>
            <a:r>
              <a:rPr lang="en-US" sz="1600" dirty="0">
                <a:solidFill>
                  <a:schemeClr val="bg1"/>
                </a:solidFill>
              </a:rPr>
              <a:t>"France is located in Western Europe with Paris as its administrative center."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5CD0D1-5620-A893-4CCC-C1B822B4E0C7}"/>
              </a:ext>
            </a:extLst>
          </p:cNvPr>
          <p:cNvSpPr/>
          <p:nvPr/>
        </p:nvSpPr>
        <p:spPr>
          <a:xfrm>
            <a:off x="2109280" y="1892779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  <a:endParaRPr lang="en-GB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15F8CB-9779-C1FA-662E-4BA392AFF802}"/>
              </a:ext>
            </a:extLst>
          </p:cNvPr>
          <p:cNvSpPr/>
          <p:nvPr/>
        </p:nvSpPr>
        <p:spPr>
          <a:xfrm>
            <a:off x="3799763" y="1923081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  <a:endParaRPr lang="en-GB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5989A9-A632-B69C-F101-907B8E19D08D}"/>
              </a:ext>
            </a:extLst>
          </p:cNvPr>
          <p:cNvSpPr/>
          <p:nvPr/>
        </p:nvSpPr>
        <p:spPr>
          <a:xfrm rot="5400000">
            <a:off x="2304899" y="2881642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  <a:endParaRPr lang="en-GB" sz="1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582C49-FD7E-3DAD-6E1C-88AE66A1D3C4}"/>
              </a:ext>
            </a:extLst>
          </p:cNvPr>
          <p:cNvSpPr/>
          <p:nvPr/>
        </p:nvSpPr>
        <p:spPr>
          <a:xfrm rot="5400000">
            <a:off x="6541405" y="2813734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4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1175B-DB7C-EE06-4154-FA6BD49BFF03}"/>
              </a:ext>
            </a:extLst>
          </p:cNvPr>
          <p:cNvSpPr txBox="1"/>
          <p:nvPr/>
        </p:nvSpPr>
        <p:spPr>
          <a:xfrm>
            <a:off x="4652270" y="3286402"/>
            <a:ext cx="4213366" cy="280076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retrieved documents are combined with the original query.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to the generator: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Documents: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1. Paris is the capital and largest city of France.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2. France is located in Western Europe with Paris as its administrative center.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Query: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What is the capital of France?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E7EE50-A9C5-7F13-E7B3-53018C45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258" y="74557"/>
            <a:ext cx="2627482" cy="211788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450835-AD78-C5B6-7B2B-0627D4BD21A3}"/>
              </a:ext>
            </a:extLst>
          </p:cNvPr>
          <p:cNvSpPr/>
          <p:nvPr/>
        </p:nvSpPr>
        <p:spPr>
          <a:xfrm>
            <a:off x="9046321" y="2190306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</a:t>
            </a:r>
            <a:endParaRPr lang="en-GB" sz="1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946C1D90-3BB6-A01A-EB82-56A3E1470E99}"/>
              </a:ext>
            </a:extLst>
          </p:cNvPr>
          <p:cNvSpPr/>
          <p:nvPr/>
        </p:nvSpPr>
        <p:spPr>
          <a:xfrm>
            <a:off x="9573421" y="2069756"/>
            <a:ext cx="1194929" cy="708838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Generator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3DF9F3-3B49-6D1E-1235-E12AD24F0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208" y="1125974"/>
            <a:ext cx="821354" cy="8352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B76456-CAD5-541D-FBB8-10DFEE523C15}"/>
              </a:ext>
            </a:extLst>
          </p:cNvPr>
          <p:cNvSpPr txBox="1"/>
          <p:nvPr/>
        </p:nvSpPr>
        <p:spPr>
          <a:xfrm>
            <a:off x="9130553" y="3286402"/>
            <a:ext cx="2902017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language model processes this context and generates a coherent, accurate response: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"The capital of France is Paris."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F0DE56-2F66-370C-4731-3143CAA43EB1}"/>
              </a:ext>
            </a:extLst>
          </p:cNvPr>
          <p:cNvCxnSpPr/>
          <p:nvPr/>
        </p:nvCxnSpPr>
        <p:spPr>
          <a:xfrm flipH="1">
            <a:off x="2629786" y="2369361"/>
            <a:ext cx="1820825" cy="486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17B1C-875B-3C71-BC43-22F6CCBED79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5528043" y="2369361"/>
            <a:ext cx="1230910" cy="418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BA9B4-9FC5-8B57-67E6-8BEFA17C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5A90-1DB4-FAE9-3392-91589053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7B7CE3-B20B-3E54-02F0-8CF90A435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031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RAG-Token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How documents are used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Concatenates query and all documents into one sequence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Dynamically attends to different documents at each token generation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95045933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Processing style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Processes the entire sequence in a single pass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Generates output token by token, choosing which documents to attend to at each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6667110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Input length handling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Limited by model’s maximum input size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handle longer contexts by selectively attending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94538761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Flexibility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All documents treated equally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/>
                        <a:t>Focuses on relevant documents dynamically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181365631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Accuracy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May include unnecessary or less relevant info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context-aware, potentially more accurate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889102895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Computational cost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Lower, since it processes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Higher, due to repeated attention computations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6422287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Implementation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Simpler setup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complex, requires careful design and tuning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046220660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use case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When speed and simplicity are important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When accuracy and long-context reasoning are needed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42179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2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1D61-0BB9-1880-2A9E-2A3DC39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6995F-D831-3831-3672-D68721026B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459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RAG-Token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input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Query: "What’s the refund policy?"  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Docs: "Refund requests must be made within 30 days.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"Online orders are eligible for full refunds if unused."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Same query and documents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475659579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process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Concatenate: "What’s the refund policy? Refund requests must be made within 30 days… Online orders are eligible…" and process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At each token generation step, attend to parts of Doc 1 or Doc 2 as needed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e.g. At token 1, model looks at Document 2 (“Online orders …”), adds “and” and then at token 11, it attends more to Document 1 (“Refund requests …”)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520016856"/>
                  </a:ext>
                </a:extLst>
              </a:tr>
              <a:tr h="6152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output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"The refund policy states that online orders can be fully refunded if unused, and requests must be made within 30 days."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"Online orders are eligible for full refunds if unused and the request is made within 30 days of purchase."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6197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1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270-B4F2-85B4-283F-97B78EB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FAISS in RAG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3916-8769-A02F-9FD1-6D3FC9E0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FAISS</a:t>
            </a:r>
            <a:r>
              <a:rPr lang="en-US" dirty="0"/>
              <a:t>  = Facebook AI Similarity Search</a:t>
            </a:r>
          </a:p>
          <a:p>
            <a:r>
              <a:rPr lang="en-US" dirty="0"/>
              <a:t>Library developed by Facebook AI Research to efficiently search and index high-dimensional vectors</a:t>
            </a:r>
          </a:p>
          <a:p>
            <a:r>
              <a:rPr lang="en-US" dirty="0"/>
              <a:t>Great for </a:t>
            </a:r>
            <a:r>
              <a:rPr lang="en-US" b="1" dirty="0"/>
              <a:t>Similarity search</a:t>
            </a:r>
            <a:r>
              <a:rPr lang="en-US" dirty="0"/>
              <a:t> (e.g., finding similar images, documents, or embeddings)</a:t>
            </a:r>
          </a:p>
          <a:p>
            <a:r>
              <a:rPr lang="en-US" dirty="0"/>
              <a:t>Organizes vectors into indexes</a:t>
            </a:r>
          </a:p>
          <a:p>
            <a:pPr lvl="1"/>
            <a:r>
              <a:rPr lang="en-US" dirty="0"/>
              <a:t>IndexFlatL2 → Exact search using L2 distance</a:t>
            </a:r>
          </a:p>
          <a:p>
            <a:pPr lvl="1"/>
            <a:r>
              <a:rPr lang="en-US" dirty="0" err="1"/>
              <a:t>IndexIVFFlat</a:t>
            </a:r>
            <a:r>
              <a:rPr lang="en-US" dirty="0"/>
              <a:t> → Inverted file index, good for approximate search</a:t>
            </a:r>
          </a:p>
          <a:p>
            <a:pPr lvl="1"/>
            <a:r>
              <a:rPr lang="en-US" dirty="0" err="1"/>
              <a:t>IndexHNSW</a:t>
            </a:r>
            <a:r>
              <a:rPr lang="en-US" dirty="0"/>
              <a:t> → Graph-based search for very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18986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2CA6-AA1A-796F-D259-BBB469F2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468F-656C-10B9-90B4-D52D0E29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FAISS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DA89-17EE-6E73-1A13-1AB8012D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an index depending on our data size and accuracy/speed needs</a:t>
            </a:r>
          </a:p>
          <a:p>
            <a:r>
              <a:rPr lang="en-US" dirty="0"/>
              <a:t>Train the index (if required) using a sample of vectors</a:t>
            </a:r>
          </a:p>
          <a:p>
            <a:r>
              <a:rPr lang="en-US" dirty="0"/>
              <a:t>Add vectors to the index</a:t>
            </a:r>
          </a:p>
          <a:p>
            <a:r>
              <a:rPr lang="en-US" dirty="0"/>
              <a:t>Search the index by querying with a vector to find similar ones</a:t>
            </a:r>
          </a:p>
          <a:p>
            <a:r>
              <a:rPr lang="en-US" dirty="0"/>
              <a:t>To install: </a:t>
            </a:r>
            <a:r>
              <a:rPr lang="en-US" b="1" dirty="0"/>
              <a:t>pip    install    </a:t>
            </a:r>
            <a:r>
              <a:rPr lang="en-US" b="1" dirty="0" err="1"/>
              <a:t>faiss-cpu</a:t>
            </a:r>
            <a:endParaRPr lang="en-US" b="1" dirty="0"/>
          </a:p>
          <a:p>
            <a:r>
              <a:rPr lang="en-US" dirty="0"/>
              <a:t>Creating Embeddings (Can take a </a:t>
            </a:r>
            <a:r>
              <a:rPr lang="en-US" dirty="0" err="1"/>
              <a:t>lonssssssssssssssssg</a:t>
            </a:r>
            <a:r>
              <a:rPr lang="en-US" dirty="0"/>
              <a:t> time): openai_agent_sdk_faiss_create_embeddings.py</a:t>
            </a:r>
          </a:p>
          <a:p>
            <a:r>
              <a:rPr lang="en-US" dirty="0"/>
              <a:t>Using Embeddings (Charles Darwin bot): openai_agent_sdk_faiss_use_embeddings.py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AA3C1-5A66-87CA-F078-914CF7A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F3C67-034A-5F49-9486-64AC7BCA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OpenAI definition of agents … </a:t>
            </a:r>
            <a:r>
              <a:rPr lang="en-US" dirty="0">
                <a:solidFill>
                  <a:srgbClr val="FF0000"/>
                </a:solidFill>
              </a:rPr>
              <a:t>Agents represent </a:t>
            </a:r>
            <a:r>
              <a:rPr lang="en-US" b="1" dirty="0">
                <a:solidFill>
                  <a:srgbClr val="FF0000"/>
                </a:solidFill>
              </a:rPr>
              <a:t>systems that intelligently accomplish tasks</a:t>
            </a:r>
            <a:r>
              <a:rPr lang="en-US" dirty="0">
                <a:solidFill>
                  <a:srgbClr val="FF0000"/>
                </a:solidFill>
              </a:rPr>
              <a:t>, ranging from executing simple workflows to pursuing complex, open-ended objectives.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Installation: 	</a:t>
            </a:r>
            <a:r>
              <a:rPr lang="en-US" b="1" dirty="0"/>
              <a:t>pip 	install 	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US" b="1" dirty="0"/>
          </a:p>
          <a:p>
            <a:r>
              <a:rPr lang="en-US" dirty="0"/>
              <a:t>Using the Agent API: 1_openai_agent_sdk_1.py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0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D3-4109-4E2D-E4F6-551587E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API: Sync or Async?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860-E044-7F56-74A2-7FA1AF3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Agents API supports two modes of operation: </a:t>
            </a:r>
            <a:r>
              <a:rPr lang="en-IN" b="1" dirty="0"/>
              <a:t>synchronous</a:t>
            </a:r>
            <a:r>
              <a:rPr lang="en-IN" dirty="0"/>
              <a:t> and </a:t>
            </a:r>
            <a:r>
              <a:rPr lang="en-IN" b="1" dirty="0"/>
              <a:t>asynchronous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6E5B-E743-D5FB-0800-7B2F164CB2E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4883"/>
          <a:ext cx="10679634" cy="3933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0047">
                  <a:extLst>
                    <a:ext uri="{9D8B030D-6E8A-4147-A177-3AD203B41FA5}">
                      <a16:colId xmlns:a16="http://schemas.microsoft.com/office/drawing/2014/main" val="3291926472"/>
                    </a:ext>
                  </a:extLst>
                </a:gridCol>
                <a:gridCol w="3860025">
                  <a:extLst>
                    <a:ext uri="{9D8B030D-6E8A-4147-A177-3AD203B41FA5}">
                      <a16:colId xmlns:a16="http://schemas.microsoft.com/office/drawing/2014/main" val="3225460055"/>
                    </a:ext>
                  </a:extLst>
                </a:gridCol>
                <a:gridCol w="4579562">
                  <a:extLst>
                    <a:ext uri="{9D8B030D-6E8A-4147-A177-3AD203B41FA5}">
                      <a16:colId xmlns:a16="http://schemas.microsoft.com/office/drawing/2014/main" val="612264176"/>
                    </a:ext>
                  </a:extLst>
                </a:gridCol>
              </a:tblGrid>
              <a:tr h="15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  <a:r>
                        <a:rPr lang="en-GB" sz="1800" b="1" dirty="0"/>
                        <a:t>: </a:t>
                      </a:r>
                      <a:r>
                        <a:rPr lang="en-GB" sz="1800" b="1" dirty="0" err="1"/>
                        <a:t>Runner.run_sync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Asynchronous</a:t>
                      </a:r>
                      <a:r>
                        <a:rPr lang="en-GB" sz="1800" b="1" dirty="0"/>
                        <a:t>: await </a:t>
                      </a:r>
                      <a:r>
                        <a:rPr lang="en-GB" sz="1800" b="1" dirty="0" err="1"/>
                        <a:t>Runner.run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1044231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Programming style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Blocking (runs one task at a time)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Non-blocking (can run multiple tasks concurrently)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19753185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Ease of use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Simpler to write, no async/await needed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Requires </a:t>
                      </a:r>
                      <a:r>
                        <a:rPr lang="en-US" sz="1800" b="1" dirty="0" err="1"/>
                        <a:t>asyncio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await </a:t>
                      </a:r>
                      <a:r>
                        <a:rPr lang="en-US" sz="1800" dirty="0"/>
                        <a:t>keywords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94663685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Quick scripts, one-off calls, debugging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Production apps, web servers, handling multiple sessions or tool calls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78826006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Concurrency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Cannot overlap calls – each waits for the previous to finish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run multiple LLM calls or tool calls in parallel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6469624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Performance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Slower if many requests, since they run sequentially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throughput when managing many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43531246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Error handling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Traditional try/except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Async exception handling (</a:t>
                      </a:r>
                      <a:r>
                        <a:rPr lang="en-US" sz="1800" dirty="0" err="1"/>
                        <a:t>asyncio.gather</a:t>
                      </a:r>
                      <a:r>
                        <a:rPr lang="en-US" sz="1800" dirty="0"/>
                        <a:t>, cancellation, timeouts)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3743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69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DF21-85EA-70A8-D331-38C0B96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Async: Sample Code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4B982-1536-A196-5614-1CC8B2B03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359" y="1392855"/>
          <a:ext cx="10515600" cy="5222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2002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514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r>
                        <a:rPr lang="en-GB" dirty="0"/>
                        <a:t>    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result =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Runner.run_sync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</a:t>
                      </a:r>
                      <a:r>
                        <a:rPr lang="en-GB" dirty="0" err="1"/>
                        <a:t>asyncio</a:t>
                      </a:r>
                      <a:endParaRPr lang="en-GB" dirty="0"/>
                    </a:p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async </a:t>
                      </a:r>
                      <a:r>
                        <a:rPr lang="en-GB" dirty="0"/>
                        <a:t>def main():</a:t>
                      </a:r>
                    </a:p>
                    <a:p>
                      <a:r>
                        <a:rPr lang="en-GB" dirty="0"/>
                        <a:t>    result =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await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    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asyncio.run</a:t>
                      </a:r>
                      <a:r>
                        <a:rPr lang="en-GB" dirty="0"/>
                        <a:t>(main())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Example: Next slide, Code: 1_openai_agent_sdk_1.py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Example: After next slide, Code: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03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38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78B-1E8B-F2C2-9CAE-EC0C73D9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 SDK Example (Sync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A2D0-C299-4CE6-136E-7063EDBF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 = Agent(name="Assistant", instructions="You are a helpful assistant")</a:t>
            </a:r>
          </a:p>
          <a:p>
            <a:pPr lvl="1"/>
            <a:r>
              <a:rPr lang="en-US" dirty="0"/>
              <a:t>Create an Agent object, giving it a name and system prompt (to tell it what role to perform)</a:t>
            </a:r>
          </a:p>
          <a:p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Runner.run_sync</a:t>
            </a:r>
            <a:r>
              <a:rPr lang="en-US" dirty="0">
                <a:solidFill>
                  <a:srgbClr val="FF0000"/>
                </a:solidFill>
              </a:rPr>
              <a:t>(agent, "Write a joke about vibe coding.")</a:t>
            </a:r>
          </a:p>
          <a:p>
            <a:pPr lvl="1"/>
            <a:r>
              <a:rPr lang="en-US" dirty="0"/>
              <a:t>Runner executes a task for the agent</a:t>
            </a:r>
          </a:p>
          <a:p>
            <a:pPr lvl="1"/>
            <a:r>
              <a:rPr lang="en-US" dirty="0"/>
              <a:t>Actual task is mentioned in the method call</a:t>
            </a:r>
          </a:p>
          <a:p>
            <a:pPr lvl="1"/>
            <a:r>
              <a:rPr lang="en-US" dirty="0"/>
              <a:t>_sync part indicates that the program will wait for the LLM to finish its work</a:t>
            </a:r>
          </a:p>
          <a:p>
            <a:pPr lvl="1"/>
            <a:r>
              <a:rPr lang="en-US" dirty="0"/>
              <a:t>Output is stored in the result variable</a:t>
            </a:r>
            <a:endParaRPr lang="en-IN" dirty="0"/>
          </a:p>
          <a:p>
            <a:r>
              <a:rPr lang="en-IN" dirty="0"/>
              <a:t>Code: 1_openai_agent_sdk_1.py</a:t>
            </a:r>
          </a:p>
        </p:txBody>
      </p:sp>
    </p:spTree>
    <p:extLst>
      <p:ext uri="{BB962C8B-B14F-4D97-AF65-F5344CB8AC3E}">
        <p14:creationId xmlns:p14="http://schemas.microsoft.com/office/powerpoint/2010/main" val="346192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A0C-3F7B-9A8E-8C4F-6943C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9B55-E6CB-4060-5775-D7C133CC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Python runs code synchronously (line by line) - If one line is slow (e.g., waiting for a network request), everything else is stuck</a:t>
            </a:r>
          </a:p>
          <a:p>
            <a:r>
              <a:rPr lang="en-US" dirty="0"/>
              <a:t>But with </a:t>
            </a:r>
            <a:r>
              <a:rPr lang="en-US" dirty="0" err="1"/>
              <a:t>asyncio</a:t>
            </a:r>
            <a:r>
              <a:rPr lang="en-US" dirty="0"/>
              <a:t>, we can do something else while waiting</a:t>
            </a:r>
          </a:p>
          <a:p>
            <a:r>
              <a:rPr lang="en-US" dirty="0"/>
              <a:t>Example analogy:</a:t>
            </a:r>
          </a:p>
          <a:p>
            <a:pPr lvl="1"/>
            <a:r>
              <a:rPr lang="en-US" dirty="0"/>
              <a:t>Normal code (sync): We are cooking noodles. We boil water, stand still until it boils, then add noodles.</a:t>
            </a:r>
          </a:p>
          <a:p>
            <a:pPr lvl="1"/>
            <a:r>
              <a:rPr lang="en-US" dirty="0"/>
              <a:t>Async code: While waiting for the water to boil, we cut vegetables and prepare sauce. Nothing is wasted.</a:t>
            </a:r>
          </a:p>
          <a:p>
            <a:r>
              <a:rPr lang="en-US" dirty="0"/>
              <a:t>Code example: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50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EAE-0294-A462-83C8-D157C0A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676-170D-1715-4CE6-6FEA36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task(name, delay):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started")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asyncio.sleep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(delay)   # simulate waiting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finished after {delay} seconds")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main():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# Run tasks concurrently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asyncio.gather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task("A", 2),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task("B", 1),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task("C", 3),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asyncio.run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(main())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194F-8C06-1B4E-AD01-4D5C36318D7A}"/>
              </a:ext>
            </a:extLst>
          </p:cNvPr>
          <p:cNvSpPr txBox="1"/>
          <p:nvPr/>
        </p:nvSpPr>
        <p:spPr>
          <a:xfrm>
            <a:off x="5534346" y="3533878"/>
            <a:ext cx="6044629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write</a:t>
            </a:r>
          </a:p>
          <a:p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b="1" dirty="0"/>
              <a:t>Coroutine</a:t>
            </a:r>
            <a:r>
              <a:rPr lang="en-IN" sz="2000" dirty="0"/>
              <a:t>: A special function defined with </a:t>
            </a:r>
            <a:r>
              <a:rPr lang="en-IN" sz="2000" b="1" dirty="0"/>
              <a:t>async def</a:t>
            </a:r>
            <a:r>
              <a:rPr lang="en-IN" sz="2000" dirty="0"/>
              <a:t>, which can be paused (</a:t>
            </a:r>
            <a:r>
              <a:rPr lang="en-IN" sz="2000" b="1" dirty="0"/>
              <a:t>await</a:t>
            </a:r>
            <a:r>
              <a:rPr lang="en-IN" sz="2000" dirty="0"/>
              <a:t>) and resumed later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Event loop</a:t>
            </a:r>
            <a:r>
              <a:rPr lang="en-IN" sz="2000" dirty="0"/>
              <a:t>: The core of </a:t>
            </a:r>
            <a:r>
              <a:rPr lang="en-IN" sz="2000" b="1" dirty="0" err="1"/>
              <a:t>asyncio</a:t>
            </a:r>
            <a:r>
              <a:rPr lang="en-IN" sz="2000" dirty="0"/>
              <a:t>, which manages all coroutines and usually starts with </a:t>
            </a:r>
            <a:r>
              <a:rPr lang="en-IN" sz="2000" b="1" dirty="0" err="1"/>
              <a:t>asyncio.run</a:t>
            </a:r>
            <a:r>
              <a:rPr lang="en-IN" sz="2000" dirty="0"/>
              <a:t>(function())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await</a:t>
            </a:r>
            <a:r>
              <a:rPr lang="en-IN" sz="2000" dirty="0"/>
              <a:t>: Used inside </a:t>
            </a:r>
            <a:r>
              <a:rPr lang="en-IN" sz="2000" b="1" dirty="0" err="1"/>
              <a:t>asyncio</a:t>
            </a:r>
            <a:r>
              <a:rPr lang="en-IN" sz="2000" b="1" dirty="0"/>
              <a:t> def </a:t>
            </a:r>
            <a:r>
              <a:rPr lang="en-IN" sz="2000" dirty="0"/>
              <a:t>functions to </a:t>
            </a:r>
            <a:r>
              <a:rPr lang="en-IN" sz="2000" i="1" dirty="0"/>
              <a:t>wait </a:t>
            </a:r>
            <a:r>
              <a:rPr lang="en-IN" sz="2000" dirty="0"/>
              <a:t>for another coroutine … While waiting, Python can run other tasks</a:t>
            </a:r>
          </a:p>
        </p:txBody>
      </p:sp>
    </p:spTree>
    <p:extLst>
      <p:ext uri="{BB962C8B-B14F-4D97-AF65-F5344CB8AC3E}">
        <p14:creationId xmlns:p14="http://schemas.microsoft.com/office/powerpoint/2010/main" val="258465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68CE-0C44-2BD5-EE14-5AD67A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 Processing in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8A89-7D07-B19F-DD61-15371D5D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two agents one after the other, i.e. in sync mode, wait for their work to complete, and then output the final combined result</a:t>
            </a:r>
          </a:p>
          <a:p>
            <a:pPr lvl="1"/>
            <a:r>
              <a:rPr lang="en-GB" dirty="0"/>
              <a:t>1_openai_agent_sdk_4.py</a:t>
            </a:r>
          </a:p>
          <a:p>
            <a:r>
              <a:rPr lang="en-IN" dirty="0"/>
              <a:t>Run the same two agents at the same time, i.e. in async mode, wait for their work to complete, and then output the final combined result</a:t>
            </a:r>
          </a:p>
          <a:p>
            <a:pPr lvl="1"/>
            <a:r>
              <a:rPr lang="en-GB" dirty="0"/>
              <a:t>1_openai_agent_sdk_5.py</a:t>
            </a:r>
            <a:endParaRPr lang="en-IN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4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946-4DD0-BD92-AA53-84A0114E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Agents </a:t>
            </a:r>
            <a:r>
              <a:rPr lang="en-IN" dirty="0"/>
              <a:t>API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988-D4A7-6685-1814-D5225EC3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7856-73F6-E779-223A-A2ED8DB128DC}"/>
              </a:ext>
            </a:extLst>
          </p:cNvPr>
          <p:cNvSpPr txBox="1"/>
          <p:nvPr/>
        </p:nvSpPr>
        <p:spPr>
          <a:xfrm>
            <a:off x="481630" y="2477955"/>
            <a:ext cx="499778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Defining an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agent = Agent(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name="Assistant",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instructions=instruction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ACEE-5C36-A4FC-5F88-1B63CE418D68}"/>
              </a:ext>
            </a:extLst>
          </p:cNvPr>
          <p:cNvSpPr txBox="1"/>
          <p:nvPr/>
        </p:nvSpPr>
        <p:spPr>
          <a:xfrm>
            <a:off x="5786542" y="2387379"/>
            <a:ext cx="5193234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Agent: Object representing our intelligent assistant</a:t>
            </a:r>
          </a:p>
          <a:p>
            <a:r>
              <a:rPr lang="en-IN" sz="1600" dirty="0"/>
              <a:t>instructions: Tell the agent how to behave</a:t>
            </a:r>
          </a:p>
          <a:p>
            <a:endParaRPr lang="en-IN" sz="1600" dirty="0"/>
          </a:p>
          <a:p>
            <a:r>
              <a:rPr lang="en-IN" sz="1600" dirty="0"/>
              <a:t>Note: This will create but not run the agent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FB2CE-B9D9-23AC-8969-ABEDF6A54210}"/>
              </a:ext>
            </a:extLst>
          </p:cNvPr>
          <p:cNvSpPr txBox="1"/>
          <p:nvPr/>
        </p:nvSpPr>
        <p:spPr>
          <a:xfrm>
            <a:off x="481630" y="4368146"/>
            <a:ext cx="49977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Running the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result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Runner.run_sync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(agent, message)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E146-5ACA-6717-0FFB-2F94366438B4}"/>
              </a:ext>
            </a:extLst>
          </p:cNvPr>
          <p:cNvSpPr txBox="1"/>
          <p:nvPr/>
        </p:nvSpPr>
        <p:spPr>
          <a:xfrm>
            <a:off x="5786542" y="3928562"/>
            <a:ext cx="5193234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Runner.run_sync</a:t>
            </a:r>
            <a:r>
              <a:rPr lang="en-US" sz="1600" dirty="0"/>
              <a:t> executes the agent synchronously</a:t>
            </a:r>
          </a:p>
          <a:p>
            <a:endParaRPr lang="en-US" sz="1600" dirty="0"/>
          </a:p>
          <a:p>
            <a:r>
              <a:rPr lang="en-US" sz="1600" dirty="0"/>
              <a:t>Sends the message to the agent along with instructions</a:t>
            </a:r>
          </a:p>
          <a:p>
            <a:endParaRPr lang="en-US" sz="1600" dirty="0"/>
          </a:p>
          <a:p>
            <a:r>
              <a:rPr lang="en-US" sz="1600" dirty="0"/>
              <a:t>Internally:</a:t>
            </a:r>
          </a:p>
          <a:p>
            <a:r>
              <a:rPr lang="en-US" sz="1600" dirty="0"/>
              <a:t>1. The agent formats the message for the LLM</a:t>
            </a:r>
          </a:p>
          <a:p>
            <a:r>
              <a:rPr lang="en-US" sz="1600" dirty="0"/>
              <a:t>2. The LLM generates a response based on the instruction and message</a:t>
            </a:r>
          </a:p>
          <a:p>
            <a:r>
              <a:rPr lang="en-US" sz="1600" dirty="0"/>
              <a:t>3. Runner wraps this execution and stores the final output in result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D05C8-12DD-80FE-0A0F-79488B7CAC71}"/>
              </a:ext>
            </a:extLst>
          </p:cNvPr>
          <p:cNvSpPr txBox="1"/>
          <p:nvPr/>
        </p:nvSpPr>
        <p:spPr>
          <a:xfrm>
            <a:off x="838200" y="1348571"/>
            <a:ext cx="974574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 = "You are a helpful customer support analyst.“</a:t>
            </a:r>
          </a:p>
          <a:p>
            <a:endParaRPr lang="en-US" sz="1400" dirty="0"/>
          </a:p>
          <a:p>
            <a:r>
              <a:rPr lang="en-US" sz="1400" dirty="0"/>
              <a:t>message = "Analyze this customer feedback and suggest improvements to the product: 'The packaging is great, but the delivery was delayed by two days.'"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DB5A-CFA4-4E5E-53E3-EDA736C4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91"/>
            <a:ext cx="10515600" cy="557748"/>
          </a:xfrm>
        </p:spPr>
        <p:txBody>
          <a:bodyPr>
            <a:normAutofit fontScale="90000"/>
          </a:bodyPr>
          <a:lstStyle/>
          <a:p>
            <a:r>
              <a:rPr lang="en-IN" dirty="0"/>
              <a:t>Agent Domains and OpenAI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44B290-DB5D-6364-80EA-DA82A8D51C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6724" y="821934"/>
          <a:ext cx="10941978" cy="57309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93186">
                  <a:extLst>
                    <a:ext uri="{9D8B030D-6E8A-4147-A177-3AD203B41FA5}">
                      <a16:colId xmlns:a16="http://schemas.microsoft.com/office/drawing/2014/main" val="1349123303"/>
                    </a:ext>
                  </a:extLst>
                </a:gridCol>
                <a:gridCol w="4253501">
                  <a:extLst>
                    <a:ext uri="{9D8B030D-6E8A-4147-A177-3AD203B41FA5}">
                      <a16:colId xmlns:a16="http://schemas.microsoft.com/office/drawing/2014/main" val="294211826"/>
                    </a:ext>
                  </a:extLst>
                </a:gridCol>
                <a:gridCol w="4695291">
                  <a:extLst>
                    <a:ext uri="{9D8B030D-6E8A-4147-A177-3AD203B41FA5}">
                      <a16:colId xmlns:a16="http://schemas.microsoft.com/office/drawing/2014/main" val="81772852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Domain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OpenAI Primitives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743406088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Models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Core intelligence capable of reasoning, making decisions, and processing different modalities.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o1, o3-mini, GPT-4.5, GPT-4o, GPT-4o-mini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575737721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Tools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Interface to the world, interact with environment, function calling, built-in tools, etc.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Function calling, Web search, File search, Computer use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472962578"/>
                  </a:ext>
                </a:extLst>
              </a:tr>
              <a:tr h="527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Knowledge and memory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Augment agents with external and persistent knowledge.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Vector stores, File search, Embeddings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321143224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Audio and speech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Create agents that can understand audio and respond back in natural language.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800"/>
                        <a:t>Audio generation, Realtime, Audio agents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062487660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Prevent irrelevant, harmful, or undesirable behavior.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Moderation, Instruction hierarchy (Python), Instruction hierarchy (TypeScript)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191400093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Orchestration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Develop, deploy, monitor, and improve agents.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Python Agents SDK, TypeScript Agents SDK, Tracing, Evaluations, Fine-tuning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4224455708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Voice agents</a:t>
                      </a:r>
                      <a:endParaRPr lang="en-IN" sz="1800"/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Create agents that can understand audio and respond back in natural language.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Realtime API, Voice support in Python Agents SDK, Voice support in TypeScript Agents SDK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94901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C96-86DD-FD90-D3E4-8A30CCF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Agents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1EB-49D5-3EBA-216C-C6339E04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us to build agentic apps with basic primitives: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25BEE-F3C2-6731-5F43-051E63E968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027"/>
          <a:ext cx="10515600" cy="42031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6775">
                  <a:extLst>
                    <a:ext uri="{9D8B030D-6E8A-4147-A177-3AD203B41FA5}">
                      <a16:colId xmlns:a16="http://schemas.microsoft.com/office/drawing/2014/main" val="2469913142"/>
                    </a:ext>
                  </a:extLst>
                </a:gridCol>
                <a:gridCol w="4078841">
                  <a:extLst>
                    <a:ext uri="{9D8B030D-6E8A-4147-A177-3AD203B41FA5}">
                      <a16:colId xmlns:a16="http://schemas.microsoft.com/office/drawing/2014/main" val="1365375933"/>
                    </a:ext>
                  </a:extLst>
                </a:gridCol>
                <a:gridCol w="4839984">
                  <a:extLst>
                    <a:ext uri="{9D8B030D-6E8A-4147-A177-3AD203B41FA5}">
                      <a16:colId xmlns:a16="http://schemas.microsoft.com/office/drawing/2014/main" val="3864009623"/>
                    </a:ext>
                  </a:extLst>
                </a:gridCol>
              </a:tblGrid>
              <a:tr h="41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Primitive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Use Case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6050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Agents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LLMs equipped with instructions and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customer support bot that answers FAQs using a knowledge base and function calling.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38369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Handoffs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Allow agents to delegate to other agents for specific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general support agent escalates a billing-related query to a specialized billing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1710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Guardrails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Enable validation of agent inputs and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Prevent an agent from generating unsafe instructions or validate that output is JSON before returning.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41352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Sessions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Automatically maintain conversation history across agent runs.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tutoring agent remembers what topics a student has already covered across multiple sessions.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0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268-C290-25F4-35B3-6744992E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767817"/>
          </a:xfrm>
        </p:spPr>
        <p:txBody>
          <a:bodyPr>
            <a:normAutofit/>
          </a:bodyPr>
          <a:lstStyle/>
          <a:p>
            <a:r>
              <a:rPr lang="en-IN" dirty="0"/>
              <a:t>Creating a Useful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C80E-2FF2-F1B8-AA52-30C22D0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70A3E-DC7B-225C-62CA-C38046A6DC85}"/>
              </a:ext>
            </a:extLst>
          </p:cNvPr>
          <p:cNvGraphicFramePr>
            <a:graphicFrameLocks noGrp="1"/>
          </p:cNvGraphicFramePr>
          <p:nvPr/>
        </p:nvGraphicFramePr>
        <p:xfrm>
          <a:off x="272226" y="823658"/>
          <a:ext cx="11328783" cy="545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45">
                  <a:extLst>
                    <a:ext uri="{9D8B030D-6E8A-4147-A177-3AD203B41FA5}">
                      <a16:colId xmlns:a16="http://schemas.microsoft.com/office/drawing/2014/main" val="4114190081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448936344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968096629"/>
                    </a:ext>
                  </a:extLst>
                </a:gridCol>
                <a:gridCol w="1852925">
                  <a:extLst>
                    <a:ext uri="{9D8B030D-6E8A-4147-A177-3AD203B41FA5}">
                      <a16:colId xmlns:a16="http://schemas.microsoft.com/office/drawing/2014/main" val="2007595872"/>
                    </a:ext>
                  </a:extLst>
                </a:gridCol>
                <a:gridCol w="1925261">
                  <a:extLst>
                    <a:ext uri="{9D8B030D-6E8A-4147-A177-3AD203B41FA5}">
                      <a16:colId xmlns:a16="http://schemas.microsoft.com/office/drawing/2014/main" val="1187256254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26156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Pattern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Improvements still to be done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customer support bot that answers FAQs using a knowledge base and function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Information Retrieval Pattern: Pull an answer directly from a predefined source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Function (Tool)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Customer queries are searched on keywords,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1_openai_agent_sdk_cs_agent_1.py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 not search the customer query based on keywords, but perform semantic search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Semantic Search Pattern: Understand meaning behind the user’s query, not just keywords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Compute embeddings for knowledge base and compare with embeddings for customer query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1_openai_agent_sdk_cs_agent_2.py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knowledgebase from a database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Database Integration Pattern: Access and query external data sources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hardcoding replaced by database items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First run openai_agent_sdk_cs_agent_3_helper_db_creation.py and then 1_openai_agent_sdk_cs_agent_3.py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like a chatbot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 pattern, but separating the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</a:t>
                      </a:r>
                      <a:r>
                        <a:rPr lang="en-IN" sz="1400" dirty="0" err="1"/>
                        <a:t>Gradio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1_openai_agent_sdk_cs_agent_4.py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 RAG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1_openai_agent_sdk_cs_agent_5.py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ECD-3366-6E30-2947-87B0572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(Tool) Calling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928-EE00-4365-2C76-83C9BFC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calling</a:t>
            </a:r>
            <a:r>
              <a:rPr lang="en-US" dirty="0"/>
              <a:t>: Allows an LLM to </a:t>
            </a:r>
            <a:r>
              <a:rPr lang="en-US" b="1" dirty="0"/>
              <a:t>delegate specific tasks</a:t>
            </a:r>
            <a:r>
              <a:rPr lang="en-US" dirty="0"/>
              <a:t> to external functions, APIs, or knowledge sources, making them more useful for real-world tasks, beyond just text generation</a:t>
            </a:r>
          </a:p>
          <a:p>
            <a:r>
              <a:rPr lang="en-US" dirty="0"/>
              <a:t>Components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4F03B-37BF-D800-905E-75D623061CE1}"/>
              </a:ext>
            </a:extLst>
          </p:cNvPr>
          <p:cNvGraphicFramePr>
            <a:graphicFrameLocks noGrp="1"/>
          </p:cNvGraphicFramePr>
          <p:nvPr/>
        </p:nvGraphicFramePr>
        <p:xfrm>
          <a:off x="998744" y="3566795"/>
          <a:ext cx="10515600" cy="292608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3301031">
                  <a:extLst>
                    <a:ext uri="{9D8B030D-6E8A-4147-A177-3AD203B41FA5}">
                      <a16:colId xmlns:a16="http://schemas.microsoft.com/office/drawing/2014/main" val="1845314149"/>
                    </a:ext>
                  </a:extLst>
                </a:gridCol>
                <a:gridCol w="7214569">
                  <a:extLst>
                    <a:ext uri="{9D8B030D-6E8A-4147-A177-3AD203B41FA5}">
                      <a16:colId xmlns:a16="http://schemas.microsoft.com/office/drawing/2014/main" val="4125678451"/>
                    </a:ext>
                  </a:extLst>
                </a:gridCol>
              </a:tblGrid>
              <a:tr h="209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35592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LLM (Agent)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Generates responses and decides when to call a tool. Uses instructions, context, and available tool schemas.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4055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Tool / Function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Encapsulates a task the agent can perform. Has a name, description, and parameter schema. Provides a callback function to execute when called.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11033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Tool Schema (params_json_schema)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Defines what inputs the tool needs. Helps the agent generate correctly structured tool calls.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98660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Runner / Executor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Middleware that passes the tool call from the agent to our function. Handles asynchronous execution, error handling, and return of results.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F947-4D32-DF06-401F-E5506E50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55" y="220353"/>
            <a:ext cx="3033915" cy="1325563"/>
          </a:xfrm>
        </p:spPr>
        <p:txBody>
          <a:bodyPr/>
          <a:lstStyle/>
          <a:p>
            <a:r>
              <a:rPr lang="en-IN" dirty="0"/>
              <a:t>Tool 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453BA-0C98-A8BD-1EA4-96036E3FB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688226"/>
          <a:ext cx="10944879" cy="45896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6522">
                  <a:extLst>
                    <a:ext uri="{9D8B030D-6E8A-4147-A177-3AD203B41FA5}">
                      <a16:colId xmlns:a16="http://schemas.microsoft.com/office/drawing/2014/main" val="558719537"/>
                    </a:ext>
                  </a:extLst>
                </a:gridCol>
                <a:gridCol w="4397497">
                  <a:extLst>
                    <a:ext uri="{9D8B030D-6E8A-4147-A177-3AD203B41FA5}">
                      <a16:colId xmlns:a16="http://schemas.microsoft.com/office/drawing/2014/main" val="1256724825"/>
                    </a:ext>
                  </a:extLst>
                </a:gridCol>
                <a:gridCol w="4620860">
                  <a:extLst>
                    <a:ext uri="{9D8B030D-6E8A-4147-A177-3AD203B41FA5}">
                      <a16:colId xmlns:a16="http://schemas.microsoft.com/office/drawing/2014/main" val="146345522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Step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/ Notes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505173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Agent receives user input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types a message. Agent receives it along with instructions and context.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"What is the return policy?"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623829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2. Agent decides whether to call a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checks available tools. Decides whether to call a tool or answer internally.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 get_faq_answer tool for known topic or answer directly.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271434506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3. Agent generates a tool call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creates a structured function call matching the tool’s schema. Ensures required fields are present and types are correct.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{ "name": "get_faq_answer", "parameters": { "topic": "return policy" } }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920948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4. Runner executes the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Runner calls the registered callback function. Passes parameters and tool context (metadata).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params = {"topic": "return policy"} tool_context includes agent name, conversation ID, etc.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84221783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Tool returns results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Callback function fetches the answer from knowledge base or API. Runner passes it back to the agent.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"You can return any product within 30 days of delivery."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8269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Agent generates final response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combines tool output with conversational context and formats response for the user.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Bot: You can return any product within 30 days of delivery.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997517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7. Optional – Logging / Analytics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 calls, parameters, and results can be logged for auditing, analytics, or improving accuracy.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Useful for monitoring and refining agent behavior.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09228923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2A02E99-1C66-37A6-3882-03AE2D8C2B14}"/>
              </a:ext>
            </a:extLst>
          </p:cNvPr>
          <p:cNvSpPr/>
          <p:nvPr/>
        </p:nvSpPr>
        <p:spPr>
          <a:xfrm>
            <a:off x="3846064" y="388591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40AFB-FBC0-E39A-CF82-98631908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91" y="124101"/>
            <a:ext cx="844598" cy="8019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AF3259-4FE3-394B-3E71-F7FC31CDC5D6}"/>
              </a:ext>
            </a:extLst>
          </p:cNvPr>
          <p:cNvSpPr/>
          <p:nvPr/>
        </p:nvSpPr>
        <p:spPr>
          <a:xfrm>
            <a:off x="5030652" y="388590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97644-0652-0866-2BAD-78AFDD6A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27" y="107409"/>
            <a:ext cx="821354" cy="83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7CF5C6-5AE9-C0B7-6779-09C7BE168C7F}"/>
              </a:ext>
            </a:extLst>
          </p:cNvPr>
          <p:cNvSpPr txBox="1"/>
          <p:nvPr/>
        </p:nvSpPr>
        <p:spPr>
          <a:xfrm>
            <a:off x="5372679" y="977213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Tool call needed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917F78-BFAD-A3F8-2F6E-AA1BED87BBE2}"/>
              </a:ext>
            </a:extLst>
          </p:cNvPr>
          <p:cNvSpPr/>
          <p:nvPr/>
        </p:nvSpPr>
        <p:spPr>
          <a:xfrm>
            <a:off x="6268324" y="388589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B7DE3-E620-47A2-0A2A-7F073DB22687}"/>
              </a:ext>
            </a:extLst>
          </p:cNvPr>
          <p:cNvSpPr txBox="1"/>
          <p:nvPr/>
        </p:nvSpPr>
        <p:spPr>
          <a:xfrm>
            <a:off x="7847973" y="228036"/>
            <a:ext cx="84459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Tool </a:t>
            </a:r>
          </a:p>
          <a:p>
            <a:pPr algn="ctr"/>
            <a:r>
              <a:rPr lang="en-IN" sz="1400" b="1" dirty="0"/>
              <a:t>call</a:t>
            </a:r>
            <a:endParaRPr lang="en-GB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3F1D-BFF3-8DA2-A7C6-3402D2C6F0CF}"/>
              </a:ext>
            </a:extLst>
          </p:cNvPr>
          <p:cNvSpPr txBox="1"/>
          <p:nvPr/>
        </p:nvSpPr>
        <p:spPr>
          <a:xfrm>
            <a:off x="7847973" y="951227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Returns output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84A73-9678-6695-D126-D033365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94" y="65758"/>
            <a:ext cx="607036" cy="91859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73F929-1768-B679-48FF-C8A3973394FA}"/>
              </a:ext>
            </a:extLst>
          </p:cNvPr>
          <p:cNvSpPr/>
          <p:nvPr/>
        </p:nvSpPr>
        <p:spPr>
          <a:xfrm>
            <a:off x="7454949" y="367316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37761-5390-F4B0-CBB5-34C4A4DEEE78}"/>
              </a:ext>
            </a:extLst>
          </p:cNvPr>
          <p:cNvSpPr txBox="1"/>
          <p:nvPr/>
        </p:nvSpPr>
        <p:spPr>
          <a:xfrm>
            <a:off x="6556355" y="997677"/>
            <a:ext cx="84459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Runner</a:t>
            </a:r>
            <a:endParaRPr lang="en-GB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E5AFFB-85F3-C732-EC58-C443942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96" y="78043"/>
            <a:ext cx="844598" cy="80191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A9DC-6300-21A4-0341-6595A38B119B}"/>
              </a:ext>
            </a:extLst>
          </p:cNvPr>
          <p:cNvSpPr/>
          <p:nvPr/>
        </p:nvSpPr>
        <p:spPr>
          <a:xfrm>
            <a:off x="8773469" y="377963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F2B870-DD8B-16B1-1058-840D829A84EC}"/>
              </a:ext>
            </a:extLst>
          </p:cNvPr>
          <p:cNvSpPr/>
          <p:nvPr/>
        </p:nvSpPr>
        <p:spPr>
          <a:xfrm>
            <a:off x="10032427" y="367315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3A19F35-FCAC-0A4E-A3A0-DB378ACDE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64757" y="124101"/>
            <a:ext cx="526693" cy="105400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3C9539-FF2D-A546-11BB-410DBFE3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7469" y="90848"/>
            <a:ext cx="526693" cy="10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773-F51B-24A1-A43E-444D087F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6" y="80842"/>
            <a:ext cx="10515600" cy="63961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(Tool)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FC0D-BDA4-3086-CACB-D602D8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4B2D-B96C-5E8D-8A33-E283CF955E49}"/>
              </a:ext>
            </a:extLst>
          </p:cNvPr>
          <p:cNvSpPr txBox="1"/>
          <p:nvPr/>
        </p:nvSpPr>
        <p:spPr>
          <a:xfrm>
            <a:off x="335046" y="788758"/>
            <a:ext cx="45371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Write the actual function</a:t>
            </a:r>
            <a:endParaRPr lang="en-IN" sz="1200" b="1" dirty="0"/>
          </a:p>
          <a:p>
            <a:endParaRPr lang="en-IN" sz="1200" dirty="0"/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async def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faq_invoker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tool_context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, params):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json.loads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(params) if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isinstance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(params, str) else params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user_query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args.get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("topic", "").lower()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AA550-D3DB-0339-8E19-968809A915A9}"/>
              </a:ext>
            </a:extLst>
          </p:cNvPr>
          <p:cNvSpPr txBox="1"/>
          <p:nvPr/>
        </p:nvSpPr>
        <p:spPr>
          <a:xfrm>
            <a:off x="5018729" y="583350"/>
            <a:ext cx="6386839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rgbClr val="FF0000"/>
                </a:solidFill>
              </a:rPr>
              <a:t>tool_context</a:t>
            </a:r>
            <a:r>
              <a:rPr lang="en-IN" sz="1400" dirty="0"/>
              <a:t>: Optional object containing metadata about the tool (function) invocation</a:t>
            </a:r>
          </a:p>
          <a:p>
            <a:r>
              <a:rPr lang="en-IN" sz="1400" dirty="0">
                <a:solidFill>
                  <a:srgbClr val="FF0000"/>
                </a:solidFill>
              </a:rPr>
              <a:t>params</a:t>
            </a:r>
            <a:r>
              <a:rPr lang="en-IN" sz="1400" dirty="0"/>
              <a:t>: Input from the LLM to the function (e.g. User query)</a:t>
            </a:r>
          </a:p>
          <a:p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json.loads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(params) if </a:t>
            </a:r>
            <a:r>
              <a:rPr lang="en-GB" sz="11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isinstance</a:t>
            </a:r>
            <a:r>
              <a:rPr lang="en-GB" sz="11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(params, str) else params</a:t>
            </a:r>
            <a:r>
              <a:rPr lang="en-IN" sz="1400" dirty="0"/>
              <a:t>: Sometimes the agent passes params as a JSON object, sometimes as Python dictionary – we need dictionary .. So check if it is a string and if yes, convert to JSON, else it is already a dictionary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11C02-FF1F-D1FF-37CC-3E737836B79A}"/>
              </a:ext>
            </a:extLst>
          </p:cNvPr>
          <p:cNvSpPr txBox="1"/>
          <p:nvPr/>
        </p:nvSpPr>
        <p:spPr>
          <a:xfrm>
            <a:off x="283858" y="2312228"/>
            <a:ext cx="4588287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Define the function schema</a:t>
            </a:r>
            <a:endParaRPr lang="en-IN" sz="1200" b="1" dirty="0"/>
          </a:p>
          <a:p>
            <a:endParaRPr lang="en-IN" sz="1200" dirty="0"/>
          </a:p>
          <a:p>
            <a:r>
              <a:rPr lang="en-GB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faq_schema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{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"type": "object",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"properties": {</a:t>
            </a:r>
          </a:p>
          <a:p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"topic":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0AD04-06BC-07D1-F644-61985202CA3B}"/>
              </a:ext>
            </a:extLst>
          </p:cNvPr>
          <p:cNvSpPr txBox="1"/>
          <p:nvPr/>
        </p:nvSpPr>
        <p:spPr>
          <a:xfrm>
            <a:off x="5018729" y="2419776"/>
            <a:ext cx="630715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Needed in step 3, when we want to register above function as a tool</a:t>
            </a:r>
          </a:p>
          <a:p>
            <a:r>
              <a:rPr lang="en-IN" sz="1400" dirty="0"/>
              <a:t>Schema = When the agent calls the function, what parameters does it need to pass to the function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52E86-5623-914B-315F-643D61FF8116}"/>
              </a:ext>
            </a:extLst>
          </p:cNvPr>
          <p:cNvSpPr txBox="1"/>
          <p:nvPr/>
        </p:nvSpPr>
        <p:spPr>
          <a:xfrm>
            <a:off x="283857" y="3651032"/>
            <a:ext cx="4588287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3: Register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FunctionTool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name="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get_faq_answer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description="Provides answers to frequently asked customer support questions.",</a:t>
            </a:r>
            <a:r>
              <a:rPr lang="en-GB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…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4D556-F563-5C50-A915-A174C6CC0CAB}"/>
              </a:ext>
            </a:extLst>
          </p:cNvPr>
          <p:cNvSpPr txBox="1"/>
          <p:nvPr/>
        </p:nvSpPr>
        <p:spPr>
          <a:xfrm>
            <a:off x="5018729" y="3828603"/>
            <a:ext cx="63071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The tool registration is needed, so that the agent knows that it needs to call this function in order to complete its task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B1585-4EBB-CE30-32FE-FFA9B1095CDF}"/>
              </a:ext>
            </a:extLst>
          </p:cNvPr>
          <p:cNvSpPr txBox="1"/>
          <p:nvPr/>
        </p:nvSpPr>
        <p:spPr>
          <a:xfrm>
            <a:off x="283856" y="5029866"/>
            <a:ext cx="4588287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4: Define the Agent with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faq_agent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 = Agent(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name="Customer Support Bot", …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"Answer questions based on the knowledge base or use the provided FAQ tool.",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tools=[</a:t>
            </a:r>
            <a:r>
              <a:rPr lang="en-US" sz="1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faq_tool</a:t>
            </a:r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r>
              <a:rPr lang="en-US" sz="12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01476-52AD-E13C-3555-DFDA560B8AB1}"/>
              </a:ext>
            </a:extLst>
          </p:cNvPr>
          <p:cNvSpPr txBox="1"/>
          <p:nvPr/>
        </p:nvSpPr>
        <p:spPr>
          <a:xfrm>
            <a:off x="5046650" y="5388690"/>
            <a:ext cx="630715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The agent is told to use the tool for answering the questions of the user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105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3588</Words>
  <Application>Microsoft Office PowerPoint</Application>
  <PresentationFormat>Widescreen</PresentationFormat>
  <Paragraphs>439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Code</vt:lpstr>
      <vt:lpstr>Cascadia Mono</vt:lpstr>
      <vt:lpstr>Office Theme</vt:lpstr>
      <vt:lpstr>Agents in OpenAI</vt:lpstr>
      <vt:lpstr>Agents</vt:lpstr>
      <vt:lpstr>Agents API Basics</vt:lpstr>
      <vt:lpstr>Agent Domains and OpenAI Support</vt:lpstr>
      <vt:lpstr>OpenAI Agents SDK</vt:lpstr>
      <vt:lpstr>Creating a Useful Agent</vt:lpstr>
      <vt:lpstr>Function (Tool) Calling Workflow</vt:lpstr>
      <vt:lpstr>Tool Workflow</vt:lpstr>
      <vt:lpstr>Function (Tool) Calling</vt:lpstr>
      <vt:lpstr>Computing Embeddings (1_openai_agent_sdk_cs_agent_2.py)</vt:lpstr>
      <vt:lpstr>Computing Embeddings</vt:lpstr>
      <vt:lpstr>Comparing Embeddings</vt:lpstr>
      <vt:lpstr>RAG (Retrieval-Augmented Generation)</vt:lpstr>
      <vt:lpstr>RAG: Core Components</vt:lpstr>
      <vt:lpstr>RAG: Step-by-Step</vt:lpstr>
      <vt:lpstr>RAG Architecture Types</vt:lpstr>
      <vt:lpstr>RAG Architecture Types</vt:lpstr>
      <vt:lpstr>Using FAISS in RAG</vt:lpstr>
      <vt:lpstr>FAISS Steps</vt:lpstr>
      <vt:lpstr>Agents API: Sync or Async?</vt:lpstr>
      <vt:lpstr>Sync versus Async: Sample Code</vt:lpstr>
      <vt:lpstr>First Agent SDK Example (Sync Approach)</vt:lpstr>
      <vt:lpstr>asyncio in Python</vt:lpstr>
      <vt:lpstr>asyncio Code Example</vt:lpstr>
      <vt:lpstr>Sync Versus Async Processing in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2025-09-07T12:15:38Z</dcterms:created>
  <dcterms:modified xsi:type="dcterms:W3CDTF">2025-09-07T12:18:05Z</dcterms:modified>
</cp:coreProperties>
</file>