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  <p:sldId id="642" r:id="rId3"/>
    <p:sldId id="257" r:id="rId4"/>
    <p:sldId id="644" r:id="rId5"/>
    <p:sldId id="645" r:id="rId6"/>
    <p:sldId id="6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D506-B4A3-7205-01E0-72ADA2D69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6138A-3DDF-C99E-548F-906BDCE15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AF70-27F3-14EA-1CF0-442C6490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934D-DB45-B49E-AC37-F7C2FD70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A2D4-36F8-FCC5-4D80-865D36CF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28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7DCC-FF18-CDE6-3C93-F8433A2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D276-C742-55D1-C209-C20C783F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F0EE-7F8F-1758-1D57-DDA9C89A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82AE-A15C-40F9-C705-BDC87C36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3955-CF47-E01B-B0EB-ABCF2117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7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C5765-4BA8-1C54-E311-3CAC3BF2F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80BFF-CE1B-49E3-E09C-D6A506349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84BF-F860-5783-F9AD-4AFB7ECA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3493-DE10-2E0B-5F28-4312D22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C887-773F-44B2-DB04-8F4F13C4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1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3E08-59C1-8D49-425B-ADE981BF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012E-3812-DEFA-ECB9-D9CE8479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7006-B1DB-2C33-20C5-F9A34180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45161-FEC5-F457-3D75-D3E57F4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BDDB-3972-6766-988A-C27AACC4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47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28B3-374E-ECB4-3B8B-4E063C1C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DE3E-2CE5-39BB-EDCC-F7BE3488B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B1B2-9AFC-667F-017A-44CBA872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C813-73B1-B756-E1DD-C7C410A6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8943-0B16-6059-1F22-DF48A930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9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30D3-8A77-6FAA-BD5A-955643D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4A7C-9FDA-8481-4D43-0E08EB08E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019D-0DF8-1B73-DB4F-6FCA9687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6B13-E83D-8E9D-71E6-1C21A983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B04-2184-9073-373C-AFD68243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DC3C4-21D1-7E57-6158-9063AF17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8294-4EB9-B414-72FB-84CB308D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E9B6-7AE9-42CA-8A4C-B877F20A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9838-17B8-1E07-E53B-4E173AAF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E2A3D-D88B-06A5-6ED4-716D01CB0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A7389-D3CB-F54C-71F0-89FF02776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F6F0F-32AC-0427-D283-F2D0D097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2D528-7A03-CF3B-47B1-1F448151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F4167-DEB5-6F8B-9B04-CCB6491E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1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87DD-FAE9-D53B-9996-90D1DEC1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60428-A062-1BDD-2386-9CF9A694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26EB4-BC5A-4EA4-0410-929CE9A6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1175-4501-63F6-93F1-94E3B6A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2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471FA-5557-3208-E5B0-2491C387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A0D7D-F83C-F8A6-E032-CCBD24D9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C1CD-99D2-C55D-E27F-04018BDC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9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6921-D170-4BF6-4C86-E7CC31EC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A2CF-953E-052E-4CD4-D6C575D8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94DE-6A1B-C3C6-FFEA-255D4F925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2D87-B1CD-31DD-7C1F-0DDAD13F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3844-0200-D50D-15CB-BFDBFCE5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7A90-9AF5-EA28-A0FC-6433B296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F3A1-5811-545C-2573-F9C2CBCC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DF3C4-B415-26DF-4C45-B4ABF3BF4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4812-1E10-240E-8665-E47C12ACB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E63B-09EA-28E1-3689-891E4602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1D350-380F-1743-1EB1-9FFEC07A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CFA1D-6EAD-4450-804B-5F277550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6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2254B-BBCB-C5CF-8A4D-4D8F2843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8C01-8C87-1C54-7B54-F2321D31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C73C-FB79-3BD1-4681-FEA13857D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8B05-1F71-49E4-B9CD-3C5789A36612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00E3-858E-5842-64B7-9CB8F0A5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523C-644F-4B2C-81DB-3C6356747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D4E6-736C-4B02-B497-8739652E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61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n8n.cloud/regi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root.com" TargetMode="External"/><Relationship Id="rId2" Type="http://schemas.openxmlformats.org/officeDocument/2006/relationships/hyperlink" Target="https://docs.docker.com/get-started/get-dock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5A61A-C1AD-3A92-9FFE-545BAC3F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n8n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59AB7-3E06-30D7-8DD7-5F60DACD1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87C9-FB54-C3A0-1182-74901B82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n8n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6C90-0D27-A46A-1E15-B434A5AC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n8n</a:t>
            </a:r>
            <a:r>
              <a:rPr lang="en-IN" dirty="0"/>
              <a:t>: Open source automation tool to connect different applications and services</a:t>
            </a:r>
          </a:p>
          <a:p>
            <a:r>
              <a:rPr lang="en-IN" dirty="0"/>
              <a:t>Name</a:t>
            </a:r>
          </a:p>
          <a:p>
            <a:pPr lvl="1"/>
            <a:r>
              <a:rPr lang="en-IN" dirty="0"/>
              <a:t>‘n’ -&gt; Stands for </a:t>
            </a:r>
            <a:r>
              <a:rPr lang="en-IN" i="1" dirty="0"/>
              <a:t>node</a:t>
            </a:r>
            <a:r>
              <a:rPr lang="en-IN" dirty="0"/>
              <a:t>, because n8n is built with Node.js</a:t>
            </a:r>
          </a:p>
          <a:p>
            <a:pPr lvl="1"/>
            <a:r>
              <a:rPr lang="en-IN" dirty="0"/>
              <a:t>‘8n’ -&gt; Shorthand for </a:t>
            </a:r>
            <a:r>
              <a:rPr lang="en-IN" i="1" dirty="0"/>
              <a:t>automation</a:t>
            </a:r>
          </a:p>
          <a:p>
            <a:pPr lvl="1"/>
            <a:r>
              <a:rPr lang="en-IN" dirty="0"/>
              <a:t>n + 8n = </a:t>
            </a:r>
            <a:r>
              <a:rPr lang="en-IN" dirty="0" err="1"/>
              <a:t>nodemation</a:t>
            </a:r>
            <a:r>
              <a:rPr lang="en-IN" dirty="0"/>
              <a:t> -&gt; node automation -&gt; n8n</a:t>
            </a:r>
          </a:p>
          <a:p>
            <a:r>
              <a:rPr lang="en-IN" dirty="0"/>
              <a:t>Why n8n?</a:t>
            </a:r>
          </a:p>
          <a:p>
            <a:pPr lvl="1"/>
            <a:r>
              <a:rPr lang="en-IN" dirty="0"/>
              <a:t>No coding needed</a:t>
            </a:r>
          </a:p>
          <a:p>
            <a:pPr lvl="1"/>
            <a:r>
              <a:rPr lang="en-IN" dirty="0"/>
              <a:t>Open source and free</a:t>
            </a:r>
          </a:p>
          <a:p>
            <a:pPr lvl="1"/>
            <a:r>
              <a:rPr lang="en-IN" dirty="0"/>
              <a:t>Many tool connections available out of the box</a:t>
            </a:r>
          </a:p>
          <a:p>
            <a:r>
              <a:rPr lang="en-IN" dirty="0"/>
              <a:t>Using n8n (https://n8n.io/pricing/)</a:t>
            </a:r>
          </a:p>
          <a:p>
            <a:pPr lvl="1"/>
            <a:r>
              <a:rPr lang="en-IN" dirty="0"/>
              <a:t>Hosting our applications on the cloud: Paid</a:t>
            </a:r>
          </a:p>
          <a:p>
            <a:pPr lvl="1"/>
            <a:r>
              <a:rPr lang="en-IN" dirty="0"/>
              <a:t>Hosting them on our local machine: Free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5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A936-BC28-CAD9-87D1-EDC36035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Using/Installing n8n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9F110A-1A60-3EFD-9AF4-DC1B51C27B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4425" y="1825625"/>
          <a:ext cx="9623150" cy="435133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511352128"/>
                    </a:ext>
                  </a:extLst>
                </a:gridCol>
                <a:gridCol w="2753453">
                  <a:extLst>
                    <a:ext uri="{9D8B030D-6E8A-4147-A177-3AD203B41FA5}">
                      <a16:colId xmlns:a16="http://schemas.microsoft.com/office/drawing/2014/main" val="1722424692"/>
                    </a:ext>
                  </a:extLst>
                </a:gridCol>
                <a:gridCol w="1924630">
                  <a:extLst>
                    <a:ext uri="{9D8B030D-6E8A-4147-A177-3AD203B41FA5}">
                      <a16:colId xmlns:a16="http://schemas.microsoft.com/office/drawing/2014/main" val="939829176"/>
                    </a:ext>
                  </a:extLst>
                </a:gridCol>
                <a:gridCol w="1924630">
                  <a:extLst>
                    <a:ext uri="{9D8B030D-6E8A-4147-A177-3AD203B41FA5}">
                      <a16:colId xmlns:a16="http://schemas.microsoft.com/office/drawing/2014/main" val="1197276270"/>
                    </a:ext>
                  </a:extLst>
                </a:gridCol>
                <a:gridCol w="1924630">
                  <a:extLst>
                    <a:ext uri="{9D8B030D-6E8A-4147-A177-3AD203B41FA5}">
                      <a16:colId xmlns:a16="http://schemas.microsoft.com/office/drawing/2014/main" val="1021697091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Option</a:t>
                      </a:r>
                      <a:endParaRPr lang="en-GB" sz="1600" dirty="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Where it Runs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Prerequisites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License / Cost</a:t>
                      </a:r>
                      <a:endParaRPr lang="en-GB" sz="160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4261633191"/>
                  </a:ext>
                </a:extLst>
              </a:tr>
              <a:tr h="1338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Cloud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Sign up at </a:t>
                      </a:r>
                      <a:r>
                        <a:rPr lang="en-US" sz="1600" dirty="0">
                          <a:hlinkClick r:id="rId2"/>
                        </a:rPr>
                        <a:t>app.n8n.cloud</a:t>
                      </a:r>
                      <a:r>
                        <a:rPr lang="en-US" sz="1600" dirty="0"/>
                        <a:t> for a </a:t>
                      </a:r>
                      <a:r>
                        <a:rPr lang="en-US" sz="1600" b="1" dirty="0"/>
                        <a:t>14-day free trial</a:t>
                      </a:r>
                      <a:r>
                        <a:rPr lang="en-US" sz="1600" dirty="0"/>
                        <a:t> of the hosted n8n service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600" dirty="0"/>
                        <a:t>n8n Cloud (hosted by n8n team)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Just a browser and internet connection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Requires registration; subscription after trial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229868625"/>
                  </a:ext>
                </a:extLst>
              </a:tr>
              <a:tr h="1338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Docker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Run </a:t>
                      </a:r>
                      <a:r>
                        <a:rPr lang="en-US" sz="1600" b="1" dirty="0"/>
                        <a:t>n8n Community Edition</a:t>
                      </a:r>
                      <a:r>
                        <a:rPr lang="en-US" sz="1600" dirty="0"/>
                        <a:t> in a Docker container on our machine (https://docs.n8n.io/hosting/installation/docker/)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Our local machine (</a:t>
                      </a:r>
                      <a:r>
                        <a:rPr lang="en-US" sz="1600" dirty="0" err="1"/>
                        <a:t>Dockerized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Docker installed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Free (CE, no license key required)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4117450974"/>
                  </a:ext>
                </a:extLst>
              </a:tr>
              <a:tr h="1338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 err="1"/>
                        <a:t>npm</a:t>
                      </a:r>
                      <a:endParaRPr lang="en-GB" sz="1600" b="1" dirty="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Install </a:t>
                      </a:r>
                      <a:r>
                        <a:rPr lang="en-US" sz="1600" b="1" dirty="0"/>
                        <a:t>n8n Community Edition</a:t>
                      </a:r>
                      <a:r>
                        <a:rPr lang="en-US" sz="1600" dirty="0"/>
                        <a:t> using </a:t>
                      </a:r>
                      <a:r>
                        <a:rPr lang="en-US" sz="1600" dirty="0" err="1"/>
                        <a:t>npm</a:t>
                      </a:r>
                      <a:r>
                        <a:rPr lang="en-US" sz="1600" dirty="0"/>
                        <a:t> and run it directly from Node.js (https://docs.n8n.io/hosting/installation/npm/)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Our local machine (Node.js runtime)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Node.js + npm installed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Free (CE, no license key required)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10983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19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20FD-C583-4DC1-520F-8CA6D52B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n8n Using Docker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A56D-F4E6-2E85-D9B2-AE50BB33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Install Docker: </a:t>
            </a:r>
            <a:r>
              <a:rPr lang="en-IN" dirty="0">
                <a:hlinkClick r:id="rId2"/>
              </a:rPr>
              <a:t>https://docs.docker.com/get-started/get-docker/</a:t>
            </a:r>
            <a:endParaRPr lang="en-IN" dirty="0"/>
          </a:p>
          <a:p>
            <a:endParaRPr lang="en-IN" dirty="0"/>
          </a:p>
          <a:p>
            <a:r>
              <a:rPr lang="pt-BR" dirty="0"/>
              <a:t>docker volume create n8n_data</a:t>
            </a:r>
            <a:endParaRPr lang="en-IN" dirty="0"/>
          </a:p>
          <a:p>
            <a:r>
              <a:rPr lang="en-GB" dirty="0"/>
              <a:t>docker run -it --rm  --name n8n  -p 5678:5678  -e GENERIC_TIMEZONE="Asia/Calcutta" -e TZ="Asia/Calcutta"  -e N8N_ENFORCE_SETTINGS_FILE_PERMISSIONS=true  -e N8N_RUNNERS_ENABLED=true </a:t>
            </a:r>
            <a:r>
              <a:rPr lang="pt-BR" dirty="0"/>
              <a:t>-v n8n_data:/home/node/.n8n  -v C:/Users/akaha/myfiles:/files</a:t>
            </a:r>
            <a:r>
              <a:rPr lang="en-GB" dirty="0"/>
              <a:t> docker.n8n.io/n8nio/n8n</a:t>
            </a:r>
          </a:p>
          <a:p>
            <a:endParaRPr lang="en-GB" dirty="0"/>
          </a:p>
          <a:p>
            <a:r>
              <a:rPr lang="en-GB" dirty="0"/>
              <a:t>To update it to the latest image: Once it starts running, open Docker Desktop -&gt; Images -&gt; docker.n8n.io … -&gt; Actions -&gt; pull</a:t>
            </a:r>
          </a:p>
          <a:p>
            <a:endParaRPr lang="en-GB" dirty="0"/>
          </a:p>
          <a:p>
            <a:r>
              <a:rPr lang="en-GB" dirty="0"/>
              <a:t>Browser: localhost:5678</a:t>
            </a:r>
          </a:p>
          <a:p>
            <a:pPr lvl="1"/>
            <a:r>
              <a:rPr lang="en-GB" dirty="0"/>
              <a:t>Email: Dummy (</a:t>
            </a:r>
            <a:r>
              <a:rPr lang="en-GB" dirty="0">
                <a:hlinkClick r:id="rId3"/>
              </a:rPr>
              <a:t>root@root.com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First Name: Dummy (Atul)</a:t>
            </a:r>
          </a:p>
          <a:p>
            <a:pPr lvl="1"/>
            <a:r>
              <a:rPr lang="en-GB" dirty="0"/>
              <a:t>Last Name: Dummy (Kahate)</a:t>
            </a:r>
          </a:p>
          <a:p>
            <a:pPr lvl="1"/>
            <a:r>
              <a:rPr lang="en-GB" dirty="0"/>
              <a:t>Password: Dummy (Root@1234)</a:t>
            </a:r>
          </a:p>
          <a:p>
            <a:pPr lvl="1"/>
            <a:r>
              <a:rPr lang="en-GB" dirty="0"/>
              <a:t>After the first screen -&gt; Send me a free licensed key -&gt; Enter your real email id to receive it -&gt; Get the key -&gt; Usage and plan -&gt; Paste key</a:t>
            </a:r>
          </a:p>
        </p:txBody>
      </p:sp>
    </p:spTree>
    <p:extLst>
      <p:ext uri="{BB962C8B-B14F-4D97-AF65-F5344CB8AC3E}">
        <p14:creationId xmlns:p14="http://schemas.microsoft.com/office/powerpoint/2010/main" val="31335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FE71-A937-B299-557F-F059C5AB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n8n Examples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3CE396-F6BD-2240-FB9C-65B37783C6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057818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18">
                  <a:extLst>
                    <a:ext uri="{9D8B030D-6E8A-4147-A177-3AD203B41FA5}">
                      <a16:colId xmlns:a16="http://schemas.microsoft.com/office/drawing/2014/main" val="396399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Aim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(1) Create a workflow for allowing users of our products to register complaints/issues. Store them in a Google Sheet. Send an email to the user who has complained, acknowledging that we have received the complaint. Send a slack message to our internal team about the new complaint/issue.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6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(2) Agentic AI: Have a chatbot connecting to an LLM which responds to the user’s queries.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7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(3) Agentic AI: Now attach memory and a Wikipedia tool. Check if they get used.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(4) Agentic AI: Attach a sentiment </a:t>
                      </a:r>
                      <a:r>
                        <a:rPr lang="en-IN" dirty="0" err="1"/>
                        <a:t>analyzer</a:t>
                      </a:r>
                      <a:r>
                        <a:rPr lang="en-IN" dirty="0"/>
                        <a:t> to tell us about the sentiment of the LLM output.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8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(5) Agentic AI: Read a cheque and extract important fields</a:t>
                      </a:r>
                    </a:p>
                    <a:p>
                      <a:r>
                        <a:rPr lang="en-IN" dirty="0"/>
                        <a:t>Note: Since we are running this in Docker, cheque.png file needs to be saved in C:\Users\akaha\myfiles, as it is mapped to the Docker volume earlier … Also, in the workflow, Node 1 should be Read file and under File(s) selector, path should be /file/cheque.png … It should output data (Add option) and the next node (Google Gemini </a:t>
                      </a:r>
                      <a:r>
                        <a:rPr lang="en-IN" dirty="0" err="1"/>
                        <a:t>Analyze</a:t>
                      </a:r>
                      <a:r>
                        <a:rPr lang="en-IN" dirty="0"/>
                        <a:t> image) should read this ‘data’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5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20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1A8F-374E-16A5-8457-A3A99824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Credentials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836B-EE28-BAA4-CD93-0C3824F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In n8n, on a new workflow screen, search for google drive select Triggers -&gt; On changes involving a specific folder</a:t>
            </a:r>
          </a:p>
          <a:p>
            <a:r>
              <a:rPr lang="en-IN" dirty="0"/>
              <a:t>Credentials to connect with -&gt; Create new credential</a:t>
            </a:r>
          </a:p>
          <a:p>
            <a:r>
              <a:rPr lang="en-IN" dirty="0"/>
              <a:t>In the browser: console.cloud.google.com -&gt; API and services -&gt; Click on My first project -&gt; New project -&gt; Project name: n8ndemo -&gt; Location: Do not change -&gt; Create</a:t>
            </a:r>
          </a:p>
          <a:p>
            <a:r>
              <a:rPr lang="en-IN" dirty="0"/>
              <a:t>Select n8ndemo -&gt; Enable APIs and services -&gt; Google Drive API -&gt; Enable</a:t>
            </a:r>
          </a:p>
          <a:p>
            <a:r>
              <a:rPr lang="en-IN" dirty="0"/>
              <a:t>Credentials -&gt; Create credentials -&gt; OAuth Client ID -&gt; Configure consent screen -&gt; Get started</a:t>
            </a:r>
          </a:p>
          <a:p>
            <a:r>
              <a:rPr lang="en-IN" dirty="0"/>
              <a:t>App name: n8n-app -&gt; Email: Our email id -&gt; Next -&gt; Audience: External -&gt; Next -&gt; Contact information -&gt; Our email id -&gt; Next -&gt; Agree -&gt; Continue -&gt; Create</a:t>
            </a:r>
          </a:p>
          <a:p>
            <a:r>
              <a:rPr lang="en-IN" dirty="0"/>
              <a:t>Audience -&gt; Add users -&gt; Our email id</a:t>
            </a:r>
          </a:p>
          <a:p>
            <a:r>
              <a:rPr lang="en-IN" dirty="0"/>
              <a:t>Clients -&gt; Create client -&gt; Application type: Web application -&gt; Authorized Redirect URIs -&gt; Copy paste from n8n screen -&gt; Create -&gt; Copy client id and Client secret and paste in n8n screen</a:t>
            </a:r>
          </a:p>
          <a:p>
            <a:r>
              <a:rPr lang="en-IN" dirty="0"/>
              <a:t>On the google page -&gt; Search for </a:t>
            </a:r>
            <a:r>
              <a:rPr lang="en-IN" dirty="0" err="1"/>
              <a:t>gmail</a:t>
            </a:r>
            <a:r>
              <a:rPr lang="en-IN" dirty="0"/>
              <a:t> -&gt; Enable … Repeat for Sheets, Calendar</a:t>
            </a:r>
          </a:p>
          <a:p>
            <a:r>
              <a:rPr lang="en-IN" dirty="0"/>
              <a:t>Now n8n screen again -&gt; Save and test 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75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7) n8n</vt:lpstr>
      <vt:lpstr>n8n Basics</vt:lpstr>
      <vt:lpstr>Using/Installing n8n</vt:lpstr>
      <vt:lpstr>n8n Using Docker</vt:lpstr>
      <vt:lpstr>n8n Examples</vt:lpstr>
      <vt:lpstr>Google Credentials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2025-09-28T12:32:47Z</dcterms:created>
  <dcterms:modified xsi:type="dcterms:W3CDTF">2025-09-28T12:33:20Z</dcterms:modified>
</cp:coreProperties>
</file>