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47" r:id="rId3"/>
    <p:sldId id="330" r:id="rId4"/>
    <p:sldId id="521" r:id="rId5"/>
    <p:sldId id="517" r:id="rId6"/>
    <p:sldId id="518" r:id="rId7"/>
    <p:sldId id="519" r:id="rId8"/>
    <p:sldId id="520" r:id="rId9"/>
    <p:sldId id="522" r:id="rId10"/>
    <p:sldId id="523" r:id="rId11"/>
    <p:sldId id="525" r:id="rId12"/>
    <p:sldId id="524" r:id="rId13"/>
    <p:sldId id="526" r:id="rId14"/>
    <p:sldId id="527" r:id="rId15"/>
    <p:sldId id="528" r:id="rId16"/>
    <p:sldId id="529" r:id="rId17"/>
    <p:sldId id="532" r:id="rId18"/>
    <p:sldId id="533" r:id="rId19"/>
    <p:sldId id="534" r:id="rId20"/>
    <p:sldId id="535" r:id="rId21"/>
    <p:sldId id="530" r:id="rId22"/>
    <p:sldId id="536" r:id="rId23"/>
    <p:sldId id="531" r:id="rId24"/>
    <p:sldId id="5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193C-0D13-B985-D6D9-F8770F8AE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A092-87D7-FC71-6CF6-1C3DE6356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574-9A79-ABEB-529D-949C5D31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A1DF2-ED5F-0962-E363-F56322C1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9A126-06FB-E82A-8A76-630D7A38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04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630D1-8B3E-539D-F254-4B54D6CD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C65CE-C3DE-559D-7754-7B3A71BE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90C6-AA11-48D4-7B3E-8B8D6C11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C86A8-AE86-0ADB-3927-B91DF694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02E19-6630-140B-FC7C-A47E4C97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69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63E14-3523-900B-7A05-CFD32A553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FE7B7-6716-BA8E-0BC9-51818B862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557ED-915E-2C3A-99EB-18FEB8C7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7A45-2EF8-43BA-EE03-29033718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B8D2-05CB-E58C-8045-8D54AE24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0F52-5680-87F0-8491-6CA2F54B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70DC-10B8-DA20-C6FA-ABADCA1F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0ACAA-4554-E05C-A31E-B092A98D3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AD89-A5F2-69D7-B56B-7F4BB4F3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A7A3-9F97-07B0-AC9F-EEC4FDD6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71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CFC5-DE3A-BC41-9836-84600B76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A102-BBC0-D9C1-4A09-0AF69478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A318-5A92-466F-7B72-A913DA2B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59C9-04AD-2646-83E3-1A195055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A1C6-C2AC-1126-CA2D-B29B0F1E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0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BFB5-D711-AFAD-2BC4-06B22517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8DAD-AF49-4AA7-EA53-9747F263F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540F7-0CEA-D52C-5F57-08571E486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4D4FC-E513-793B-F20C-F76617B2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3877B-AB6F-55B0-7B16-002E92F3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70FDB-1A2E-3695-5587-5864DD25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8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AD8C-CA2D-3859-DC35-B6750518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EF7A6-8DBE-BE9A-22F3-5EE726BF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748D-2611-7206-8EE1-F820F283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F0E47-D367-E185-1AA4-E4BEC0362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EC84E-428C-798B-CE6F-BF9AC4E8B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F547D-DA69-D347-48E9-E8086EEEE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87ADB-3D67-AC67-1629-A6322FD2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AB933-249C-5A62-EC2C-20136D6C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31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D1C5-5EE5-9F7F-61F7-192D2353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84BE3-DA96-CE42-B264-A76CC10A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4DB3A-B4DC-F1F7-4928-342077F8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5AD2C-BB1F-FD4C-9698-31EA5243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1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3EECC-76E3-C5CE-6244-61661004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C3901-6826-BF59-1345-2B3039AA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2C05C-A92E-50DA-9687-E18B2CDF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B4E5-9C4B-8AE1-C1D4-DA2F9DBB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1FED-E60A-AB77-D82F-605D29715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E43C5-CA94-B84D-D54E-50409404A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F6960-BCDB-D714-79B7-AC267EBB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ABB60-38B4-08F5-0B9E-3E22740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5B837-009F-1574-47D4-F7A3BE4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6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CF72-39A8-2FD8-B3A9-7EE3AE75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95D71-89B9-AEE8-C5FE-82FF8B800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2BC0A-0D31-A15A-3A00-FFC192148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CA57-4309-DA43-AF88-E3DE9A7D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4858C-5D6E-6687-1711-D8F48F36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AD173-37A2-EF49-CE76-7B01FF49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7D128-A0DA-4CA2-8249-118732D8A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2399F-8BB2-8819-1465-BEBAE928C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0D7BE-3124-90AE-D7FE-214A9C2CC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BBF3B-5A5D-4605-A632-015332AE76F2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EC36B-ACA7-3B1E-F9B5-889C04384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20FD1-ED01-B87E-6C2B-B238ACABF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C320-997B-4C73-9D0E-00199D3EC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841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saniczka/amazon-products-dataset-2023-1-4m-products?select=amazon_products.cs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86ACBD-44A8-1C1A-D530-3A612F81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LangGraph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5AED7-65EB-60D8-4A84-E81C0BAF2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Atul Kahate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18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8772-9114-52E0-06C9-ABCA08E9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TypedDict</a:t>
            </a:r>
            <a:r>
              <a:rPr lang="en-IN" dirty="0"/>
              <a:t> in Agents: Common Pattern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7497C-9231-20D5-0CA7-46B1276B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GB" dirty="0"/>
              <a:t>class </a:t>
            </a:r>
            <a:r>
              <a:rPr lang="en-GB" dirty="0" err="1"/>
              <a:t>ResearchState</a:t>
            </a:r>
            <a:r>
              <a:rPr lang="en-GB" dirty="0"/>
              <a:t>(</a:t>
            </a:r>
            <a:r>
              <a:rPr lang="en-GB" dirty="0" err="1"/>
              <a:t>TypedDict</a:t>
            </a:r>
            <a:r>
              <a:rPr lang="en-GB" dirty="0"/>
              <a:t>):</a:t>
            </a:r>
          </a:p>
          <a:p>
            <a:r>
              <a:rPr lang="en-GB" dirty="0"/>
              <a:t>    # Input</a:t>
            </a:r>
          </a:p>
          <a:p>
            <a:r>
              <a:rPr lang="en-GB" dirty="0"/>
              <a:t>    </a:t>
            </a:r>
            <a:r>
              <a:rPr lang="en-GB" dirty="0" err="1"/>
              <a:t>research_question</a:t>
            </a:r>
            <a:r>
              <a:rPr lang="en-GB" dirty="0"/>
              <a:t>: str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Processing steps</a:t>
            </a:r>
          </a:p>
          <a:p>
            <a:r>
              <a:rPr lang="en-GB" dirty="0"/>
              <a:t>    </a:t>
            </a:r>
            <a:r>
              <a:rPr lang="en-GB" dirty="0" err="1"/>
              <a:t>search_queries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  <a:r>
              <a:rPr lang="en-GB" dirty="0" err="1"/>
              <a:t>raw_results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Output</a:t>
            </a:r>
          </a:p>
          <a:p>
            <a:r>
              <a:rPr lang="en-GB" dirty="0"/>
              <a:t>    </a:t>
            </a:r>
            <a:r>
              <a:rPr lang="en-GB" dirty="0" err="1"/>
              <a:t>final_report</a:t>
            </a:r>
            <a:r>
              <a:rPr lang="en-GB" dirty="0"/>
              <a:t>: str</a:t>
            </a:r>
          </a:p>
          <a:p>
            <a:r>
              <a:rPr lang="en-GB" dirty="0"/>
              <a:t>    </a:t>
            </a:r>
            <a:r>
              <a:rPr lang="en-GB" dirty="0" err="1"/>
              <a:t>sources_cited</a:t>
            </a:r>
            <a:r>
              <a:rPr lang="en-GB" dirty="0"/>
              <a:t>: list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Metadata</a:t>
            </a:r>
          </a:p>
          <a:p>
            <a:r>
              <a:rPr lang="en-GB" dirty="0"/>
              <a:t>    </a:t>
            </a:r>
            <a:r>
              <a:rPr lang="en-GB" dirty="0" err="1"/>
              <a:t>confidence_score</a:t>
            </a:r>
            <a:r>
              <a:rPr lang="en-GB" dirty="0"/>
              <a:t>: float</a:t>
            </a:r>
          </a:p>
          <a:p>
            <a:r>
              <a:rPr lang="en-GB" dirty="0"/>
              <a:t>    </a:t>
            </a:r>
            <a:r>
              <a:rPr lang="en-GB" dirty="0" err="1"/>
              <a:t>processing_time</a:t>
            </a:r>
            <a:r>
              <a:rPr lang="en-GB" dirty="0"/>
              <a:t>: float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D0E9-2650-E5E3-3D7D-8B327D2F5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GB" dirty="0"/>
              <a:t># Each node updates relevant parts</a:t>
            </a:r>
          </a:p>
          <a:p>
            <a:r>
              <a:rPr lang="en-GB" dirty="0"/>
              <a:t>def </a:t>
            </a:r>
            <a:r>
              <a:rPr lang="en-GB" dirty="0" err="1"/>
              <a:t>web_search_node</a:t>
            </a:r>
            <a:r>
              <a:rPr lang="en-GB" dirty="0"/>
              <a:t>(state: </a:t>
            </a:r>
            <a:r>
              <a:rPr lang="en-GB" dirty="0" err="1"/>
              <a:t>ResearchState</a:t>
            </a:r>
            <a:r>
              <a:rPr lang="en-GB" dirty="0"/>
              <a:t>):</a:t>
            </a:r>
          </a:p>
          <a:p>
            <a:r>
              <a:rPr lang="en-GB" dirty="0"/>
              <a:t>    return {"</a:t>
            </a:r>
            <a:r>
              <a:rPr lang="en-GB" dirty="0" err="1"/>
              <a:t>raw_results</a:t>
            </a:r>
            <a:r>
              <a:rPr lang="en-GB" dirty="0"/>
              <a:t>": ["result1", "result2"]}</a:t>
            </a:r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analyze_node</a:t>
            </a:r>
            <a:r>
              <a:rPr lang="en-GB" dirty="0"/>
              <a:t>(state: </a:t>
            </a:r>
            <a:r>
              <a:rPr lang="en-GB" dirty="0" err="1"/>
              <a:t>ResearchState</a:t>
            </a:r>
            <a:r>
              <a:rPr lang="en-GB" dirty="0"/>
              <a:t>):</a:t>
            </a:r>
          </a:p>
          <a:p>
            <a:r>
              <a:rPr lang="en-GB" dirty="0"/>
              <a:t>    return {</a:t>
            </a:r>
          </a:p>
          <a:p>
            <a:r>
              <a:rPr lang="en-GB" dirty="0"/>
              <a:t>        "</a:t>
            </a:r>
            <a:r>
              <a:rPr lang="en-GB" dirty="0" err="1"/>
              <a:t>final_report</a:t>
            </a:r>
            <a:r>
              <a:rPr lang="en-GB" dirty="0"/>
              <a:t>": "Based on research...",</a:t>
            </a:r>
          </a:p>
          <a:p>
            <a:r>
              <a:rPr lang="en-GB" dirty="0"/>
              <a:t>        "</a:t>
            </a:r>
            <a:r>
              <a:rPr lang="en-GB" dirty="0" err="1"/>
              <a:t>confidence_score</a:t>
            </a:r>
            <a:r>
              <a:rPr lang="en-GB" dirty="0"/>
              <a:t>": 0.85</a:t>
            </a:r>
          </a:p>
          <a:p>
            <a:r>
              <a:rPr lang="en-GB" dirty="0"/>
              <a:t>    }</a:t>
            </a:r>
          </a:p>
          <a:p>
            <a:endParaRPr lang="en-GB" dirty="0"/>
          </a:p>
        </p:txBody>
      </p:sp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09BDDEDF-99AD-71A5-DEE9-B7C4E3E03BD5}"/>
              </a:ext>
            </a:extLst>
          </p:cNvPr>
          <p:cNvSpPr/>
          <p:nvPr/>
        </p:nvSpPr>
        <p:spPr>
          <a:xfrm>
            <a:off x="3203890" y="2115459"/>
            <a:ext cx="1193606" cy="725936"/>
          </a:xfrm>
          <a:prstGeom prst="up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State</a:t>
            </a:r>
            <a:endParaRPr lang="en-GB" dirty="0"/>
          </a:p>
        </p:txBody>
      </p:sp>
      <p:sp>
        <p:nvSpPr>
          <p:cNvPr id="7" name="Callout: Up Arrow 6">
            <a:extLst>
              <a:ext uri="{FF2B5EF4-FFF2-40B4-BE49-F238E27FC236}">
                <a16:creationId xmlns:a16="http://schemas.microsoft.com/office/drawing/2014/main" id="{813D779E-CC49-9386-364A-8D0F139CD6F3}"/>
              </a:ext>
            </a:extLst>
          </p:cNvPr>
          <p:cNvSpPr/>
          <p:nvPr/>
        </p:nvSpPr>
        <p:spPr>
          <a:xfrm>
            <a:off x="7569394" y="4431707"/>
            <a:ext cx="1193606" cy="725936"/>
          </a:xfrm>
          <a:prstGeom prst="upArrowCallou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27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26C9D-527A-794C-3DC9-4ACA0C77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58E8A1-580C-8E59-EFC7-3EEBCE1F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Recommendation Using </a:t>
            </a:r>
            <a:r>
              <a:rPr lang="en-IN" dirty="0" err="1"/>
              <a:t>HuggingFace</a:t>
            </a:r>
            <a:r>
              <a:rPr lang="en-IN" dirty="0"/>
              <a:t> (4_langgraph_2.py)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3A54D-B2FC-CA79-68D2-0F1A454A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use of LLM</a:t>
            </a:r>
          </a:p>
          <a:p>
            <a:r>
              <a:rPr lang="en-GB" dirty="0"/>
              <a:t>Simple workflow: user query → embedding → vector similarity search → database lookup → formatted response</a:t>
            </a:r>
            <a:endParaRPr lang="en-IN" b="1" dirty="0"/>
          </a:p>
          <a:p>
            <a:r>
              <a:rPr lang="en-IN" b="1" dirty="0"/>
              <a:t>Semantic search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 err="1"/>
              <a:t>HuggingFace</a:t>
            </a:r>
            <a:r>
              <a:rPr lang="en-IN" dirty="0"/>
              <a:t> embeddings (</a:t>
            </a:r>
            <a:r>
              <a:rPr lang="en-GB" dirty="0"/>
              <a:t>sentence-transformers/all-MiniLM-L6-v2)</a:t>
            </a:r>
          </a:p>
          <a:p>
            <a:r>
              <a:rPr lang="en-GB" b="1" dirty="0"/>
              <a:t>Vector database</a:t>
            </a:r>
            <a:r>
              <a:rPr lang="en-GB" dirty="0"/>
              <a:t>: FAISS for finding similar products</a:t>
            </a:r>
          </a:p>
        </p:txBody>
      </p:sp>
    </p:spTree>
    <p:extLst>
      <p:ext uri="{BB962C8B-B14F-4D97-AF65-F5344CB8AC3E}">
        <p14:creationId xmlns:p14="http://schemas.microsoft.com/office/powerpoint/2010/main" val="229717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73DED6-FE51-A8BC-DB45-B5139032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Using LangGraph and </a:t>
            </a:r>
            <a:r>
              <a:rPr lang="en-IN" dirty="0" err="1"/>
              <a:t>HuggingFace</a:t>
            </a:r>
            <a:r>
              <a:rPr lang="en-IN" dirty="0"/>
              <a:t> – Part 1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57D20E-DD03-4B2A-43EC-4FFD919AC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Use </a:t>
            </a:r>
            <a:r>
              <a:rPr lang="en-IN" dirty="0">
                <a:hlinkClick r:id="rId2"/>
              </a:rPr>
              <a:t>https://www.kaggle.com/datasets/asaniczka/amazon-products-dataset-2023-1-4m-products?select=amazon_products.csv</a:t>
            </a:r>
            <a:endParaRPr lang="en-IN" dirty="0"/>
          </a:p>
          <a:p>
            <a:r>
              <a:rPr lang="en-IN" dirty="0"/>
              <a:t>Create vector embeddings offline: </a:t>
            </a:r>
            <a:r>
              <a:rPr lang="en-US" dirty="0"/>
              <a:t>4_langgraph_before_3.py</a:t>
            </a:r>
          </a:p>
          <a:p>
            <a:r>
              <a:rPr lang="en-US" dirty="0"/>
              <a:t>Files created</a:t>
            </a:r>
          </a:p>
          <a:p>
            <a:pPr lvl="1"/>
            <a:r>
              <a:rPr lang="en-GB" dirty="0" err="1"/>
              <a:t>product_embeddings_faiss</a:t>
            </a:r>
            <a:r>
              <a:rPr lang="en-GB" dirty="0"/>
              <a:t>/ - The FAISS vector database</a:t>
            </a:r>
          </a:p>
          <a:p>
            <a:pPr lvl="1"/>
            <a:r>
              <a:rPr lang="en-GB" dirty="0" err="1"/>
              <a:t>product_data.pkl</a:t>
            </a:r>
            <a:r>
              <a:rPr lang="en-GB" dirty="0"/>
              <a:t> - Original CSV data for reference</a:t>
            </a:r>
          </a:p>
          <a:p>
            <a:pPr lvl="1"/>
            <a:r>
              <a:rPr lang="en-GB" dirty="0" err="1"/>
              <a:t>embedding_info.pkl</a:t>
            </a:r>
            <a:r>
              <a:rPr lang="en-GB" dirty="0"/>
              <a:t> - Metadata about the embeddings</a:t>
            </a:r>
          </a:p>
          <a:p>
            <a:r>
              <a:rPr lang="en-GB" dirty="0"/>
              <a:t>Note: In earlier OpenAI Agents API, we had created </a:t>
            </a:r>
            <a:r>
              <a:rPr lang="en-GB" dirty="0" err="1"/>
              <a:t>faiss_index.bin</a:t>
            </a:r>
            <a:r>
              <a:rPr lang="en-GB" dirty="0"/>
              <a:t> – It is a raw FAISS index, which a small file and does not have metadata, so we need to load it along with the index using syntax </a:t>
            </a:r>
            <a:r>
              <a:rPr lang="en-US" dirty="0" err="1"/>
              <a:t>faiss.read_index</a:t>
            </a:r>
            <a:r>
              <a:rPr lang="en-US" dirty="0"/>
              <a:t>("</a:t>
            </a:r>
            <a:r>
              <a:rPr lang="en-US" dirty="0" err="1"/>
              <a:t>faiss_index.bin</a:t>
            </a:r>
            <a:r>
              <a:rPr lang="en-US" dirty="0"/>
              <a:t>")</a:t>
            </a:r>
          </a:p>
          <a:p>
            <a:r>
              <a:rPr lang="en-US" dirty="0"/>
              <a:t>But now, </a:t>
            </a:r>
            <a:r>
              <a:rPr lang="en-GB" dirty="0" err="1"/>
              <a:t>product_embeddings_faiss</a:t>
            </a:r>
            <a:r>
              <a:rPr lang="en-GB" dirty="0"/>
              <a:t>/ -&gt; </a:t>
            </a:r>
            <a:r>
              <a:rPr lang="en-GB" dirty="0" err="1"/>
              <a:t>LangChain’s</a:t>
            </a:r>
            <a:r>
              <a:rPr lang="en-GB" dirty="0"/>
              <a:t> FAISS wrapper format … Directory contains multiple files … Larger, but contains document content metadata </a:t>
            </a:r>
          </a:p>
          <a:p>
            <a:pPr lvl="1"/>
            <a:r>
              <a:rPr lang="en-US" dirty="0" err="1"/>
              <a:t>index.faiss</a:t>
            </a:r>
            <a:r>
              <a:rPr lang="en-US" dirty="0"/>
              <a:t> - the actual FAISS index</a:t>
            </a:r>
          </a:p>
          <a:p>
            <a:pPr lvl="1"/>
            <a:r>
              <a:rPr lang="en-US" dirty="0" err="1"/>
              <a:t>index.pkl</a:t>
            </a:r>
            <a:r>
              <a:rPr lang="en-US" dirty="0"/>
              <a:t> - document metadata and text</a:t>
            </a:r>
          </a:p>
          <a:p>
            <a:r>
              <a:rPr lang="en-US" dirty="0"/>
              <a:t>Now we need to load with </a:t>
            </a:r>
            <a:r>
              <a:rPr lang="en-US" dirty="0" err="1"/>
              <a:t>FAISS.load_local</a:t>
            </a:r>
            <a:r>
              <a:rPr lang="en-US" dirty="0"/>
              <a:t>("</a:t>
            </a:r>
            <a:r>
              <a:rPr lang="en-US" dirty="0" err="1"/>
              <a:t>product_embeddings_faiss</a:t>
            </a:r>
            <a:r>
              <a:rPr lang="en-US" dirty="0"/>
              <a:t>", embeddings)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28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DF19-C8E8-9B92-2ECE-81A123E3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1A9EF3-4B6B-4167-1864-B4D73E4D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Using LangGraph and </a:t>
            </a:r>
            <a:r>
              <a:rPr lang="en-IN" dirty="0" err="1"/>
              <a:t>HuggingFace</a:t>
            </a:r>
            <a:r>
              <a:rPr lang="en-IN" dirty="0"/>
              <a:t> – Part 2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6F2D2-C2A6-909C-4DDD-936601BB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Creating a LangGraph Workflow</a:t>
            </a:r>
          </a:p>
          <a:p>
            <a:r>
              <a:rPr lang="en-IN" dirty="0"/>
              <a:t>Let user ask for product information</a:t>
            </a:r>
          </a:p>
          <a:p>
            <a:r>
              <a:rPr lang="en-IN" dirty="0"/>
              <a:t>Search using RAG in our product vector database</a:t>
            </a:r>
          </a:p>
          <a:p>
            <a:r>
              <a:rPr lang="en-IN" dirty="0"/>
              <a:t>Code: 4_langgraph_3.py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3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D0ECF-0C8A-1B83-3CA0-F829199B5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91CC1C-DD51-9135-1C08-9BCB3F47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LLM Usage and a Search Tool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8CD93-7A88-BCD7-5CCA-A68A6CA6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Using Google Gemini as LLM</a:t>
            </a:r>
          </a:p>
          <a:p>
            <a:r>
              <a:rPr lang="en-IN" dirty="0"/>
              <a:t>Product search in vector database as usual before + Internet search for the product using </a:t>
            </a:r>
            <a:r>
              <a:rPr lang="en-IN" dirty="0" err="1"/>
              <a:t>Serp</a:t>
            </a:r>
            <a:r>
              <a:rPr lang="en-IN" dirty="0"/>
              <a:t> API</a:t>
            </a:r>
          </a:p>
          <a:p>
            <a:r>
              <a:rPr lang="en-IN" dirty="0"/>
              <a:t> </a:t>
            </a:r>
            <a:r>
              <a:rPr lang="en-IN" dirty="0" err="1"/>
              <a:t>SerpAPI</a:t>
            </a:r>
            <a:endParaRPr lang="en-IN" dirty="0"/>
          </a:p>
          <a:p>
            <a:pPr lvl="1"/>
            <a:r>
              <a:rPr lang="en-US" dirty="0"/>
              <a:t>Real-time API designed to programmatically extract and process search engine results</a:t>
            </a:r>
          </a:p>
          <a:p>
            <a:pPr lvl="1"/>
            <a:r>
              <a:rPr lang="en-US" dirty="0"/>
              <a:t>Supports multiple search engines, including Google, Bing, Yahoo, and others, and provides enriched structured data for various search result types such as organic results, images, news, shopping, and more</a:t>
            </a:r>
          </a:p>
          <a:p>
            <a:r>
              <a:rPr lang="en-IN" dirty="0"/>
              <a:t>Obtain free Gemini API Key and free </a:t>
            </a:r>
            <a:r>
              <a:rPr lang="en-IN" dirty="0" err="1"/>
              <a:t>SerpAPI</a:t>
            </a:r>
            <a:r>
              <a:rPr lang="en-IN" dirty="0"/>
              <a:t> key, add to .env file</a:t>
            </a:r>
          </a:p>
          <a:p>
            <a:pPr lvl="1"/>
            <a:r>
              <a:rPr lang="en-GB" dirty="0"/>
              <a:t>GOOGLE_API_KEY=""</a:t>
            </a:r>
          </a:p>
          <a:p>
            <a:pPr lvl="1"/>
            <a:r>
              <a:rPr lang="en-GB" dirty="0"/>
              <a:t>SERPER_API_KEY=""</a:t>
            </a:r>
            <a:endParaRPr lang="en-IN" dirty="0"/>
          </a:p>
          <a:p>
            <a:r>
              <a:rPr lang="en-IN" dirty="0"/>
              <a:t>Code: 4_langgraph_4.py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95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A3E67-402C-EF0E-B86A-48D2FDC32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7EC410-9840-3C2E-30D9-1C284029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Edges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D58B8-F746-B487-74E8-D4B2088E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Route the user query based on conditional logic</a:t>
            </a:r>
          </a:p>
          <a:p>
            <a:pPr lvl="1"/>
            <a:r>
              <a:rPr lang="en-GB" dirty="0"/>
              <a:t>Specific Product: "iPhone 15" → Detailed analysis</a:t>
            </a:r>
          </a:p>
          <a:p>
            <a:pPr lvl="1"/>
            <a:r>
              <a:rPr lang="en-GB" dirty="0"/>
              <a:t>Comparison: "iPhone vs Samsung" → Comparison analysis</a:t>
            </a:r>
          </a:p>
          <a:p>
            <a:pPr lvl="1"/>
            <a:r>
              <a:rPr lang="en-GB" dirty="0"/>
              <a:t>General Info: "best laptop" → Buying guide</a:t>
            </a:r>
          </a:p>
          <a:p>
            <a:r>
              <a:rPr lang="en-IN" dirty="0"/>
              <a:t>Code: 4_langgraph_5.py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14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0D63-18D7-5C9B-4E17-6CC606E2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EC5045-3954-D4A6-80A2-9E32BE28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</a:t>
            </a:r>
            <a:r>
              <a:rPr lang="en-IN" i="1" dirty="0"/>
              <a:t>Agentic</a:t>
            </a:r>
            <a:r>
              <a:rPr lang="en-IN" dirty="0"/>
              <a:t> Behaviour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B2FC6-45BD-7321-EB4A-2BF18C82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Agent behaviours</a:t>
            </a:r>
          </a:p>
          <a:p>
            <a:pPr lvl="1"/>
            <a:r>
              <a:rPr lang="en-US" dirty="0"/>
              <a:t>Search → Find products</a:t>
            </a:r>
          </a:p>
          <a:p>
            <a:pPr lvl="1"/>
            <a:r>
              <a:rPr lang="en-US" dirty="0"/>
              <a:t>Evaluate → Rate quality (0-1.0)</a:t>
            </a:r>
          </a:p>
          <a:p>
            <a:pPr lvl="1"/>
            <a:r>
              <a:rPr lang="en-US" dirty="0"/>
              <a:t>Decision → Good enough? Stop : Refine</a:t>
            </a:r>
          </a:p>
          <a:p>
            <a:pPr lvl="1"/>
            <a:r>
              <a:rPr lang="en-US" dirty="0"/>
              <a:t>Refine → Improve query → LOOP BACK to search</a:t>
            </a:r>
          </a:p>
          <a:p>
            <a:pPr lvl="1"/>
            <a:r>
              <a:rPr lang="en-US" dirty="0"/>
              <a:t>Finalize → Generate answer</a:t>
            </a:r>
          </a:p>
          <a:p>
            <a:r>
              <a:rPr lang="en-GB" dirty="0"/>
              <a:t>Autonomous Decisions</a:t>
            </a:r>
          </a:p>
          <a:p>
            <a:pPr lvl="1"/>
            <a:r>
              <a:rPr lang="en-GB" dirty="0"/>
              <a:t>Self-evaluates results</a:t>
            </a:r>
          </a:p>
          <a:p>
            <a:pPr lvl="1"/>
            <a:r>
              <a:rPr lang="en-GB" dirty="0"/>
              <a:t>Decides when to stop/continue</a:t>
            </a:r>
          </a:p>
          <a:p>
            <a:pPr lvl="1"/>
            <a:r>
              <a:rPr lang="en-GB" dirty="0"/>
              <a:t>Refines strategy autonomously</a:t>
            </a:r>
          </a:p>
          <a:p>
            <a:pPr lvl="1"/>
            <a:r>
              <a:rPr lang="en-GB" dirty="0"/>
              <a:t>Loops until satisfied (max 3x)</a:t>
            </a:r>
          </a:p>
          <a:p>
            <a:r>
              <a:rPr lang="en-IN" dirty="0"/>
              <a:t>Code: 4_langgraph_6.py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93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5A9D-C7F4-69B7-3442-7DE8AA4B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B980-D7EF-9398-C284-EFFB93BB6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respond() connects the user interface to the </a:t>
            </a:r>
            <a:r>
              <a:rPr lang="en-US" dirty="0" err="1"/>
              <a:t>ReAct</a:t>
            </a:r>
            <a:r>
              <a:rPr lang="en-US" dirty="0"/>
              <a:t> agent and provides real-time updates as the agent works</a:t>
            </a:r>
          </a:p>
          <a:p>
            <a:r>
              <a:rPr lang="en-US" dirty="0"/>
              <a:t>Step 1: Initialize Chat Entry: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chat_history.append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(("User: " +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""))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/>
              <a:t>Adds a new conversation pair to chat history</a:t>
            </a:r>
          </a:p>
          <a:p>
            <a:pPr lvl="1"/>
            <a:r>
              <a:rPr lang="en-US" dirty="0"/>
              <a:t>First element: User's question</a:t>
            </a:r>
          </a:p>
          <a:p>
            <a:pPr lvl="1"/>
            <a:r>
              <a:rPr lang="en-US" dirty="0"/>
              <a:t>Second element: Empty string (will be filled with agent's response)</a:t>
            </a:r>
          </a:p>
          <a:p>
            <a:r>
              <a:rPr lang="en-US" dirty="0"/>
              <a:t>Step 2: Stream Agent Processing: 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for final, trace in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react_agent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dirty="0" err="1"/>
              <a:t>react_agent</a:t>
            </a:r>
            <a:r>
              <a:rPr lang="en-US" dirty="0"/>
              <a:t>() is a generator that yields intermediate results</a:t>
            </a:r>
          </a:p>
          <a:p>
            <a:pPr lvl="1"/>
            <a:r>
              <a:rPr lang="en-US" dirty="0"/>
              <a:t>Each iteration gives us:</a:t>
            </a:r>
          </a:p>
          <a:p>
            <a:pPr lvl="2"/>
            <a:r>
              <a:rPr lang="en-US" dirty="0"/>
              <a:t>final: The agent's final answer (or None if still processing)</a:t>
            </a:r>
          </a:p>
          <a:p>
            <a:pPr lvl="2"/>
            <a:r>
              <a:rPr lang="en-US" dirty="0"/>
              <a:t>trace: Complete history of agent's thinking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50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302C-4F64-7C46-D1BE-8DEC0B1F0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C51B-2AD4-42A6-3CF0-12FB6EB8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F022-F7DB-6B27-2F23-B4BE21A7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3: Handle Final Answer: 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if final:  # final answer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 = (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[-1][0],  # Keep user input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f"**Final Answer:** {final}\n\n---\n**Trace:**\n{trace}"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yield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When agent finishes, update the chat entry with:</a:t>
            </a:r>
          </a:p>
          <a:p>
            <a:pPr lvl="1"/>
            <a:r>
              <a:rPr lang="en-US" dirty="0"/>
              <a:t>The final answer (formatted in bold)</a:t>
            </a:r>
          </a:p>
          <a:p>
            <a:pPr lvl="1"/>
            <a:r>
              <a:rPr lang="en-US" dirty="0"/>
              <a:t>Complete trace of all steps taken</a:t>
            </a:r>
          </a:p>
          <a:p>
            <a:r>
              <a:rPr lang="en-US" dirty="0"/>
              <a:t>yield </a:t>
            </a:r>
            <a:r>
              <a:rPr lang="en-US" dirty="0" err="1"/>
              <a:t>chat_history</a:t>
            </a:r>
            <a:r>
              <a:rPr lang="en-US" dirty="0"/>
              <a:t> sends update to UI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194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49FA-9E89-C2A2-7E30-9AFD3503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F09E-6732-E4E5-346D-50E7076A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CE9A-246C-F713-4A93-196B01C3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4: Show Intermediate Progress: 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else:  # intermediate trace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 = (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[-1][0],  # Keep user input  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f"Working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...\n\n**Trace so far:**\n{trace}"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pPr marL="0" indent="0">
              <a:buNone/>
            </a:pP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yield </a:t>
            </a: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chat_history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r>
              <a:rPr lang="en-US" dirty="0"/>
              <a:t>While agent is still working, show progress</a:t>
            </a:r>
          </a:p>
          <a:p>
            <a:r>
              <a:rPr lang="en-US" dirty="0"/>
              <a:t>Updates the same chat entry with current thinking</a:t>
            </a:r>
          </a:p>
          <a:p>
            <a:r>
              <a:rPr lang="en-US" dirty="0"/>
              <a:t>User sees "Working..." with partial trace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00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A991-EAB4-64C8-2352-3557E038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LangChain</a:t>
            </a:r>
            <a:r>
              <a:rPr lang="en-IN" dirty="0"/>
              <a:t> and LangGraph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8A33-D6D4-E0BA-7197-040555405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LangChain</a:t>
            </a:r>
            <a:r>
              <a:rPr lang="en-IN" dirty="0"/>
              <a:t>: Framework to use LLMs as AI agents with access to external tools (APIs, databases, etc)</a:t>
            </a:r>
          </a:p>
          <a:p>
            <a:r>
              <a:rPr lang="en-IN" dirty="0"/>
              <a:t>Works well for </a:t>
            </a:r>
            <a:r>
              <a:rPr lang="en-IN" b="1" dirty="0"/>
              <a:t>single-step </a:t>
            </a:r>
            <a:r>
              <a:rPr lang="en-IN" dirty="0"/>
              <a:t>or simple </a:t>
            </a:r>
            <a:r>
              <a:rPr lang="en-IN" b="1" dirty="0"/>
              <a:t>request-response workflows</a:t>
            </a:r>
            <a:endParaRPr lang="en-IN" dirty="0"/>
          </a:p>
          <a:p>
            <a:r>
              <a:rPr lang="en-US" dirty="0"/>
              <a:t>Not ideal for </a:t>
            </a:r>
            <a:r>
              <a:rPr lang="en-US" b="1" dirty="0"/>
              <a:t>complex, multi-step, stateful workflows</a:t>
            </a:r>
            <a:r>
              <a:rPr lang="en-US" dirty="0"/>
              <a:t> involving multiple agents or actors interacting over time</a:t>
            </a:r>
            <a:endParaRPr lang="en-IN" b="1" dirty="0"/>
          </a:p>
          <a:p>
            <a:r>
              <a:rPr lang="en-IN" dirty="0"/>
              <a:t>Solution: </a:t>
            </a:r>
            <a:r>
              <a:rPr lang="en-IN" b="1" dirty="0"/>
              <a:t>LangGraph</a:t>
            </a:r>
          </a:p>
          <a:p>
            <a:r>
              <a:rPr lang="en-IN" b="1" dirty="0" err="1"/>
              <a:t>LangGraph</a:t>
            </a:r>
            <a:r>
              <a:rPr lang="en-IN" dirty="0"/>
              <a:t>: </a:t>
            </a:r>
            <a:r>
              <a:rPr lang="en-US" dirty="0"/>
              <a:t>Designed for </a:t>
            </a:r>
            <a:r>
              <a:rPr lang="en-US" b="1" dirty="0"/>
              <a:t>stateful</a:t>
            </a:r>
            <a:r>
              <a:rPr lang="en-US" dirty="0"/>
              <a:t>, </a:t>
            </a:r>
            <a:r>
              <a:rPr lang="en-US" b="1" dirty="0"/>
              <a:t>multi-actor applications </a:t>
            </a:r>
            <a:r>
              <a:rPr lang="en-US" dirty="0"/>
              <a:t>with LLMs</a:t>
            </a:r>
          </a:p>
          <a:p>
            <a:r>
              <a:rPr lang="en-US" dirty="0"/>
              <a:t>Allows building </a:t>
            </a:r>
            <a:r>
              <a:rPr lang="en-US" b="1" dirty="0"/>
              <a:t>complex workflows</a:t>
            </a:r>
            <a:r>
              <a:rPr lang="en-US" dirty="0"/>
              <a:t> where multiple agents collaborate, maintain memory, and handle dynamic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78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BDD45-EE0B-F615-D41C-01A0F8225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0A8-D134-7E91-6384-30AD99B0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Gradio</a:t>
            </a:r>
            <a:r>
              <a:rPr lang="en-IN" dirty="0"/>
              <a:t> Changes – 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04EA3-6E1F-C261-B6E2-5723D3451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5: Connect to UI: </a:t>
            </a:r>
          </a:p>
          <a:p>
            <a:pPr marL="0" indent="0">
              <a:buNone/>
            </a:pPr>
            <a:r>
              <a:rPr lang="en-US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query.submit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(respond, [query, chatbot], [chatbot]) </a:t>
            </a:r>
          </a:p>
          <a:p>
            <a:r>
              <a:rPr lang="en-US" dirty="0"/>
              <a:t>When user submits query, call respond() function</a:t>
            </a:r>
          </a:p>
          <a:p>
            <a:r>
              <a:rPr lang="en-US" dirty="0"/>
              <a:t>Inputs: [query, chatbot] - the text input and current chat history</a:t>
            </a:r>
          </a:p>
          <a:p>
            <a:r>
              <a:rPr lang="en-US" dirty="0"/>
              <a:t>Outputs: [chatbot] - updated chat history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584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FBBC7-B240-BED2-6DF8-213D3F49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4EE88C-35D7-0BD9-7A86-247131C6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</a:t>
            </a:r>
            <a:r>
              <a:rPr lang="en-IN" i="1" dirty="0" err="1"/>
              <a:t>ntfy</a:t>
            </a:r>
            <a:r>
              <a:rPr lang="en-IN" dirty="0"/>
              <a:t> Tool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54883-238A-DAAC-A7CA-3A4A86E3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the user inquires for </a:t>
            </a:r>
            <a:r>
              <a:rPr lang="en-IN" i="1" dirty="0"/>
              <a:t>latest </a:t>
            </a:r>
            <a:r>
              <a:rPr lang="en-IN" i="1" dirty="0" err="1"/>
              <a:t>iphone</a:t>
            </a:r>
            <a:r>
              <a:rPr lang="en-IN" dirty="0"/>
              <a:t>, we want to be alerted</a:t>
            </a:r>
          </a:p>
          <a:p>
            <a:r>
              <a:rPr lang="en-IN" dirty="0"/>
              <a:t>Download and install the </a:t>
            </a:r>
            <a:r>
              <a:rPr lang="en-IN" i="1" dirty="0" err="1"/>
              <a:t>ntfy</a:t>
            </a:r>
            <a:r>
              <a:rPr lang="en-IN" i="1" dirty="0"/>
              <a:t> </a:t>
            </a:r>
            <a:r>
              <a:rPr lang="en-IN" dirty="0"/>
              <a:t>app on your mobile phone</a:t>
            </a:r>
          </a:p>
          <a:p>
            <a:r>
              <a:rPr lang="en-IN" dirty="0"/>
              <a:t>Add a topic giving some unique name (e.g. </a:t>
            </a:r>
            <a:r>
              <a:rPr lang="en-IN" dirty="0" err="1"/>
              <a:t>atulkahate_agentic_app</a:t>
            </a:r>
            <a:r>
              <a:rPr lang="en-IN" dirty="0"/>
              <a:t>)</a:t>
            </a:r>
          </a:p>
          <a:p>
            <a:r>
              <a:rPr lang="en-IN" dirty="0"/>
              <a:t>Give the same name in the code</a:t>
            </a:r>
          </a:p>
          <a:p>
            <a:r>
              <a:rPr lang="en-IN" dirty="0"/>
              <a:t>If the user searches for </a:t>
            </a:r>
            <a:r>
              <a:rPr lang="en-IN" i="1" dirty="0"/>
              <a:t>new </a:t>
            </a:r>
            <a:r>
              <a:rPr lang="en-IN" i="1" dirty="0" err="1"/>
              <a:t>iphone</a:t>
            </a:r>
            <a:r>
              <a:rPr lang="en-IN" dirty="0"/>
              <a:t> or </a:t>
            </a:r>
            <a:r>
              <a:rPr lang="en-IN" i="1" dirty="0"/>
              <a:t>latest </a:t>
            </a:r>
            <a:r>
              <a:rPr lang="en-IN" i="1" dirty="0" err="1"/>
              <a:t>iphone</a:t>
            </a:r>
            <a:r>
              <a:rPr lang="en-IN" dirty="0"/>
              <a:t> etc, we should get a notification on this topic in the </a:t>
            </a:r>
            <a:r>
              <a:rPr lang="en-IN" i="1" dirty="0" err="1"/>
              <a:t>ntfy</a:t>
            </a:r>
            <a:r>
              <a:rPr lang="en-IN" i="1" dirty="0"/>
              <a:t> </a:t>
            </a:r>
            <a:r>
              <a:rPr lang="en-IN" dirty="0"/>
              <a:t>app</a:t>
            </a:r>
          </a:p>
          <a:p>
            <a:r>
              <a:rPr lang="en-IN" dirty="0"/>
              <a:t>Code: 4_langgraph_7.py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959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BA01-94F8-3805-E826-17A3D48C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Guardrails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525E7-A00C-9AC4-7E06-EAC2B189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blocked words filter</a:t>
            </a:r>
          </a:p>
          <a:p>
            <a:r>
              <a:rPr lang="en-IN" dirty="0"/>
              <a:t>Code: 4_langgraph_8.py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847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91E5-F65F-C2DD-6FF9-289A64C8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Patterns Used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35A203-4A84-0726-F336-10EDC6CC6C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5390" y="1378896"/>
          <a:ext cx="10909980" cy="554299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661278">
                  <a:extLst>
                    <a:ext uri="{9D8B030D-6E8A-4147-A177-3AD203B41FA5}">
                      <a16:colId xmlns:a16="http://schemas.microsoft.com/office/drawing/2014/main" val="156457866"/>
                    </a:ext>
                  </a:extLst>
                </a:gridCol>
                <a:gridCol w="3078247">
                  <a:extLst>
                    <a:ext uri="{9D8B030D-6E8A-4147-A177-3AD203B41FA5}">
                      <a16:colId xmlns:a16="http://schemas.microsoft.com/office/drawing/2014/main" val="4043585729"/>
                    </a:ext>
                  </a:extLst>
                </a:gridCol>
                <a:gridCol w="6170455">
                  <a:extLst>
                    <a:ext uri="{9D8B030D-6E8A-4147-A177-3AD203B41FA5}">
                      <a16:colId xmlns:a16="http://schemas.microsoft.com/office/drawing/2014/main" val="1126340586"/>
                    </a:ext>
                  </a:extLst>
                </a:gridCol>
              </a:tblGrid>
              <a:tr h="172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Concept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Key Components / Example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158772218"/>
                  </a:ext>
                </a:extLst>
              </a:tr>
              <a:tr h="1335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1. ReAct (Reasoning and Acting)</a:t>
                      </a:r>
                      <a:endParaRPr lang="en-US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Central pattern where the LLM “thinks” before it “acts.”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Reasoning (Thought):</a:t>
                      </a:r>
                      <a:r>
                        <a:rPr lang="en-US" sz="1600"/>
                        <a:t> Generates internal reasoning to plan next move.</a:t>
                      </a:r>
                      <a:r>
                        <a:rPr lang="en-US" sz="1600" b="1"/>
                        <a:t>Acting (Action):</a:t>
                      </a:r>
                      <a:r>
                        <a:rPr lang="en-US" sz="1600"/>
                        <a:t> Executes a structured action (e.g., Search[query], SerpSearch[query], Ntfy[message]).</a:t>
                      </a:r>
                      <a:r>
                        <a:rPr lang="en-US" sz="1600" b="1"/>
                        <a:t>Observing (Observation):</a:t>
                      </a:r>
                      <a:r>
                        <a:rPr lang="en-US" sz="1600"/>
                        <a:t> Receives action output, feeds it back to the LLM for next step.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685049149"/>
                  </a:ext>
                </a:extLst>
              </a:tr>
              <a:tr h="9478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2. Multi-Tool Use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can use multiple tools to accomplish a task, not limited to one.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tool_search:</a:t>
                      </a:r>
                      <a:r>
                        <a:rPr lang="en-GB" sz="1600"/>
                        <a:t> Retrieve internal structured data (FAISS).</a:t>
                      </a:r>
                      <a:r>
                        <a:rPr lang="en-GB" sz="1600" b="1"/>
                        <a:t>tool_serp:</a:t>
                      </a:r>
                      <a:r>
                        <a:rPr lang="en-GB" sz="1600"/>
                        <a:t> Perform external web searches (SerpAPI).</a:t>
                      </a:r>
                      <a:r>
                        <a:rPr lang="en-GB" sz="1600" b="1"/>
                        <a:t>tool_ntfy:</a:t>
                      </a:r>
                      <a:r>
                        <a:rPr lang="en-GB" sz="1600"/>
                        <a:t> Send external asynchronous notifications.</a:t>
                      </a:r>
                      <a:r>
                        <a:rPr lang="en-GB" sz="1600" b="1"/>
                        <a:t>Finalize:</a:t>
                      </a:r>
                      <a:r>
                        <a:rPr lang="en-GB" sz="1600"/>
                        <a:t> Marks the end of process, providing final answer.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021538234"/>
                  </a:ext>
                </a:extLst>
              </a:tr>
              <a:tr h="8185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3. Agent Loop / Iterative Refinement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continuously iterates until a final answer is produced.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Uses while True loop inside react_agent.Executes repeated </a:t>
                      </a:r>
                      <a:r>
                        <a:rPr lang="en-US" sz="1600" b="1"/>
                        <a:t>Thought → Action → Observation</a:t>
                      </a:r>
                      <a:r>
                        <a:rPr lang="en-US" sz="1600"/>
                        <a:t> cycles.Can adjust strategy based on previous observations (e.g., try a different query if SerpSearch fails).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451936954"/>
                  </a:ext>
                </a:extLst>
              </a:tr>
              <a:tr h="10770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4. State Management</a:t>
                      </a:r>
                      <a:endParaRPr lang="en-GB" sz="16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Maintains context and history throughout the agent’s operation.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Uses a dictionary: state = {"query": query, "history": [</a:t>
                      </a:r>
                      <a:r>
                        <a:rPr lang="en-US" sz="1600" dirty="0" err="1"/>
                        <a:t>f"User</a:t>
                      </a:r>
                      <a:r>
                        <a:rPr lang="en-US" sz="1600" dirty="0"/>
                        <a:t>: {query}"], "final": ""}.</a:t>
                      </a:r>
                      <a:r>
                        <a:rPr lang="en-US" sz="1600" b="1" dirty="0"/>
                        <a:t>history:</a:t>
                      </a:r>
                      <a:r>
                        <a:rPr lang="en-US" sz="1600" dirty="0"/>
                        <a:t> Tracks all thoughts, actions, and observations so the agent “remembers” context and progress.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084674482"/>
                  </a:ext>
                </a:extLst>
              </a:tr>
              <a:tr h="10770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5. Guardrails</a:t>
                      </a:r>
                      <a:endParaRPr lang="en-GB" sz="1600" b="1" dirty="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Agent checks for blocked words and does not allow the user query to proceed.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Uses a list of blocked words and blocks the query. Can be customized to read from a database/external source.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145897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2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C7224-2E56-BA24-3C28-2B1A4A95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Agentic Patterns/Features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60EA22-7D76-177E-E5D7-F51C71863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176583"/>
              </p:ext>
            </p:extLst>
          </p:nvPr>
        </p:nvGraphicFramePr>
        <p:xfrm>
          <a:off x="838200" y="2126774"/>
          <a:ext cx="10515600" cy="35661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049745">
                  <a:extLst>
                    <a:ext uri="{9D8B030D-6E8A-4147-A177-3AD203B41FA5}">
                      <a16:colId xmlns:a16="http://schemas.microsoft.com/office/drawing/2014/main" val="3423643001"/>
                    </a:ext>
                  </a:extLst>
                </a:gridCol>
                <a:gridCol w="4872147">
                  <a:extLst>
                    <a:ext uri="{9D8B030D-6E8A-4147-A177-3AD203B41FA5}">
                      <a16:colId xmlns:a16="http://schemas.microsoft.com/office/drawing/2014/main" val="3801525920"/>
                    </a:ext>
                  </a:extLst>
                </a:gridCol>
                <a:gridCol w="2593708">
                  <a:extLst>
                    <a:ext uri="{9D8B030D-6E8A-4147-A177-3AD203B41FA5}">
                      <a16:colId xmlns:a16="http://schemas.microsoft.com/office/drawing/2014/main" val="2084314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109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Guardrails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Block queries that contain objectionable words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4_langgraph_8.py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54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Long Term Memory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 long term memory using an in-memory database (SQLite). If a user enters the same question as another user previously, load it from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4_langgraph_9.py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618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Explainability and Transparency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Explain why certain product matches are shown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4_langgraph_10.py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21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Observability and Monitoring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 events and allow the admin to access the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4_langgraph_11.py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226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Human In The Loop (HITL)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user can approve the search results, or edit them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4_langgraph_12.py</a:t>
                      </a:r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95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34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7967-A0DB-4187-7A06-C0790DDC9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4254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LangChain</a:t>
            </a:r>
            <a:r>
              <a:rPr lang="en-IN" dirty="0"/>
              <a:t> versus </a:t>
            </a:r>
            <a:r>
              <a:rPr lang="en-IN" dirty="0" err="1"/>
              <a:t>LangGraph</a:t>
            </a:r>
            <a:endParaRPr lang="en-GB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3880F6A-3D06-3F99-E795-A2139F2DDD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1380" y="823658"/>
          <a:ext cx="10323645" cy="56015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66125">
                  <a:extLst>
                    <a:ext uri="{9D8B030D-6E8A-4147-A177-3AD203B41FA5}">
                      <a16:colId xmlns:a16="http://schemas.microsoft.com/office/drawing/2014/main" val="2346622512"/>
                    </a:ext>
                  </a:extLst>
                </a:gridCol>
                <a:gridCol w="3999628">
                  <a:extLst>
                    <a:ext uri="{9D8B030D-6E8A-4147-A177-3AD203B41FA5}">
                      <a16:colId xmlns:a16="http://schemas.microsoft.com/office/drawing/2014/main" val="982790813"/>
                    </a:ext>
                  </a:extLst>
                </a:gridCol>
                <a:gridCol w="4257892">
                  <a:extLst>
                    <a:ext uri="{9D8B030D-6E8A-4147-A177-3AD203B41FA5}">
                      <a16:colId xmlns:a16="http://schemas.microsoft.com/office/drawing/2014/main" val="1860951309"/>
                    </a:ext>
                  </a:extLst>
                </a:gridCol>
              </a:tblGrid>
              <a:tr h="3246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LangChain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LangGraph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707437247"/>
                  </a:ext>
                </a:extLst>
              </a:tr>
              <a:tr h="810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Purpose</a:t>
                      </a:r>
                      <a:endParaRPr lang="en-GB" sz="18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Use LLMs as agents with access to external tools (APIs, databases, etc.)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Build complex, stateful, multi-agent applications with LLMs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511167962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Workflow type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Simple, single-step or short workflows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Complex, multi-step, long-running workflows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673393596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Agents involved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Usually one agent handling requests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Multiple agents collaborating and interacting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219371625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State management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Minimal or stateless; memory handled externally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Built-in memory/state tracking across interactions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81419289"/>
                  </a:ext>
                </a:extLst>
              </a:tr>
              <a:tr h="8105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Dynamic execution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Limited; follows predefined steps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Supports dynamic branching, agent coordination, and runtime decisions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4125623054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for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Chatbots, calculators, document queries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Automation systems, multi-agent orchestration, AI workflows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539083421"/>
                  </a:ext>
                </a:extLst>
              </a:tr>
              <a:tr h="568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Learning curve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Easier; basic LLM + tools interface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Steeper; requires understanding of agents, state, and coordination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449461024"/>
                  </a:ext>
                </a:extLst>
              </a:tr>
              <a:tr h="5673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Relationship</a:t>
                      </a:r>
                      <a:endParaRPr lang="en-GB" sz="18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Foundational concepts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Builds on and extends </a:t>
                      </a:r>
                      <a:r>
                        <a:rPr lang="en-US" sz="1800" dirty="0" err="1"/>
                        <a:t>LangChain</a:t>
                      </a:r>
                      <a:r>
                        <a:rPr lang="en-US" sz="1800" dirty="0"/>
                        <a:t> principles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0707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67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422C-0121-A7D6-3108-89C9B203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LangGraph: </a:t>
            </a:r>
            <a:br>
              <a:rPr lang="en-IN" dirty="0"/>
            </a:br>
            <a:r>
              <a:rPr lang="en-IN" dirty="0"/>
              <a:t>Key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8E16-80C8-1BD9-258A-01E13A53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D0D95-1DA2-887C-B572-BAB8D1A64AD5}"/>
              </a:ext>
            </a:extLst>
          </p:cNvPr>
          <p:cNvSpPr txBox="1"/>
          <p:nvPr/>
        </p:nvSpPr>
        <p:spPr>
          <a:xfrm>
            <a:off x="2242473" y="5375391"/>
            <a:ext cx="3629098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Data structure that describes the information flowing through the graph at each stage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C277D-7459-656B-CEE7-4127A50EFDF4}"/>
              </a:ext>
            </a:extLst>
          </p:cNvPr>
          <p:cNvSpPr txBox="1"/>
          <p:nvPr/>
        </p:nvSpPr>
        <p:spPr>
          <a:xfrm>
            <a:off x="2269132" y="2258311"/>
            <a:ext cx="3629098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Step or operation in the graph – Takes an input state and produces an output state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F3A16-1490-B58E-CBB7-B35793881475}"/>
              </a:ext>
            </a:extLst>
          </p:cNvPr>
          <p:cNvSpPr txBox="1"/>
          <p:nvPr/>
        </p:nvSpPr>
        <p:spPr>
          <a:xfrm>
            <a:off x="2269132" y="4121410"/>
            <a:ext cx="36290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Connects two nodes and decides how information flows through them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A0111-328F-83C8-3A84-96D39DBB9341}"/>
              </a:ext>
            </a:extLst>
          </p:cNvPr>
          <p:cNvSpPr txBox="1"/>
          <p:nvPr/>
        </p:nvSpPr>
        <p:spPr>
          <a:xfrm>
            <a:off x="5871571" y="423490"/>
            <a:ext cx="36290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The overall structure that organizes nodes and edges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56F5DB-AB14-2FEB-8FA3-A3AA9CB1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873" y="1195935"/>
            <a:ext cx="3312495" cy="539332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8393D6C-511B-2BB7-CE78-D242B2E1F157}"/>
              </a:ext>
            </a:extLst>
          </p:cNvPr>
          <p:cNvSpPr/>
          <p:nvPr/>
        </p:nvSpPr>
        <p:spPr>
          <a:xfrm>
            <a:off x="1024295" y="2443048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Node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17F797-21A7-4734-18DA-8F81955B54B4}"/>
              </a:ext>
            </a:extLst>
          </p:cNvPr>
          <p:cNvSpPr/>
          <p:nvPr/>
        </p:nvSpPr>
        <p:spPr>
          <a:xfrm>
            <a:off x="1024295" y="4174428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Edge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B3732A-0D3B-BA94-C750-A06EAABC4D02}"/>
              </a:ext>
            </a:extLst>
          </p:cNvPr>
          <p:cNvSpPr/>
          <p:nvPr/>
        </p:nvSpPr>
        <p:spPr>
          <a:xfrm>
            <a:off x="9619807" y="434593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Graph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21D95D-7715-A122-39C6-C94B80071FE5}"/>
              </a:ext>
            </a:extLst>
          </p:cNvPr>
          <p:cNvSpPr/>
          <p:nvPr/>
        </p:nvSpPr>
        <p:spPr>
          <a:xfrm>
            <a:off x="1035396" y="5540399"/>
            <a:ext cx="1165686" cy="5933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State</a:t>
            </a:r>
            <a:endParaRPr lang="en-GB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2A74A-9C32-3C44-C559-574DD8BE5B88}"/>
              </a:ext>
            </a:extLst>
          </p:cNvPr>
          <p:cNvCxnSpPr/>
          <p:nvPr/>
        </p:nvCxnSpPr>
        <p:spPr>
          <a:xfrm>
            <a:off x="5947091" y="5772581"/>
            <a:ext cx="1347169" cy="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275E43-9411-AF08-C90B-9E8E939F1C62}"/>
              </a:ext>
            </a:extLst>
          </p:cNvPr>
          <p:cNvSpPr txBox="1"/>
          <p:nvPr/>
        </p:nvSpPr>
        <p:spPr>
          <a:xfrm>
            <a:off x="8187720" y="5464598"/>
            <a:ext cx="928361" cy="646331"/>
          </a:xfrm>
          <a:prstGeom prst="rect">
            <a:avLst/>
          </a:prstGeom>
          <a:gradFill>
            <a:gsLst>
              <a:gs pos="0">
                <a:srgbClr val="FFFF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Final balance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01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2427-51D9-E0E3-ACCA-D5B5C6E1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DEDE82A-F1AA-75BC-5F8D-47BE90E9CE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72586" y="1837794"/>
          <a:ext cx="5884269" cy="21640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430932">
                  <a:extLst>
                    <a:ext uri="{9D8B030D-6E8A-4147-A177-3AD203B41FA5}">
                      <a16:colId xmlns:a16="http://schemas.microsoft.com/office/drawing/2014/main" val="2390569819"/>
                    </a:ext>
                  </a:extLst>
                </a:gridCol>
                <a:gridCol w="4453337">
                  <a:extLst>
                    <a:ext uri="{9D8B030D-6E8A-4147-A177-3AD203B41FA5}">
                      <a16:colId xmlns:a16="http://schemas.microsoft.com/office/drawing/2014/main" val="3223538110"/>
                    </a:ext>
                  </a:extLst>
                </a:gridCol>
              </a:tblGrid>
              <a:tr h="1720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Class / 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13162"/>
                  </a:ext>
                </a:extLst>
              </a:tr>
              <a:tr h="301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 err="1"/>
                        <a:t>StateGraph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main class for building graphs in LangGraph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452833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START / END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Special constants representing entry and exit points of the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298840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ChatOpenAI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 OpenAI integration from </a:t>
                      </a:r>
                      <a:r>
                        <a:rPr lang="en-US" sz="1400" dirty="0" err="1"/>
                        <a:t>LangChain</a:t>
                      </a:r>
                      <a:r>
                        <a:rPr lang="en-US" sz="1400" dirty="0"/>
                        <a:t>, used for connecting language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470750"/>
                  </a:ext>
                </a:extLst>
              </a:tr>
              <a:tr h="4302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TypedDict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Used to define the structure and types of data that flows through the graph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2359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9F9FD5D-B259-9AB6-3DF3-C2AFDDDD0FA5}"/>
              </a:ext>
            </a:extLst>
          </p:cNvPr>
          <p:cNvSpPr txBox="1"/>
          <p:nvPr/>
        </p:nvSpPr>
        <p:spPr>
          <a:xfrm>
            <a:off x="169854" y="2394193"/>
            <a:ext cx="551780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langgraph.graph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START, END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langchain_openai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ChatOpenAI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typing import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TypedDict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1F87E-C536-C8E7-A51C-7443023514E8}"/>
              </a:ext>
            </a:extLst>
          </p:cNvPr>
          <p:cNvSpPr txBox="1"/>
          <p:nvPr/>
        </p:nvSpPr>
        <p:spPr>
          <a:xfrm>
            <a:off x="169853" y="4612718"/>
            <a:ext cx="551780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TypedDict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 str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greeting: str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messages: list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18C12-8978-C6D5-0FA5-38334DD28855}"/>
              </a:ext>
            </a:extLst>
          </p:cNvPr>
          <p:cNvSpPr txBox="1"/>
          <p:nvPr/>
        </p:nvSpPr>
        <p:spPr>
          <a:xfrm>
            <a:off x="5772585" y="4292794"/>
            <a:ext cx="588426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LangGraph uses a </a:t>
            </a:r>
            <a:r>
              <a:rPr lang="en-US" dirty="0">
                <a:solidFill>
                  <a:srgbClr val="FF0000"/>
                </a:solidFill>
              </a:rPr>
              <a:t>state-based architecture</a:t>
            </a:r>
            <a:r>
              <a:rPr lang="en-US" dirty="0"/>
              <a:t>. Instead of passing data between individual nodes, all data flows through a shared "state" object. Think of it like a shared clipboard that each step can read from and write to.</a:t>
            </a:r>
          </a:p>
          <a:p>
            <a:endParaRPr lang="en-US" dirty="0"/>
          </a:p>
          <a:p>
            <a:r>
              <a:rPr lang="en-US" dirty="0" err="1"/>
              <a:t>user_name</a:t>
            </a:r>
            <a:r>
              <a:rPr lang="en-US" dirty="0"/>
              <a:t>: Stores the user's name</a:t>
            </a:r>
          </a:p>
          <a:p>
            <a:r>
              <a:rPr lang="en-US" dirty="0"/>
              <a:t>greeting: Stores the generated greeting message</a:t>
            </a:r>
          </a:p>
          <a:p>
            <a:r>
              <a:rPr lang="en-US" dirty="0"/>
              <a:t>messages: Keeps a log of the conversation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2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6DF3-D558-C1C2-51F3-2DC1C47F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369-8B13-BFCE-DAC9-F52C3BDB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C2B1C-DE2E-4611-3D90-9CB92B0F8E59}"/>
              </a:ext>
            </a:extLst>
          </p:cNvPr>
          <p:cNvSpPr txBox="1"/>
          <p:nvPr/>
        </p:nvSpPr>
        <p:spPr>
          <a:xfrm>
            <a:off x="190795" y="1620062"/>
            <a:ext cx="5517809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(state: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input("Bot: What is your name? 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**state,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"messages":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("messages", []) + [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provided name: {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user_input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}"]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F044EE-4546-974F-4775-9AAAB81E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FD00DC-7DD2-3020-F295-E35B01CF6DC4}"/>
              </a:ext>
            </a:extLst>
          </p:cNvPr>
          <p:cNvSpPr txBox="1"/>
          <p:nvPr/>
        </p:nvSpPr>
        <p:spPr>
          <a:xfrm>
            <a:off x="5765607" y="1777706"/>
            <a:ext cx="546546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function 1</a:t>
            </a:r>
          </a:p>
          <a:p>
            <a:r>
              <a:rPr lang="en-US" dirty="0"/>
              <a:t>Takes the current state as input</a:t>
            </a:r>
          </a:p>
          <a:p>
            <a:r>
              <a:rPr lang="en-US" dirty="0"/>
              <a:t>Asks user for their name</a:t>
            </a:r>
          </a:p>
          <a:p>
            <a:r>
              <a:rPr lang="en-US" dirty="0"/>
              <a:t>Returns a </a:t>
            </a:r>
            <a:r>
              <a:rPr lang="en-US" b="1" dirty="0"/>
              <a:t>new state </a:t>
            </a:r>
            <a:r>
              <a:rPr lang="en-US" dirty="0"/>
              <a:t>with updated information</a:t>
            </a:r>
          </a:p>
          <a:p>
            <a:pPr lvl="1"/>
            <a:r>
              <a:rPr lang="en-US" dirty="0"/>
              <a:t>**state copies all existing state data</a:t>
            </a:r>
          </a:p>
          <a:p>
            <a:pPr lvl="1"/>
            <a:r>
              <a:rPr lang="en-US" dirty="0"/>
              <a:t>Updates specific fields (</a:t>
            </a:r>
            <a:r>
              <a:rPr lang="en-US" dirty="0" err="1"/>
              <a:t>user_name</a:t>
            </a:r>
            <a:r>
              <a:rPr lang="en-US" dirty="0"/>
              <a:t>, messages)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16D4ED-03C9-EDBD-0348-04F5979D2962}"/>
              </a:ext>
            </a:extLst>
          </p:cNvPr>
          <p:cNvSpPr txBox="1"/>
          <p:nvPr/>
        </p:nvSpPr>
        <p:spPr>
          <a:xfrm>
            <a:off x="190795" y="3963130"/>
            <a:ext cx="551780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(state: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-&gt;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"there")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f"Hello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{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}! Nice to meet you."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{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**state,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"greeting": greeting,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"messages":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state.get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("messages", []) + [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f"Bot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: {greeting}"]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F8D246-92D3-0D6D-D0C9-9E43BA62D5FF}"/>
              </a:ext>
            </a:extLst>
          </p:cNvPr>
          <p:cNvSpPr txBox="1"/>
          <p:nvPr/>
        </p:nvSpPr>
        <p:spPr>
          <a:xfrm>
            <a:off x="5765607" y="4120774"/>
            <a:ext cx="546546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Node function 2</a:t>
            </a:r>
          </a:p>
          <a:p>
            <a:r>
              <a:rPr lang="en-US" dirty="0"/>
              <a:t>Reads </a:t>
            </a:r>
            <a:r>
              <a:rPr lang="en-US" dirty="0" err="1"/>
              <a:t>user_name</a:t>
            </a:r>
            <a:r>
              <a:rPr lang="en-US" dirty="0"/>
              <a:t> from the current state</a:t>
            </a:r>
          </a:p>
          <a:p>
            <a:r>
              <a:rPr lang="en-US" dirty="0"/>
              <a:t>Creates a personalized greeting</a:t>
            </a:r>
          </a:p>
          <a:p>
            <a:r>
              <a:rPr lang="en-US" dirty="0"/>
              <a:t>Updates state with the greeting and conversation 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75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44E8C-8145-761D-843F-08B7A6801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4DD7-CF74-A985-6345-BFA6C981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8556D-4A8A-2691-9AA2-5CBBECB3EA75}"/>
              </a:ext>
            </a:extLst>
          </p:cNvPr>
          <p:cNvSpPr txBox="1"/>
          <p:nvPr/>
        </p:nvSpPr>
        <p:spPr>
          <a:xfrm>
            <a:off x="190795" y="2117194"/>
            <a:ext cx="5517809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create_greeting_graph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():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workflow =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StateGraph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Add nodes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greet_user_node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# Add edges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(START,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ask_name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workflow.add_edge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greet_user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", END)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</a:p>
          <a:p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return </a:t>
            </a:r>
            <a:r>
              <a:rPr lang="en-GB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workflow.compile</a:t>
            </a:r>
            <a:r>
              <a:rPr lang="en-GB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683B3-2F22-3950-E320-F2EC434E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0514F-6C86-0157-C7FE-94DA308DFC81}"/>
              </a:ext>
            </a:extLst>
          </p:cNvPr>
          <p:cNvSpPr txBox="1"/>
          <p:nvPr/>
        </p:nvSpPr>
        <p:spPr>
          <a:xfrm>
            <a:off x="5765607" y="2274838"/>
            <a:ext cx="546546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Graph Construction</a:t>
            </a:r>
          </a:p>
          <a:p>
            <a:r>
              <a:rPr lang="en-US" dirty="0"/>
              <a:t>Structure: START → </a:t>
            </a:r>
            <a:r>
              <a:rPr lang="en-US" dirty="0" err="1"/>
              <a:t>ask_name</a:t>
            </a:r>
            <a:r>
              <a:rPr lang="en-US" dirty="0"/>
              <a:t> → </a:t>
            </a:r>
            <a:r>
              <a:rPr lang="en-US" dirty="0" err="1"/>
              <a:t>greet_user</a:t>
            </a:r>
            <a:r>
              <a:rPr lang="en-US" dirty="0"/>
              <a:t> → END</a:t>
            </a:r>
          </a:p>
          <a:p>
            <a:endParaRPr lang="en-US" dirty="0"/>
          </a:p>
          <a:p>
            <a:r>
              <a:rPr lang="en-US" dirty="0"/>
              <a:t>Nodes represent processing steps (functions)</a:t>
            </a:r>
          </a:p>
          <a:p>
            <a:r>
              <a:rPr lang="en-US" dirty="0"/>
              <a:t>Edges define the flow between steps</a:t>
            </a:r>
          </a:p>
          <a:p>
            <a:r>
              <a:rPr lang="en-US" dirty="0"/>
              <a:t>START is where execution begins</a:t>
            </a:r>
          </a:p>
          <a:p>
            <a:r>
              <a:rPr lang="en-US" dirty="0"/>
              <a:t>END is where execution terminates</a:t>
            </a:r>
          </a:p>
          <a:p>
            <a:r>
              <a:rPr lang="en-US" dirty="0"/>
              <a:t>.compile() creates the executable graph</a:t>
            </a:r>
          </a:p>
        </p:txBody>
      </p:sp>
    </p:spTree>
    <p:extLst>
      <p:ext uri="{BB962C8B-B14F-4D97-AF65-F5344CB8AC3E}">
        <p14:creationId xmlns:p14="http://schemas.microsoft.com/office/powerpoint/2010/main" val="3586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14CD-C82C-A3B1-CD0A-986ED2F78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EAA2-6AEA-6F46-0E9B-C3227B6F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First LangGraph Application (</a:t>
            </a:r>
            <a:r>
              <a:rPr lang="fr-FR" sz="3600" dirty="0"/>
              <a:t>C:\code\agentic_ai\4_langgraph\4_langgraph_1.py)</a:t>
            </a:r>
            <a:endParaRPr lang="en-GB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19C5B-709F-EC6D-6BA6-E063A386228B}"/>
              </a:ext>
            </a:extLst>
          </p:cNvPr>
          <p:cNvSpPr txBox="1"/>
          <p:nvPr/>
        </p:nvSpPr>
        <p:spPr>
          <a:xfrm>
            <a:off x="190795" y="2117194"/>
            <a:ext cx="551780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Create the graph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app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create_greeting_graph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Initialize state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="",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greeting="",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messages=[]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# Run the graph</a:t>
            </a:r>
          </a:p>
          <a:p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final_state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app.invoke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initial_state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81133F-9144-EF5F-E069-F3C97E5D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A4D42-658D-7103-1649-0C143B48E098}"/>
              </a:ext>
            </a:extLst>
          </p:cNvPr>
          <p:cNvSpPr txBox="1"/>
          <p:nvPr/>
        </p:nvSpPr>
        <p:spPr>
          <a:xfrm>
            <a:off x="5765607" y="2274838"/>
            <a:ext cx="5465460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Initialize: Create empty state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Invoke: Start execution at START node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Flow: State passes through: </a:t>
            </a:r>
            <a:r>
              <a:rPr lang="en-US" dirty="0" err="1"/>
              <a:t>ask_name</a:t>
            </a:r>
            <a:r>
              <a:rPr lang="en-US" dirty="0"/>
              <a:t> → </a:t>
            </a:r>
            <a:r>
              <a:rPr lang="en-US" dirty="0" err="1"/>
              <a:t>greet_user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Result: Get final state with all accumulated data</a:t>
            </a:r>
          </a:p>
        </p:txBody>
      </p:sp>
    </p:spTree>
    <p:extLst>
      <p:ext uri="{BB962C8B-B14F-4D97-AF65-F5344CB8AC3E}">
        <p14:creationId xmlns:p14="http://schemas.microsoft.com/office/powerpoint/2010/main" val="41002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E722-6E79-8816-A820-04C31829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TypedDict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67A50-D4B5-7A38-4EEC-31F0664A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TypedDict</a:t>
            </a:r>
            <a:r>
              <a:rPr lang="en-US" dirty="0"/>
              <a:t>: Python's way to add </a:t>
            </a:r>
            <a:r>
              <a:rPr lang="en-US" i="1" dirty="0"/>
              <a:t>type hints to dictionaries</a:t>
            </a:r>
          </a:p>
          <a:p>
            <a:r>
              <a:rPr lang="en-US" dirty="0"/>
              <a:t>Tells us what keys should exist and what type their values should be, without changing how dictionaries actually work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3232B9-6236-4BC7-26DF-0ED0ADFC2D58}"/>
              </a:ext>
            </a:extLst>
          </p:cNvPr>
          <p:cNvSpPr txBox="1"/>
          <p:nvPr/>
        </p:nvSpPr>
        <p:spPr>
          <a:xfrm>
            <a:off x="593313" y="3671560"/>
            <a:ext cx="2575676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user = { </a:t>
            </a:r>
          </a:p>
          <a:p>
            <a:r>
              <a:rPr lang="en-US" dirty="0"/>
              <a:t>    "name": "Alice", </a:t>
            </a:r>
          </a:p>
          <a:p>
            <a:r>
              <a:rPr lang="en-US" dirty="0"/>
              <a:t>    "age": 30, </a:t>
            </a:r>
          </a:p>
          <a:p>
            <a:r>
              <a:rPr lang="en-US" dirty="0"/>
              <a:t>    "</a:t>
            </a:r>
            <a:r>
              <a:rPr lang="en-US" dirty="0" err="1"/>
              <a:t>is_admin</a:t>
            </a:r>
            <a:r>
              <a:rPr lang="en-US" dirty="0"/>
              <a:t>": False </a:t>
            </a:r>
          </a:p>
          <a:p>
            <a:r>
              <a:rPr lang="en-US" dirty="0"/>
              <a:t>}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65436-E042-23C8-4779-78B77EE16B49}"/>
              </a:ext>
            </a:extLst>
          </p:cNvPr>
          <p:cNvSpPr txBox="1"/>
          <p:nvPr/>
        </p:nvSpPr>
        <p:spPr>
          <a:xfrm>
            <a:off x="458363" y="5155151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Regular Dictionary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7E9A9-52D8-531E-AF1B-4459D7D26198}"/>
              </a:ext>
            </a:extLst>
          </p:cNvPr>
          <p:cNvSpPr txBox="1"/>
          <p:nvPr/>
        </p:nvSpPr>
        <p:spPr>
          <a:xfrm>
            <a:off x="3303939" y="3671560"/>
            <a:ext cx="3177134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typing import </a:t>
            </a:r>
            <a:r>
              <a:rPr lang="en-US" dirty="0" err="1"/>
              <a:t>TypedDict</a:t>
            </a:r>
            <a:r>
              <a:rPr lang="en-US" dirty="0"/>
              <a:t> </a:t>
            </a:r>
          </a:p>
          <a:p>
            <a:r>
              <a:rPr lang="en-US" dirty="0"/>
              <a:t>class User(</a:t>
            </a:r>
            <a:r>
              <a:rPr lang="en-US" dirty="0" err="1"/>
              <a:t>TypedDict</a:t>
            </a:r>
            <a:r>
              <a:rPr lang="en-US" dirty="0"/>
              <a:t>): </a:t>
            </a:r>
          </a:p>
          <a:p>
            <a:r>
              <a:rPr lang="en-US" dirty="0"/>
              <a:t>    name: str </a:t>
            </a:r>
          </a:p>
          <a:p>
            <a:r>
              <a:rPr lang="en-US" dirty="0"/>
              <a:t>    age: int </a:t>
            </a:r>
          </a:p>
          <a:p>
            <a:r>
              <a:rPr lang="en-US" dirty="0"/>
              <a:t>    </a:t>
            </a:r>
            <a:r>
              <a:rPr lang="en-US" dirty="0" err="1"/>
              <a:t>is_admin</a:t>
            </a:r>
            <a:r>
              <a:rPr lang="en-US" dirty="0"/>
              <a:t>: bool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4C669-6A34-28B8-43BF-B7BAD4B99BD1}"/>
              </a:ext>
            </a:extLst>
          </p:cNvPr>
          <p:cNvSpPr txBox="1"/>
          <p:nvPr/>
        </p:nvSpPr>
        <p:spPr>
          <a:xfrm>
            <a:off x="3413876" y="5155151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err="1"/>
              <a:t>TypedDict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666E3-411A-D7A6-9FAC-2BE102F69568}"/>
              </a:ext>
            </a:extLst>
          </p:cNvPr>
          <p:cNvSpPr txBox="1"/>
          <p:nvPr/>
        </p:nvSpPr>
        <p:spPr>
          <a:xfrm>
            <a:off x="7524604" y="794699"/>
            <a:ext cx="398566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Benefits: </a:t>
            </a:r>
            <a:r>
              <a:rPr lang="en-GB" dirty="0"/>
              <a:t>Type checking,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85921-431D-E77F-270E-25D8056061EB}"/>
              </a:ext>
            </a:extLst>
          </p:cNvPr>
          <p:cNvSpPr txBox="1"/>
          <p:nvPr/>
        </p:nvSpPr>
        <p:spPr>
          <a:xfrm>
            <a:off x="6860910" y="3678032"/>
            <a:ext cx="5226389" cy="20621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from typing import </a:t>
            </a:r>
            <a:r>
              <a:rPr lang="en-US" sz="1600" dirty="0" err="1"/>
              <a:t>TypedDict</a:t>
            </a:r>
            <a:r>
              <a:rPr lang="en-US" sz="1600" dirty="0"/>
              <a:t>, </a:t>
            </a:r>
            <a:r>
              <a:rPr lang="en-US" sz="1600" dirty="0" err="1"/>
              <a:t>NotRequired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class </a:t>
            </a:r>
            <a:r>
              <a:rPr lang="en-US" sz="1600" dirty="0" err="1"/>
              <a:t>FlexibleState</a:t>
            </a:r>
            <a:r>
              <a:rPr lang="en-US" sz="1600" dirty="0"/>
              <a:t>(</a:t>
            </a:r>
            <a:r>
              <a:rPr lang="en-US" sz="1600" dirty="0" err="1"/>
              <a:t>TypedDict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required_field</a:t>
            </a:r>
            <a:r>
              <a:rPr lang="en-US" sz="1600" dirty="0"/>
              <a:t>: str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optional_field</a:t>
            </a:r>
            <a:r>
              <a:rPr lang="en-US" sz="1600" dirty="0"/>
              <a:t>: </a:t>
            </a:r>
            <a:r>
              <a:rPr lang="en-US" sz="1600" dirty="0" err="1">
                <a:solidFill>
                  <a:srgbClr val="FF0000"/>
                </a:solidFill>
              </a:rPr>
              <a:t>NotRequired</a:t>
            </a:r>
            <a:r>
              <a:rPr lang="en-US" sz="1600" dirty="0"/>
              <a:t>[str]  # This key might not exist</a:t>
            </a:r>
          </a:p>
          <a:p>
            <a:endParaRPr lang="en-US" sz="1600" dirty="0"/>
          </a:p>
          <a:p>
            <a:r>
              <a:rPr lang="en-US" sz="1600" dirty="0"/>
              <a:t># This is valid</a:t>
            </a:r>
          </a:p>
          <a:p>
            <a:r>
              <a:rPr lang="en-US" sz="1600" dirty="0"/>
              <a:t>state: </a:t>
            </a:r>
            <a:r>
              <a:rPr lang="en-US" sz="1600" dirty="0" err="1"/>
              <a:t>FlexibleState</a:t>
            </a:r>
            <a:r>
              <a:rPr lang="en-US" sz="1600" dirty="0"/>
              <a:t> = {"</a:t>
            </a:r>
            <a:r>
              <a:rPr lang="en-US" sz="1600" dirty="0" err="1"/>
              <a:t>required_field</a:t>
            </a:r>
            <a:r>
              <a:rPr lang="en-US" sz="1600" dirty="0"/>
              <a:t>": "hello"}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7BDB3-96F1-8424-91DF-20E58AF23EE2}"/>
              </a:ext>
            </a:extLst>
          </p:cNvPr>
          <p:cNvSpPr txBox="1"/>
          <p:nvPr/>
        </p:nvSpPr>
        <p:spPr>
          <a:xfrm>
            <a:off x="7914911" y="5690406"/>
            <a:ext cx="2575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Allows Optional Fields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73117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2660</Words>
  <Application>Microsoft Office PowerPoint</Application>
  <PresentationFormat>Widescreen</PresentationFormat>
  <Paragraphs>329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Office Theme</vt:lpstr>
      <vt:lpstr>LangGraph</vt:lpstr>
      <vt:lpstr>LangChain and LangGraph</vt:lpstr>
      <vt:lpstr>LangChain versus LangGraph</vt:lpstr>
      <vt:lpstr>LangGraph:  Key Components</vt:lpstr>
      <vt:lpstr>First LangGraph Application (C:\code\agentic_ai\4_langgraph\4_langgraph_1.py)</vt:lpstr>
      <vt:lpstr>First LangGraph Application (C:\code\agentic_ai\4_langgraph\4_langgraph_1.py)</vt:lpstr>
      <vt:lpstr>First LangGraph Application (C:\code\agentic_ai\4_langgraph\4_langgraph_1.py)</vt:lpstr>
      <vt:lpstr>First LangGraph Application (C:\code\agentic_ai\4_langgraph\4_langgraph_1.py)</vt:lpstr>
      <vt:lpstr>TypedDict</vt:lpstr>
      <vt:lpstr>TypedDict in Agents: Common Pattern</vt:lpstr>
      <vt:lpstr>Product Recommendation Using HuggingFace (4_langgraph_2.py)</vt:lpstr>
      <vt:lpstr>RAG Using LangGraph and HuggingFace – Part 1</vt:lpstr>
      <vt:lpstr>RAG Using LangGraph and HuggingFace – Part 2</vt:lpstr>
      <vt:lpstr>Adding LLM Usage and a Search Tool</vt:lpstr>
      <vt:lpstr>Conditional Edges</vt:lpstr>
      <vt:lpstr>More Agentic Behaviour</vt:lpstr>
      <vt:lpstr>Gradio Changes – 1</vt:lpstr>
      <vt:lpstr>Gradio Changes – 2</vt:lpstr>
      <vt:lpstr>Gradio Changes – 3</vt:lpstr>
      <vt:lpstr>Gradio Changes – 4</vt:lpstr>
      <vt:lpstr>Add ntfy Tool</vt:lpstr>
      <vt:lpstr>Guardrails</vt:lpstr>
      <vt:lpstr>Agentic Patterns Used</vt:lpstr>
      <vt:lpstr>More Agentic Patterns/Features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3</cp:revision>
  <dcterms:created xsi:type="dcterms:W3CDTF">2025-09-13T13:33:33Z</dcterms:created>
  <dcterms:modified xsi:type="dcterms:W3CDTF">2025-09-20T17:25:03Z</dcterms:modified>
</cp:coreProperties>
</file>