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534" r:id="rId3"/>
    <p:sldId id="536" r:id="rId4"/>
    <p:sldId id="537" r:id="rId5"/>
    <p:sldId id="581" r:id="rId6"/>
    <p:sldId id="538" r:id="rId7"/>
    <p:sldId id="539" r:id="rId8"/>
    <p:sldId id="579" r:id="rId9"/>
    <p:sldId id="540" r:id="rId10"/>
    <p:sldId id="543" r:id="rId11"/>
    <p:sldId id="541" r:id="rId12"/>
    <p:sldId id="580" r:id="rId13"/>
    <p:sldId id="582" r:id="rId14"/>
    <p:sldId id="542" r:id="rId15"/>
    <p:sldId id="577" r:id="rId16"/>
    <p:sldId id="578" r:id="rId17"/>
    <p:sldId id="544" r:id="rId18"/>
    <p:sldId id="552" r:id="rId19"/>
    <p:sldId id="545" r:id="rId20"/>
    <p:sldId id="546" r:id="rId21"/>
    <p:sldId id="547" r:id="rId22"/>
    <p:sldId id="548" r:id="rId23"/>
    <p:sldId id="549" r:id="rId24"/>
    <p:sldId id="550" r:id="rId25"/>
    <p:sldId id="55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0E40-AEFB-F7AD-9EF5-312DA0EBF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90EC4-E1F5-00B8-4F0D-E15EB569F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20C5C-CEAD-8DAF-0DD8-183FA7BA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EAAB-167F-46E7-875C-A210D066BE34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A64E8-AD8E-73E9-D39D-096E54BA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1F18D-4E1C-A85F-0A91-F2ABD167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F421-1C15-459C-9466-64705C8A2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9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B0A5-4917-2226-6F01-9C27CF19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18B1A-7844-97DD-E5F4-7A9979B8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4F3F2-D8E0-57BA-1D8E-8F612AC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EAAB-167F-46E7-875C-A210D066BE34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1CDA4-4BFF-3A38-A611-B7D87CD6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629A-C373-DE23-CEB3-0F2E3E39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F421-1C15-459C-9466-64705C8A2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3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07F89-754C-B5C3-A8D1-709007193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63F67-25E2-4CFC-C49A-4F180427A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815F6-3901-3A2E-09D2-9665DDB8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EAAB-167F-46E7-875C-A210D066BE34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A05F-880D-988E-B612-64E496DD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2907-DE1B-BC78-0EF3-EA94927D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F421-1C15-459C-9466-64705C8A2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8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C799-2111-737E-39E5-EA5E6F04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EA80-FFA9-8BE5-6EB9-96357D37B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81C8-E967-25D7-022D-BA929F94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EAAB-167F-46E7-875C-A210D066BE34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B49F0-C2C4-5A7A-044F-55ED9AD7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8E867-B8F4-3333-C010-05E87359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F421-1C15-459C-9466-64705C8A2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44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3241-6111-CA27-3C2A-4E2DB99D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576D1-5B78-E008-41D9-C8639DAAE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77E87-9176-2FCB-DD49-F25B3B1C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EAAB-167F-46E7-875C-A210D066BE34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E0E3-8E06-A4D5-6421-94AB5B0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7B38C-D3FE-BDA2-7F0A-F570950C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F421-1C15-459C-9466-64705C8A2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17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D210-EDF5-A1E7-6626-E5B1313D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E053-D97B-5F1C-2F28-64C3D8E86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4BA68-9034-0BC9-E9F5-F0E3DD255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5481D-371C-F789-6873-93A9FA71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EAAB-167F-46E7-875C-A210D066BE34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D9EA2-5BC0-B220-7179-959E396C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48376-365A-27EC-5129-212B3B8C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F421-1C15-459C-9466-64705C8A2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B35C-3114-8CE9-0B4C-4B825A57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772CB-67A4-322B-86C4-7385CCEA0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79EB9-CDCF-F02E-7709-54424E46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1DF43-13C8-7227-E5C0-AAEAE4880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A0483-38D1-F226-E4B9-34584A40D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F77A2-1B29-3F37-C2FC-A5F2B875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EAAB-167F-46E7-875C-A210D066BE34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1DA60-2137-DDA8-16B7-CDDE726A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C0D00-941C-927A-41DE-E8EB04CE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F421-1C15-459C-9466-64705C8A2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39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DDD0-ACC6-6761-B221-49AFE9A5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A2244-31EC-DEB3-3E6E-71B9FAA8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EAAB-167F-46E7-875C-A210D066BE34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524A4-B4F5-1185-5EB6-7CE099CE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005B8-07C5-E17C-55F0-F71CF84D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F421-1C15-459C-9466-64705C8A2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3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5473C-3B37-A342-2CE9-38DF4C24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EAAB-167F-46E7-875C-A210D066BE34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2340B-FEEF-EFDD-5A5F-88ACF5D4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308C1-E477-789D-A88C-8CB888CE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F421-1C15-459C-9466-64705C8A2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8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279D-03E3-76D9-ED6A-E5AA7CB6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A48D-4CEC-4559-2E47-74F113EFC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3AD4E-B036-D73E-10BD-AE9693696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B63A9-376C-F876-0DED-DFA9E391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EAAB-167F-46E7-875C-A210D066BE34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E86EC-4DCA-1A3D-033E-B37136FC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4B816-4970-D7B0-230F-62BC0C97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F421-1C15-459C-9466-64705C8A2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2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DDC2-6BF2-958A-4D6E-B633BFE8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CDBC5-C276-210E-4F4B-63E9CFEEB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385A8-94E8-E0A7-94A9-68822BD50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FF224-BB59-836A-4C28-8816C5AC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EAAB-167F-46E7-875C-A210D066BE34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8CC54-2A2A-9668-EEEB-150CD122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496C1-9B51-EE4B-3B03-13045E1C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F421-1C15-459C-9466-64705C8A2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97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09D61-4A77-2182-1DDD-BDCFD7DF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CA581-8569-C33D-E2B3-627B43314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DBC14-C623-C80A-D0DA-87C5E6FE9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8EAAB-167F-46E7-875C-A210D066BE34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9F5B-3550-31BA-89F0-984E383E0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D734-9003-1175-16B5-2BC25F70C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2F421-1C15-459C-9466-64705C8A2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97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E3D4C4-B37F-F3A7-194E-972AC382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CrewAI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54181-AC6F-7120-E106-523ED9B17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Atul Kahate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99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6351-7AA4-70E7-BDDA-CB9720D5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Different LLMs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40F5-FDBA-CD3F-836C-60AA85709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Add details to .env file</a:t>
            </a:r>
          </a:p>
          <a:p>
            <a:r>
              <a:rPr lang="en-IN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Groq</a:t>
            </a:r>
            <a:endParaRPr lang="en-IN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defRPr/>
            </a:pPr>
            <a:r>
              <a:rPr lang="en-GB" sz="1800" dirty="0">
                <a:solidFill>
                  <a:schemeClr val="dk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GROQ_API_KEY=</a:t>
            </a:r>
            <a:r>
              <a:rPr lang="it-IT" sz="1800" dirty="0">
                <a:solidFill>
                  <a:schemeClr val="dk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"..."</a:t>
            </a:r>
            <a:endParaRPr lang="en-GB" sz="1800" dirty="0">
              <a:solidFill>
                <a:schemeClr val="dk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it-IT" sz="1800" dirty="0">
                <a:solidFill>
                  <a:schemeClr val="dk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CREWAI_PROVIDER=groq</a:t>
            </a:r>
          </a:p>
          <a:p>
            <a:pPr lvl="1"/>
            <a:r>
              <a:rPr lang="it-IT" sz="1800" dirty="0">
                <a:solidFill>
                  <a:schemeClr val="dk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CREWAI_MODEL=groq-3.5-4096 </a:t>
            </a:r>
          </a:p>
          <a:p>
            <a:r>
              <a:rPr lang="it-IT" sz="2000" dirty="0">
                <a:solidFill>
                  <a:schemeClr val="dk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Gemini</a:t>
            </a:r>
          </a:p>
          <a:p>
            <a:pPr lvl="1"/>
            <a:r>
              <a:rPr lang="it-IT" sz="1800" dirty="0">
                <a:solidFill>
                  <a:schemeClr val="dk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GEMINI_API_KEY="..."</a:t>
            </a:r>
          </a:p>
          <a:p>
            <a:pPr lvl="1"/>
            <a:r>
              <a:rPr lang="it-IT" sz="1800" dirty="0">
                <a:solidFill>
                  <a:schemeClr val="dk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CREWAI_PROVIDER=gemini</a:t>
            </a:r>
          </a:p>
          <a:p>
            <a:pPr lvl="1"/>
            <a:r>
              <a:rPr lang="it-IT" sz="1800" dirty="0">
                <a:solidFill>
                  <a:schemeClr val="dk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CREWAI_MODEL=gemini-1.5-flash</a:t>
            </a:r>
            <a:endParaRPr lang="it-IT" dirty="0">
              <a:solidFill>
                <a:schemeClr val="dk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it-IT" dirty="0">
                <a:solidFill>
                  <a:schemeClr val="dk1"/>
                </a:solidFill>
              </a:rPr>
              <a:t>Etc ...</a:t>
            </a:r>
          </a:p>
          <a:p>
            <a:pPr lvl="1"/>
            <a:endParaRPr lang="it-IT" dirty="0">
              <a:solidFill>
                <a:schemeClr val="dk1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592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0A94-6A59-FFE2-B63D-2461502D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CrewAI</a:t>
            </a:r>
            <a:r>
              <a:rPr lang="en-IN" dirty="0"/>
              <a:t> Examples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1329A3-69F0-B3B4-EF06-370669F6C9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1814" y="1621155"/>
          <a:ext cx="11453850" cy="4871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10503">
                  <a:extLst>
                    <a:ext uri="{9D8B030D-6E8A-4147-A177-3AD203B41FA5}">
                      <a16:colId xmlns:a16="http://schemas.microsoft.com/office/drawing/2014/main" val="2128550961"/>
                    </a:ext>
                  </a:extLst>
                </a:gridCol>
                <a:gridCol w="3043347">
                  <a:extLst>
                    <a:ext uri="{9D8B030D-6E8A-4147-A177-3AD203B41FA5}">
                      <a16:colId xmlns:a16="http://schemas.microsoft.com/office/drawing/2014/main" val="169929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Task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02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1. </a:t>
                      </a:r>
                      <a:r>
                        <a:rPr lang="en-US" dirty="0"/>
                        <a:t>Document Generator: Create a crew that researches a technology and writes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5_crewai_1.py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36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 </a:t>
                      </a:r>
                      <a:r>
                        <a:rPr lang="en-US" dirty="0"/>
                        <a:t>Log Analyzer: Build agents that parse, analyze, and summarize system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5_crewai_2.py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1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 </a:t>
                      </a:r>
                      <a:r>
                        <a:rPr lang="en-US" dirty="0"/>
                        <a:t>Code Reviewer: Design a multi-agent system for code quality assessment, and a second version to add memory to agents (Explanation on separate slide)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5_crewai_3.py, 5_crewai_3_With_Memory.py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3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4. Cloud Bill Analysis (We might need </a:t>
                      </a:r>
                      <a:r>
                        <a:rPr lang="en-IN" b="1" dirty="0"/>
                        <a:t>pip install pandas</a:t>
                      </a:r>
                      <a:r>
                        <a:rPr lang="en-IN" dirty="0"/>
                        <a:t>) (See next slide)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5_crewai_4.py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5. Add </a:t>
                      </a:r>
                      <a:r>
                        <a:rPr lang="en-IN" b="1" dirty="0"/>
                        <a:t>Observability</a:t>
                      </a:r>
                      <a:r>
                        <a:rPr lang="en-IN" dirty="0"/>
                        <a:t> Pattern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5_crewai_5.py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1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6. Stock Analysis Agent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5_crewai_6.py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6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7. Customer Service Agent Bot (Accept customer query, Search in our Vector database, Decide priority: Low – Just respond back, Medium – Send email to our customer service address for attention, High – Send message to the ntfy.sh topic) – Email configuration details added in separate slides</a:t>
                      </a:r>
                    </a:p>
                    <a:p>
                      <a:r>
                        <a:rPr lang="en-IN" dirty="0"/>
                        <a:t>Before running this code, we might need to create embeddings if not available: </a:t>
                      </a:r>
                      <a:r>
                        <a:rPr lang="en-US" dirty="0"/>
                        <a:t>05_crewai_run_before_7_create_embeddings_customer_tickets.py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5_crewai_7.py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17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66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D1DB-71A7-4597-E4E3-8D4B60E1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Short Term Memory in </a:t>
            </a:r>
            <a:r>
              <a:rPr lang="en-IN" dirty="0" err="1"/>
              <a:t>CrewAI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FD72-C5DD-F459-A53D-A3E839969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 1: Define memory structures – Python </a:t>
            </a:r>
            <a:r>
              <a:rPr lang="en-US" dirty="0" err="1"/>
              <a:t>dictonaries</a:t>
            </a:r>
            <a:r>
              <a:rPr lang="en-US" dirty="0"/>
              <a:t>/lists </a:t>
            </a:r>
          </a:p>
          <a:p>
            <a:pPr lvl="1"/>
            <a:r>
              <a:rPr lang="en-US" dirty="0" err="1"/>
              <a:t>security_memory</a:t>
            </a:r>
            <a:r>
              <a:rPr lang="en-US" dirty="0"/>
              <a:t> = {"</a:t>
            </a:r>
            <a:r>
              <a:rPr lang="en-US" dirty="0" err="1"/>
              <a:t>previous_issues</a:t>
            </a:r>
            <a:r>
              <a:rPr lang="en-US" dirty="0"/>
              <a:t>": [], "recommendations": []}</a:t>
            </a:r>
          </a:p>
          <a:p>
            <a:pPr lvl="1"/>
            <a:r>
              <a:rPr lang="en-US" dirty="0" err="1"/>
              <a:t>quality_memory</a:t>
            </a:r>
            <a:r>
              <a:rPr lang="en-US" dirty="0"/>
              <a:t> = {"</a:t>
            </a:r>
            <a:r>
              <a:rPr lang="en-US" dirty="0" err="1"/>
              <a:t>quality_issues</a:t>
            </a:r>
            <a:r>
              <a:rPr lang="en-US" dirty="0"/>
              <a:t>": [], "recommendations": []}</a:t>
            </a:r>
          </a:p>
          <a:p>
            <a:r>
              <a:rPr lang="en-US" dirty="0"/>
              <a:t>Step 2: Attach memory to agents when creating them</a:t>
            </a:r>
          </a:p>
          <a:p>
            <a:pPr lvl="1"/>
            <a:r>
              <a:rPr lang="en-US" dirty="0" err="1"/>
              <a:t>security_reviewer</a:t>
            </a:r>
            <a:r>
              <a:rPr lang="en-US" dirty="0"/>
              <a:t> = Agent(..., memory=</a:t>
            </a:r>
            <a:r>
              <a:rPr lang="en-US" dirty="0" err="1"/>
              <a:t>security_memory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quality_reviewer</a:t>
            </a:r>
            <a:r>
              <a:rPr lang="en-US" dirty="0"/>
              <a:t> = Agent(..., memory=</a:t>
            </a:r>
            <a:r>
              <a:rPr lang="en-US" dirty="0" err="1"/>
              <a:t>quality_memory</a:t>
            </a:r>
            <a:r>
              <a:rPr lang="en-US" dirty="0"/>
              <a:t>)</a:t>
            </a:r>
          </a:p>
          <a:p>
            <a:r>
              <a:rPr lang="en-US" dirty="0"/>
              <a:t>Step 3: Update memory dynamically in the agent</a:t>
            </a:r>
          </a:p>
          <a:p>
            <a:r>
              <a:rPr lang="en-US" dirty="0"/>
              <a:t>Step 4: Pass tasks as context to other tasks/agents if we want downstream agents to see previous outputs</a:t>
            </a:r>
          </a:p>
          <a:p>
            <a:pPr lvl="1"/>
            <a:r>
              <a:rPr lang="en-US" dirty="0" err="1"/>
              <a:t>quality_task</a:t>
            </a:r>
            <a:r>
              <a:rPr lang="en-US" dirty="0"/>
              <a:t> = Task(..., context=[</a:t>
            </a:r>
            <a:r>
              <a:rPr lang="en-US" dirty="0" err="1"/>
              <a:t>security_task</a:t>
            </a:r>
            <a:r>
              <a:rPr lang="en-US" dirty="0"/>
              <a:t>]) // </a:t>
            </a:r>
            <a:r>
              <a:rPr lang="en-US" sz="1700" dirty="0">
                <a:solidFill>
                  <a:srgbClr val="FF0000"/>
                </a:solidFill>
              </a:rPr>
              <a:t>context is the output of a task, not memory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Results: memory + task context together act as structured memory for multi-step or sequential reasoning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23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C381-7EDA-BB3A-C950-B6856E44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Long Term Memory in Crew AI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A88BF-FC01-F673-D824-C8CE4239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FC310-B2B8-C906-A661-B0DF9105B2C8}"/>
              </a:ext>
            </a:extLst>
          </p:cNvPr>
          <p:cNvSpPr txBox="1"/>
          <p:nvPr/>
        </p:nvSpPr>
        <p:spPr>
          <a:xfrm>
            <a:off x="93942" y="2045185"/>
            <a:ext cx="5544568" cy="3662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Save memory to disk after task completion</a:t>
            </a:r>
          </a:p>
          <a:p>
            <a:endParaRPr lang="en-IN" dirty="0"/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json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After running Crew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result =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crew.kickoff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Save each agent's memory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with open("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security_memory.json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"w") as f: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json.dump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security_memory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f, indent=2)</a:t>
            </a: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with open("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quality_memory.json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"w") as f: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json.dump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quality_memory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f, indent=2)</a:t>
            </a: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with open("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architecture_memory.json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"w") as f: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json.dump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architecture_memory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f, indent=2)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0BDEA-8D99-595B-B00A-87AC926F3FFC}"/>
              </a:ext>
            </a:extLst>
          </p:cNvPr>
          <p:cNvSpPr txBox="1"/>
          <p:nvPr/>
        </p:nvSpPr>
        <p:spPr>
          <a:xfrm>
            <a:off x="5688823" y="1697668"/>
            <a:ext cx="6317039" cy="47397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Load memory at the start of the script</a:t>
            </a:r>
          </a:p>
          <a:p>
            <a:endParaRPr lang="en-IN" dirty="0"/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os</a:t>
            </a:r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json</a:t>
            </a:r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load_memory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file_path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default):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if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os.path.exists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file_path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with open(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file_path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as f: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return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json.load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(f)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return default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security_memory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load_memory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security_memory.json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{"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previous_issues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": [], "recommendations": []})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quality_memory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load_memory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quality_memory.json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{"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quality_issues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": [], "recommendations": []})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architecture_memory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load_memory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architecture_memory.json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{"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architecture_notes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": []})</a:t>
            </a: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6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A166-66AA-162C-E276-F22D169B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Behaviour in 4</a:t>
            </a:r>
            <a:r>
              <a:rPr lang="en-IN" baseline="30000" dirty="0"/>
              <a:t>th</a:t>
            </a:r>
            <a:r>
              <a:rPr lang="en-IN" dirty="0"/>
              <a:t> Example (Cloud Billing Analysis)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4B9E63-BD37-8F88-3520-AB15CB092C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3115" y="1780670"/>
          <a:ext cx="11007699" cy="491045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38058">
                  <a:extLst>
                    <a:ext uri="{9D8B030D-6E8A-4147-A177-3AD203B41FA5}">
                      <a16:colId xmlns:a16="http://schemas.microsoft.com/office/drawing/2014/main" val="4260834194"/>
                    </a:ext>
                  </a:extLst>
                </a:gridCol>
                <a:gridCol w="2080085">
                  <a:extLst>
                    <a:ext uri="{9D8B030D-6E8A-4147-A177-3AD203B41FA5}">
                      <a16:colId xmlns:a16="http://schemas.microsoft.com/office/drawing/2014/main" val="3623206820"/>
                    </a:ext>
                  </a:extLst>
                </a:gridCol>
                <a:gridCol w="7189556">
                  <a:extLst>
                    <a:ext uri="{9D8B030D-6E8A-4147-A177-3AD203B41FA5}">
                      <a16:colId xmlns:a16="http://schemas.microsoft.com/office/drawing/2014/main" val="1345282075"/>
                    </a:ext>
                  </a:extLst>
                </a:gridCol>
              </a:tblGrid>
              <a:tr h="994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Category</a:t>
                      </a:r>
                      <a:endParaRPr lang="en-GB" sz="1600"/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Description</a:t>
                      </a:r>
                      <a:endParaRPr lang="en-GB" sz="1600"/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Key Features / Examples</a:t>
                      </a:r>
                      <a:endParaRPr lang="en-GB" sz="1600"/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2704261218"/>
                  </a:ext>
                </a:extLst>
              </a:tr>
              <a:tr h="845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1. Multi-Agent Collaboration</a:t>
                      </a:r>
                      <a:endParaRPr lang="en-GB" sz="1600"/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Agents work together, building on each other’s outputs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- pythonagents = [compute_analyst, financial_advisor, implementation_manager]- context = [discovery_task, financial_analysis_task]- Sequential workflows where each agent uses prior findings- Combines technical, financial, and operational expertise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3811659102"/>
                  </a:ext>
                </a:extLst>
              </a:tr>
              <a:tr h="9199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2. Agent Personas &amp; Reasoning</a:t>
                      </a:r>
                      <a:endParaRPr lang="en-GB" sz="1600"/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Agents have unique identities and thought processes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- Example backstory: pythonbackstory = """You are a seasoned cloud architect with 8 years at Google Cloud. You're obsessed with compute efficiency and hate seeing wasted CPU cycles..."""- Personalities influence how data is interpreted- Domain expertise leads to informed, nuanced judgments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2000111357"/>
                  </a:ext>
                </a:extLst>
              </a:tr>
              <a:tr h="7708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3. Autonomous Decision Making</a:t>
                      </a:r>
                      <a:endParaRPr lang="en-GB" sz="1600"/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Agents independently determine thresholds and actions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- Example description: pythondescription = """YOU DECIDE what constitutes 'underutilized' based on your expertise."""- Decisions aren’t hardcoded but adapt to context and role- Dynamic reasoning based on data and expertise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3680447098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b="1"/>
                        <a:t>4. Tool Usage &amp; Environment Interaction</a:t>
                      </a:r>
                      <a:endParaRPr lang="fr-FR" sz="1600"/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Agents interact with external tools and real data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- Example tool definition:@tool\ndef query_resource_metrics(service_filter: str, threshold: int):- Agents choose what to query and how- Parameters depend on their analysis goals- Integrates with real-world datasets like CSV files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1114589892"/>
                  </a:ext>
                </a:extLst>
              </a:tr>
              <a:tr h="547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5. Memory &amp; Context Awareness</a:t>
                      </a:r>
                      <a:endParaRPr lang="en-GB" sz="1600"/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Agents remember past work and share knowledge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- Example:pythonmemory = Truecontext = [previous_tasks]- Memory persists across tasks and agents- Agents collaborate by sharing context- Later agents benefit from earlier analysis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3325750129"/>
                  </a:ext>
                </a:extLst>
              </a:tr>
              <a:tr h="4724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6. Delegation &amp; Collaboration</a:t>
                      </a:r>
                      <a:endParaRPr lang="en-GB" sz="1600"/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Agents seek assistance and work together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- </a:t>
                      </a:r>
                      <a:r>
                        <a:rPr lang="en-US" sz="1600" dirty="0" err="1"/>
                        <a:t>Example:pythonallow_delegation</a:t>
                      </a:r>
                      <a:r>
                        <a:rPr lang="en-US" sz="1600" dirty="0"/>
                        <a:t> = True- Agents communicate and request help- Encourages cooperative problem-solving rather than siloed work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313227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75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574C-B335-5393-22D6-FFE08161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Sending Emails – 1 (Ref: 5_crewai_7.py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0E7E-40BA-5496-D392-B354C52E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Go to mailrsend.com, register</a:t>
            </a:r>
          </a:p>
          <a:p>
            <a:r>
              <a:rPr lang="en-IN" dirty="0"/>
              <a:t>Select the sending method: Select API -&gt; New API Token -&gt; Name: </a:t>
            </a:r>
            <a:r>
              <a:rPr lang="en-IN" dirty="0" err="1"/>
              <a:t>AgenticAI</a:t>
            </a:r>
            <a:r>
              <a:rPr lang="en-IN" dirty="0"/>
              <a:t> -&gt; Expiration date: Select 3 years from now -&gt; Permissions: Full access -&gt; Generate token -&gt; Copy and save it</a:t>
            </a:r>
          </a:p>
          <a:p>
            <a:r>
              <a:rPr lang="en-US" dirty="0"/>
              <a:t>Copy the API key in .env under MAILERSEND_API_KEY=""</a:t>
            </a:r>
          </a:p>
          <a:p>
            <a:r>
              <a:rPr lang="en-IN" dirty="0"/>
              <a:t>Under Email -&gt; Domains … Copy the default generated domain name – It will be needed in our code</a:t>
            </a:r>
          </a:p>
          <a:p>
            <a:r>
              <a:rPr lang="en-IN" dirty="0"/>
              <a:t>Under SMTP -&gt; Generate new user (Careful: We can create only one user, so if we delete it, our account will become unusable)</a:t>
            </a:r>
          </a:p>
          <a:p>
            <a:endParaRPr lang="en-IN" dirty="0"/>
          </a:p>
          <a:p>
            <a:r>
              <a:rPr lang="en-IN" dirty="0"/>
              <a:t>In our coding environment: </a:t>
            </a:r>
            <a:r>
              <a:rPr lang="en-IN" b="1" dirty="0"/>
              <a:t>pip install </a:t>
            </a:r>
            <a:r>
              <a:rPr lang="en-IN" b="1" dirty="0" err="1"/>
              <a:t>mailersend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3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66479-106B-A98E-BA98-60D4F527E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B46F-20BE-ED33-323E-07D96BDC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Sending Emails – 2 (Ref: 5_crewai_7.py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7942-5B05-2392-539B-2017A8BA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Code: Important points …</a:t>
            </a:r>
          </a:p>
          <a:p>
            <a:r>
              <a:rPr lang="en-GB" dirty="0"/>
              <a:t>def </a:t>
            </a:r>
            <a:r>
              <a:rPr lang="en-GB" dirty="0" err="1"/>
              <a:t>send_test_email</a:t>
            </a:r>
            <a:r>
              <a:rPr lang="en-GB" dirty="0"/>
              <a:t>(query: str = None):</a:t>
            </a:r>
          </a:p>
          <a:p>
            <a:r>
              <a:rPr lang="en-GB" dirty="0"/>
              <a:t>...</a:t>
            </a:r>
          </a:p>
          <a:p>
            <a:r>
              <a:rPr lang="en-GB" dirty="0"/>
              <a:t>    </a:t>
            </a:r>
            <a:r>
              <a:rPr lang="en-GB" dirty="0" err="1"/>
              <a:t>mail_from</a:t>
            </a:r>
            <a:r>
              <a:rPr lang="en-GB" dirty="0"/>
              <a:t> = {</a:t>
            </a:r>
          </a:p>
          <a:p>
            <a:r>
              <a:rPr lang="en-GB" dirty="0"/>
              <a:t>        "name": "Chatbot",</a:t>
            </a:r>
          </a:p>
          <a:p>
            <a:r>
              <a:rPr lang="en-GB" dirty="0"/>
              <a:t>        "email": "</a:t>
            </a:r>
            <a:r>
              <a:rPr lang="en-GB" sz="3000" b="1" dirty="0">
                <a:solidFill>
                  <a:srgbClr val="FF0000"/>
                </a:solidFill>
              </a:rPr>
              <a:t>sender@test-nrw7gymkvkog2k8e.mlsender.net</a:t>
            </a:r>
            <a:r>
              <a:rPr lang="en-GB" dirty="0"/>
              <a:t>",	</a:t>
            </a:r>
          </a:p>
          <a:p>
            <a:r>
              <a:rPr lang="en-GB" dirty="0"/>
              <a:t>    }</a:t>
            </a:r>
          </a:p>
          <a:p>
            <a:endParaRPr lang="en-GB" dirty="0"/>
          </a:p>
          <a:p>
            <a:r>
              <a:rPr lang="en-GB" dirty="0"/>
              <a:t>    recipients = [{</a:t>
            </a:r>
          </a:p>
          <a:p>
            <a:r>
              <a:rPr lang="en-GB" dirty="0"/>
              <a:t>        "name": "Our Customer", </a:t>
            </a:r>
          </a:p>
          <a:p>
            <a:r>
              <a:rPr lang="en-GB" dirty="0"/>
              <a:t>        "email": "</a:t>
            </a:r>
            <a:r>
              <a:rPr lang="en-GB" sz="3000" b="1" dirty="0">
                <a:solidFill>
                  <a:srgbClr val="FF0000"/>
                </a:solidFill>
              </a:rPr>
              <a:t>ekahate@gmail.com</a:t>
            </a:r>
            <a:r>
              <a:rPr lang="en-GB" dirty="0"/>
              <a:t>",</a:t>
            </a:r>
          </a:p>
          <a:p>
            <a:r>
              <a:rPr lang="en-GB" dirty="0"/>
              <a:t>    }]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    </a:t>
            </a:r>
            <a:r>
              <a:rPr lang="en-GB" dirty="0" err="1"/>
              <a:t>reply_to</a:t>
            </a:r>
            <a:r>
              <a:rPr lang="en-GB" dirty="0"/>
              <a:t> = [{</a:t>
            </a:r>
          </a:p>
          <a:p>
            <a:r>
              <a:rPr lang="en-GB" dirty="0"/>
              <a:t>        "name": "Chatbot", </a:t>
            </a:r>
          </a:p>
          <a:p>
            <a:r>
              <a:rPr lang="en-GB" dirty="0"/>
              <a:t>         "email": "</a:t>
            </a:r>
            <a:r>
              <a:rPr lang="en-GB" sz="3000" b="1" dirty="0">
                <a:solidFill>
                  <a:srgbClr val="FF0000"/>
                </a:solidFill>
              </a:rPr>
              <a:t>receiver@test-nrw7gymkvkog2k8e.mlsender.net</a:t>
            </a:r>
            <a:r>
              <a:rPr lang="en-GB" dirty="0"/>
              <a:t>",</a:t>
            </a:r>
          </a:p>
          <a:p>
            <a:r>
              <a:rPr lang="en-GB" dirty="0"/>
              <a:t>    }]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081C0-D4AC-4A79-AB89-BAFCAAE3EF93}"/>
              </a:ext>
            </a:extLst>
          </p:cNvPr>
          <p:cNvSpPr txBox="1"/>
          <p:nvPr/>
        </p:nvSpPr>
        <p:spPr>
          <a:xfrm>
            <a:off x="6037831" y="1752017"/>
            <a:ext cx="57237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</a:t>
            </a:r>
            <a:r>
              <a:rPr lang="en-IN" dirty="0" err="1"/>
              <a:t>mail_from</a:t>
            </a:r>
            <a:r>
              <a:rPr lang="en-IN" dirty="0"/>
              <a:t> and </a:t>
            </a:r>
            <a:r>
              <a:rPr lang="en-IN" dirty="0" err="1"/>
              <a:t>reply_to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The domain name (test-…) must match the domain name </a:t>
            </a:r>
            <a:r>
              <a:rPr lang="en-IN" dirty="0" err="1"/>
              <a:t>mailersend</a:t>
            </a:r>
            <a:r>
              <a:rPr lang="en-IN" dirty="0"/>
              <a:t> has given us, e.g.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User ids can be anything (e.g. sender and receiver)</a:t>
            </a:r>
          </a:p>
          <a:p>
            <a:endParaRPr lang="en-IN" dirty="0"/>
          </a:p>
          <a:p>
            <a:r>
              <a:rPr lang="en-IN" dirty="0"/>
              <a:t>For trial accounts, recipient must be the email id we have used to register to </a:t>
            </a:r>
            <a:r>
              <a:rPr lang="en-IN" dirty="0" err="1"/>
              <a:t>mailersend</a:t>
            </a:r>
            <a:r>
              <a:rPr lang="en-IN" dirty="0"/>
              <a:t>, e.g.</a:t>
            </a:r>
          </a:p>
          <a:p>
            <a:endParaRPr lang="en-IN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10D63-C011-06E4-7136-2277BE5BD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831" y="3038420"/>
            <a:ext cx="4563112" cy="781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F0B92-D62A-4EFB-4B82-3825ED5BB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902" y="5336043"/>
            <a:ext cx="2743583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91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6144A-E11A-B273-32D6-49E3481C0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EC91-3ABE-CEF9-7C3B-B99531F9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 err="1"/>
              <a:t>crewai</a:t>
            </a:r>
            <a:r>
              <a:rPr lang="en-IN" b="1" dirty="0"/>
              <a:t> create crew </a:t>
            </a:r>
            <a:r>
              <a:rPr lang="en-IN" dirty="0"/>
              <a:t>Command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FC87-E5E0-CEB9-B9B0-F4D3C150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project initializer that allows us to start building agents, tasks, and workflows with predefined structures instead of writing everything from scratch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a new project using command </a:t>
            </a:r>
            <a:r>
              <a:rPr lang="en-IN" b="1" dirty="0" err="1"/>
              <a:t>crewai</a:t>
            </a:r>
            <a:r>
              <a:rPr lang="en-IN" b="1" dirty="0"/>
              <a:t> create crew </a:t>
            </a:r>
            <a:r>
              <a:rPr lang="en-IN" i="1" dirty="0" err="1"/>
              <a:t>my_project</a:t>
            </a:r>
            <a:endParaRPr lang="en-IN" i="1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Fill in the YAML config files for </a:t>
            </a:r>
            <a:r>
              <a:rPr lang="en-IN" dirty="0">
                <a:solidFill>
                  <a:srgbClr val="FF0000"/>
                </a:solidFill>
              </a:rPr>
              <a:t>agents </a:t>
            </a:r>
            <a:r>
              <a:rPr lang="en-IN" dirty="0"/>
              <a:t>and </a:t>
            </a:r>
            <a:r>
              <a:rPr lang="en-IN" dirty="0">
                <a:solidFill>
                  <a:srgbClr val="FF0000"/>
                </a:solidFill>
              </a:rPr>
              <a:t>tasks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Complete the </a:t>
            </a:r>
            <a:r>
              <a:rPr lang="en-GB" dirty="0">
                <a:solidFill>
                  <a:srgbClr val="FF0000"/>
                </a:solidFill>
              </a:rPr>
              <a:t>crew.py </a:t>
            </a:r>
            <a:r>
              <a:rPr lang="en-GB" dirty="0"/>
              <a:t>code to create the </a:t>
            </a:r>
            <a:r>
              <a:rPr lang="en-GB" dirty="0">
                <a:solidFill>
                  <a:srgbClr val="FF0000"/>
                </a:solidFill>
              </a:rPr>
              <a:t>agents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tasks</a:t>
            </a:r>
            <a:r>
              <a:rPr lang="en-GB" dirty="0"/>
              <a:t>, and </a:t>
            </a:r>
            <a:r>
              <a:rPr lang="en-GB" dirty="0">
                <a:solidFill>
                  <a:srgbClr val="FF0000"/>
                </a:solidFill>
              </a:rPr>
              <a:t>crew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Update </a:t>
            </a:r>
            <a:r>
              <a:rPr lang="en-GB" dirty="0">
                <a:solidFill>
                  <a:srgbClr val="FF0000"/>
                </a:solidFill>
              </a:rPr>
              <a:t>main.py </a:t>
            </a:r>
            <a:r>
              <a:rPr lang="en-GB" dirty="0"/>
              <a:t>to set any configurations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 from the project directory using </a:t>
            </a:r>
            <a:r>
              <a:rPr lang="en-GB" b="1" dirty="0" err="1"/>
              <a:t>crewai</a:t>
            </a:r>
            <a:r>
              <a:rPr lang="en-GB" b="1" dirty="0"/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2491767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FB2A6-F277-7C5C-D1CA-438055AC1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0EF6-4CD0-6ECE-37B9-20794585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 err="1"/>
              <a:t>crewai</a:t>
            </a:r>
            <a:r>
              <a:rPr lang="en-IN" b="1" dirty="0"/>
              <a:t> create crew </a:t>
            </a:r>
            <a:r>
              <a:rPr lang="en-IN" dirty="0"/>
              <a:t>Command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6EEC9-6B5F-6F65-4903-2EF36042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project initializer that allows us to start building agents, tasks, and workflows with predefined structures instead of writing everything from scratch</a:t>
            </a:r>
          </a:p>
          <a:p>
            <a:r>
              <a:rPr lang="en-US" dirty="0"/>
              <a:t>Example: </a:t>
            </a:r>
            <a:r>
              <a:rPr lang="en-US" b="1" dirty="0" err="1"/>
              <a:t>crewai</a:t>
            </a:r>
            <a:r>
              <a:rPr lang="en-US" b="1" dirty="0"/>
              <a:t> create crew </a:t>
            </a:r>
            <a:r>
              <a:rPr lang="en-US" b="1" dirty="0" err="1"/>
              <a:t>gcp_cost_optimizer</a:t>
            </a:r>
            <a:endParaRPr lang="en-US" b="1" dirty="0"/>
          </a:p>
          <a:p>
            <a:r>
              <a:rPr lang="en-IN" dirty="0"/>
              <a:t>Result: It will create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Directory named </a:t>
            </a:r>
            <a:r>
              <a:rPr lang="en-US" dirty="0" err="1"/>
              <a:t>gcp_cost_optimizer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Template files: agents.py (Agents and their roles), tasks.py (Tasks, expected outputs, and how Agents interact), crew.py (Orchestration), tools.py (Functions), .</a:t>
            </a:r>
            <a:r>
              <a:rPr lang="en-US" dirty="0" err="1"/>
              <a:t>env.example</a:t>
            </a:r>
            <a:r>
              <a:rPr lang="en-US" dirty="0"/>
              <a:t> (Keys </a:t>
            </a:r>
            <a:r>
              <a:rPr lang="en-US" dirty="0" err="1"/>
              <a:t>etc</a:t>
            </a:r>
            <a:r>
              <a:rPr lang="en-US" dirty="0"/>
              <a:t>), README.md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 up configurations such as Python environments, .env structure</a:t>
            </a:r>
          </a:p>
          <a:p>
            <a:r>
              <a:rPr lang="en-US" dirty="0"/>
              <a:t>Next we can </a:t>
            </a:r>
            <a:r>
              <a:rPr lang="en-US" b="1" dirty="0"/>
              <a:t>cd </a:t>
            </a:r>
            <a:r>
              <a:rPr lang="en-US" b="1" dirty="0" err="1"/>
              <a:t>gcp_cost_optimizer</a:t>
            </a:r>
            <a:endParaRPr lang="en-US" b="1" dirty="0"/>
          </a:p>
          <a:p>
            <a:r>
              <a:rPr lang="en-US" dirty="0"/>
              <a:t>Add environment variables in .env file</a:t>
            </a:r>
          </a:p>
          <a:p>
            <a:r>
              <a:rPr lang="en-IN" dirty="0"/>
              <a:t>Edit agents.py, tasks.py, crew.py as needed</a:t>
            </a:r>
          </a:p>
          <a:p>
            <a:r>
              <a:rPr lang="en-IN" dirty="0"/>
              <a:t>Run project using </a:t>
            </a:r>
            <a:r>
              <a:rPr lang="en-IN" b="1" dirty="0" err="1"/>
              <a:t>crewai</a:t>
            </a:r>
            <a:r>
              <a:rPr lang="en-IN" b="1" dirty="0"/>
              <a:t> run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28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68812-0B9B-3EEB-8AB1-EB94A709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4947-244C-9BA4-2B8A-7357EFDD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Crew AI Project Creation Mechanism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A773-7B48-C229-0D52-C5835997A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Summary: Crew AI has its own project creation mechanism, which makes it easy for us to use and change, if needed</a:t>
            </a:r>
          </a:p>
          <a:p>
            <a:r>
              <a:rPr lang="en-IN" dirty="0"/>
              <a:t>In VS Code/CMD</a:t>
            </a:r>
          </a:p>
          <a:p>
            <a:pPr lvl="1"/>
            <a:r>
              <a:rPr lang="en-IN" b="1" dirty="0"/>
              <a:t>cd   C:\code\agentic_ai</a:t>
            </a:r>
          </a:p>
          <a:p>
            <a:pPr lvl="1"/>
            <a:r>
              <a:rPr lang="en-IN" b="1" dirty="0" err="1"/>
              <a:t>mkdir</a:t>
            </a:r>
            <a:r>
              <a:rPr lang="en-IN" b="1" dirty="0"/>
              <a:t>    5_crew</a:t>
            </a:r>
          </a:p>
          <a:p>
            <a:pPr lvl="1"/>
            <a:r>
              <a:rPr lang="en-IN" b="1" dirty="0"/>
              <a:t>cd    5_crew</a:t>
            </a:r>
          </a:p>
          <a:p>
            <a:pPr lvl="1"/>
            <a:r>
              <a:rPr lang="en-IN" b="1" dirty="0" err="1"/>
              <a:t>crewai</a:t>
            </a:r>
            <a:r>
              <a:rPr lang="en-IN" b="1" dirty="0"/>
              <a:t>   create   crew   </a:t>
            </a:r>
            <a:r>
              <a:rPr lang="en-IN" b="1" dirty="0" err="1"/>
              <a:t>firstcrew</a:t>
            </a:r>
            <a:endParaRPr lang="en-IN" b="1" dirty="0"/>
          </a:p>
          <a:p>
            <a:pPr lvl="1"/>
            <a:r>
              <a:rPr lang="en-IN" b="1" dirty="0"/>
              <a:t>1   3   ENTER</a:t>
            </a:r>
          </a:p>
          <a:p>
            <a:r>
              <a:rPr lang="en-IN" dirty="0"/>
              <a:t>This would create the structure for a project called </a:t>
            </a:r>
            <a:r>
              <a:rPr lang="en-IN" i="1" dirty="0" err="1"/>
              <a:t>firstcrew</a:t>
            </a:r>
            <a:endParaRPr lang="en-IN" i="1" dirty="0"/>
          </a:p>
          <a:p>
            <a:r>
              <a:rPr lang="en-IN" dirty="0"/>
              <a:t>Copy .env file into </a:t>
            </a:r>
            <a:r>
              <a:rPr lang="en-US" dirty="0"/>
              <a:t>C:\code\agentic_ai\5_crew\firstcrew\src\firstcrew</a:t>
            </a:r>
          </a:p>
          <a:p>
            <a:r>
              <a:rPr lang="en-US" dirty="0"/>
              <a:t>To Run: VS Code terminal: PS C:\code\agentic_ai\5_crew\firstcrew&gt; </a:t>
            </a:r>
            <a:r>
              <a:rPr lang="en-US" b="1" dirty="0" err="1"/>
              <a:t>crewai</a:t>
            </a:r>
            <a:r>
              <a:rPr lang="en-US" b="1" dirty="0"/>
              <a:t> run</a:t>
            </a:r>
            <a:endParaRPr lang="en-IN" b="1" dirty="0"/>
          </a:p>
          <a:p>
            <a:endParaRPr lang="en-IN" dirty="0"/>
          </a:p>
          <a:p>
            <a:pPr marL="457200" lvl="1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4122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70802-1578-3835-C0CD-A1D35049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CrewAI</a:t>
            </a:r>
            <a:r>
              <a:rPr lang="en-IN" dirty="0"/>
              <a:t>?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1630B-FD8F-7BF1-325D-AA3FA196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CrewAI</a:t>
            </a:r>
            <a:r>
              <a:rPr lang="en-US" dirty="0"/>
              <a:t>: Python framework for building multi-agent AI systems </a:t>
            </a:r>
          </a:p>
          <a:p>
            <a:r>
              <a:rPr lang="en-US" dirty="0"/>
              <a:t>Different AI agents collaborate to accomplish complex tasks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0077E1-C18C-5CDA-0451-0AFFF4D901DC}"/>
              </a:ext>
            </a:extLst>
          </p:cNvPr>
          <p:cNvGraphicFramePr>
            <a:graphicFrameLocks noGrp="1"/>
          </p:cNvGraphicFramePr>
          <p:nvPr/>
        </p:nvGraphicFramePr>
        <p:xfrm>
          <a:off x="342027" y="2987505"/>
          <a:ext cx="11573095" cy="351220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47023">
                  <a:extLst>
                    <a:ext uri="{9D8B030D-6E8A-4147-A177-3AD203B41FA5}">
                      <a16:colId xmlns:a16="http://schemas.microsoft.com/office/drawing/2014/main" val="3683519550"/>
                    </a:ext>
                  </a:extLst>
                </a:gridCol>
                <a:gridCol w="1975384">
                  <a:extLst>
                    <a:ext uri="{9D8B030D-6E8A-4147-A177-3AD203B41FA5}">
                      <a16:colId xmlns:a16="http://schemas.microsoft.com/office/drawing/2014/main" val="2336983210"/>
                    </a:ext>
                  </a:extLst>
                </a:gridCol>
                <a:gridCol w="2240629">
                  <a:extLst>
                    <a:ext uri="{9D8B030D-6E8A-4147-A177-3AD203B41FA5}">
                      <a16:colId xmlns:a16="http://schemas.microsoft.com/office/drawing/2014/main" val="1490546794"/>
                    </a:ext>
                  </a:extLst>
                </a:gridCol>
                <a:gridCol w="3308592">
                  <a:extLst>
                    <a:ext uri="{9D8B030D-6E8A-4147-A177-3AD203B41FA5}">
                      <a16:colId xmlns:a16="http://schemas.microsoft.com/office/drawing/2014/main" val="1523565383"/>
                    </a:ext>
                  </a:extLst>
                </a:gridCol>
                <a:gridCol w="3001467">
                  <a:extLst>
                    <a:ext uri="{9D8B030D-6E8A-4147-A177-3AD203B41FA5}">
                      <a16:colId xmlns:a16="http://schemas.microsoft.com/office/drawing/2014/main" val="2842640331"/>
                    </a:ext>
                  </a:extLst>
                </a:gridCol>
              </a:tblGrid>
              <a:tr h="242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Component</a:t>
                      </a:r>
                      <a:endParaRPr lang="en-GB" sz="140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Definition</a:t>
                      </a:r>
                      <a:endParaRPr lang="en-GB" sz="140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Analogy / Example</a:t>
                      </a:r>
                      <a:endParaRPr lang="en-GB" sz="140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Key Properties / Responsibilities</a:t>
                      </a:r>
                      <a:endParaRPr lang="en-GB" sz="140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Examples</a:t>
                      </a:r>
                      <a:endParaRPr lang="en-GB" sz="1400" dirty="0"/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878484082"/>
                  </a:ext>
                </a:extLst>
              </a:tr>
              <a:tr h="8667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1. Agents</a:t>
                      </a:r>
                      <a:endParaRPr lang="en-GB" sz="140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Individual AI entities with specific roles, goals, and capabilities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Like team members in a software development team (developer, tester, architect)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Role</a:t>
                      </a:r>
                      <a:r>
                        <a:rPr lang="en-US" sz="1400" dirty="0"/>
                        <a:t>: What they do, </a:t>
                      </a:r>
                      <a:r>
                        <a:rPr lang="en-US" sz="1400" b="1" dirty="0"/>
                        <a:t>Goal</a:t>
                      </a:r>
                      <a:r>
                        <a:rPr lang="en-US" sz="1400" dirty="0"/>
                        <a:t>: What they aim to achieve, </a:t>
                      </a:r>
                      <a:r>
                        <a:rPr lang="en-US" sz="1400" b="1" dirty="0"/>
                        <a:t>Backstory</a:t>
                      </a:r>
                      <a:r>
                        <a:rPr lang="en-US" sz="1400" dirty="0"/>
                        <a:t>: Context to improve performance, </a:t>
                      </a:r>
                      <a:r>
                        <a:rPr lang="en-US" sz="1400" b="1" dirty="0"/>
                        <a:t>Tools</a:t>
                      </a:r>
                      <a:r>
                        <a:rPr lang="en-US" sz="1400" dirty="0"/>
                        <a:t>: Functions they can execute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A summarizer agent, a data extractor, a translator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964724608"/>
                  </a:ext>
                </a:extLst>
              </a:tr>
              <a:tr h="7626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2. Tasks</a:t>
                      </a:r>
                      <a:endParaRPr lang="en-GB" sz="140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Specific assignments given to agents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Work assigned to a team member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Description</a:t>
                      </a:r>
                      <a:r>
                        <a:rPr lang="en-US" sz="1400" dirty="0"/>
                        <a:t>: What needs to be done- </a:t>
                      </a:r>
                      <a:r>
                        <a:rPr lang="en-US" sz="1400" b="1" dirty="0"/>
                        <a:t>Expected output</a:t>
                      </a:r>
                      <a:r>
                        <a:rPr lang="en-US" sz="1400" dirty="0"/>
                        <a:t>: Format and content requirements </a:t>
                      </a:r>
                      <a:r>
                        <a:rPr lang="en-US" sz="1400" b="1" dirty="0"/>
                        <a:t>Agent assignment</a:t>
                      </a:r>
                      <a:r>
                        <a:rPr lang="en-US" sz="1400" dirty="0"/>
                        <a:t>: Who does the work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"Extract customer names from the document", "Translate text to Spanish"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3592904924"/>
                  </a:ext>
                </a:extLst>
              </a:tr>
              <a:tr h="5546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3. Crew</a:t>
                      </a:r>
                      <a:endParaRPr lang="en-GB" sz="140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The orchestrator that manages agents and tasks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Project manager or team lead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Task delegation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Agent coordination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dirty="0"/>
                        <a:t> </a:t>
                      </a:r>
                      <a:r>
                        <a:rPr lang="en-US" sz="1400" b="1" dirty="0"/>
                        <a:t>Process management</a:t>
                      </a:r>
                      <a:r>
                        <a:rPr lang="en-US" sz="1400" b="0" dirty="0"/>
                        <a:t>, </a:t>
                      </a:r>
                      <a:r>
                        <a:rPr lang="en-US" sz="1400" b="1" dirty="0"/>
                        <a:t>Result aggregation</a:t>
                      </a:r>
                      <a:endParaRPr lang="en-US" sz="140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Assigning tasks, scheduling workflows, combining outputs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3752007070"/>
                  </a:ext>
                </a:extLst>
              </a:tr>
              <a:tr h="7626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4. Tools</a:t>
                      </a:r>
                      <a:endParaRPr lang="en-GB" sz="140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Functions that agents can use to perform actions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Software utilities or APIs available to team members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Execute file operations, API calls, web scraping, database queries, Custom tools can be created for domain-specific needs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File readers, calculators, database connectors, REST APIs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316857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526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E97DF-73BC-ABCA-BCB9-9B3D1D343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885B-7195-5C08-E3C6-B575E7F4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Explanation: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1D23-FAF5-68EF-9B18-F172ED984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default app uses:</a:t>
            </a:r>
          </a:p>
          <a:p>
            <a:pPr lvl="1"/>
            <a:r>
              <a:rPr lang="en-US" dirty="0"/>
              <a:t>Two agents:</a:t>
            </a:r>
          </a:p>
          <a:p>
            <a:pPr lvl="2"/>
            <a:r>
              <a:rPr lang="en-US" dirty="0"/>
              <a:t>researcher: gathers data</a:t>
            </a:r>
          </a:p>
          <a:p>
            <a:pPr lvl="2"/>
            <a:r>
              <a:rPr lang="en-US" dirty="0" err="1"/>
              <a:t>reporting_analyst</a:t>
            </a:r>
            <a:r>
              <a:rPr lang="en-US" dirty="0"/>
              <a:t>: writes a report based on that data</a:t>
            </a:r>
          </a:p>
          <a:p>
            <a:pPr lvl="1"/>
            <a:r>
              <a:rPr lang="en-US" dirty="0"/>
              <a:t>Two tasks:</a:t>
            </a:r>
          </a:p>
          <a:p>
            <a:pPr lvl="2"/>
            <a:r>
              <a:rPr lang="en-US" dirty="0" err="1"/>
              <a:t>research_task</a:t>
            </a:r>
            <a:r>
              <a:rPr lang="en-US" dirty="0"/>
              <a:t>: asks the researcher to dig into a topic</a:t>
            </a:r>
          </a:p>
          <a:p>
            <a:pPr lvl="2"/>
            <a:r>
              <a:rPr lang="en-US" dirty="0" err="1"/>
              <a:t>reporting_task</a:t>
            </a:r>
            <a:r>
              <a:rPr lang="en-US" dirty="0"/>
              <a:t>: asks the analyst to generate a report</a:t>
            </a:r>
          </a:p>
          <a:p>
            <a:r>
              <a:rPr lang="en-US" dirty="0">
                <a:solidFill>
                  <a:srgbClr val="FF0000"/>
                </a:solidFill>
              </a:rPr>
              <a:t>YAML config for agents and tasks</a:t>
            </a:r>
          </a:p>
          <a:p>
            <a:r>
              <a:rPr lang="en-US" dirty="0"/>
              <a:t>A Python entry point (main.py) to run the crew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319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90760-BEBC-6361-2300-D0A4BB731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36C1-8ECD-B4E5-961A-724AC792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Explanation: Directory 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A9198-57BF-5C21-D48B-F24E39C66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&lt;</a:t>
            </a:r>
            <a:r>
              <a:rPr lang="en-GB" dirty="0" err="1"/>
              <a:t>your_project</a:t>
            </a:r>
            <a:r>
              <a:rPr lang="en-GB" dirty="0"/>
              <a:t>&gt;/</a:t>
            </a:r>
          </a:p>
          <a:p>
            <a:r>
              <a:rPr lang="en-GB" dirty="0"/>
              <a:t>├── .env                     # OpenAI or Anthropic keys</a:t>
            </a:r>
          </a:p>
          <a:p>
            <a:r>
              <a:rPr lang="en-GB" dirty="0"/>
              <a:t>├── config/</a:t>
            </a:r>
          </a:p>
          <a:p>
            <a:r>
              <a:rPr lang="en-GB" dirty="0"/>
              <a:t>│   ├── </a:t>
            </a:r>
            <a:r>
              <a:rPr lang="en-GB" dirty="0" err="1"/>
              <a:t>agents.yaml</a:t>
            </a:r>
            <a:r>
              <a:rPr lang="en-GB" dirty="0"/>
              <a:t>          #  Defines the agents</a:t>
            </a:r>
          </a:p>
          <a:p>
            <a:r>
              <a:rPr lang="en-GB" dirty="0"/>
              <a:t>│   └── </a:t>
            </a:r>
            <a:r>
              <a:rPr lang="en-GB" dirty="0" err="1"/>
              <a:t>tasks.yaml</a:t>
            </a:r>
            <a:r>
              <a:rPr lang="en-GB" dirty="0"/>
              <a:t>           # Defines the tasks</a:t>
            </a:r>
          </a:p>
          <a:p>
            <a:r>
              <a:rPr lang="en-GB" dirty="0"/>
              <a:t>├── </a:t>
            </a:r>
            <a:r>
              <a:rPr lang="en-GB" dirty="0" err="1"/>
              <a:t>src</a:t>
            </a:r>
            <a:r>
              <a:rPr lang="en-GB" dirty="0"/>
              <a:t>/</a:t>
            </a:r>
          </a:p>
          <a:p>
            <a:r>
              <a:rPr lang="en-GB" dirty="0"/>
              <a:t>│   └── </a:t>
            </a:r>
            <a:r>
              <a:rPr lang="en-GB" dirty="0" err="1"/>
              <a:t>yourcrew</a:t>
            </a:r>
            <a:r>
              <a:rPr lang="en-GB" dirty="0"/>
              <a:t>/</a:t>
            </a:r>
          </a:p>
          <a:p>
            <a:r>
              <a:rPr lang="en-GB" dirty="0"/>
              <a:t>│       ├── crew.py          # Defines the Crew, agents, tasks</a:t>
            </a:r>
          </a:p>
          <a:p>
            <a:r>
              <a:rPr lang="en-GB" dirty="0"/>
              <a:t>│       └── main.py          # Entry point to run the app</a:t>
            </a:r>
          </a:p>
          <a:p>
            <a:r>
              <a:rPr lang="en-GB" dirty="0"/>
              <a:t>├── </a:t>
            </a:r>
            <a:r>
              <a:rPr lang="en-GB" dirty="0" err="1"/>
              <a:t>pyproject.toml</a:t>
            </a:r>
            <a:r>
              <a:rPr lang="en-GB" dirty="0"/>
              <a:t>           # </a:t>
            </a:r>
            <a:r>
              <a:rPr lang="en-GB" dirty="0" err="1"/>
              <a:t>CrewAI</a:t>
            </a:r>
            <a:r>
              <a:rPr lang="en-GB" dirty="0"/>
              <a:t> project settings</a:t>
            </a:r>
          </a:p>
        </p:txBody>
      </p:sp>
    </p:spTree>
    <p:extLst>
      <p:ext uri="{BB962C8B-B14F-4D97-AF65-F5344CB8AC3E}">
        <p14:creationId xmlns:p14="http://schemas.microsoft.com/office/powerpoint/2010/main" val="2214027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955B6-AB60-1C18-87F6-2F1D330FC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5B45-218B-4C8D-672E-B5DB4457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Explanation: </a:t>
            </a:r>
            <a:r>
              <a:rPr lang="en-IN" dirty="0" err="1"/>
              <a:t>agents.yaml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75734-7D09-39A8-D504-AC2B4DFC8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Defines the brains of our application, using</a:t>
            </a:r>
          </a:p>
          <a:p>
            <a:pPr lvl="1"/>
            <a:r>
              <a:rPr lang="en-US" dirty="0"/>
              <a:t>role: short description</a:t>
            </a:r>
          </a:p>
          <a:p>
            <a:pPr lvl="1"/>
            <a:r>
              <a:rPr lang="en-US" dirty="0"/>
              <a:t>goal: what they aim to achieve</a:t>
            </a:r>
          </a:p>
          <a:p>
            <a:pPr lvl="1"/>
            <a:r>
              <a:rPr lang="en-US" dirty="0"/>
              <a:t>backstory: context for the LLM</a:t>
            </a:r>
          </a:p>
          <a:p>
            <a:pPr lvl="1"/>
            <a:r>
              <a:rPr lang="en-US" dirty="0" err="1"/>
              <a:t>llm</a:t>
            </a:r>
            <a:r>
              <a:rPr lang="en-US" dirty="0"/>
              <a:t>: which model they use (</a:t>
            </a:r>
            <a:r>
              <a:rPr lang="en-US" dirty="0" err="1"/>
              <a:t>openai</a:t>
            </a:r>
            <a:r>
              <a:rPr lang="en-US" dirty="0"/>
              <a:t>/gpt-4o or anthropic/</a:t>
            </a:r>
            <a:r>
              <a:rPr lang="en-US" dirty="0" err="1"/>
              <a:t>claude</a:t>
            </a:r>
            <a:r>
              <a:rPr lang="en-US" dirty="0"/>
              <a:t>-*)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researcher:</a:t>
            </a:r>
          </a:p>
          <a:p>
            <a:pPr lvl="1"/>
            <a:r>
              <a:rPr lang="en-US" dirty="0"/>
              <a:t>  role: Research Analyst</a:t>
            </a:r>
          </a:p>
          <a:p>
            <a:pPr lvl="1"/>
            <a:r>
              <a:rPr lang="en-US" dirty="0"/>
              <a:t>  goal: Research a given topic and gather key facts</a:t>
            </a:r>
          </a:p>
          <a:p>
            <a:pPr lvl="1"/>
            <a:r>
              <a:rPr lang="en-US" dirty="0"/>
              <a:t>  backstory: You work at an AI research firm.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llm</a:t>
            </a:r>
            <a:r>
              <a:rPr lang="en-US" dirty="0"/>
              <a:t>: </a:t>
            </a:r>
            <a:r>
              <a:rPr lang="en-US" dirty="0" err="1"/>
              <a:t>openai</a:t>
            </a:r>
            <a:r>
              <a:rPr lang="en-US" dirty="0"/>
              <a:t>/gpt-4o-mini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reporting_analyst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role: Report Writer</a:t>
            </a:r>
          </a:p>
          <a:p>
            <a:pPr lvl="1"/>
            <a:r>
              <a:rPr lang="en-US" dirty="0"/>
              <a:t>  goal: Summarize the research into a clear report</a:t>
            </a:r>
          </a:p>
          <a:p>
            <a:pPr lvl="1"/>
            <a:r>
              <a:rPr lang="en-US" dirty="0"/>
              <a:t>  backstory: You specialize in converting research into client-ready reports.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llm</a:t>
            </a:r>
            <a:r>
              <a:rPr lang="en-US" dirty="0"/>
              <a:t>: </a:t>
            </a:r>
            <a:r>
              <a:rPr lang="en-US" dirty="0" err="1"/>
              <a:t>openai</a:t>
            </a:r>
            <a:r>
              <a:rPr lang="en-US" dirty="0"/>
              <a:t>/gpt-4o-mini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147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0AFBD-D090-611F-5DDB-57266DA56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20D3-0599-ED7A-D118-E91A11CC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Explanation: </a:t>
            </a:r>
            <a:r>
              <a:rPr lang="en-IN" dirty="0" err="1"/>
              <a:t>tasks.yaml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A4CC-74A4-6C1B-89C5-003ACCB2F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Each task has:</a:t>
            </a:r>
          </a:p>
          <a:p>
            <a:pPr lvl="1"/>
            <a:r>
              <a:rPr lang="en-US" dirty="0"/>
              <a:t>description: what to do (can use {topic}, {</a:t>
            </a:r>
            <a:r>
              <a:rPr lang="en-US" dirty="0" err="1"/>
              <a:t>current_year</a:t>
            </a:r>
            <a:r>
              <a:rPr lang="en-US" dirty="0"/>
              <a:t>}, etc.)</a:t>
            </a:r>
          </a:p>
          <a:p>
            <a:pPr lvl="1"/>
            <a:r>
              <a:rPr lang="en-US" dirty="0" err="1"/>
              <a:t>expected_output</a:t>
            </a:r>
            <a:r>
              <a:rPr lang="en-US" dirty="0"/>
              <a:t>: what kind of answer is expected</a:t>
            </a:r>
          </a:p>
          <a:p>
            <a:pPr lvl="1"/>
            <a:r>
              <a:rPr lang="en-US" dirty="0"/>
              <a:t>agent: which agent will perform the task</a:t>
            </a:r>
          </a:p>
          <a:p>
            <a:pPr lvl="1"/>
            <a:r>
              <a:rPr lang="en-US" dirty="0" err="1"/>
              <a:t>output_file</a:t>
            </a:r>
            <a:r>
              <a:rPr lang="en-US" dirty="0"/>
              <a:t>: where to save the output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research_task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description: &gt;</a:t>
            </a:r>
          </a:p>
          <a:p>
            <a:pPr lvl="1"/>
            <a:r>
              <a:rPr lang="en-US" dirty="0"/>
              <a:t>    Research the topic "{topic}" and summarize important findings.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expected_output</a:t>
            </a:r>
            <a:r>
              <a:rPr lang="en-US" dirty="0"/>
              <a:t>: &gt;</a:t>
            </a:r>
          </a:p>
          <a:p>
            <a:pPr lvl="1"/>
            <a:r>
              <a:rPr lang="en-US" dirty="0"/>
              <a:t>    A detailed research summary.</a:t>
            </a:r>
          </a:p>
          <a:p>
            <a:pPr lvl="1"/>
            <a:r>
              <a:rPr lang="en-US" dirty="0"/>
              <a:t>  agent: researcher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reporting_task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description: &gt;</a:t>
            </a:r>
          </a:p>
          <a:p>
            <a:pPr lvl="1"/>
            <a:r>
              <a:rPr lang="en-US" dirty="0"/>
              <a:t>    Use the research to write a well-structured report.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expected_output</a:t>
            </a:r>
            <a:r>
              <a:rPr lang="en-US" dirty="0"/>
              <a:t>: &gt;</a:t>
            </a:r>
          </a:p>
          <a:p>
            <a:pPr lvl="1"/>
            <a:r>
              <a:rPr lang="en-US" dirty="0"/>
              <a:t>    A professional report for non-technical readers.</a:t>
            </a:r>
          </a:p>
          <a:p>
            <a:pPr lvl="1"/>
            <a:r>
              <a:rPr lang="en-US" dirty="0"/>
              <a:t>  agent: </a:t>
            </a:r>
            <a:r>
              <a:rPr lang="en-US" dirty="0" err="1"/>
              <a:t>reporting_analyst</a:t>
            </a:r>
            <a:endParaRPr lang="en-US" dirty="0"/>
          </a:p>
          <a:p>
            <a:pPr lvl="1"/>
            <a:r>
              <a:rPr lang="en-US" dirty="0"/>
              <a:t>  </a:t>
            </a:r>
            <a:r>
              <a:rPr lang="en-US" dirty="0" err="1"/>
              <a:t>output_file</a:t>
            </a:r>
            <a:r>
              <a:rPr lang="en-US" dirty="0"/>
              <a:t>: report.md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776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E8DA9-75C8-92B3-582F-BA0E592B8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6CF6-95EA-DA8E-BE68-6A5F2BEF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Explanation: crew.py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69A3F-9427-29BB-0473-D5F7327C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3776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Uses </a:t>
            </a:r>
            <a:r>
              <a:rPr lang="en-US" sz="2400" dirty="0" err="1"/>
              <a:t>CrewAI</a:t>
            </a:r>
            <a:r>
              <a:rPr lang="en-US" sz="2400" dirty="0"/>
              <a:t> decorators:</a:t>
            </a:r>
          </a:p>
          <a:p>
            <a:pPr lvl="1"/>
            <a:r>
              <a:rPr lang="en-US" sz="2000" dirty="0"/>
              <a:t>@agent: wraps agent creation logic</a:t>
            </a:r>
          </a:p>
          <a:p>
            <a:pPr lvl="1"/>
            <a:r>
              <a:rPr lang="en-US" sz="2000" dirty="0"/>
              <a:t>@task: wraps task setup</a:t>
            </a:r>
          </a:p>
          <a:p>
            <a:pPr lvl="1"/>
            <a:r>
              <a:rPr lang="en-US" sz="2000" dirty="0"/>
              <a:t>@crew: brings it all together</a:t>
            </a:r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73B5A-7F95-F635-7BFC-A87A5C0D6697}"/>
              </a:ext>
            </a:extLst>
          </p:cNvPr>
          <p:cNvSpPr txBox="1"/>
          <p:nvPr/>
        </p:nvSpPr>
        <p:spPr>
          <a:xfrm>
            <a:off x="3315573" y="1458852"/>
            <a:ext cx="8250541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@CrewBase</a:t>
            </a:r>
          </a:p>
          <a:p>
            <a:r>
              <a:rPr lang="en-IN" sz="1200" dirty="0"/>
              <a:t>class </a:t>
            </a:r>
            <a:r>
              <a:rPr lang="en-IN" sz="1200" dirty="0" err="1"/>
              <a:t>Firstcrew</a:t>
            </a:r>
            <a:r>
              <a:rPr lang="en-IN" sz="1200" dirty="0"/>
              <a:t>():</a:t>
            </a:r>
          </a:p>
          <a:p>
            <a:endParaRPr lang="en-IN" sz="1200" dirty="0"/>
          </a:p>
          <a:p>
            <a:r>
              <a:rPr lang="en-IN" sz="1200" dirty="0"/>
              <a:t>    @agent</a:t>
            </a:r>
          </a:p>
          <a:p>
            <a:r>
              <a:rPr lang="en-IN" sz="1200" dirty="0"/>
              <a:t>    def researcher(self) -&gt; Agent:</a:t>
            </a:r>
          </a:p>
          <a:p>
            <a:r>
              <a:rPr lang="en-IN" sz="1200" dirty="0"/>
              <a:t>        return Agent(config=</a:t>
            </a:r>
            <a:r>
              <a:rPr lang="en-IN" sz="1200" dirty="0" err="1"/>
              <a:t>self.agents_config</a:t>
            </a:r>
            <a:r>
              <a:rPr lang="en-IN" sz="1200" dirty="0"/>
              <a:t>['researcher'], verbose=True)</a:t>
            </a:r>
          </a:p>
          <a:p>
            <a:endParaRPr lang="en-IN" sz="1200" dirty="0"/>
          </a:p>
          <a:p>
            <a:r>
              <a:rPr lang="en-IN" sz="1200" dirty="0"/>
              <a:t>    @agent</a:t>
            </a:r>
          </a:p>
          <a:p>
            <a:r>
              <a:rPr lang="en-IN" sz="1200" dirty="0"/>
              <a:t>    def </a:t>
            </a:r>
            <a:r>
              <a:rPr lang="en-IN" sz="1200" dirty="0" err="1"/>
              <a:t>reporting_analyst</a:t>
            </a:r>
            <a:r>
              <a:rPr lang="en-IN" sz="1200" dirty="0"/>
              <a:t>(self) -&gt; Agent:</a:t>
            </a:r>
          </a:p>
          <a:p>
            <a:r>
              <a:rPr lang="en-IN" sz="1200" dirty="0"/>
              <a:t>        return Agent(config=</a:t>
            </a:r>
            <a:r>
              <a:rPr lang="en-IN" sz="1200" dirty="0" err="1"/>
              <a:t>self.agents_config</a:t>
            </a:r>
            <a:r>
              <a:rPr lang="en-IN" sz="1200" dirty="0"/>
              <a:t>['</a:t>
            </a:r>
            <a:r>
              <a:rPr lang="en-IN" sz="1200" dirty="0" err="1"/>
              <a:t>reporting_analyst</a:t>
            </a:r>
            <a:r>
              <a:rPr lang="en-IN" sz="1200" dirty="0"/>
              <a:t>'], verbose=True)</a:t>
            </a:r>
          </a:p>
          <a:p>
            <a:endParaRPr lang="en-IN" sz="1200" dirty="0"/>
          </a:p>
          <a:p>
            <a:r>
              <a:rPr lang="en-IN" sz="1200" dirty="0"/>
              <a:t>    @task</a:t>
            </a:r>
          </a:p>
          <a:p>
            <a:r>
              <a:rPr lang="en-IN" sz="1200" dirty="0"/>
              <a:t>    def </a:t>
            </a:r>
            <a:r>
              <a:rPr lang="en-IN" sz="1200" dirty="0" err="1"/>
              <a:t>research_task</a:t>
            </a:r>
            <a:r>
              <a:rPr lang="en-IN" sz="1200" dirty="0"/>
              <a:t>(self) -&gt; Task:</a:t>
            </a:r>
          </a:p>
          <a:p>
            <a:r>
              <a:rPr lang="en-IN" sz="1200" dirty="0"/>
              <a:t>        return Task(config=</a:t>
            </a:r>
            <a:r>
              <a:rPr lang="en-IN" sz="1200" dirty="0" err="1"/>
              <a:t>self.tasks_config</a:t>
            </a:r>
            <a:r>
              <a:rPr lang="en-IN" sz="1200" dirty="0"/>
              <a:t>['</a:t>
            </a:r>
            <a:r>
              <a:rPr lang="en-IN" sz="1200" dirty="0" err="1"/>
              <a:t>research_task</a:t>
            </a:r>
            <a:r>
              <a:rPr lang="en-IN" sz="1200" dirty="0"/>
              <a:t>'])</a:t>
            </a:r>
          </a:p>
          <a:p>
            <a:endParaRPr lang="en-IN" sz="1200" dirty="0"/>
          </a:p>
          <a:p>
            <a:r>
              <a:rPr lang="en-IN" sz="1200" dirty="0"/>
              <a:t>    @task</a:t>
            </a:r>
          </a:p>
          <a:p>
            <a:r>
              <a:rPr lang="en-IN" sz="1200" dirty="0"/>
              <a:t>    def </a:t>
            </a:r>
            <a:r>
              <a:rPr lang="en-IN" sz="1200" dirty="0" err="1"/>
              <a:t>reporting_task</a:t>
            </a:r>
            <a:r>
              <a:rPr lang="en-IN" sz="1200" dirty="0"/>
              <a:t>(self) -&gt; Task:</a:t>
            </a:r>
          </a:p>
          <a:p>
            <a:r>
              <a:rPr lang="en-IN" sz="1200" dirty="0"/>
              <a:t>        return Task(config=</a:t>
            </a:r>
            <a:r>
              <a:rPr lang="en-IN" sz="1200" dirty="0" err="1"/>
              <a:t>self.tasks_config</a:t>
            </a:r>
            <a:r>
              <a:rPr lang="en-IN" sz="1200" dirty="0"/>
              <a:t>['</a:t>
            </a:r>
            <a:r>
              <a:rPr lang="en-IN" sz="1200" dirty="0" err="1"/>
              <a:t>reporting_task</a:t>
            </a:r>
            <a:r>
              <a:rPr lang="en-IN" sz="1200" dirty="0"/>
              <a:t>'], </a:t>
            </a:r>
            <a:r>
              <a:rPr lang="en-IN" sz="1200" dirty="0" err="1"/>
              <a:t>output_file</a:t>
            </a:r>
            <a:r>
              <a:rPr lang="en-IN" sz="1200" dirty="0"/>
              <a:t>="report.md")</a:t>
            </a:r>
          </a:p>
          <a:p>
            <a:endParaRPr lang="en-IN" sz="1200" dirty="0"/>
          </a:p>
          <a:p>
            <a:r>
              <a:rPr lang="en-IN" sz="1200" dirty="0"/>
              <a:t>    @crew</a:t>
            </a:r>
          </a:p>
          <a:p>
            <a:r>
              <a:rPr lang="en-IN" sz="1200" dirty="0"/>
              <a:t>    def crew(self) -&gt; Crew:</a:t>
            </a:r>
          </a:p>
          <a:p>
            <a:r>
              <a:rPr lang="en-IN" sz="1200" dirty="0"/>
              <a:t>        return Crew(</a:t>
            </a:r>
          </a:p>
          <a:p>
            <a:r>
              <a:rPr lang="en-IN" sz="1200" dirty="0"/>
              <a:t>            agents=</a:t>
            </a:r>
            <a:r>
              <a:rPr lang="en-IN" sz="1200" dirty="0" err="1"/>
              <a:t>self.agents</a:t>
            </a:r>
            <a:r>
              <a:rPr lang="en-IN" sz="1200" dirty="0"/>
              <a:t>,</a:t>
            </a:r>
          </a:p>
          <a:p>
            <a:r>
              <a:rPr lang="en-IN" sz="1200" dirty="0"/>
              <a:t>            tasks=</a:t>
            </a:r>
            <a:r>
              <a:rPr lang="en-IN" sz="1200" dirty="0" err="1"/>
              <a:t>self.tasks</a:t>
            </a:r>
            <a:r>
              <a:rPr lang="en-IN" sz="1200" dirty="0"/>
              <a:t>,</a:t>
            </a:r>
          </a:p>
          <a:p>
            <a:r>
              <a:rPr lang="en-IN" sz="1200" dirty="0"/>
              <a:t>            process=</a:t>
            </a:r>
            <a:r>
              <a:rPr lang="en-IN" sz="1200" dirty="0" err="1"/>
              <a:t>Process.sequential</a:t>
            </a:r>
            <a:r>
              <a:rPr lang="en-IN" sz="1200" dirty="0"/>
              <a:t>,  # Tasks run in order</a:t>
            </a:r>
          </a:p>
          <a:p>
            <a:r>
              <a:rPr lang="en-IN" sz="1200" dirty="0"/>
              <a:t>            verbose=True,</a:t>
            </a:r>
          </a:p>
          <a:p>
            <a:r>
              <a:rPr lang="en-IN" sz="1200" dirty="0"/>
              <a:t>        )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91095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DC672-0E84-31CA-D533-5990F1118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8C17-574C-F892-C68A-A9CAAFD4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Explanation: main.py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4AEC-8CFC-9B99-97F8-C3F2C7B97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3800" dirty="0"/>
              <a:t>Script to run, test, train, or replay a crew</a:t>
            </a:r>
            <a:endParaRPr lang="en-IN" dirty="0"/>
          </a:p>
          <a:p>
            <a:endParaRPr lang="en-GB" dirty="0"/>
          </a:p>
          <a:p>
            <a:r>
              <a:rPr lang="en-GB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dotenv</a:t>
            </a:r>
            <a:r>
              <a:rPr lang="en-GB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GB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load_dotenv</a:t>
            </a:r>
            <a:endParaRPr lang="en-GB" sz="25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firstcrew.crew</a:t>
            </a:r>
            <a:r>
              <a:rPr lang="en-GB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GB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Firstcrew</a:t>
            </a:r>
            <a:endParaRPr lang="en-GB" sz="25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datetime import datetime</a:t>
            </a:r>
          </a:p>
          <a:p>
            <a:endParaRPr lang="en-GB" sz="25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load_dotenv</a:t>
            </a:r>
            <a:r>
              <a:rPr lang="en-GB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endParaRPr lang="en-GB" sz="25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run():</a:t>
            </a:r>
          </a:p>
          <a:p>
            <a:r>
              <a:rPr lang="en-GB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inputs = {</a:t>
            </a:r>
          </a:p>
          <a:p>
            <a:r>
              <a:rPr lang="en-GB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"topic": "AI LLMs",</a:t>
            </a:r>
          </a:p>
          <a:p>
            <a:r>
              <a:rPr lang="en-GB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</a:t>
            </a:r>
            <a:r>
              <a:rPr lang="en-GB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current_year</a:t>
            </a:r>
            <a:r>
              <a:rPr lang="en-GB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": str(</a:t>
            </a:r>
            <a:r>
              <a:rPr lang="en-GB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datetime.now</a:t>
            </a:r>
            <a:r>
              <a:rPr lang="en-GB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().year)</a:t>
            </a:r>
          </a:p>
          <a:p>
            <a:r>
              <a:rPr lang="en-GB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r>
              <a:rPr lang="en-GB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Firstcrew</a:t>
            </a:r>
            <a:r>
              <a:rPr lang="en-GB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().crew().</a:t>
            </a:r>
            <a:r>
              <a:rPr lang="en-GB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kickoff</a:t>
            </a:r>
            <a:r>
              <a:rPr lang="en-GB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(inputs=inputs)</a:t>
            </a: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52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3DE0-B6DE-27CB-D4A6-CD6ABB8B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</a:t>
            </a:r>
            <a:r>
              <a:rPr lang="en-IN" dirty="0" err="1"/>
              <a:t>CrewAI</a:t>
            </a:r>
            <a:r>
              <a:rPr lang="en-IN" dirty="0"/>
              <a:t> Usage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1C5C-BC30-9D81-E2EA-C3F3BFF72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F2F30-4EB7-E511-9DC8-FE9056D712B7}"/>
              </a:ext>
            </a:extLst>
          </p:cNvPr>
          <p:cNvSpPr txBox="1"/>
          <p:nvPr/>
        </p:nvSpPr>
        <p:spPr>
          <a:xfrm>
            <a:off x="1570535" y="2398858"/>
            <a:ext cx="199632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Agent 1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(Research)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6DB5E-78FA-8FC1-B7EF-074246A2F906}"/>
              </a:ext>
            </a:extLst>
          </p:cNvPr>
          <p:cNvSpPr txBox="1"/>
          <p:nvPr/>
        </p:nvSpPr>
        <p:spPr>
          <a:xfrm>
            <a:off x="4515577" y="2398857"/>
            <a:ext cx="199632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Agent 2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(Analysis)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0112A-BC17-9807-8D16-26B1486FA02A}"/>
              </a:ext>
            </a:extLst>
          </p:cNvPr>
          <p:cNvSpPr txBox="1"/>
          <p:nvPr/>
        </p:nvSpPr>
        <p:spPr>
          <a:xfrm>
            <a:off x="7460620" y="2398858"/>
            <a:ext cx="199632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Agent 3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(Writing)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80CA5-0E5F-3D38-C802-DC6933E64F70}"/>
              </a:ext>
            </a:extLst>
          </p:cNvPr>
          <p:cNvSpPr txBox="1"/>
          <p:nvPr/>
        </p:nvSpPr>
        <p:spPr>
          <a:xfrm>
            <a:off x="4515577" y="4477780"/>
            <a:ext cx="199632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Crew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(Orchestrator)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AA36E8-31A3-CF8D-27DD-50A75529AAF0}"/>
              </a:ext>
            </a:extLst>
          </p:cNvPr>
          <p:cNvCxnSpPr/>
          <p:nvPr/>
        </p:nvCxnSpPr>
        <p:spPr>
          <a:xfrm>
            <a:off x="5513739" y="3045188"/>
            <a:ext cx="0" cy="1408149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66755D-6C98-E86B-E1C4-A3D7FB7E4C2C}"/>
              </a:ext>
            </a:extLst>
          </p:cNvPr>
          <p:cNvCxnSpPr/>
          <p:nvPr/>
        </p:nvCxnSpPr>
        <p:spPr>
          <a:xfrm>
            <a:off x="2491915" y="3045188"/>
            <a:ext cx="0" cy="745035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B95750-6FD0-C035-C451-37D2D3ADADA0}"/>
              </a:ext>
            </a:extLst>
          </p:cNvPr>
          <p:cNvCxnSpPr>
            <a:cxnSpLocks/>
          </p:cNvCxnSpPr>
          <p:nvPr/>
        </p:nvCxnSpPr>
        <p:spPr>
          <a:xfrm flipV="1">
            <a:off x="2491915" y="3783243"/>
            <a:ext cx="5904046" cy="13473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709274-DB51-3F2C-C4F7-AB85AD87C93A}"/>
              </a:ext>
            </a:extLst>
          </p:cNvPr>
          <p:cNvCxnSpPr/>
          <p:nvPr/>
        </p:nvCxnSpPr>
        <p:spPr>
          <a:xfrm>
            <a:off x="8388981" y="3048435"/>
            <a:ext cx="0" cy="745035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1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3B1D-83DE-9557-4363-33253037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CrewAI</a:t>
            </a:r>
            <a:r>
              <a:rPr lang="en-IN" dirty="0"/>
              <a:t>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ACDF-A35A-F8BD-0EA2-8E1B765BE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crewai</a:t>
            </a:r>
            <a:r>
              <a:rPr lang="en-US" dirty="0"/>
              <a:t> import Agent, Task, Crew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B8504-51A8-658A-3350-C0F76C0FBB20}"/>
              </a:ext>
            </a:extLst>
          </p:cNvPr>
          <p:cNvSpPr txBox="1"/>
          <p:nvPr/>
        </p:nvSpPr>
        <p:spPr>
          <a:xfrm>
            <a:off x="621232" y="2368586"/>
            <a:ext cx="5542243" cy="41857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1. Define Agents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researcher = Agent(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role='Research Specialist',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goal='Gather comprehensive information on the given topic',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backstory='Expert at finding and synthesizing information',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verbose=True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IN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writer = Agent(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role='Content Writer',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goal='Create clear, engaging content based on research',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backstory='Skilled at transforming complex information into readable content',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verbose=True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6955F-E5E1-2FC1-775C-388C10849E19}"/>
              </a:ext>
            </a:extLst>
          </p:cNvPr>
          <p:cNvSpPr txBox="1"/>
          <p:nvPr/>
        </p:nvSpPr>
        <p:spPr>
          <a:xfrm>
            <a:off x="6303079" y="2368586"/>
            <a:ext cx="5723724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Can also add the following: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id='agent_001',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name='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ResearcherBot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version='1.0',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capabilities=['online research', 'data validation', 'summarization'],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context={'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preferred_sources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['academic papers', 'official websites']},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constraints={'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max_search_depth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5},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tools=['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WebScraper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DocumentParser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FactChecker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'],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security={'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access_level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'read-only'},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error_handling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retry_attempts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2, 'fallback': 'use cached data'},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monitoring={'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log_level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'info',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track_metrics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['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search_count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', 'accuracy']},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ethical_guidelines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avoid_bias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True,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respect_privacy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True},</a:t>
            </a:r>
          </a:p>
        </p:txBody>
      </p:sp>
    </p:spTree>
    <p:extLst>
      <p:ext uri="{BB962C8B-B14F-4D97-AF65-F5344CB8AC3E}">
        <p14:creationId xmlns:p14="http://schemas.microsoft.com/office/powerpoint/2010/main" val="221333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5FF0-46BC-CFCA-2F25-7871ABF2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 Parameters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E54DA9-ED70-1049-9BC4-1DC192A83E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30282"/>
          <a:ext cx="10515600" cy="20116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484353">
                  <a:extLst>
                    <a:ext uri="{9D8B030D-6E8A-4147-A177-3AD203B41FA5}">
                      <a16:colId xmlns:a16="http://schemas.microsoft.com/office/drawing/2014/main" val="3850365719"/>
                    </a:ext>
                  </a:extLst>
                </a:gridCol>
                <a:gridCol w="3441215">
                  <a:extLst>
                    <a:ext uri="{9D8B030D-6E8A-4147-A177-3AD203B41FA5}">
                      <a16:colId xmlns:a16="http://schemas.microsoft.com/office/drawing/2014/main" val="1781841521"/>
                    </a:ext>
                  </a:extLst>
                </a:gridCol>
                <a:gridCol w="4590032">
                  <a:extLst>
                    <a:ext uri="{9D8B030D-6E8A-4147-A177-3AD203B41FA5}">
                      <a16:colId xmlns:a16="http://schemas.microsoft.com/office/drawing/2014/main" val="16323988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33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What the agent does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"Security Reviewer"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271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goal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What the agent wants to achieve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"Find security vulnerabilities in code"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185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backstory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Gives context/personality/expertise to guide reasoning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"Expert at identifying security issues in JavaScript code, focuses on XSS, SQL injection, and insecure dependencies"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89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68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A4F7D-C5B9-D43A-3EE0-67AA6A99E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E59D-2074-5B01-6542-E6FD9F6A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CrewAI</a:t>
            </a:r>
            <a:r>
              <a:rPr lang="en-IN" dirty="0"/>
              <a:t>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7281-ABAC-2621-2942-F1D0B2B8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00B25-4A1D-7A57-5389-513CAB255500}"/>
              </a:ext>
            </a:extLst>
          </p:cNvPr>
          <p:cNvSpPr txBox="1"/>
          <p:nvPr/>
        </p:nvSpPr>
        <p:spPr>
          <a:xfrm>
            <a:off x="551431" y="1900916"/>
            <a:ext cx="5542243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2. Define Tasks</a:t>
            </a:r>
          </a:p>
          <a:p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research_task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Task(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description='Research the latest trends in {topic}',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expected_output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='A detailed report with key findings and sources',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agent=researcher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writing_task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Task(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description='Write a blog post based on the research findings',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expected_output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='A 500-word blog post in markdown format',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agent=writer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IN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88E96-1EC1-BBB7-2C76-0B8081F39EA8}"/>
              </a:ext>
            </a:extLst>
          </p:cNvPr>
          <p:cNvSpPr txBox="1"/>
          <p:nvPr/>
        </p:nvSpPr>
        <p:spPr>
          <a:xfrm>
            <a:off x="6233278" y="1900916"/>
            <a:ext cx="5723724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Can also add the following: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id='task_001',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name='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TrendResearch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priority='High',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deadline='2025-09-20T17:00:00Z',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context={'topic': 'Artificial Intelligence in Software Development'},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constraints={'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max_sources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10,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only_verified_sources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True},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dependencies=[],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status='Not Started',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error_handling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retry_attempts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3,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on_failure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notify_manager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monitoring={'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track_metrics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['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completion_time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source_quality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'],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log_level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'info'}</a:t>
            </a:r>
          </a:p>
        </p:txBody>
      </p:sp>
    </p:spTree>
    <p:extLst>
      <p:ext uri="{BB962C8B-B14F-4D97-AF65-F5344CB8AC3E}">
        <p14:creationId xmlns:p14="http://schemas.microsoft.com/office/powerpoint/2010/main" val="339627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70B3-AC33-5BA0-AA2D-BC53FA34D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2E45-6B5A-0204-F30D-4B8C9E5C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CrewAI</a:t>
            </a:r>
            <a:r>
              <a:rPr lang="en-IN" dirty="0"/>
              <a:t>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B1EB-8A61-4E91-6C9F-CB5F29239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EA56E-A39D-B81D-F0B0-CC6990F082FC}"/>
              </a:ext>
            </a:extLst>
          </p:cNvPr>
          <p:cNvSpPr txBox="1"/>
          <p:nvPr/>
        </p:nvSpPr>
        <p:spPr>
          <a:xfrm>
            <a:off x="551432" y="1900916"/>
            <a:ext cx="3853044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3. Create and Run Crew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crew = Crew(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agents=[researcher, writer],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tasks=[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research_task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writing_task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],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verbose=True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result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crew.kickoff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(inputs={'topic': 'AI in software development'})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68200-C517-1C47-28B5-FF461C1EF173}"/>
              </a:ext>
            </a:extLst>
          </p:cNvPr>
          <p:cNvSpPr txBox="1"/>
          <p:nvPr/>
        </p:nvSpPr>
        <p:spPr>
          <a:xfrm>
            <a:off x="4599921" y="1900916"/>
            <a:ext cx="7357081" cy="3754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Can also add the following: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id='crew_001',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name='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ContentCreationTeam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context={'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project_name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'AI Content Hub'},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priority_policy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by_deadline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',  # Determines how tasks are prioritized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scheduling={'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time_zone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'UTC',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work_hours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'09:00-17:00'},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error_handling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on_task_failure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'retry',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max_retries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2},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monitoring={'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log_level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'debug',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track_metrics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['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task_completion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agent_efficiency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']},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reporting={'frequency': 'daily', 'format': 'summary'},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access_control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user_roles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['admin', 'editor'], 'permissions': ['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assign_tasks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view_logs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']},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escalation={'notify': 'manager@example.com', 'threshold': '48h without progress'},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tags=['content', 'AI', 'research'],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version='1.0'</a:t>
            </a:r>
          </a:p>
        </p:txBody>
      </p:sp>
    </p:spTree>
    <p:extLst>
      <p:ext uri="{BB962C8B-B14F-4D97-AF65-F5344CB8AC3E}">
        <p14:creationId xmlns:p14="http://schemas.microsoft.com/office/powerpoint/2010/main" val="97842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7FCE-1BC5-6D2D-F280-EB42C16F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LangGraph Versus </a:t>
            </a:r>
            <a:r>
              <a:rPr lang="en-IN" dirty="0" err="1"/>
              <a:t>CrewAI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B305FF-B04C-41E7-8819-768A8C612A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1419" y="1814063"/>
          <a:ext cx="10515600" cy="25603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63412">
                  <a:extLst>
                    <a:ext uri="{9D8B030D-6E8A-4147-A177-3AD203B41FA5}">
                      <a16:colId xmlns:a16="http://schemas.microsoft.com/office/drawing/2014/main" val="1948948584"/>
                    </a:ext>
                  </a:extLst>
                </a:gridCol>
                <a:gridCol w="4069429">
                  <a:extLst>
                    <a:ext uri="{9D8B030D-6E8A-4147-A177-3AD203B41FA5}">
                      <a16:colId xmlns:a16="http://schemas.microsoft.com/office/drawing/2014/main" val="3188040932"/>
                    </a:ext>
                  </a:extLst>
                </a:gridCol>
                <a:gridCol w="3982759">
                  <a:extLst>
                    <a:ext uri="{9D8B030D-6E8A-4147-A177-3AD203B41FA5}">
                      <a16:colId xmlns:a16="http://schemas.microsoft.com/office/drawing/2014/main" val="1597848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LangGraph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 err="1"/>
                        <a:t>CrewAI</a:t>
                      </a:r>
                      <a:endParaRPr lang="en-GB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124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Architecture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Graph-based workflows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Role-based agents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036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Task Execution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Can run tasks in parallel or 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Mostly sequential; agents follow roles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452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Tools Integration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Works well with LangChain and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Built-in role-based tool usage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520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Memory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Supports short-term and long-term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Structured memory per agent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109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Human Interaction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Can pause for human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Can include human approvals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783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Best For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Complex workflows, advanced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Easy-to-use multi-agent setups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830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02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FD05-9876-2DAE-9D4F-6DF57D7A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4C4F-C772-30E9-3E16-4A6B0DA68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Installation: </a:t>
            </a:r>
            <a:r>
              <a:rPr lang="en-GB" b="1" dirty="0"/>
              <a:t>pip   install   </a:t>
            </a:r>
            <a:r>
              <a:rPr lang="en-GB" b="1" dirty="0" err="1"/>
              <a:t>crewai</a:t>
            </a:r>
            <a:r>
              <a:rPr lang="en-GB" b="1" dirty="0"/>
              <a:t>    </a:t>
            </a:r>
            <a:r>
              <a:rPr lang="en-GB" b="1" dirty="0" err="1"/>
              <a:t>crewai</a:t>
            </a:r>
            <a:r>
              <a:rPr lang="en-GB" b="1" dirty="0"/>
              <a:t>-tools</a:t>
            </a:r>
          </a:p>
          <a:p>
            <a:r>
              <a:rPr lang="en-GB" dirty="0"/>
              <a:t>Best practices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B6D612-B259-BBB3-4C64-F9E1447365EB}"/>
              </a:ext>
            </a:extLst>
          </p:cNvPr>
          <p:cNvGraphicFramePr>
            <a:graphicFrameLocks noGrp="1"/>
          </p:cNvGraphicFramePr>
          <p:nvPr/>
        </p:nvGraphicFramePr>
        <p:xfrm>
          <a:off x="3371413" y="2394192"/>
          <a:ext cx="7982387" cy="372575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619822">
                  <a:extLst>
                    <a:ext uri="{9D8B030D-6E8A-4147-A177-3AD203B41FA5}">
                      <a16:colId xmlns:a16="http://schemas.microsoft.com/office/drawing/2014/main" val="3674356620"/>
                    </a:ext>
                  </a:extLst>
                </a:gridCol>
                <a:gridCol w="5362565">
                  <a:extLst>
                    <a:ext uri="{9D8B030D-6E8A-4147-A177-3AD203B41FA5}">
                      <a16:colId xmlns:a16="http://schemas.microsoft.com/office/drawing/2014/main" val="4112250338"/>
                    </a:ext>
                  </a:extLst>
                </a:gridCol>
              </a:tblGrid>
              <a:tr h="1171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Category</a:t>
                      </a: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Best Practices</a:t>
                      </a:r>
                      <a:endParaRPr lang="en-GB" sz="1600"/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210445877"/>
                  </a:ext>
                </a:extLst>
              </a:tr>
              <a:tr h="2890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1. Agent Design</a:t>
                      </a: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Give agents specific, focused roles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849851545"/>
                  </a:ext>
                </a:extLst>
              </a:tr>
              <a:tr h="2023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Provide clear goals and context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3238184317"/>
                  </a:ext>
                </a:extLst>
              </a:tr>
              <a:tr h="28902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Use descriptive backstories for better performance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311161652"/>
                  </a:ext>
                </a:extLst>
              </a:tr>
              <a:tr h="202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2. Task Definition</a:t>
                      </a: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Be specific about expected outputs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2296040051"/>
                  </a:ext>
                </a:extLst>
              </a:tr>
              <a:tr h="2023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Include format requirements (JSON, markdown, etc.)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392239854"/>
                  </a:ext>
                </a:extLst>
              </a:tr>
              <a:tr h="28902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Chain tasks logically for complex workflows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3701561271"/>
                  </a:ext>
                </a:extLst>
              </a:tr>
              <a:tr h="2890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3. Tool Integration</a:t>
                      </a: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Start with built-in tools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336602458"/>
                  </a:ext>
                </a:extLst>
              </a:tr>
              <a:tr h="28902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Create custom tools for domain-specific needs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2715036131"/>
                  </a:ext>
                </a:extLst>
              </a:tr>
              <a:tr h="28902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Handle errors gracefully in tool implementations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2619395254"/>
                  </a:ext>
                </a:extLst>
              </a:tr>
              <a:tr h="202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4. Testing and Validation</a:t>
                      </a:r>
                      <a:endParaRPr lang="en-GB" sz="16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Test with simple examples first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921107258"/>
                  </a:ext>
                </a:extLst>
              </a:tr>
              <a:tr h="2023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Validate outputs programmatically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371566136"/>
                  </a:ext>
                </a:extLst>
              </a:tr>
              <a:tr h="28902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Monitor token usage and costs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763614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34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3458</Words>
  <Application>Microsoft Office PowerPoint</Application>
  <PresentationFormat>Widescreen</PresentationFormat>
  <Paragraphs>437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Cascadia Code</vt:lpstr>
      <vt:lpstr>Office Theme</vt:lpstr>
      <vt:lpstr>CrewAI</vt:lpstr>
      <vt:lpstr>What is CrewAI?</vt:lpstr>
      <vt:lpstr>Sample CrewAI Usage</vt:lpstr>
      <vt:lpstr>CrewAI Example</vt:lpstr>
      <vt:lpstr>Agent Parameters</vt:lpstr>
      <vt:lpstr>CrewAI Example</vt:lpstr>
      <vt:lpstr>CrewAI Example</vt:lpstr>
      <vt:lpstr>LangGraph Versus CrewAI</vt:lpstr>
      <vt:lpstr>Getting Started</vt:lpstr>
      <vt:lpstr>Using Different LLMs</vt:lpstr>
      <vt:lpstr>CrewAI Examples</vt:lpstr>
      <vt:lpstr>Adding Short Term Memory in CrewAI</vt:lpstr>
      <vt:lpstr>Adding Long Term Memory in Crew AI</vt:lpstr>
      <vt:lpstr>Agentic Behaviour in 4th Example (Cloud Billing Analysis)</vt:lpstr>
      <vt:lpstr>Sending Emails – 1 (Ref: 5_crewai_7.py)</vt:lpstr>
      <vt:lpstr>Sending Emails – 2 (Ref: 5_crewai_7.py)</vt:lpstr>
      <vt:lpstr>The crewai create crew Command</vt:lpstr>
      <vt:lpstr>The crewai create crew Command</vt:lpstr>
      <vt:lpstr>Using Crew AI Project Creation Mechanism</vt:lpstr>
      <vt:lpstr>Code Explanation: Overview</vt:lpstr>
      <vt:lpstr>Code Explanation: Directory Structure</vt:lpstr>
      <vt:lpstr>Code Explanation: agents.yaml</vt:lpstr>
      <vt:lpstr>Code Explanation: tasks.yaml</vt:lpstr>
      <vt:lpstr>Code Explanation: crew.py</vt:lpstr>
      <vt:lpstr>Code Explanation: main.py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2025-09-21T10:52:57Z</dcterms:created>
  <dcterms:modified xsi:type="dcterms:W3CDTF">2025-09-21T10:53:49Z</dcterms:modified>
</cp:coreProperties>
</file>