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33" r:id="rId3"/>
    <p:sldId id="434" r:id="rId4"/>
    <p:sldId id="416" r:id="rId5"/>
    <p:sldId id="435" r:id="rId6"/>
    <p:sldId id="417" r:id="rId7"/>
    <p:sldId id="405" r:id="rId8"/>
    <p:sldId id="406" r:id="rId9"/>
    <p:sldId id="407" r:id="rId10"/>
    <p:sldId id="259" r:id="rId11"/>
    <p:sldId id="260" r:id="rId12"/>
    <p:sldId id="408" r:id="rId13"/>
    <p:sldId id="431" r:id="rId14"/>
    <p:sldId id="432" r:id="rId15"/>
    <p:sldId id="257" r:id="rId16"/>
    <p:sldId id="258" r:id="rId17"/>
    <p:sldId id="409" r:id="rId18"/>
    <p:sldId id="436" r:id="rId19"/>
    <p:sldId id="437" r:id="rId20"/>
    <p:sldId id="438" r:id="rId21"/>
    <p:sldId id="439" r:id="rId22"/>
    <p:sldId id="440" r:id="rId23"/>
    <p:sldId id="441" r:id="rId24"/>
    <p:sldId id="442" r:id="rId25"/>
    <p:sldId id="443" r:id="rId26"/>
    <p:sldId id="444" r:id="rId27"/>
    <p:sldId id="445" r:id="rId28"/>
    <p:sldId id="446" r:id="rId29"/>
    <p:sldId id="261" r:id="rId30"/>
    <p:sldId id="430" r:id="rId31"/>
    <p:sldId id="419" r:id="rId32"/>
    <p:sldId id="420" r:id="rId33"/>
    <p:sldId id="421" r:id="rId34"/>
    <p:sldId id="422" r:id="rId35"/>
    <p:sldId id="423" r:id="rId36"/>
    <p:sldId id="424" r:id="rId37"/>
    <p:sldId id="428" r:id="rId38"/>
    <p:sldId id="425" r:id="rId39"/>
    <p:sldId id="426" r:id="rId40"/>
    <p:sldId id="427" r:id="rId41"/>
    <p:sldId id="410" r:id="rId42"/>
    <p:sldId id="411" r:id="rId43"/>
    <p:sldId id="412" r:id="rId44"/>
    <p:sldId id="413" r:id="rId45"/>
    <p:sldId id="262" r:id="rId46"/>
    <p:sldId id="263" r:id="rId47"/>
    <p:sldId id="264" r:id="rId48"/>
    <p:sldId id="265" r:id="rId49"/>
    <p:sldId id="266" r:id="rId50"/>
    <p:sldId id="267" r:id="rId51"/>
    <p:sldId id="268" r:id="rId52"/>
    <p:sldId id="269" r:id="rId53"/>
    <p:sldId id="414" r:id="rId54"/>
    <p:sldId id="415" r:id="rId55"/>
    <p:sldId id="418" r:id="rId56"/>
    <p:sldId id="270" r:id="rId57"/>
    <p:sldId id="429" r:id="rId58"/>
    <p:sldId id="271" r:id="rId59"/>
    <p:sldId id="272" r:id="rId60"/>
    <p:sldId id="273" r:id="rId61"/>
    <p:sldId id="274" r:id="rId62"/>
    <p:sldId id="275" r:id="rId63"/>
    <p:sldId id="281" r:id="rId64"/>
    <p:sldId id="276" r:id="rId65"/>
    <p:sldId id="277" r:id="rId66"/>
    <p:sldId id="278" r:id="rId67"/>
    <p:sldId id="279" r:id="rId68"/>
    <p:sldId id="280" r:id="rId69"/>
    <p:sldId id="282" r:id="rId70"/>
    <p:sldId id="283" r:id="rId71"/>
    <p:sldId id="284" r:id="rId72"/>
    <p:sldId id="285" r:id="rId73"/>
    <p:sldId id="286" r:id="rId74"/>
    <p:sldId id="287" r:id="rId75"/>
    <p:sldId id="288" r:id="rId76"/>
    <p:sldId id="289" r:id="rId77"/>
    <p:sldId id="290" r:id="rId78"/>
    <p:sldId id="291" r:id="rId79"/>
    <p:sldId id="292" r:id="rId80"/>
    <p:sldId id="293" r:id="rId81"/>
    <p:sldId id="294" r:id="rId82"/>
    <p:sldId id="295" r:id="rId83"/>
    <p:sldId id="296" r:id="rId84"/>
    <p:sldId id="297" r:id="rId85"/>
    <p:sldId id="298" r:id="rId86"/>
    <p:sldId id="299" r:id="rId87"/>
    <p:sldId id="300" r:id="rId88"/>
    <p:sldId id="301" r:id="rId89"/>
    <p:sldId id="302" r:id="rId90"/>
    <p:sldId id="303" r:id="rId91"/>
    <p:sldId id="304" r:id="rId92"/>
    <p:sldId id="305" r:id="rId93"/>
    <p:sldId id="306" r:id="rId94"/>
    <p:sldId id="307" r:id="rId95"/>
    <p:sldId id="308" r:id="rId96"/>
    <p:sldId id="309" r:id="rId97"/>
    <p:sldId id="318" r:id="rId98"/>
    <p:sldId id="310" r:id="rId99"/>
    <p:sldId id="311" r:id="rId100"/>
    <p:sldId id="312" r:id="rId101"/>
    <p:sldId id="313" r:id="rId102"/>
    <p:sldId id="314" r:id="rId103"/>
    <p:sldId id="315" r:id="rId104"/>
    <p:sldId id="316" r:id="rId105"/>
    <p:sldId id="317" r:id="rId106"/>
    <p:sldId id="319" r:id="rId107"/>
    <p:sldId id="320" r:id="rId108"/>
    <p:sldId id="321" r:id="rId109"/>
    <p:sldId id="323" r:id="rId110"/>
    <p:sldId id="324" r:id="rId111"/>
    <p:sldId id="325" r:id="rId112"/>
    <p:sldId id="326" r:id="rId113"/>
    <p:sldId id="322" r:id="rId114"/>
    <p:sldId id="327" r:id="rId115"/>
    <p:sldId id="328" r:id="rId116"/>
    <p:sldId id="329" r:id="rId117"/>
    <p:sldId id="347" r:id="rId118"/>
    <p:sldId id="330" r:id="rId119"/>
    <p:sldId id="331" r:id="rId120"/>
    <p:sldId id="332" r:id="rId121"/>
    <p:sldId id="333" r:id="rId122"/>
    <p:sldId id="403" r:id="rId123"/>
    <p:sldId id="404" r:id="rId124"/>
    <p:sldId id="401" r:id="rId125"/>
    <p:sldId id="402" r:id="rId126"/>
    <p:sldId id="335" r:id="rId127"/>
    <p:sldId id="336" r:id="rId128"/>
    <p:sldId id="348" r:id="rId129"/>
    <p:sldId id="337" r:id="rId130"/>
    <p:sldId id="349" r:id="rId131"/>
    <p:sldId id="350" r:id="rId132"/>
    <p:sldId id="351" r:id="rId133"/>
    <p:sldId id="352" r:id="rId134"/>
    <p:sldId id="353" r:id="rId135"/>
    <p:sldId id="354" r:id="rId136"/>
    <p:sldId id="355" r:id="rId137"/>
    <p:sldId id="356" r:id="rId138"/>
    <p:sldId id="357" r:id="rId139"/>
    <p:sldId id="358" r:id="rId140"/>
    <p:sldId id="359" r:id="rId141"/>
    <p:sldId id="360" r:id="rId142"/>
    <p:sldId id="361" r:id="rId143"/>
    <p:sldId id="362" r:id="rId144"/>
    <p:sldId id="363" r:id="rId145"/>
    <p:sldId id="364" r:id="rId146"/>
    <p:sldId id="365" r:id="rId147"/>
    <p:sldId id="366" r:id="rId148"/>
    <p:sldId id="367" r:id="rId149"/>
    <p:sldId id="374" r:id="rId150"/>
    <p:sldId id="368" r:id="rId151"/>
    <p:sldId id="369" r:id="rId152"/>
    <p:sldId id="371" r:id="rId153"/>
    <p:sldId id="370" r:id="rId154"/>
    <p:sldId id="372" r:id="rId155"/>
    <p:sldId id="373" r:id="rId156"/>
    <p:sldId id="375" r:id="rId157"/>
    <p:sldId id="376" r:id="rId158"/>
    <p:sldId id="377" r:id="rId159"/>
    <p:sldId id="378" r:id="rId160"/>
    <p:sldId id="379" r:id="rId161"/>
    <p:sldId id="380" r:id="rId162"/>
    <p:sldId id="381" r:id="rId163"/>
    <p:sldId id="382" r:id="rId164"/>
    <p:sldId id="383" r:id="rId165"/>
    <p:sldId id="384" r:id="rId166"/>
    <p:sldId id="385" r:id="rId167"/>
    <p:sldId id="386" r:id="rId168"/>
    <p:sldId id="388" r:id="rId169"/>
    <p:sldId id="389" r:id="rId170"/>
    <p:sldId id="390" r:id="rId171"/>
    <p:sldId id="391" r:id="rId172"/>
    <p:sldId id="392" r:id="rId173"/>
    <p:sldId id="393" r:id="rId174"/>
    <p:sldId id="394" r:id="rId175"/>
    <p:sldId id="395" r:id="rId176"/>
    <p:sldId id="396" r:id="rId177"/>
    <p:sldId id="397" r:id="rId178"/>
    <p:sldId id="398" r:id="rId179"/>
    <p:sldId id="399" r:id="rId180"/>
    <p:sldId id="400" r:id="rId181"/>
    <p:sldId id="387" r:id="rId1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91" d="100"/>
          <a:sy n="91" d="100"/>
        </p:scale>
        <p:origin x="796"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562EF-99C0-7C12-EB48-A6A6859D01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A0E4220-7ADF-D34A-E602-55A8A3C1B7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07FA6DD-09F2-28D2-2486-EF8A9BDB0EE7}"/>
              </a:ext>
            </a:extLst>
          </p:cNvPr>
          <p:cNvSpPr>
            <a:spLocks noGrp="1"/>
          </p:cNvSpPr>
          <p:nvPr>
            <p:ph type="dt" sz="half" idx="10"/>
          </p:nvPr>
        </p:nvSpPr>
        <p:spPr/>
        <p:txBody>
          <a:bodyPr/>
          <a:lstStyle/>
          <a:p>
            <a:fld id="{382A4139-EEBD-4B10-8AB5-141C8FB52912}" type="datetimeFigureOut">
              <a:rPr lang="en-GB" smtClean="0"/>
              <a:t>31/08/2025</a:t>
            </a:fld>
            <a:endParaRPr lang="en-GB"/>
          </a:p>
        </p:txBody>
      </p:sp>
      <p:sp>
        <p:nvSpPr>
          <p:cNvPr id="5" name="Footer Placeholder 4">
            <a:extLst>
              <a:ext uri="{FF2B5EF4-FFF2-40B4-BE49-F238E27FC236}">
                <a16:creationId xmlns:a16="http://schemas.microsoft.com/office/drawing/2014/main" id="{ECDACA1E-8ACA-B19F-A6BA-C6E765B3DF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369B3C-3AF7-BB06-00CE-545708C82DA6}"/>
              </a:ext>
            </a:extLst>
          </p:cNvPr>
          <p:cNvSpPr>
            <a:spLocks noGrp="1"/>
          </p:cNvSpPr>
          <p:nvPr>
            <p:ph type="sldNum" sz="quarter" idx="12"/>
          </p:nvPr>
        </p:nvSpPr>
        <p:spPr/>
        <p:txBody>
          <a:bodyPr/>
          <a:lstStyle/>
          <a:p>
            <a:fld id="{B77319CD-AA05-4DB6-A52C-69F398A967A2}" type="slidenum">
              <a:rPr lang="en-GB" smtClean="0"/>
              <a:t>‹#›</a:t>
            </a:fld>
            <a:endParaRPr lang="en-GB"/>
          </a:p>
        </p:txBody>
      </p:sp>
    </p:spTree>
    <p:extLst>
      <p:ext uri="{BB962C8B-B14F-4D97-AF65-F5344CB8AC3E}">
        <p14:creationId xmlns:p14="http://schemas.microsoft.com/office/powerpoint/2010/main" val="3152403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974C-3B7E-2757-B5C7-A315E7AFFF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DB8F2C-123E-434C-0B57-9AB984E701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96D5E3-BFA3-E17E-8D99-169ECE48286A}"/>
              </a:ext>
            </a:extLst>
          </p:cNvPr>
          <p:cNvSpPr>
            <a:spLocks noGrp="1"/>
          </p:cNvSpPr>
          <p:nvPr>
            <p:ph type="dt" sz="half" idx="10"/>
          </p:nvPr>
        </p:nvSpPr>
        <p:spPr/>
        <p:txBody>
          <a:bodyPr/>
          <a:lstStyle/>
          <a:p>
            <a:fld id="{382A4139-EEBD-4B10-8AB5-141C8FB52912}" type="datetimeFigureOut">
              <a:rPr lang="en-GB" smtClean="0"/>
              <a:t>31/08/2025</a:t>
            </a:fld>
            <a:endParaRPr lang="en-GB"/>
          </a:p>
        </p:txBody>
      </p:sp>
      <p:sp>
        <p:nvSpPr>
          <p:cNvPr id="5" name="Footer Placeholder 4">
            <a:extLst>
              <a:ext uri="{FF2B5EF4-FFF2-40B4-BE49-F238E27FC236}">
                <a16:creationId xmlns:a16="http://schemas.microsoft.com/office/drawing/2014/main" id="{19896B55-824D-DD73-0D5E-3E909FDBEF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8D13FB-ACA6-3144-809D-039045AE45F7}"/>
              </a:ext>
            </a:extLst>
          </p:cNvPr>
          <p:cNvSpPr>
            <a:spLocks noGrp="1"/>
          </p:cNvSpPr>
          <p:nvPr>
            <p:ph type="sldNum" sz="quarter" idx="12"/>
          </p:nvPr>
        </p:nvSpPr>
        <p:spPr/>
        <p:txBody>
          <a:bodyPr/>
          <a:lstStyle/>
          <a:p>
            <a:fld id="{B77319CD-AA05-4DB6-A52C-69F398A967A2}" type="slidenum">
              <a:rPr lang="en-GB" smtClean="0"/>
              <a:t>‹#›</a:t>
            </a:fld>
            <a:endParaRPr lang="en-GB"/>
          </a:p>
        </p:txBody>
      </p:sp>
    </p:spTree>
    <p:extLst>
      <p:ext uri="{BB962C8B-B14F-4D97-AF65-F5344CB8AC3E}">
        <p14:creationId xmlns:p14="http://schemas.microsoft.com/office/powerpoint/2010/main" val="484606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4E6D89-11B4-6EF7-F2CC-ADD8A9FCEE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B670D23-6711-C1AC-BC53-D2B169437E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27A1B0-6F5D-8B4E-3C4C-4A05E6839679}"/>
              </a:ext>
            </a:extLst>
          </p:cNvPr>
          <p:cNvSpPr>
            <a:spLocks noGrp="1"/>
          </p:cNvSpPr>
          <p:nvPr>
            <p:ph type="dt" sz="half" idx="10"/>
          </p:nvPr>
        </p:nvSpPr>
        <p:spPr/>
        <p:txBody>
          <a:bodyPr/>
          <a:lstStyle/>
          <a:p>
            <a:fld id="{382A4139-EEBD-4B10-8AB5-141C8FB52912}" type="datetimeFigureOut">
              <a:rPr lang="en-GB" smtClean="0"/>
              <a:t>31/08/2025</a:t>
            </a:fld>
            <a:endParaRPr lang="en-GB"/>
          </a:p>
        </p:txBody>
      </p:sp>
      <p:sp>
        <p:nvSpPr>
          <p:cNvPr id="5" name="Footer Placeholder 4">
            <a:extLst>
              <a:ext uri="{FF2B5EF4-FFF2-40B4-BE49-F238E27FC236}">
                <a16:creationId xmlns:a16="http://schemas.microsoft.com/office/drawing/2014/main" id="{187487B5-801B-F9E2-BDEC-7F84AFEF20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EE38EC-2C6A-0DF9-3F81-0190290ED2C6}"/>
              </a:ext>
            </a:extLst>
          </p:cNvPr>
          <p:cNvSpPr>
            <a:spLocks noGrp="1"/>
          </p:cNvSpPr>
          <p:nvPr>
            <p:ph type="sldNum" sz="quarter" idx="12"/>
          </p:nvPr>
        </p:nvSpPr>
        <p:spPr/>
        <p:txBody>
          <a:bodyPr/>
          <a:lstStyle/>
          <a:p>
            <a:fld id="{B77319CD-AA05-4DB6-A52C-69F398A967A2}" type="slidenum">
              <a:rPr lang="en-GB" smtClean="0"/>
              <a:t>‹#›</a:t>
            </a:fld>
            <a:endParaRPr lang="en-GB"/>
          </a:p>
        </p:txBody>
      </p:sp>
    </p:spTree>
    <p:extLst>
      <p:ext uri="{BB962C8B-B14F-4D97-AF65-F5344CB8AC3E}">
        <p14:creationId xmlns:p14="http://schemas.microsoft.com/office/powerpoint/2010/main" val="365666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61EC-2E47-0E91-E9A3-DFEFB52D45E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EB95CDF-F6CB-CED6-2CD2-C569EB4361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B894D2-2DDD-2ABA-EE56-DAEE4DE3AECC}"/>
              </a:ext>
            </a:extLst>
          </p:cNvPr>
          <p:cNvSpPr>
            <a:spLocks noGrp="1"/>
          </p:cNvSpPr>
          <p:nvPr>
            <p:ph type="dt" sz="half" idx="10"/>
          </p:nvPr>
        </p:nvSpPr>
        <p:spPr/>
        <p:txBody>
          <a:bodyPr/>
          <a:lstStyle/>
          <a:p>
            <a:fld id="{382A4139-EEBD-4B10-8AB5-141C8FB52912}" type="datetimeFigureOut">
              <a:rPr lang="en-GB" smtClean="0"/>
              <a:t>31/08/2025</a:t>
            </a:fld>
            <a:endParaRPr lang="en-GB"/>
          </a:p>
        </p:txBody>
      </p:sp>
      <p:sp>
        <p:nvSpPr>
          <p:cNvPr id="5" name="Footer Placeholder 4">
            <a:extLst>
              <a:ext uri="{FF2B5EF4-FFF2-40B4-BE49-F238E27FC236}">
                <a16:creationId xmlns:a16="http://schemas.microsoft.com/office/drawing/2014/main" id="{101D37E0-9CA4-C226-F318-CCA6E15353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AEDB39-2D53-211D-1633-A0329C66C37B}"/>
              </a:ext>
            </a:extLst>
          </p:cNvPr>
          <p:cNvSpPr>
            <a:spLocks noGrp="1"/>
          </p:cNvSpPr>
          <p:nvPr>
            <p:ph type="sldNum" sz="quarter" idx="12"/>
          </p:nvPr>
        </p:nvSpPr>
        <p:spPr/>
        <p:txBody>
          <a:bodyPr/>
          <a:lstStyle/>
          <a:p>
            <a:fld id="{B77319CD-AA05-4DB6-A52C-69F398A967A2}" type="slidenum">
              <a:rPr lang="en-GB" smtClean="0"/>
              <a:t>‹#›</a:t>
            </a:fld>
            <a:endParaRPr lang="en-GB"/>
          </a:p>
        </p:txBody>
      </p:sp>
    </p:spTree>
    <p:extLst>
      <p:ext uri="{BB962C8B-B14F-4D97-AF65-F5344CB8AC3E}">
        <p14:creationId xmlns:p14="http://schemas.microsoft.com/office/powerpoint/2010/main" val="322416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1780-E958-057B-02A0-1C40324860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CEA055F-3965-C5B2-C854-2E807DBECA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B19612-6C8F-AB9D-455B-A0C75AD36B67}"/>
              </a:ext>
            </a:extLst>
          </p:cNvPr>
          <p:cNvSpPr>
            <a:spLocks noGrp="1"/>
          </p:cNvSpPr>
          <p:nvPr>
            <p:ph type="dt" sz="half" idx="10"/>
          </p:nvPr>
        </p:nvSpPr>
        <p:spPr/>
        <p:txBody>
          <a:bodyPr/>
          <a:lstStyle/>
          <a:p>
            <a:fld id="{382A4139-EEBD-4B10-8AB5-141C8FB52912}" type="datetimeFigureOut">
              <a:rPr lang="en-GB" smtClean="0"/>
              <a:t>31/08/2025</a:t>
            </a:fld>
            <a:endParaRPr lang="en-GB"/>
          </a:p>
        </p:txBody>
      </p:sp>
      <p:sp>
        <p:nvSpPr>
          <p:cNvPr id="5" name="Footer Placeholder 4">
            <a:extLst>
              <a:ext uri="{FF2B5EF4-FFF2-40B4-BE49-F238E27FC236}">
                <a16:creationId xmlns:a16="http://schemas.microsoft.com/office/drawing/2014/main" id="{4D9BE88F-AC6B-D219-5527-75A6353F07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D545B3-EE91-C20F-08AE-F5319F1F6A99}"/>
              </a:ext>
            </a:extLst>
          </p:cNvPr>
          <p:cNvSpPr>
            <a:spLocks noGrp="1"/>
          </p:cNvSpPr>
          <p:nvPr>
            <p:ph type="sldNum" sz="quarter" idx="12"/>
          </p:nvPr>
        </p:nvSpPr>
        <p:spPr/>
        <p:txBody>
          <a:bodyPr/>
          <a:lstStyle/>
          <a:p>
            <a:fld id="{B77319CD-AA05-4DB6-A52C-69F398A967A2}" type="slidenum">
              <a:rPr lang="en-GB" smtClean="0"/>
              <a:t>‹#›</a:t>
            </a:fld>
            <a:endParaRPr lang="en-GB"/>
          </a:p>
        </p:txBody>
      </p:sp>
    </p:spTree>
    <p:extLst>
      <p:ext uri="{BB962C8B-B14F-4D97-AF65-F5344CB8AC3E}">
        <p14:creationId xmlns:p14="http://schemas.microsoft.com/office/powerpoint/2010/main" val="52983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8737-736C-59AE-7E47-0E5C71835AE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DED73F-F19F-9E9E-DE15-BA878C3237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CA3433A-0E43-8E7A-3861-9637267B06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5472685-D6FB-A1CF-3979-26F04EB2160F}"/>
              </a:ext>
            </a:extLst>
          </p:cNvPr>
          <p:cNvSpPr>
            <a:spLocks noGrp="1"/>
          </p:cNvSpPr>
          <p:nvPr>
            <p:ph type="dt" sz="half" idx="10"/>
          </p:nvPr>
        </p:nvSpPr>
        <p:spPr/>
        <p:txBody>
          <a:bodyPr/>
          <a:lstStyle/>
          <a:p>
            <a:fld id="{382A4139-EEBD-4B10-8AB5-141C8FB52912}" type="datetimeFigureOut">
              <a:rPr lang="en-GB" smtClean="0"/>
              <a:t>31/08/2025</a:t>
            </a:fld>
            <a:endParaRPr lang="en-GB"/>
          </a:p>
        </p:txBody>
      </p:sp>
      <p:sp>
        <p:nvSpPr>
          <p:cNvPr id="6" name="Footer Placeholder 5">
            <a:extLst>
              <a:ext uri="{FF2B5EF4-FFF2-40B4-BE49-F238E27FC236}">
                <a16:creationId xmlns:a16="http://schemas.microsoft.com/office/drawing/2014/main" id="{884F6CA2-8DF4-E78B-CA23-C719CAD40C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22172B-C212-FFD5-F248-A19FB4623791}"/>
              </a:ext>
            </a:extLst>
          </p:cNvPr>
          <p:cNvSpPr>
            <a:spLocks noGrp="1"/>
          </p:cNvSpPr>
          <p:nvPr>
            <p:ph type="sldNum" sz="quarter" idx="12"/>
          </p:nvPr>
        </p:nvSpPr>
        <p:spPr/>
        <p:txBody>
          <a:bodyPr/>
          <a:lstStyle/>
          <a:p>
            <a:fld id="{B77319CD-AA05-4DB6-A52C-69F398A967A2}" type="slidenum">
              <a:rPr lang="en-GB" smtClean="0"/>
              <a:t>‹#›</a:t>
            </a:fld>
            <a:endParaRPr lang="en-GB"/>
          </a:p>
        </p:txBody>
      </p:sp>
    </p:spTree>
    <p:extLst>
      <p:ext uri="{BB962C8B-B14F-4D97-AF65-F5344CB8AC3E}">
        <p14:creationId xmlns:p14="http://schemas.microsoft.com/office/powerpoint/2010/main" val="3709517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AFF9-F935-ED39-272E-6DC5485AA1A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262E520-8148-A6DD-2D67-906A429F2D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3B7E6C-56F6-16DF-F48C-92F97EDA78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128269D-BE96-8B01-DA9A-DF160D402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148A89-D4CF-11F2-B7F5-8470CF33A4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AFBE1AA-5944-4769-DB4B-4F5449DA2328}"/>
              </a:ext>
            </a:extLst>
          </p:cNvPr>
          <p:cNvSpPr>
            <a:spLocks noGrp="1"/>
          </p:cNvSpPr>
          <p:nvPr>
            <p:ph type="dt" sz="half" idx="10"/>
          </p:nvPr>
        </p:nvSpPr>
        <p:spPr/>
        <p:txBody>
          <a:bodyPr/>
          <a:lstStyle/>
          <a:p>
            <a:fld id="{382A4139-EEBD-4B10-8AB5-141C8FB52912}" type="datetimeFigureOut">
              <a:rPr lang="en-GB" smtClean="0"/>
              <a:t>31/08/2025</a:t>
            </a:fld>
            <a:endParaRPr lang="en-GB"/>
          </a:p>
        </p:txBody>
      </p:sp>
      <p:sp>
        <p:nvSpPr>
          <p:cNvPr id="8" name="Footer Placeholder 7">
            <a:extLst>
              <a:ext uri="{FF2B5EF4-FFF2-40B4-BE49-F238E27FC236}">
                <a16:creationId xmlns:a16="http://schemas.microsoft.com/office/drawing/2014/main" id="{148C17F5-7AFC-AF88-A316-19DE34C55EA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EAEA018-7862-3610-18D0-B00DBB0F8BFC}"/>
              </a:ext>
            </a:extLst>
          </p:cNvPr>
          <p:cNvSpPr>
            <a:spLocks noGrp="1"/>
          </p:cNvSpPr>
          <p:nvPr>
            <p:ph type="sldNum" sz="quarter" idx="12"/>
          </p:nvPr>
        </p:nvSpPr>
        <p:spPr/>
        <p:txBody>
          <a:bodyPr/>
          <a:lstStyle/>
          <a:p>
            <a:fld id="{B77319CD-AA05-4DB6-A52C-69F398A967A2}" type="slidenum">
              <a:rPr lang="en-GB" smtClean="0"/>
              <a:t>‹#›</a:t>
            </a:fld>
            <a:endParaRPr lang="en-GB"/>
          </a:p>
        </p:txBody>
      </p:sp>
    </p:spTree>
    <p:extLst>
      <p:ext uri="{BB962C8B-B14F-4D97-AF65-F5344CB8AC3E}">
        <p14:creationId xmlns:p14="http://schemas.microsoft.com/office/powerpoint/2010/main" val="2910465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FF18-F3A9-FC70-0E43-50E6F1550EF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657E6A0-C24C-6BBA-CF17-FB3256201C0B}"/>
              </a:ext>
            </a:extLst>
          </p:cNvPr>
          <p:cNvSpPr>
            <a:spLocks noGrp="1"/>
          </p:cNvSpPr>
          <p:nvPr>
            <p:ph type="dt" sz="half" idx="10"/>
          </p:nvPr>
        </p:nvSpPr>
        <p:spPr/>
        <p:txBody>
          <a:bodyPr/>
          <a:lstStyle/>
          <a:p>
            <a:fld id="{382A4139-EEBD-4B10-8AB5-141C8FB52912}" type="datetimeFigureOut">
              <a:rPr lang="en-GB" smtClean="0"/>
              <a:t>31/08/2025</a:t>
            </a:fld>
            <a:endParaRPr lang="en-GB"/>
          </a:p>
        </p:txBody>
      </p:sp>
      <p:sp>
        <p:nvSpPr>
          <p:cNvPr id="4" name="Footer Placeholder 3">
            <a:extLst>
              <a:ext uri="{FF2B5EF4-FFF2-40B4-BE49-F238E27FC236}">
                <a16:creationId xmlns:a16="http://schemas.microsoft.com/office/drawing/2014/main" id="{68B4A160-172D-CD4D-5AF7-18572417614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FF50886-375E-811D-CD3D-45FEA6A261A1}"/>
              </a:ext>
            </a:extLst>
          </p:cNvPr>
          <p:cNvSpPr>
            <a:spLocks noGrp="1"/>
          </p:cNvSpPr>
          <p:nvPr>
            <p:ph type="sldNum" sz="quarter" idx="12"/>
          </p:nvPr>
        </p:nvSpPr>
        <p:spPr/>
        <p:txBody>
          <a:bodyPr/>
          <a:lstStyle/>
          <a:p>
            <a:fld id="{B77319CD-AA05-4DB6-A52C-69F398A967A2}" type="slidenum">
              <a:rPr lang="en-GB" smtClean="0"/>
              <a:t>‹#›</a:t>
            </a:fld>
            <a:endParaRPr lang="en-GB"/>
          </a:p>
        </p:txBody>
      </p:sp>
    </p:spTree>
    <p:extLst>
      <p:ext uri="{BB962C8B-B14F-4D97-AF65-F5344CB8AC3E}">
        <p14:creationId xmlns:p14="http://schemas.microsoft.com/office/powerpoint/2010/main" val="278558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9C7402-5EC0-6901-4A7B-6C5DF6CA70E9}"/>
              </a:ext>
            </a:extLst>
          </p:cNvPr>
          <p:cNvSpPr>
            <a:spLocks noGrp="1"/>
          </p:cNvSpPr>
          <p:nvPr>
            <p:ph type="dt" sz="half" idx="10"/>
          </p:nvPr>
        </p:nvSpPr>
        <p:spPr/>
        <p:txBody>
          <a:bodyPr/>
          <a:lstStyle/>
          <a:p>
            <a:fld id="{382A4139-EEBD-4B10-8AB5-141C8FB52912}" type="datetimeFigureOut">
              <a:rPr lang="en-GB" smtClean="0"/>
              <a:t>31/08/2025</a:t>
            </a:fld>
            <a:endParaRPr lang="en-GB"/>
          </a:p>
        </p:txBody>
      </p:sp>
      <p:sp>
        <p:nvSpPr>
          <p:cNvPr id="3" name="Footer Placeholder 2">
            <a:extLst>
              <a:ext uri="{FF2B5EF4-FFF2-40B4-BE49-F238E27FC236}">
                <a16:creationId xmlns:a16="http://schemas.microsoft.com/office/drawing/2014/main" id="{DDEF5083-6517-1A20-E150-A196396A056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2C169BD-D634-4585-2B30-D1B51637CB16}"/>
              </a:ext>
            </a:extLst>
          </p:cNvPr>
          <p:cNvSpPr>
            <a:spLocks noGrp="1"/>
          </p:cNvSpPr>
          <p:nvPr>
            <p:ph type="sldNum" sz="quarter" idx="12"/>
          </p:nvPr>
        </p:nvSpPr>
        <p:spPr/>
        <p:txBody>
          <a:bodyPr/>
          <a:lstStyle/>
          <a:p>
            <a:fld id="{B77319CD-AA05-4DB6-A52C-69F398A967A2}" type="slidenum">
              <a:rPr lang="en-GB" smtClean="0"/>
              <a:t>‹#›</a:t>
            </a:fld>
            <a:endParaRPr lang="en-GB"/>
          </a:p>
        </p:txBody>
      </p:sp>
    </p:spTree>
    <p:extLst>
      <p:ext uri="{BB962C8B-B14F-4D97-AF65-F5344CB8AC3E}">
        <p14:creationId xmlns:p14="http://schemas.microsoft.com/office/powerpoint/2010/main" val="109539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2F38-4F56-5F50-6097-EA6E475077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002FC63-36E9-3DBA-1970-D555C5166D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C7D58B6-9C27-767E-0F0F-B2FFD7E0A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B52F9C-D63F-09D1-AFDE-B7D5F9937459}"/>
              </a:ext>
            </a:extLst>
          </p:cNvPr>
          <p:cNvSpPr>
            <a:spLocks noGrp="1"/>
          </p:cNvSpPr>
          <p:nvPr>
            <p:ph type="dt" sz="half" idx="10"/>
          </p:nvPr>
        </p:nvSpPr>
        <p:spPr/>
        <p:txBody>
          <a:bodyPr/>
          <a:lstStyle/>
          <a:p>
            <a:fld id="{382A4139-EEBD-4B10-8AB5-141C8FB52912}" type="datetimeFigureOut">
              <a:rPr lang="en-GB" smtClean="0"/>
              <a:t>31/08/2025</a:t>
            </a:fld>
            <a:endParaRPr lang="en-GB"/>
          </a:p>
        </p:txBody>
      </p:sp>
      <p:sp>
        <p:nvSpPr>
          <p:cNvPr id="6" name="Footer Placeholder 5">
            <a:extLst>
              <a:ext uri="{FF2B5EF4-FFF2-40B4-BE49-F238E27FC236}">
                <a16:creationId xmlns:a16="http://schemas.microsoft.com/office/drawing/2014/main" id="{B8E02797-69A9-50AD-94E6-1C3E8B3070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F6A29B-DB62-E581-42B2-201A8A5E1FC6}"/>
              </a:ext>
            </a:extLst>
          </p:cNvPr>
          <p:cNvSpPr>
            <a:spLocks noGrp="1"/>
          </p:cNvSpPr>
          <p:nvPr>
            <p:ph type="sldNum" sz="quarter" idx="12"/>
          </p:nvPr>
        </p:nvSpPr>
        <p:spPr/>
        <p:txBody>
          <a:bodyPr/>
          <a:lstStyle/>
          <a:p>
            <a:fld id="{B77319CD-AA05-4DB6-A52C-69F398A967A2}" type="slidenum">
              <a:rPr lang="en-GB" smtClean="0"/>
              <a:t>‹#›</a:t>
            </a:fld>
            <a:endParaRPr lang="en-GB"/>
          </a:p>
        </p:txBody>
      </p:sp>
    </p:spTree>
    <p:extLst>
      <p:ext uri="{BB962C8B-B14F-4D97-AF65-F5344CB8AC3E}">
        <p14:creationId xmlns:p14="http://schemas.microsoft.com/office/powerpoint/2010/main" val="80972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39A7C-492F-EEB0-E1D4-9D21B41A7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7DAB85C-3E83-E7E3-B2CB-B47277CCD8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EA1344D-72DA-FB12-CEC5-B4EB0D74D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F81CD9-9DE0-1CE3-D82D-23F819D1B2D8}"/>
              </a:ext>
            </a:extLst>
          </p:cNvPr>
          <p:cNvSpPr>
            <a:spLocks noGrp="1"/>
          </p:cNvSpPr>
          <p:nvPr>
            <p:ph type="dt" sz="half" idx="10"/>
          </p:nvPr>
        </p:nvSpPr>
        <p:spPr/>
        <p:txBody>
          <a:bodyPr/>
          <a:lstStyle/>
          <a:p>
            <a:fld id="{382A4139-EEBD-4B10-8AB5-141C8FB52912}" type="datetimeFigureOut">
              <a:rPr lang="en-GB" smtClean="0"/>
              <a:t>31/08/2025</a:t>
            </a:fld>
            <a:endParaRPr lang="en-GB"/>
          </a:p>
        </p:txBody>
      </p:sp>
      <p:sp>
        <p:nvSpPr>
          <p:cNvPr id="6" name="Footer Placeholder 5">
            <a:extLst>
              <a:ext uri="{FF2B5EF4-FFF2-40B4-BE49-F238E27FC236}">
                <a16:creationId xmlns:a16="http://schemas.microsoft.com/office/drawing/2014/main" id="{C004E090-7211-55C3-46A8-EEA9C41D583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817C55-9D7C-1E55-0878-FE833DAD8DF7}"/>
              </a:ext>
            </a:extLst>
          </p:cNvPr>
          <p:cNvSpPr>
            <a:spLocks noGrp="1"/>
          </p:cNvSpPr>
          <p:nvPr>
            <p:ph type="sldNum" sz="quarter" idx="12"/>
          </p:nvPr>
        </p:nvSpPr>
        <p:spPr/>
        <p:txBody>
          <a:bodyPr/>
          <a:lstStyle/>
          <a:p>
            <a:fld id="{B77319CD-AA05-4DB6-A52C-69F398A967A2}" type="slidenum">
              <a:rPr lang="en-GB" smtClean="0"/>
              <a:t>‹#›</a:t>
            </a:fld>
            <a:endParaRPr lang="en-GB"/>
          </a:p>
        </p:txBody>
      </p:sp>
    </p:spTree>
    <p:extLst>
      <p:ext uri="{BB962C8B-B14F-4D97-AF65-F5344CB8AC3E}">
        <p14:creationId xmlns:p14="http://schemas.microsoft.com/office/powerpoint/2010/main" val="1741810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268EF0-D3CB-0102-4070-777A641763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728C55D-42BF-69EB-EF16-FEF363EA5E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756434-6F73-D8AA-0F69-1F70EE96A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A4139-EEBD-4B10-8AB5-141C8FB52912}" type="datetimeFigureOut">
              <a:rPr lang="en-GB" smtClean="0"/>
              <a:t>31/08/2025</a:t>
            </a:fld>
            <a:endParaRPr lang="en-GB"/>
          </a:p>
        </p:txBody>
      </p:sp>
      <p:sp>
        <p:nvSpPr>
          <p:cNvPr id="5" name="Footer Placeholder 4">
            <a:extLst>
              <a:ext uri="{FF2B5EF4-FFF2-40B4-BE49-F238E27FC236}">
                <a16:creationId xmlns:a16="http://schemas.microsoft.com/office/drawing/2014/main" id="{69E5A9B4-7503-6B30-C36D-4BFF69990B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FF32812-2F76-3DC4-9984-70F4528E45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319CD-AA05-4DB6-A52C-69F398A967A2}" type="slidenum">
              <a:rPr lang="en-GB" smtClean="0"/>
              <a:t>‹#›</a:t>
            </a:fld>
            <a:endParaRPr lang="en-GB"/>
          </a:p>
        </p:txBody>
      </p:sp>
    </p:spTree>
    <p:extLst>
      <p:ext uri="{BB962C8B-B14F-4D97-AF65-F5344CB8AC3E}">
        <p14:creationId xmlns:p14="http://schemas.microsoft.com/office/powerpoint/2010/main" val="1758139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huggingface.co/docs/smolagents/en/conceptual_guides/intro_agents"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root@root.com"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LCEmiRjPEtQ&amp;t=1693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LCEmiRjPEtQ&amp;t=1693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svgsilh.com/image/297737.html" TargetMode="External"/><Relationship Id="rId5" Type="http://schemas.openxmlformats.org/officeDocument/2006/relationships/image" Target="../media/image7.sv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iblnews.org/researchers-from-apple-and-columbia-released-an-open-source-multimodal-llm/" TargetMode="External"/><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hyperlink" Target="https://opensource.com/life/14/9/why-python-4-wont-be-python-3" TargetMode="Externa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reepngimg.com/png/6743-calculator-png-image"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www.mynextmove.org/profile/summary/41-3031.00?redir=41-3031.02" TargetMode="External"/><Relationship Id="rId4" Type="http://schemas.openxmlformats.org/officeDocument/2006/relationships/image" Target="../media/image9.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5726-993D-AA51-A001-B26EEA285EFF}"/>
              </a:ext>
            </a:extLst>
          </p:cNvPr>
          <p:cNvSpPr>
            <a:spLocks noGrp="1"/>
          </p:cNvSpPr>
          <p:nvPr>
            <p:ph type="ctrTitle"/>
          </p:nvPr>
        </p:nvSpPr>
        <p:spPr/>
        <p:txBody>
          <a:bodyPr/>
          <a:lstStyle/>
          <a:p>
            <a:r>
              <a:rPr lang="en-IN" dirty="0"/>
              <a:t>Agentic AI</a:t>
            </a:r>
            <a:endParaRPr lang="en-GB" dirty="0"/>
          </a:p>
        </p:txBody>
      </p:sp>
      <p:sp>
        <p:nvSpPr>
          <p:cNvPr id="3" name="Subtitle 2">
            <a:extLst>
              <a:ext uri="{FF2B5EF4-FFF2-40B4-BE49-F238E27FC236}">
                <a16:creationId xmlns:a16="http://schemas.microsoft.com/office/drawing/2014/main" id="{AFBFE039-FCA5-0502-063B-FA0985BC6D44}"/>
              </a:ext>
            </a:extLst>
          </p:cNvPr>
          <p:cNvSpPr>
            <a:spLocks noGrp="1"/>
          </p:cNvSpPr>
          <p:nvPr>
            <p:ph type="subTitle" idx="1"/>
          </p:nvPr>
        </p:nvSpPr>
        <p:spPr/>
        <p:txBody>
          <a:bodyPr/>
          <a:lstStyle/>
          <a:p>
            <a:r>
              <a:rPr lang="en-IN" dirty="0"/>
              <a:t>Atul Kahate</a:t>
            </a:r>
            <a:endParaRPr lang="en-GB" dirty="0"/>
          </a:p>
        </p:txBody>
      </p:sp>
    </p:spTree>
    <p:extLst>
      <p:ext uri="{BB962C8B-B14F-4D97-AF65-F5344CB8AC3E}">
        <p14:creationId xmlns:p14="http://schemas.microsoft.com/office/powerpoint/2010/main" val="3571657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06AC-7838-AA5D-B631-85D9933F9905}"/>
              </a:ext>
            </a:extLst>
          </p:cNvPr>
          <p:cNvSpPr>
            <a:spLocks noGrp="1"/>
          </p:cNvSpPr>
          <p:nvPr>
            <p:ph type="title"/>
          </p:nvPr>
        </p:nvSpPr>
        <p:spPr/>
        <p:txBody>
          <a:bodyPr/>
          <a:lstStyle/>
          <a:p>
            <a:r>
              <a:rPr lang="en-IN" dirty="0"/>
              <a:t>AI Agents</a:t>
            </a:r>
            <a:endParaRPr lang="en-GB" dirty="0"/>
          </a:p>
        </p:txBody>
      </p:sp>
      <p:sp>
        <p:nvSpPr>
          <p:cNvPr id="3" name="Content Placeholder 2">
            <a:extLst>
              <a:ext uri="{FF2B5EF4-FFF2-40B4-BE49-F238E27FC236}">
                <a16:creationId xmlns:a16="http://schemas.microsoft.com/office/drawing/2014/main" id="{C907808B-4FB3-C9B7-463F-EB784897939B}"/>
              </a:ext>
            </a:extLst>
          </p:cNvPr>
          <p:cNvSpPr>
            <a:spLocks noGrp="1"/>
          </p:cNvSpPr>
          <p:nvPr>
            <p:ph idx="1"/>
          </p:nvPr>
        </p:nvSpPr>
        <p:spPr/>
        <p:txBody>
          <a:bodyPr/>
          <a:lstStyle/>
          <a:p>
            <a:r>
              <a:rPr lang="en-IN" b="1" dirty="0"/>
              <a:t>AI Agents</a:t>
            </a:r>
            <a:r>
              <a:rPr lang="en-IN" dirty="0"/>
              <a:t>: Programs where LLM outputs control the workflow (Source: </a:t>
            </a:r>
            <a:r>
              <a:rPr lang="en-IN" dirty="0">
                <a:hlinkClick r:id="rId2"/>
              </a:rPr>
              <a:t>https://huggingface.co/docs/smolagents/en/conceptual_guides/intro_agents</a:t>
            </a:r>
            <a:r>
              <a:rPr lang="en-IN" dirty="0"/>
              <a:t>)</a:t>
            </a:r>
          </a:p>
          <a:p>
            <a:r>
              <a:rPr lang="en-IN" dirty="0"/>
              <a:t>General characteristics</a:t>
            </a:r>
          </a:p>
          <a:p>
            <a:pPr lvl="1"/>
            <a:r>
              <a:rPr lang="en-IN" dirty="0"/>
              <a:t>Multiple LLM calls</a:t>
            </a:r>
          </a:p>
          <a:p>
            <a:pPr lvl="1"/>
            <a:r>
              <a:rPr lang="en-IN" dirty="0"/>
              <a:t>Ability to use tools</a:t>
            </a:r>
          </a:p>
          <a:p>
            <a:pPr lvl="1"/>
            <a:r>
              <a:rPr lang="en-IN" dirty="0"/>
              <a:t>Environment where LLMs interact</a:t>
            </a:r>
          </a:p>
          <a:p>
            <a:pPr lvl="1"/>
            <a:r>
              <a:rPr lang="en-GB" dirty="0"/>
              <a:t>Planner to conduct activities</a:t>
            </a:r>
          </a:p>
          <a:p>
            <a:pPr lvl="1"/>
            <a:r>
              <a:rPr lang="en-GB" dirty="0"/>
              <a:t>Autonomy</a:t>
            </a:r>
          </a:p>
        </p:txBody>
      </p:sp>
    </p:spTree>
    <p:extLst>
      <p:ext uri="{BB962C8B-B14F-4D97-AF65-F5344CB8AC3E}">
        <p14:creationId xmlns:p14="http://schemas.microsoft.com/office/powerpoint/2010/main" val="353015486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105CD-7089-33F8-182C-2E56D042C1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70BDC7-D694-AA6F-CEA5-F9BCFBD7145E}"/>
              </a:ext>
            </a:extLst>
          </p:cNvPr>
          <p:cNvSpPr>
            <a:spLocks noGrp="1"/>
          </p:cNvSpPr>
          <p:nvPr>
            <p:ph type="title"/>
          </p:nvPr>
        </p:nvSpPr>
        <p:spPr/>
        <p:txBody>
          <a:bodyPr/>
          <a:lstStyle/>
          <a:p>
            <a:r>
              <a:rPr lang="en-IN" dirty="0"/>
              <a:t>Code Explanation: Directory Structure</a:t>
            </a:r>
            <a:endParaRPr lang="en-GB" dirty="0"/>
          </a:p>
        </p:txBody>
      </p:sp>
      <p:sp>
        <p:nvSpPr>
          <p:cNvPr id="3" name="Content Placeholder 2">
            <a:extLst>
              <a:ext uri="{FF2B5EF4-FFF2-40B4-BE49-F238E27FC236}">
                <a16:creationId xmlns:a16="http://schemas.microsoft.com/office/drawing/2014/main" id="{7DCB5AE8-B672-4944-E6A7-D82033DB0BE5}"/>
              </a:ext>
            </a:extLst>
          </p:cNvPr>
          <p:cNvSpPr>
            <a:spLocks noGrp="1"/>
          </p:cNvSpPr>
          <p:nvPr>
            <p:ph idx="1"/>
          </p:nvPr>
        </p:nvSpPr>
        <p:spPr/>
        <p:txBody>
          <a:bodyPr>
            <a:normAutofit fontScale="92500" lnSpcReduction="20000"/>
          </a:bodyPr>
          <a:lstStyle/>
          <a:p>
            <a:r>
              <a:rPr lang="en-GB" dirty="0"/>
              <a:t>&lt;</a:t>
            </a:r>
            <a:r>
              <a:rPr lang="en-GB" dirty="0" err="1"/>
              <a:t>your_project</a:t>
            </a:r>
            <a:r>
              <a:rPr lang="en-GB" dirty="0"/>
              <a:t>&gt;/</a:t>
            </a:r>
          </a:p>
          <a:p>
            <a:r>
              <a:rPr lang="en-GB" dirty="0"/>
              <a:t>├── .env                     # OpenAI or Anthropic keys</a:t>
            </a:r>
          </a:p>
          <a:p>
            <a:r>
              <a:rPr lang="en-GB" dirty="0"/>
              <a:t>├── config/</a:t>
            </a:r>
          </a:p>
          <a:p>
            <a:r>
              <a:rPr lang="en-GB" dirty="0"/>
              <a:t>│   ├── </a:t>
            </a:r>
            <a:r>
              <a:rPr lang="en-GB" dirty="0" err="1"/>
              <a:t>agents.yaml</a:t>
            </a:r>
            <a:r>
              <a:rPr lang="en-GB" dirty="0"/>
              <a:t>          #  Defines the agents</a:t>
            </a:r>
          </a:p>
          <a:p>
            <a:r>
              <a:rPr lang="en-GB" dirty="0"/>
              <a:t>│   └── </a:t>
            </a:r>
            <a:r>
              <a:rPr lang="en-GB" dirty="0" err="1"/>
              <a:t>tasks.yaml</a:t>
            </a:r>
            <a:r>
              <a:rPr lang="en-GB" dirty="0"/>
              <a:t>           # Defines the tasks</a:t>
            </a:r>
          </a:p>
          <a:p>
            <a:r>
              <a:rPr lang="en-GB" dirty="0"/>
              <a:t>├── </a:t>
            </a:r>
            <a:r>
              <a:rPr lang="en-GB" dirty="0" err="1"/>
              <a:t>src</a:t>
            </a:r>
            <a:r>
              <a:rPr lang="en-GB" dirty="0"/>
              <a:t>/</a:t>
            </a:r>
          </a:p>
          <a:p>
            <a:r>
              <a:rPr lang="en-GB" dirty="0"/>
              <a:t>│   └── </a:t>
            </a:r>
            <a:r>
              <a:rPr lang="en-GB" dirty="0" err="1"/>
              <a:t>yourcrew</a:t>
            </a:r>
            <a:r>
              <a:rPr lang="en-GB" dirty="0"/>
              <a:t>/</a:t>
            </a:r>
          </a:p>
          <a:p>
            <a:r>
              <a:rPr lang="en-GB" dirty="0"/>
              <a:t>│       ├── crew.py          # Defines the Crew, agents, tasks</a:t>
            </a:r>
          </a:p>
          <a:p>
            <a:r>
              <a:rPr lang="en-GB" dirty="0"/>
              <a:t>│       └── main.py          # Entry point to run the app</a:t>
            </a:r>
          </a:p>
          <a:p>
            <a:r>
              <a:rPr lang="en-GB" dirty="0"/>
              <a:t>├── </a:t>
            </a:r>
            <a:r>
              <a:rPr lang="en-GB" dirty="0" err="1"/>
              <a:t>pyproject.toml</a:t>
            </a:r>
            <a:r>
              <a:rPr lang="en-GB" dirty="0"/>
              <a:t>           # </a:t>
            </a:r>
            <a:r>
              <a:rPr lang="en-GB" dirty="0" err="1"/>
              <a:t>CrewAI</a:t>
            </a:r>
            <a:r>
              <a:rPr lang="en-GB" dirty="0"/>
              <a:t> project settings</a:t>
            </a:r>
          </a:p>
        </p:txBody>
      </p:sp>
    </p:spTree>
    <p:extLst>
      <p:ext uri="{BB962C8B-B14F-4D97-AF65-F5344CB8AC3E}">
        <p14:creationId xmlns:p14="http://schemas.microsoft.com/office/powerpoint/2010/main" val="6757920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1414A-11E6-BA45-DBBD-B46C9D2713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7A3985-7F95-112D-BAEA-79FACFEC1120}"/>
              </a:ext>
            </a:extLst>
          </p:cNvPr>
          <p:cNvSpPr>
            <a:spLocks noGrp="1"/>
          </p:cNvSpPr>
          <p:nvPr>
            <p:ph type="title"/>
          </p:nvPr>
        </p:nvSpPr>
        <p:spPr/>
        <p:txBody>
          <a:bodyPr/>
          <a:lstStyle/>
          <a:p>
            <a:r>
              <a:rPr lang="en-IN" dirty="0"/>
              <a:t>Code Explanation: </a:t>
            </a:r>
            <a:r>
              <a:rPr lang="en-IN" dirty="0" err="1"/>
              <a:t>agents.yaml</a:t>
            </a:r>
            <a:endParaRPr lang="en-GB" dirty="0"/>
          </a:p>
        </p:txBody>
      </p:sp>
      <p:sp>
        <p:nvSpPr>
          <p:cNvPr id="3" name="Content Placeholder 2">
            <a:extLst>
              <a:ext uri="{FF2B5EF4-FFF2-40B4-BE49-F238E27FC236}">
                <a16:creationId xmlns:a16="http://schemas.microsoft.com/office/drawing/2014/main" id="{73704485-9097-5A1A-0E01-2A19964DE888}"/>
              </a:ext>
            </a:extLst>
          </p:cNvPr>
          <p:cNvSpPr>
            <a:spLocks noGrp="1"/>
          </p:cNvSpPr>
          <p:nvPr>
            <p:ph idx="1"/>
          </p:nvPr>
        </p:nvSpPr>
        <p:spPr/>
        <p:txBody>
          <a:bodyPr>
            <a:normAutofit fontScale="70000" lnSpcReduction="20000"/>
          </a:bodyPr>
          <a:lstStyle/>
          <a:p>
            <a:r>
              <a:rPr lang="en-US" dirty="0"/>
              <a:t>Defines the brains of our application, using</a:t>
            </a:r>
          </a:p>
          <a:p>
            <a:pPr lvl="1"/>
            <a:r>
              <a:rPr lang="en-US" dirty="0"/>
              <a:t>role: short description</a:t>
            </a:r>
          </a:p>
          <a:p>
            <a:pPr lvl="1"/>
            <a:r>
              <a:rPr lang="en-US" dirty="0"/>
              <a:t>goal: what they aim to achieve</a:t>
            </a:r>
          </a:p>
          <a:p>
            <a:pPr lvl="1"/>
            <a:r>
              <a:rPr lang="en-US" dirty="0"/>
              <a:t>backstory: context for the LLM</a:t>
            </a:r>
          </a:p>
          <a:p>
            <a:pPr lvl="1"/>
            <a:r>
              <a:rPr lang="en-US" dirty="0" err="1"/>
              <a:t>llm</a:t>
            </a:r>
            <a:r>
              <a:rPr lang="en-US" dirty="0"/>
              <a:t>: which model they use (</a:t>
            </a:r>
            <a:r>
              <a:rPr lang="en-US" dirty="0" err="1"/>
              <a:t>openai</a:t>
            </a:r>
            <a:r>
              <a:rPr lang="en-US" dirty="0"/>
              <a:t>/gpt-4o or anthropic/</a:t>
            </a:r>
            <a:r>
              <a:rPr lang="en-US" dirty="0" err="1"/>
              <a:t>claude</a:t>
            </a:r>
            <a:r>
              <a:rPr lang="en-US" dirty="0"/>
              <a:t>-*)</a:t>
            </a:r>
          </a:p>
          <a:p>
            <a:r>
              <a:rPr lang="en-US" dirty="0"/>
              <a:t>Example</a:t>
            </a:r>
          </a:p>
          <a:p>
            <a:pPr lvl="1"/>
            <a:r>
              <a:rPr lang="en-US" dirty="0"/>
              <a:t>researcher:</a:t>
            </a:r>
          </a:p>
          <a:p>
            <a:pPr lvl="1"/>
            <a:r>
              <a:rPr lang="en-US" dirty="0"/>
              <a:t>  role: Research Analyst</a:t>
            </a:r>
          </a:p>
          <a:p>
            <a:pPr lvl="1"/>
            <a:r>
              <a:rPr lang="en-US" dirty="0"/>
              <a:t>  goal: Research a given topic and gather key facts</a:t>
            </a:r>
          </a:p>
          <a:p>
            <a:pPr lvl="1"/>
            <a:r>
              <a:rPr lang="en-US" dirty="0"/>
              <a:t>  backstory: You work at an AI research firm.</a:t>
            </a:r>
          </a:p>
          <a:p>
            <a:pPr lvl="1"/>
            <a:r>
              <a:rPr lang="en-US" dirty="0"/>
              <a:t>  </a:t>
            </a:r>
            <a:r>
              <a:rPr lang="en-US" dirty="0" err="1"/>
              <a:t>llm</a:t>
            </a:r>
            <a:r>
              <a:rPr lang="en-US" dirty="0"/>
              <a:t>: </a:t>
            </a:r>
            <a:r>
              <a:rPr lang="en-US" dirty="0" err="1"/>
              <a:t>openai</a:t>
            </a:r>
            <a:r>
              <a:rPr lang="en-US" dirty="0"/>
              <a:t>/gpt-4o-mini</a:t>
            </a:r>
          </a:p>
          <a:p>
            <a:pPr lvl="1"/>
            <a:endParaRPr lang="en-US" dirty="0"/>
          </a:p>
          <a:p>
            <a:pPr lvl="1"/>
            <a:r>
              <a:rPr lang="en-US" dirty="0" err="1"/>
              <a:t>reporting_analyst</a:t>
            </a:r>
            <a:r>
              <a:rPr lang="en-US" dirty="0"/>
              <a:t>:</a:t>
            </a:r>
          </a:p>
          <a:p>
            <a:pPr lvl="1"/>
            <a:r>
              <a:rPr lang="en-US" dirty="0"/>
              <a:t>  role: Report Writer</a:t>
            </a:r>
          </a:p>
          <a:p>
            <a:pPr lvl="1"/>
            <a:r>
              <a:rPr lang="en-US" dirty="0"/>
              <a:t>  goal: Summarize the research into a clear report</a:t>
            </a:r>
          </a:p>
          <a:p>
            <a:pPr lvl="1"/>
            <a:r>
              <a:rPr lang="en-US" dirty="0"/>
              <a:t>  backstory: You specialize in converting research into client-ready reports.</a:t>
            </a:r>
          </a:p>
          <a:p>
            <a:pPr lvl="1"/>
            <a:r>
              <a:rPr lang="en-US" dirty="0"/>
              <a:t>  </a:t>
            </a:r>
            <a:r>
              <a:rPr lang="en-US" dirty="0" err="1"/>
              <a:t>llm</a:t>
            </a:r>
            <a:r>
              <a:rPr lang="en-US" dirty="0"/>
              <a:t>: </a:t>
            </a:r>
            <a:r>
              <a:rPr lang="en-US" dirty="0" err="1"/>
              <a:t>openai</a:t>
            </a:r>
            <a:r>
              <a:rPr lang="en-US" dirty="0"/>
              <a:t>/gpt-4o-mini</a:t>
            </a:r>
            <a:endParaRPr lang="en-GB" dirty="0"/>
          </a:p>
        </p:txBody>
      </p:sp>
    </p:spTree>
    <p:extLst>
      <p:ext uri="{BB962C8B-B14F-4D97-AF65-F5344CB8AC3E}">
        <p14:creationId xmlns:p14="http://schemas.microsoft.com/office/powerpoint/2010/main" val="30858261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ADF9C-F9C0-10D5-0DBF-5828955C13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6FD4F8-22E5-50B7-B412-2AB6B0D60427}"/>
              </a:ext>
            </a:extLst>
          </p:cNvPr>
          <p:cNvSpPr>
            <a:spLocks noGrp="1"/>
          </p:cNvSpPr>
          <p:nvPr>
            <p:ph type="title"/>
          </p:nvPr>
        </p:nvSpPr>
        <p:spPr/>
        <p:txBody>
          <a:bodyPr/>
          <a:lstStyle/>
          <a:p>
            <a:r>
              <a:rPr lang="en-IN" dirty="0"/>
              <a:t>Code Explanation: </a:t>
            </a:r>
            <a:r>
              <a:rPr lang="en-IN" dirty="0" err="1"/>
              <a:t>tasks.yaml</a:t>
            </a:r>
            <a:endParaRPr lang="en-GB" dirty="0"/>
          </a:p>
        </p:txBody>
      </p:sp>
      <p:sp>
        <p:nvSpPr>
          <p:cNvPr id="3" name="Content Placeholder 2">
            <a:extLst>
              <a:ext uri="{FF2B5EF4-FFF2-40B4-BE49-F238E27FC236}">
                <a16:creationId xmlns:a16="http://schemas.microsoft.com/office/drawing/2014/main" id="{51C504A2-13E0-CE6B-D45F-B42346F3B186}"/>
              </a:ext>
            </a:extLst>
          </p:cNvPr>
          <p:cNvSpPr>
            <a:spLocks noGrp="1"/>
          </p:cNvSpPr>
          <p:nvPr>
            <p:ph idx="1"/>
          </p:nvPr>
        </p:nvSpPr>
        <p:spPr/>
        <p:txBody>
          <a:bodyPr>
            <a:normAutofit fontScale="55000" lnSpcReduction="20000"/>
          </a:bodyPr>
          <a:lstStyle/>
          <a:p>
            <a:r>
              <a:rPr lang="en-US" dirty="0"/>
              <a:t>Each task has:</a:t>
            </a:r>
          </a:p>
          <a:p>
            <a:pPr lvl="1"/>
            <a:r>
              <a:rPr lang="en-US" dirty="0"/>
              <a:t>description: what to do (can use {topic}, {</a:t>
            </a:r>
            <a:r>
              <a:rPr lang="en-US" dirty="0" err="1"/>
              <a:t>current_year</a:t>
            </a:r>
            <a:r>
              <a:rPr lang="en-US" dirty="0"/>
              <a:t>}, etc.)</a:t>
            </a:r>
          </a:p>
          <a:p>
            <a:pPr lvl="1"/>
            <a:r>
              <a:rPr lang="en-US" dirty="0" err="1"/>
              <a:t>expected_output</a:t>
            </a:r>
            <a:r>
              <a:rPr lang="en-US" dirty="0"/>
              <a:t>: what kind of answer is expected</a:t>
            </a:r>
          </a:p>
          <a:p>
            <a:pPr lvl="1"/>
            <a:r>
              <a:rPr lang="en-US" dirty="0"/>
              <a:t>agent: which agent will perform the task</a:t>
            </a:r>
          </a:p>
          <a:p>
            <a:pPr lvl="1"/>
            <a:r>
              <a:rPr lang="en-US" dirty="0" err="1"/>
              <a:t>output_file</a:t>
            </a:r>
            <a:r>
              <a:rPr lang="en-US" dirty="0"/>
              <a:t>: where to save the output</a:t>
            </a:r>
          </a:p>
          <a:p>
            <a:r>
              <a:rPr lang="en-US" dirty="0"/>
              <a:t>Example</a:t>
            </a:r>
          </a:p>
          <a:p>
            <a:pPr lvl="1"/>
            <a:r>
              <a:rPr lang="en-US" dirty="0" err="1"/>
              <a:t>research_task</a:t>
            </a:r>
            <a:r>
              <a:rPr lang="en-US" dirty="0"/>
              <a:t>:</a:t>
            </a:r>
          </a:p>
          <a:p>
            <a:pPr lvl="1"/>
            <a:r>
              <a:rPr lang="en-US" dirty="0"/>
              <a:t>  description: &gt;</a:t>
            </a:r>
          </a:p>
          <a:p>
            <a:pPr lvl="1"/>
            <a:r>
              <a:rPr lang="en-US" dirty="0"/>
              <a:t>    Research the topic "{topic}" and summarize important findings.</a:t>
            </a:r>
          </a:p>
          <a:p>
            <a:pPr lvl="1"/>
            <a:r>
              <a:rPr lang="en-US" dirty="0"/>
              <a:t>  </a:t>
            </a:r>
            <a:r>
              <a:rPr lang="en-US" dirty="0" err="1"/>
              <a:t>expected_output</a:t>
            </a:r>
            <a:r>
              <a:rPr lang="en-US" dirty="0"/>
              <a:t>: &gt;</a:t>
            </a:r>
          </a:p>
          <a:p>
            <a:pPr lvl="1"/>
            <a:r>
              <a:rPr lang="en-US" dirty="0"/>
              <a:t>    A detailed research summary.</a:t>
            </a:r>
          </a:p>
          <a:p>
            <a:pPr lvl="1"/>
            <a:r>
              <a:rPr lang="en-US" dirty="0"/>
              <a:t>  agent: researcher</a:t>
            </a:r>
          </a:p>
          <a:p>
            <a:pPr lvl="1"/>
            <a:endParaRPr lang="en-US" dirty="0"/>
          </a:p>
          <a:p>
            <a:pPr lvl="1"/>
            <a:r>
              <a:rPr lang="en-US" dirty="0" err="1"/>
              <a:t>reporting_task</a:t>
            </a:r>
            <a:r>
              <a:rPr lang="en-US" dirty="0"/>
              <a:t>:</a:t>
            </a:r>
          </a:p>
          <a:p>
            <a:pPr lvl="1"/>
            <a:r>
              <a:rPr lang="en-US" dirty="0"/>
              <a:t>  description: &gt;</a:t>
            </a:r>
          </a:p>
          <a:p>
            <a:pPr lvl="1"/>
            <a:r>
              <a:rPr lang="en-US" dirty="0"/>
              <a:t>    Use the research to write a well-structured report.</a:t>
            </a:r>
          </a:p>
          <a:p>
            <a:pPr lvl="1"/>
            <a:r>
              <a:rPr lang="en-US" dirty="0"/>
              <a:t>  </a:t>
            </a:r>
            <a:r>
              <a:rPr lang="en-US" dirty="0" err="1"/>
              <a:t>expected_output</a:t>
            </a:r>
            <a:r>
              <a:rPr lang="en-US" dirty="0"/>
              <a:t>: &gt;</a:t>
            </a:r>
          </a:p>
          <a:p>
            <a:pPr lvl="1"/>
            <a:r>
              <a:rPr lang="en-US" dirty="0"/>
              <a:t>    A professional report for non-technical readers.</a:t>
            </a:r>
          </a:p>
          <a:p>
            <a:pPr lvl="1"/>
            <a:r>
              <a:rPr lang="en-US" dirty="0"/>
              <a:t>  agent: </a:t>
            </a:r>
            <a:r>
              <a:rPr lang="en-US" dirty="0" err="1"/>
              <a:t>reporting_analyst</a:t>
            </a:r>
            <a:endParaRPr lang="en-US" dirty="0"/>
          </a:p>
          <a:p>
            <a:pPr lvl="1"/>
            <a:r>
              <a:rPr lang="en-US" dirty="0"/>
              <a:t>  </a:t>
            </a:r>
            <a:r>
              <a:rPr lang="en-US" dirty="0" err="1"/>
              <a:t>output_file</a:t>
            </a:r>
            <a:r>
              <a:rPr lang="en-US" dirty="0"/>
              <a:t>: report.md</a:t>
            </a:r>
            <a:endParaRPr lang="en-GB" dirty="0"/>
          </a:p>
        </p:txBody>
      </p:sp>
    </p:spTree>
    <p:extLst>
      <p:ext uri="{BB962C8B-B14F-4D97-AF65-F5344CB8AC3E}">
        <p14:creationId xmlns:p14="http://schemas.microsoft.com/office/powerpoint/2010/main" val="282341675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2F39C-4990-2AD4-EE8D-28F57B31A6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F6055E-BD84-B31C-33BE-E420278BCE87}"/>
              </a:ext>
            </a:extLst>
          </p:cNvPr>
          <p:cNvSpPr>
            <a:spLocks noGrp="1"/>
          </p:cNvSpPr>
          <p:nvPr>
            <p:ph type="title"/>
          </p:nvPr>
        </p:nvSpPr>
        <p:spPr/>
        <p:txBody>
          <a:bodyPr/>
          <a:lstStyle/>
          <a:p>
            <a:r>
              <a:rPr lang="en-IN" dirty="0"/>
              <a:t>Code Explanation: crew.py</a:t>
            </a:r>
            <a:endParaRPr lang="en-GB" dirty="0"/>
          </a:p>
        </p:txBody>
      </p:sp>
      <p:sp>
        <p:nvSpPr>
          <p:cNvPr id="3" name="Content Placeholder 2">
            <a:extLst>
              <a:ext uri="{FF2B5EF4-FFF2-40B4-BE49-F238E27FC236}">
                <a16:creationId xmlns:a16="http://schemas.microsoft.com/office/drawing/2014/main" id="{FD00BE2A-8F50-C923-48C3-11B17D6EA320}"/>
              </a:ext>
            </a:extLst>
          </p:cNvPr>
          <p:cNvSpPr>
            <a:spLocks noGrp="1"/>
          </p:cNvSpPr>
          <p:nvPr>
            <p:ph idx="1"/>
          </p:nvPr>
        </p:nvSpPr>
        <p:spPr>
          <a:xfrm>
            <a:off x="838200" y="1825625"/>
            <a:ext cx="2337769" cy="4351338"/>
          </a:xfrm>
        </p:spPr>
        <p:txBody>
          <a:bodyPr>
            <a:normAutofit/>
          </a:bodyPr>
          <a:lstStyle/>
          <a:p>
            <a:r>
              <a:rPr lang="en-US" sz="2400" dirty="0"/>
              <a:t>Uses </a:t>
            </a:r>
            <a:r>
              <a:rPr lang="en-US" sz="2400" dirty="0" err="1"/>
              <a:t>CrewAI</a:t>
            </a:r>
            <a:r>
              <a:rPr lang="en-US" sz="2400" dirty="0"/>
              <a:t> decorators:</a:t>
            </a:r>
          </a:p>
          <a:p>
            <a:pPr lvl="1"/>
            <a:r>
              <a:rPr lang="en-US" sz="2000" dirty="0"/>
              <a:t>@agent: wraps agent creation logic</a:t>
            </a:r>
          </a:p>
          <a:p>
            <a:pPr lvl="1"/>
            <a:r>
              <a:rPr lang="en-US" sz="2000" dirty="0"/>
              <a:t>@task: wraps task setup</a:t>
            </a:r>
          </a:p>
          <a:p>
            <a:pPr lvl="1"/>
            <a:r>
              <a:rPr lang="en-US" sz="2000" dirty="0"/>
              <a:t>@crew: brings it all together</a:t>
            </a:r>
            <a:endParaRPr lang="en-GB" sz="2000" dirty="0"/>
          </a:p>
        </p:txBody>
      </p:sp>
      <p:sp>
        <p:nvSpPr>
          <p:cNvPr id="4" name="TextBox 3">
            <a:extLst>
              <a:ext uri="{FF2B5EF4-FFF2-40B4-BE49-F238E27FC236}">
                <a16:creationId xmlns:a16="http://schemas.microsoft.com/office/drawing/2014/main" id="{F7D0D136-D59B-D34A-895E-FC8EC3C7BBA5}"/>
              </a:ext>
            </a:extLst>
          </p:cNvPr>
          <p:cNvSpPr txBox="1"/>
          <p:nvPr/>
        </p:nvSpPr>
        <p:spPr>
          <a:xfrm>
            <a:off x="3315573" y="1458852"/>
            <a:ext cx="8250541" cy="5262979"/>
          </a:xfrm>
          <a:prstGeom prst="rect">
            <a:avLst/>
          </a:prstGeom>
          <a:solidFill>
            <a:schemeClr val="accent4">
              <a:lumMod val="20000"/>
              <a:lumOff val="80000"/>
            </a:schemeClr>
          </a:solidFill>
        </p:spPr>
        <p:txBody>
          <a:bodyPr wrap="square" rtlCol="0">
            <a:spAutoFit/>
          </a:bodyPr>
          <a:lstStyle/>
          <a:p>
            <a:r>
              <a:rPr lang="en-IN" sz="1200" dirty="0"/>
              <a:t>@CrewBase</a:t>
            </a:r>
          </a:p>
          <a:p>
            <a:r>
              <a:rPr lang="en-IN" sz="1200" dirty="0"/>
              <a:t>class </a:t>
            </a:r>
            <a:r>
              <a:rPr lang="en-IN" sz="1200" dirty="0" err="1"/>
              <a:t>Firstcrew</a:t>
            </a:r>
            <a:r>
              <a:rPr lang="en-IN" sz="1200" dirty="0"/>
              <a:t>():</a:t>
            </a:r>
          </a:p>
          <a:p>
            <a:endParaRPr lang="en-IN" sz="1200" dirty="0"/>
          </a:p>
          <a:p>
            <a:r>
              <a:rPr lang="en-IN" sz="1200" dirty="0"/>
              <a:t>    @agent</a:t>
            </a:r>
          </a:p>
          <a:p>
            <a:r>
              <a:rPr lang="en-IN" sz="1200" dirty="0"/>
              <a:t>    def researcher(self) -&gt; Agent:</a:t>
            </a:r>
          </a:p>
          <a:p>
            <a:r>
              <a:rPr lang="en-IN" sz="1200" dirty="0"/>
              <a:t>        return Agent(config=</a:t>
            </a:r>
            <a:r>
              <a:rPr lang="en-IN" sz="1200" dirty="0" err="1"/>
              <a:t>self.agents_config</a:t>
            </a:r>
            <a:r>
              <a:rPr lang="en-IN" sz="1200" dirty="0"/>
              <a:t>['researcher'], verbose=True)</a:t>
            </a:r>
          </a:p>
          <a:p>
            <a:endParaRPr lang="en-IN" sz="1200" dirty="0"/>
          </a:p>
          <a:p>
            <a:r>
              <a:rPr lang="en-IN" sz="1200" dirty="0"/>
              <a:t>    @agent</a:t>
            </a:r>
          </a:p>
          <a:p>
            <a:r>
              <a:rPr lang="en-IN" sz="1200" dirty="0"/>
              <a:t>    def </a:t>
            </a:r>
            <a:r>
              <a:rPr lang="en-IN" sz="1200" dirty="0" err="1"/>
              <a:t>reporting_analyst</a:t>
            </a:r>
            <a:r>
              <a:rPr lang="en-IN" sz="1200" dirty="0"/>
              <a:t>(self) -&gt; Agent:</a:t>
            </a:r>
          </a:p>
          <a:p>
            <a:r>
              <a:rPr lang="en-IN" sz="1200" dirty="0"/>
              <a:t>        return Agent(config=</a:t>
            </a:r>
            <a:r>
              <a:rPr lang="en-IN" sz="1200" dirty="0" err="1"/>
              <a:t>self.agents_config</a:t>
            </a:r>
            <a:r>
              <a:rPr lang="en-IN" sz="1200" dirty="0"/>
              <a:t>['</a:t>
            </a:r>
            <a:r>
              <a:rPr lang="en-IN" sz="1200" dirty="0" err="1"/>
              <a:t>reporting_analyst</a:t>
            </a:r>
            <a:r>
              <a:rPr lang="en-IN" sz="1200" dirty="0"/>
              <a:t>'], verbose=True)</a:t>
            </a:r>
          </a:p>
          <a:p>
            <a:endParaRPr lang="en-IN" sz="1200" dirty="0"/>
          </a:p>
          <a:p>
            <a:r>
              <a:rPr lang="en-IN" sz="1200" dirty="0"/>
              <a:t>    @task</a:t>
            </a:r>
          </a:p>
          <a:p>
            <a:r>
              <a:rPr lang="en-IN" sz="1200" dirty="0"/>
              <a:t>    def </a:t>
            </a:r>
            <a:r>
              <a:rPr lang="en-IN" sz="1200" dirty="0" err="1"/>
              <a:t>research_task</a:t>
            </a:r>
            <a:r>
              <a:rPr lang="en-IN" sz="1200" dirty="0"/>
              <a:t>(self) -&gt; Task:</a:t>
            </a:r>
          </a:p>
          <a:p>
            <a:r>
              <a:rPr lang="en-IN" sz="1200" dirty="0"/>
              <a:t>        return Task(config=</a:t>
            </a:r>
            <a:r>
              <a:rPr lang="en-IN" sz="1200" dirty="0" err="1"/>
              <a:t>self.tasks_config</a:t>
            </a:r>
            <a:r>
              <a:rPr lang="en-IN" sz="1200" dirty="0"/>
              <a:t>['</a:t>
            </a:r>
            <a:r>
              <a:rPr lang="en-IN" sz="1200" dirty="0" err="1"/>
              <a:t>research_task</a:t>
            </a:r>
            <a:r>
              <a:rPr lang="en-IN" sz="1200" dirty="0"/>
              <a:t>'])</a:t>
            </a:r>
          </a:p>
          <a:p>
            <a:endParaRPr lang="en-IN" sz="1200" dirty="0"/>
          </a:p>
          <a:p>
            <a:r>
              <a:rPr lang="en-IN" sz="1200" dirty="0"/>
              <a:t>    @task</a:t>
            </a:r>
          </a:p>
          <a:p>
            <a:r>
              <a:rPr lang="en-IN" sz="1200" dirty="0"/>
              <a:t>    def </a:t>
            </a:r>
            <a:r>
              <a:rPr lang="en-IN" sz="1200" dirty="0" err="1"/>
              <a:t>reporting_task</a:t>
            </a:r>
            <a:r>
              <a:rPr lang="en-IN" sz="1200" dirty="0"/>
              <a:t>(self) -&gt; Task:</a:t>
            </a:r>
          </a:p>
          <a:p>
            <a:r>
              <a:rPr lang="en-IN" sz="1200" dirty="0"/>
              <a:t>        return Task(config=</a:t>
            </a:r>
            <a:r>
              <a:rPr lang="en-IN" sz="1200" dirty="0" err="1"/>
              <a:t>self.tasks_config</a:t>
            </a:r>
            <a:r>
              <a:rPr lang="en-IN" sz="1200" dirty="0"/>
              <a:t>['</a:t>
            </a:r>
            <a:r>
              <a:rPr lang="en-IN" sz="1200" dirty="0" err="1"/>
              <a:t>reporting_task</a:t>
            </a:r>
            <a:r>
              <a:rPr lang="en-IN" sz="1200" dirty="0"/>
              <a:t>'], </a:t>
            </a:r>
            <a:r>
              <a:rPr lang="en-IN" sz="1200" dirty="0" err="1"/>
              <a:t>output_file</a:t>
            </a:r>
            <a:r>
              <a:rPr lang="en-IN" sz="1200" dirty="0"/>
              <a:t>="report.md")</a:t>
            </a:r>
          </a:p>
          <a:p>
            <a:endParaRPr lang="en-IN" sz="1200" dirty="0"/>
          </a:p>
          <a:p>
            <a:r>
              <a:rPr lang="en-IN" sz="1200" dirty="0"/>
              <a:t>    @crew</a:t>
            </a:r>
          </a:p>
          <a:p>
            <a:r>
              <a:rPr lang="en-IN" sz="1200" dirty="0"/>
              <a:t>    def crew(self) -&gt; Crew:</a:t>
            </a:r>
          </a:p>
          <a:p>
            <a:r>
              <a:rPr lang="en-IN" sz="1200" dirty="0"/>
              <a:t>        return Crew(</a:t>
            </a:r>
          </a:p>
          <a:p>
            <a:r>
              <a:rPr lang="en-IN" sz="1200" dirty="0"/>
              <a:t>            agents=</a:t>
            </a:r>
            <a:r>
              <a:rPr lang="en-IN" sz="1200" dirty="0" err="1"/>
              <a:t>self.agents</a:t>
            </a:r>
            <a:r>
              <a:rPr lang="en-IN" sz="1200" dirty="0"/>
              <a:t>,</a:t>
            </a:r>
          </a:p>
          <a:p>
            <a:r>
              <a:rPr lang="en-IN" sz="1200" dirty="0"/>
              <a:t>            tasks=</a:t>
            </a:r>
            <a:r>
              <a:rPr lang="en-IN" sz="1200" dirty="0" err="1"/>
              <a:t>self.tasks</a:t>
            </a:r>
            <a:r>
              <a:rPr lang="en-IN" sz="1200" dirty="0"/>
              <a:t>,</a:t>
            </a:r>
          </a:p>
          <a:p>
            <a:r>
              <a:rPr lang="en-IN" sz="1200" dirty="0"/>
              <a:t>            process=</a:t>
            </a:r>
            <a:r>
              <a:rPr lang="en-IN" sz="1200" dirty="0" err="1"/>
              <a:t>Process.sequential</a:t>
            </a:r>
            <a:r>
              <a:rPr lang="en-IN" sz="1200" dirty="0"/>
              <a:t>,  # Tasks run in order</a:t>
            </a:r>
          </a:p>
          <a:p>
            <a:r>
              <a:rPr lang="en-IN" sz="1200" dirty="0"/>
              <a:t>            verbose=True,</a:t>
            </a:r>
          </a:p>
          <a:p>
            <a:r>
              <a:rPr lang="en-IN" sz="1200" dirty="0"/>
              <a:t>        )</a:t>
            </a:r>
          </a:p>
          <a:p>
            <a:endParaRPr lang="en-GB" sz="1200" dirty="0"/>
          </a:p>
        </p:txBody>
      </p:sp>
    </p:spTree>
    <p:extLst>
      <p:ext uri="{BB962C8B-B14F-4D97-AF65-F5344CB8AC3E}">
        <p14:creationId xmlns:p14="http://schemas.microsoft.com/office/powerpoint/2010/main" val="36422161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48C5-73D6-44C6-BDFB-33CC35E5D074}"/>
              </a:ext>
            </a:extLst>
          </p:cNvPr>
          <p:cNvSpPr>
            <a:spLocks noGrp="1"/>
          </p:cNvSpPr>
          <p:nvPr>
            <p:ph type="title"/>
          </p:nvPr>
        </p:nvSpPr>
        <p:spPr/>
        <p:txBody>
          <a:bodyPr/>
          <a:lstStyle/>
          <a:p>
            <a:r>
              <a:rPr lang="en-IN" dirty="0"/>
              <a:t>Code Explanation: main.py</a:t>
            </a:r>
            <a:endParaRPr lang="en-GB" dirty="0"/>
          </a:p>
        </p:txBody>
      </p:sp>
      <p:sp>
        <p:nvSpPr>
          <p:cNvPr id="3" name="Content Placeholder 2">
            <a:extLst>
              <a:ext uri="{FF2B5EF4-FFF2-40B4-BE49-F238E27FC236}">
                <a16:creationId xmlns:a16="http://schemas.microsoft.com/office/drawing/2014/main" id="{FC190CCD-A374-83BC-028A-803EF09E4D9A}"/>
              </a:ext>
            </a:extLst>
          </p:cNvPr>
          <p:cNvSpPr>
            <a:spLocks noGrp="1"/>
          </p:cNvSpPr>
          <p:nvPr>
            <p:ph idx="1"/>
          </p:nvPr>
        </p:nvSpPr>
        <p:spPr/>
        <p:txBody>
          <a:bodyPr>
            <a:normAutofit fontScale="62500" lnSpcReduction="20000"/>
          </a:bodyPr>
          <a:lstStyle/>
          <a:p>
            <a:r>
              <a:rPr lang="en-IN" sz="3800" dirty="0"/>
              <a:t>Script to run, test, train, or replay a crew</a:t>
            </a:r>
            <a:endParaRPr lang="en-IN" dirty="0"/>
          </a:p>
          <a:p>
            <a:endParaRPr lang="en-GB" dirty="0"/>
          </a:p>
          <a:p>
            <a:r>
              <a:rPr lang="en-GB" sz="2500" dirty="0">
                <a:latin typeface="Cascadia Code" panose="020B0609020000020004" pitchFamily="49" charset="0"/>
                <a:cs typeface="Cascadia Code" panose="020B0609020000020004" pitchFamily="49" charset="0"/>
              </a:rPr>
              <a:t>from </a:t>
            </a:r>
            <a:r>
              <a:rPr lang="en-GB" sz="2500" dirty="0" err="1">
                <a:latin typeface="Cascadia Code" panose="020B0609020000020004" pitchFamily="49" charset="0"/>
                <a:cs typeface="Cascadia Code" panose="020B0609020000020004" pitchFamily="49" charset="0"/>
              </a:rPr>
              <a:t>dotenv</a:t>
            </a:r>
            <a:r>
              <a:rPr lang="en-GB" sz="2500" dirty="0">
                <a:latin typeface="Cascadia Code" panose="020B0609020000020004" pitchFamily="49" charset="0"/>
                <a:cs typeface="Cascadia Code" panose="020B0609020000020004" pitchFamily="49" charset="0"/>
              </a:rPr>
              <a:t> import </a:t>
            </a:r>
            <a:r>
              <a:rPr lang="en-GB" sz="2500" dirty="0" err="1">
                <a:latin typeface="Cascadia Code" panose="020B0609020000020004" pitchFamily="49" charset="0"/>
                <a:cs typeface="Cascadia Code" panose="020B0609020000020004" pitchFamily="49" charset="0"/>
              </a:rPr>
              <a:t>load_dotenv</a:t>
            </a:r>
            <a:endParaRPr lang="en-GB" sz="2500" dirty="0">
              <a:latin typeface="Cascadia Code" panose="020B0609020000020004" pitchFamily="49" charset="0"/>
              <a:cs typeface="Cascadia Code" panose="020B0609020000020004" pitchFamily="49" charset="0"/>
            </a:endParaRPr>
          </a:p>
          <a:p>
            <a:r>
              <a:rPr lang="en-GB" sz="2500" dirty="0">
                <a:latin typeface="Cascadia Code" panose="020B0609020000020004" pitchFamily="49" charset="0"/>
                <a:cs typeface="Cascadia Code" panose="020B0609020000020004" pitchFamily="49" charset="0"/>
              </a:rPr>
              <a:t>from </a:t>
            </a:r>
            <a:r>
              <a:rPr lang="en-GB" sz="2500" dirty="0" err="1">
                <a:latin typeface="Cascadia Code" panose="020B0609020000020004" pitchFamily="49" charset="0"/>
                <a:cs typeface="Cascadia Code" panose="020B0609020000020004" pitchFamily="49" charset="0"/>
              </a:rPr>
              <a:t>firstcrew.crew</a:t>
            </a:r>
            <a:r>
              <a:rPr lang="en-GB" sz="2500" dirty="0">
                <a:latin typeface="Cascadia Code" panose="020B0609020000020004" pitchFamily="49" charset="0"/>
                <a:cs typeface="Cascadia Code" panose="020B0609020000020004" pitchFamily="49" charset="0"/>
              </a:rPr>
              <a:t> import </a:t>
            </a:r>
            <a:r>
              <a:rPr lang="en-GB" sz="2500" dirty="0" err="1">
                <a:latin typeface="Cascadia Code" panose="020B0609020000020004" pitchFamily="49" charset="0"/>
                <a:cs typeface="Cascadia Code" panose="020B0609020000020004" pitchFamily="49" charset="0"/>
              </a:rPr>
              <a:t>Firstcrew</a:t>
            </a:r>
            <a:endParaRPr lang="en-GB" sz="2500" dirty="0">
              <a:latin typeface="Cascadia Code" panose="020B0609020000020004" pitchFamily="49" charset="0"/>
              <a:cs typeface="Cascadia Code" panose="020B0609020000020004" pitchFamily="49" charset="0"/>
            </a:endParaRPr>
          </a:p>
          <a:p>
            <a:r>
              <a:rPr lang="en-GB" sz="2500" dirty="0">
                <a:latin typeface="Cascadia Code" panose="020B0609020000020004" pitchFamily="49" charset="0"/>
                <a:cs typeface="Cascadia Code" panose="020B0609020000020004" pitchFamily="49" charset="0"/>
              </a:rPr>
              <a:t>from datetime import datetime</a:t>
            </a:r>
          </a:p>
          <a:p>
            <a:endParaRPr lang="en-GB" sz="2500" dirty="0">
              <a:latin typeface="Cascadia Code" panose="020B0609020000020004" pitchFamily="49" charset="0"/>
              <a:cs typeface="Cascadia Code" panose="020B0609020000020004" pitchFamily="49" charset="0"/>
            </a:endParaRPr>
          </a:p>
          <a:p>
            <a:r>
              <a:rPr lang="en-GB" sz="2500" dirty="0" err="1">
                <a:latin typeface="Cascadia Code" panose="020B0609020000020004" pitchFamily="49" charset="0"/>
                <a:cs typeface="Cascadia Code" panose="020B0609020000020004" pitchFamily="49" charset="0"/>
              </a:rPr>
              <a:t>load_dotenv</a:t>
            </a:r>
            <a:r>
              <a:rPr lang="en-GB" sz="2500" dirty="0">
                <a:latin typeface="Cascadia Code" panose="020B0609020000020004" pitchFamily="49" charset="0"/>
                <a:cs typeface="Cascadia Code" panose="020B0609020000020004" pitchFamily="49" charset="0"/>
              </a:rPr>
              <a:t>()</a:t>
            </a:r>
          </a:p>
          <a:p>
            <a:endParaRPr lang="en-GB" sz="2500" dirty="0">
              <a:latin typeface="Cascadia Code" panose="020B0609020000020004" pitchFamily="49" charset="0"/>
              <a:cs typeface="Cascadia Code" panose="020B0609020000020004" pitchFamily="49" charset="0"/>
            </a:endParaRPr>
          </a:p>
          <a:p>
            <a:r>
              <a:rPr lang="en-GB" sz="2500" dirty="0">
                <a:latin typeface="Cascadia Code" panose="020B0609020000020004" pitchFamily="49" charset="0"/>
                <a:cs typeface="Cascadia Code" panose="020B0609020000020004" pitchFamily="49" charset="0"/>
              </a:rPr>
              <a:t>def run():</a:t>
            </a:r>
          </a:p>
          <a:p>
            <a:r>
              <a:rPr lang="en-GB" sz="2500" dirty="0">
                <a:latin typeface="Cascadia Code" panose="020B0609020000020004" pitchFamily="49" charset="0"/>
                <a:cs typeface="Cascadia Code" panose="020B0609020000020004" pitchFamily="49" charset="0"/>
              </a:rPr>
              <a:t>    inputs = {</a:t>
            </a:r>
          </a:p>
          <a:p>
            <a:r>
              <a:rPr lang="en-GB" sz="2500" dirty="0">
                <a:latin typeface="Cascadia Code" panose="020B0609020000020004" pitchFamily="49" charset="0"/>
                <a:cs typeface="Cascadia Code" panose="020B0609020000020004" pitchFamily="49" charset="0"/>
              </a:rPr>
              <a:t>        "topic": "AI LLMs",</a:t>
            </a:r>
          </a:p>
          <a:p>
            <a:r>
              <a:rPr lang="en-GB" sz="2500" dirty="0">
                <a:latin typeface="Cascadia Code" panose="020B0609020000020004" pitchFamily="49" charset="0"/>
                <a:cs typeface="Cascadia Code" panose="020B0609020000020004" pitchFamily="49" charset="0"/>
              </a:rPr>
              <a:t>        "</a:t>
            </a:r>
            <a:r>
              <a:rPr lang="en-GB" sz="2500" dirty="0" err="1">
                <a:latin typeface="Cascadia Code" panose="020B0609020000020004" pitchFamily="49" charset="0"/>
                <a:cs typeface="Cascadia Code" panose="020B0609020000020004" pitchFamily="49" charset="0"/>
              </a:rPr>
              <a:t>current_year</a:t>
            </a:r>
            <a:r>
              <a:rPr lang="en-GB" sz="2500" dirty="0">
                <a:latin typeface="Cascadia Code" panose="020B0609020000020004" pitchFamily="49" charset="0"/>
                <a:cs typeface="Cascadia Code" panose="020B0609020000020004" pitchFamily="49" charset="0"/>
              </a:rPr>
              <a:t>": str(</a:t>
            </a:r>
            <a:r>
              <a:rPr lang="en-GB" sz="2500" dirty="0" err="1">
                <a:latin typeface="Cascadia Code" panose="020B0609020000020004" pitchFamily="49" charset="0"/>
                <a:cs typeface="Cascadia Code" panose="020B0609020000020004" pitchFamily="49" charset="0"/>
              </a:rPr>
              <a:t>datetime.now</a:t>
            </a:r>
            <a:r>
              <a:rPr lang="en-GB" sz="2500" dirty="0">
                <a:latin typeface="Cascadia Code" panose="020B0609020000020004" pitchFamily="49" charset="0"/>
                <a:cs typeface="Cascadia Code" panose="020B0609020000020004" pitchFamily="49" charset="0"/>
              </a:rPr>
              <a:t>().year)</a:t>
            </a:r>
          </a:p>
          <a:p>
            <a:r>
              <a:rPr lang="en-GB" sz="2500" dirty="0">
                <a:latin typeface="Cascadia Code" panose="020B0609020000020004" pitchFamily="49" charset="0"/>
                <a:cs typeface="Cascadia Code" panose="020B0609020000020004" pitchFamily="49" charset="0"/>
              </a:rPr>
              <a:t>    }</a:t>
            </a:r>
          </a:p>
          <a:p>
            <a:r>
              <a:rPr lang="en-GB" sz="2500" dirty="0">
                <a:latin typeface="Cascadia Code" panose="020B0609020000020004" pitchFamily="49" charset="0"/>
                <a:cs typeface="Cascadia Code" panose="020B0609020000020004" pitchFamily="49" charset="0"/>
              </a:rPr>
              <a:t>    </a:t>
            </a:r>
            <a:r>
              <a:rPr lang="en-GB" sz="2500" dirty="0" err="1">
                <a:latin typeface="Cascadia Code" panose="020B0609020000020004" pitchFamily="49" charset="0"/>
                <a:cs typeface="Cascadia Code" panose="020B0609020000020004" pitchFamily="49" charset="0"/>
              </a:rPr>
              <a:t>Firstcrew</a:t>
            </a:r>
            <a:r>
              <a:rPr lang="en-GB" sz="2500" dirty="0">
                <a:latin typeface="Cascadia Code" panose="020B0609020000020004" pitchFamily="49" charset="0"/>
                <a:cs typeface="Cascadia Code" panose="020B0609020000020004" pitchFamily="49" charset="0"/>
              </a:rPr>
              <a:t>().crew().</a:t>
            </a:r>
            <a:r>
              <a:rPr lang="en-GB" sz="2500" dirty="0" err="1">
                <a:latin typeface="Cascadia Code" panose="020B0609020000020004" pitchFamily="49" charset="0"/>
                <a:cs typeface="Cascadia Code" panose="020B0609020000020004" pitchFamily="49" charset="0"/>
              </a:rPr>
              <a:t>kickoff</a:t>
            </a:r>
            <a:r>
              <a:rPr lang="en-GB" sz="2500" dirty="0">
                <a:latin typeface="Cascadia Code" panose="020B0609020000020004" pitchFamily="49" charset="0"/>
                <a:cs typeface="Cascadia Code" panose="020B0609020000020004" pitchFamily="49" charset="0"/>
              </a:rPr>
              <a:t>(inputs=inputs)</a:t>
            </a:r>
            <a:endParaRPr lang="en-GB" dirty="0">
              <a:latin typeface="Cascadia Code" panose="020B0609020000020004" pitchFamily="49" charset="0"/>
              <a:cs typeface="Cascadia Code" panose="020B0609020000020004" pitchFamily="49" charset="0"/>
            </a:endParaRPr>
          </a:p>
          <a:p>
            <a:endParaRPr lang="en-GB" dirty="0"/>
          </a:p>
        </p:txBody>
      </p:sp>
    </p:spTree>
    <p:extLst>
      <p:ext uri="{BB962C8B-B14F-4D97-AF65-F5344CB8AC3E}">
        <p14:creationId xmlns:p14="http://schemas.microsoft.com/office/powerpoint/2010/main" val="31333065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553D3-3FE1-5A6C-4037-6A3AA2FF3593}"/>
              </a:ext>
            </a:extLst>
          </p:cNvPr>
          <p:cNvSpPr>
            <a:spLocks noGrp="1"/>
          </p:cNvSpPr>
          <p:nvPr>
            <p:ph type="title"/>
          </p:nvPr>
        </p:nvSpPr>
        <p:spPr/>
        <p:txBody>
          <a:bodyPr/>
          <a:lstStyle/>
          <a:p>
            <a:r>
              <a:rPr lang="en-IN" dirty="0"/>
              <a:t>Another Crew Example: debate</a:t>
            </a:r>
            <a:endParaRPr lang="en-GB" dirty="0"/>
          </a:p>
        </p:txBody>
      </p:sp>
      <p:sp>
        <p:nvSpPr>
          <p:cNvPr id="3" name="Content Placeholder 2">
            <a:extLst>
              <a:ext uri="{FF2B5EF4-FFF2-40B4-BE49-F238E27FC236}">
                <a16:creationId xmlns:a16="http://schemas.microsoft.com/office/drawing/2014/main" id="{90DEE5A2-F071-9AC0-278D-2E41B567A5D8}"/>
              </a:ext>
            </a:extLst>
          </p:cNvPr>
          <p:cNvSpPr>
            <a:spLocks noGrp="1"/>
          </p:cNvSpPr>
          <p:nvPr>
            <p:ph idx="1"/>
          </p:nvPr>
        </p:nvSpPr>
        <p:spPr/>
        <p:txBody>
          <a:bodyPr/>
          <a:lstStyle/>
          <a:p>
            <a:r>
              <a:rPr lang="en-GB" dirty="0"/>
              <a:t>Code: C:\code\agentic_ai\3_crew\debate</a:t>
            </a:r>
          </a:p>
          <a:p>
            <a:r>
              <a:rPr lang="en-GB" dirty="0"/>
              <a:t>Structure is similar</a:t>
            </a:r>
          </a:p>
          <a:p>
            <a:r>
              <a:rPr lang="en-GB" dirty="0"/>
              <a:t>Difference: We are using OpenAI for doing research work and Anthropic for judgement, i.e. two different LLMs</a:t>
            </a:r>
          </a:p>
          <a:p>
            <a:r>
              <a:rPr lang="en-GB" dirty="0"/>
              <a:t>Pre-</a:t>
            </a:r>
            <a:r>
              <a:rPr lang="en-GB" dirty="0" err="1"/>
              <a:t>requisities</a:t>
            </a:r>
            <a:endParaRPr lang="en-GB" dirty="0"/>
          </a:p>
          <a:p>
            <a:pPr lvl="1"/>
            <a:r>
              <a:rPr lang="en-GB" dirty="0"/>
              <a:t>Create an API key for Anthropic (Needs $5 credit)</a:t>
            </a:r>
          </a:p>
          <a:p>
            <a:pPr lvl="1"/>
            <a:r>
              <a:rPr lang="en-GB" dirty="0"/>
              <a:t>Add ANTHROPIC_API_KEY="</a:t>
            </a:r>
            <a:r>
              <a:rPr lang="en-GB" dirty="0" err="1"/>
              <a:t>sk</a:t>
            </a:r>
            <a:r>
              <a:rPr lang="en-GB" dirty="0"/>
              <a:t>-…” to the .env file</a:t>
            </a:r>
          </a:p>
          <a:p>
            <a:pPr lvl="1"/>
            <a:endParaRPr lang="en-GB" dirty="0"/>
          </a:p>
        </p:txBody>
      </p:sp>
    </p:spTree>
    <p:extLst>
      <p:ext uri="{BB962C8B-B14F-4D97-AF65-F5344CB8AC3E}">
        <p14:creationId xmlns:p14="http://schemas.microsoft.com/office/powerpoint/2010/main" val="26001455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4135-7ADB-FBA3-6570-CA96B2E14383}"/>
              </a:ext>
            </a:extLst>
          </p:cNvPr>
          <p:cNvSpPr>
            <a:spLocks noGrp="1"/>
          </p:cNvSpPr>
          <p:nvPr>
            <p:ph type="title"/>
          </p:nvPr>
        </p:nvSpPr>
        <p:spPr/>
        <p:txBody>
          <a:bodyPr/>
          <a:lstStyle/>
          <a:p>
            <a:r>
              <a:rPr lang="en-IN" dirty="0"/>
              <a:t>Context</a:t>
            </a:r>
            <a:endParaRPr lang="en-GB" dirty="0"/>
          </a:p>
        </p:txBody>
      </p:sp>
      <p:sp>
        <p:nvSpPr>
          <p:cNvPr id="3" name="Content Placeholder 2">
            <a:extLst>
              <a:ext uri="{FF2B5EF4-FFF2-40B4-BE49-F238E27FC236}">
                <a16:creationId xmlns:a16="http://schemas.microsoft.com/office/drawing/2014/main" id="{062CD2E9-045C-A3C0-2863-BCC087161845}"/>
              </a:ext>
            </a:extLst>
          </p:cNvPr>
          <p:cNvSpPr>
            <a:spLocks noGrp="1"/>
          </p:cNvSpPr>
          <p:nvPr>
            <p:ph idx="1"/>
          </p:nvPr>
        </p:nvSpPr>
        <p:spPr/>
        <p:txBody>
          <a:bodyPr>
            <a:normAutofit fontScale="62500" lnSpcReduction="20000"/>
          </a:bodyPr>
          <a:lstStyle/>
          <a:p>
            <a:r>
              <a:rPr lang="en-IN" b="1" dirty="0"/>
              <a:t>Context</a:t>
            </a:r>
            <a:r>
              <a:rPr lang="en-IN" dirty="0"/>
              <a:t>: </a:t>
            </a:r>
            <a:r>
              <a:rPr lang="en-US" dirty="0"/>
              <a:t>Input data or environment an agent or task uses to perform its function</a:t>
            </a:r>
          </a:p>
          <a:p>
            <a:r>
              <a:rPr lang="en-GB" dirty="0"/>
              <a:t>Types</a:t>
            </a:r>
          </a:p>
          <a:p>
            <a:pPr lvl="1"/>
            <a:r>
              <a:rPr lang="en-US" dirty="0"/>
              <a:t>User inputs – Values passed at runtime (like "topic": "AI LLMs")</a:t>
            </a:r>
          </a:p>
          <a:p>
            <a:pPr lvl="1"/>
            <a:r>
              <a:rPr lang="en-US" dirty="0"/>
              <a:t>Task dependencies – Output from one task passed to another</a:t>
            </a:r>
          </a:p>
          <a:p>
            <a:pPr lvl="1"/>
            <a:r>
              <a:rPr lang="en-US" dirty="0"/>
              <a:t>Knowledge sources – Files, web, documents, databases (optional)</a:t>
            </a:r>
          </a:p>
          <a:p>
            <a:r>
              <a:rPr lang="en-GB" dirty="0"/>
              <a:t>Example</a:t>
            </a:r>
          </a:p>
          <a:p>
            <a:pPr lvl="1"/>
            <a:r>
              <a:rPr lang="en-US" dirty="0" err="1">
                <a:solidFill>
                  <a:srgbClr val="FF0000"/>
                </a:solidFill>
              </a:rPr>
              <a:t>research_task</a:t>
            </a:r>
            <a:r>
              <a:rPr lang="en-US" dirty="0"/>
              <a:t>:</a:t>
            </a:r>
          </a:p>
          <a:p>
            <a:pPr lvl="1"/>
            <a:r>
              <a:rPr lang="en-US" dirty="0"/>
              <a:t>  description: &gt;</a:t>
            </a:r>
          </a:p>
          <a:p>
            <a:pPr lvl="1"/>
            <a:r>
              <a:rPr lang="en-US" dirty="0"/>
              <a:t>    Conduct thorough research on company {company}. Focus on:</a:t>
            </a:r>
          </a:p>
          <a:p>
            <a:pPr lvl="1"/>
            <a:r>
              <a:rPr lang="en-US" dirty="0"/>
              <a:t>     …</a:t>
            </a:r>
          </a:p>
          <a:p>
            <a:pPr lvl="1"/>
            <a:endParaRPr lang="en-US" dirty="0"/>
          </a:p>
          <a:p>
            <a:pPr lvl="1"/>
            <a:r>
              <a:rPr lang="en-US" dirty="0" err="1">
                <a:solidFill>
                  <a:srgbClr val="FF0000"/>
                </a:solidFill>
              </a:rPr>
              <a:t>analysis_task</a:t>
            </a:r>
            <a:r>
              <a:rPr lang="en-US" dirty="0"/>
              <a:t>:</a:t>
            </a:r>
          </a:p>
          <a:p>
            <a:pPr lvl="1"/>
            <a:r>
              <a:rPr lang="en-US" dirty="0"/>
              <a:t>  description: &gt;</a:t>
            </a:r>
          </a:p>
          <a:p>
            <a:pPr lvl="1"/>
            <a:r>
              <a:rPr lang="en-US" dirty="0"/>
              <a:t>    Analyze the research findings and create a comprehensive report on {company}.</a:t>
            </a:r>
          </a:p>
          <a:p>
            <a:pPr lvl="1"/>
            <a:r>
              <a:rPr lang="en-US" dirty="0"/>
              <a:t>    …</a:t>
            </a:r>
          </a:p>
          <a:p>
            <a:pPr lvl="1"/>
            <a:r>
              <a:rPr lang="en-US" dirty="0">
                <a:highlight>
                  <a:srgbClr val="FFFF00"/>
                </a:highlight>
              </a:rPr>
              <a:t>context:</a:t>
            </a:r>
          </a:p>
          <a:p>
            <a:pPr lvl="1"/>
            <a:r>
              <a:rPr lang="en-US" dirty="0">
                <a:highlight>
                  <a:srgbClr val="FFFF00"/>
                </a:highlight>
              </a:rPr>
              <a:t>    - </a:t>
            </a:r>
            <a:r>
              <a:rPr lang="en-US" b="1" dirty="0" err="1">
                <a:solidFill>
                  <a:srgbClr val="FF0000"/>
                </a:solidFill>
                <a:highlight>
                  <a:srgbClr val="FFFF00"/>
                </a:highlight>
              </a:rPr>
              <a:t>research_task</a:t>
            </a:r>
            <a:endParaRPr lang="en-GB" dirty="0"/>
          </a:p>
        </p:txBody>
      </p:sp>
      <p:sp>
        <p:nvSpPr>
          <p:cNvPr id="4" name="TextBox 3">
            <a:extLst>
              <a:ext uri="{FF2B5EF4-FFF2-40B4-BE49-F238E27FC236}">
                <a16:creationId xmlns:a16="http://schemas.microsoft.com/office/drawing/2014/main" id="{68055929-88A9-21BA-DB18-63A7A901C2F5}"/>
              </a:ext>
            </a:extLst>
          </p:cNvPr>
          <p:cNvSpPr txBox="1"/>
          <p:nvPr/>
        </p:nvSpPr>
        <p:spPr>
          <a:xfrm>
            <a:off x="3354546" y="5283976"/>
            <a:ext cx="4274761" cy="646331"/>
          </a:xfrm>
          <a:prstGeom prst="rect">
            <a:avLst/>
          </a:prstGeom>
          <a:solidFill>
            <a:schemeClr val="accent2">
              <a:lumMod val="50000"/>
            </a:schemeClr>
          </a:solidFill>
        </p:spPr>
        <p:txBody>
          <a:bodyPr wrap="square" rtlCol="0">
            <a:spAutoFit/>
          </a:bodyPr>
          <a:lstStyle/>
          <a:p>
            <a:r>
              <a:rPr lang="en-IN" dirty="0">
                <a:solidFill>
                  <a:schemeClr val="bg1"/>
                </a:solidFill>
              </a:rPr>
              <a:t>Meaning: The full output of the research task will be available to the analysis task</a:t>
            </a:r>
            <a:endParaRPr lang="en-GB" dirty="0">
              <a:solidFill>
                <a:schemeClr val="bg1"/>
              </a:solidFill>
            </a:endParaRPr>
          </a:p>
        </p:txBody>
      </p:sp>
    </p:spTree>
    <p:extLst>
      <p:ext uri="{BB962C8B-B14F-4D97-AF65-F5344CB8AC3E}">
        <p14:creationId xmlns:p14="http://schemas.microsoft.com/office/powerpoint/2010/main" val="18188386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9B0D-60F5-8DB5-B765-B02F71A361EC}"/>
              </a:ext>
            </a:extLst>
          </p:cNvPr>
          <p:cNvSpPr>
            <a:spLocks noGrp="1"/>
          </p:cNvSpPr>
          <p:nvPr>
            <p:ph type="title"/>
          </p:nvPr>
        </p:nvSpPr>
        <p:spPr/>
        <p:txBody>
          <a:bodyPr/>
          <a:lstStyle/>
          <a:p>
            <a:r>
              <a:rPr lang="en-IN" dirty="0"/>
              <a:t>Financial Researcher Project</a:t>
            </a:r>
            <a:endParaRPr lang="en-GB" dirty="0"/>
          </a:p>
        </p:txBody>
      </p:sp>
      <p:sp>
        <p:nvSpPr>
          <p:cNvPr id="3" name="Content Placeholder 2">
            <a:extLst>
              <a:ext uri="{FF2B5EF4-FFF2-40B4-BE49-F238E27FC236}">
                <a16:creationId xmlns:a16="http://schemas.microsoft.com/office/drawing/2014/main" id="{8E63E0C2-C763-E27D-1756-0D4EE5E828B6}"/>
              </a:ext>
            </a:extLst>
          </p:cNvPr>
          <p:cNvSpPr>
            <a:spLocks noGrp="1"/>
          </p:cNvSpPr>
          <p:nvPr>
            <p:ph idx="1"/>
          </p:nvPr>
        </p:nvSpPr>
        <p:spPr/>
        <p:txBody>
          <a:bodyPr>
            <a:normAutofit fontScale="85000" lnSpcReduction="20000"/>
          </a:bodyPr>
          <a:lstStyle/>
          <a:p>
            <a:r>
              <a:rPr lang="en-IN" dirty="0"/>
              <a:t>Code: C:\code\agentic_ai\3_crew\financial_researcher</a:t>
            </a:r>
          </a:p>
          <a:p>
            <a:r>
              <a:rPr lang="en-IN" dirty="0"/>
              <a:t>Uses </a:t>
            </a:r>
            <a:r>
              <a:rPr lang="en-IN" i="1" dirty="0"/>
              <a:t>context</a:t>
            </a:r>
          </a:p>
          <a:p>
            <a:r>
              <a:rPr lang="en-IN" dirty="0"/>
              <a:t>Also, for searching the web, makes use of “</a:t>
            </a:r>
            <a:r>
              <a:rPr lang="en-IN" dirty="0" err="1"/>
              <a:t>serper</a:t>
            </a:r>
            <a:r>
              <a:rPr lang="en-IN" dirty="0"/>
              <a:t>” (Search Engine Results Page)</a:t>
            </a:r>
          </a:p>
          <a:p>
            <a:pPr lvl="1"/>
            <a:r>
              <a:rPr lang="en-IN" dirty="0"/>
              <a:t>Go to </a:t>
            </a:r>
            <a:r>
              <a:rPr lang="en-IN" dirty="0" err="1"/>
              <a:t>serper</a:t>
            </a:r>
            <a:r>
              <a:rPr lang="en-IN" dirty="0"/>
              <a:t> website and create an API key (First 2500 queries are free)</a:t>
            </a:r>
          </a:p>
          <a:p>
            <a:pPr lvl="1"/>
            <a:r>
              <a:rPr lang="en-IN" dirty="0"/>
              <a:t>Add to the local project’s .env file as SERPER_API_KEY</a:t>
            </a:r>
          </a:p>
          <a:p>
            <a:r>
              <a:rPr lang="en-IN" dirty="0"/>
              <a:t>In crew.py file</a:t>
            </a:r>
          </a:p>
          <a:p>
            <a:pPr lvl="1"/>
            <a:r>
              <a:rPr lang="en-US" dirty="0"/>
              <a:t>from </a:t>
            </a:r>
            <a:r>
              <a:rPr lang="en-US" dirty="0" err="1"/>
              <a:t>crewai_tools</a:t>
            </a:r>
            <a:r>
              <a:rPr lang="en-US" dirty="0"/>
              <a:t> import </a:t>
            </a:r>
            <a:r>
              <a:rPr lang="en-US" dirty="0" err="1">
                <a:solidFill>
                  <a:srgbClr val="FF0000"/>
                </a:solidFill>
              </a:rPr>
              <a:t>SerperDevTool</a:t>
            </a:r>
            <a:endParaRPr lang="en-US" dirty="0">
              <a:solidFill>
                <a:srgbClr val="FF0000"/>
              </a:solidFill>
            </a:endParaRPr>
          </a:p>
          <a:p>
            <a:pPr lvl="1"/>
            <a:r>
              <a:rPr lang="en-US" dirty="0"/>
              <a:t>@agent</a:t>
            </a:r>
          </a:p>
          <a:p>
            <a:pPr lvl="1"/>
            <a:r>
              <a:rPr lang="en-US" dirty="0"/>
              <a:t>    def researcher(self) -&gt; Agent:</a:t>
            </a:r>
          </a:p>
          <a:p>
            <a:pPr lvl="1"/>
            <a:r>
              <a:rPr lang="en-US" dirty="0"/>
              <a:t>        return Agent(</a:t>
            </a:r>
          </a:p>
          <a:p>
            <a:pPr lvl="1"/>
            <a:r>
              <a:rPr lang="en-US" dirty="0"/>
              <a:t>            config=</a:t>
            </a:r>
            <a:r>
              <a:rPr lang="en-US" dirty="0" err="1"/>
              <a:t>self.agents_config</a:t>
            </a:r>
            <a:r>
              <a:rPr lang="en-US" dirty="0"/>
              <a:t>['researcher'],</a:t>
            </a:r>
          </a:p>
          <a:p>
            <a:pPr lvl="1"/>
            <a:r>
              <a:rPr lang="en-US" dirty="0"/>
              <a:t>            verbose=True,</a:t>
            </a:r>
          </a:p>
          <a:p>
            <a:pPr lvl="1"/>
            <a:r>
              <a:rPr lang="en-US" dirty="0"/>
              <a:t>            tools=[</a:t>
            </a:r>
            <a:r>
              <a:rPr lang="en-US" dirty="0" err="1">
                <a:solidFill>
                  <a:srgbClr val="FF0000"/>
                </a:solidFill>
              </a:rPr>
              <a:t>SerperDevTool</a:t>
            </a:r>
            <a:r>
              <a:rPr lang="en-US" dirty="0">
                <a:solidFill>
                  <a:srgbClr val="FF0000"/>
                </a:solidFill>
              </a:rPr>
              <a:t>()</a:t>
            </a:r>
            <a:r>
              <a:rPr lang="en-US" dirty="0"/>
              <a:t>]</a:t>
            </a:r>
          </a:p>
          <a:p>
            <a:pPr lvl="1"/>
            <a:r>
              <a:rPr lang="en-US" dirty="0"/>
              <a:t>        )</a:t>
            </a:r>
            <a:endParaRPr lang="en-IN" dirty="0"/>
          </a:p>
        </p:txBody>
      </p:sp>
    </p:spTree>
    <p:extLst>
      <p:ext uri="{BB962C8B-B14F-4D97-AF65-F5344CB8AC3E}">
        <p14:creationId xmlns:p14="http://schemas.microsoft.com/office/powerpoint/2010/main" val="225107607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A4DF7-992E-E063-303A-A014345B610F}"/>
              </a:ext>
            </a:extLst>
          </p:cNvPr>
          <p:cNvSpPr>
            <a:spLocks noGrp="1"/>
          </p:cNvSpPr>
          <p:nvPr>
            <p:ph type="title"/>
          </p:nvPr>
        </p:nvSpPr>
        <p:spPr/>
        <p:txBody>
          <a:bodyPr/>
          <a:lstStyle/>
          <a:p>
            <a:r>
              <a:rPr lang="en-IN" dirty="0"/>
              <a:t>Structured Output</a:t>
            </a:r>
            <a:endParaRPr lang="en-GB" dirty="0"/>
          </a:p>
        </p:txBody>
      </p:sp>
      <p:sp>
        <p:nvSpPr>
          <p:cNvPr id="3" name="Content Placeholder 2">
            <a:extLst>
              <a:ext uri="{FF2B5EF4-FFF2-40B4-BE49-F238E27FC236}">
                <a16:creationId xmlns:a16="http://schemas.microsoft.com/office/drawing/2014/main" id="{E1A68EE1-63F9-48C1-325D-2295E5AD7A10}"/>
              </a:ext>
            </a:extLst>
          </p:cNvPr>
          <p:cNvSpPr>
            <a:spLocks noGrp="1"/>
          </p:cNvSpPr>
          <p:nvPr>
            <p:ph idx="1"/>
          </p:nvPr>
        </p:nvSpPr>
        <p:spPr/>
        <p:txBody>
          <a:bodyPr>
            <a:normAutofit fontScale="40000" lnSpcReduction="20000"/>
          </a:bodyPr>
          <a:lstStyle/>
          <a:p>
            <a:r>
              <a:rPr lang="en-US" sz="6000" b="1" dirty="0"/>
              <a:t>Structured output</a:t>
            </a:r>
            <a:r>
              <a:rPr lang="en-US" sz="6000" dirty="0"/>
              <a:t>: Define the expected format of an agent's output using a schema — usually JSON-like — so the response is easier to parse, validate, and use programmatically</a:t>
            </a:r>
          </a:p>
          <a:p>
            <a:endParaRPr lang="en-US" dirty="0"/>
          </a:p>
          <a:p>
            <a:r>
              <a:rPr lang="en-GB" dirty="0">
                <a:latin typeface="Cascadia Code" panose="020B0609020000020004" pitchFamily="49" charset="0"/>
                <a:cs typeface="Cascadia Code" panose="020B0609020000020004" pitchFamily="49" charset="0"/>
              </a:rPr>
              <a:t>from </a:t>
            </a:r>
            <a:r>
              <a:rPr lang="en-GB" dirty="0" err="1">
                <a:latin typeface="Cascadia Code" panose="020B0609020000020004" pitchFamily="49" charset="0"/>
                <a:cs typeface="Cascadia Code" panose="020B0609020000020004" pitchFamily="49" charset="0"/>
              </a:rPr>
              <a:t>pydantic</a:t>
            </a:r>
            <a:r>
              <a:rPr lang="en-GB" dirty="0">
                <a:latin typeface="Cascadia Code" panose="020B0609020000020004" pitchFamily="49" charset="0"/>
                <a:cs typeface="Cascadia Code" panose="020B0609020000020004" pitchFamily="49" charset="0"/>
              </a:rPr>
              <a:t> import </a:t>
            </a:r>
            <a:r>
              <a:rPr lang="en-GB" dirty="0" err="1">
                <a:latin typeface="Cascadia Code" panose="020B0609020000020004" pitchFamily="49" charset="0"/>
                <a:cs typeface="Cascadia Code" panose="020B0609020000020004" pitchFamily="49" charset="0"/>
              </a:rPr>
              <a:t>BaseModel</a:t>
            </a:r>
            <a:endParaRPr lang="en-GB" dirty="0">
              <a:latin typeface="Cascadia Code" panose="020B0609020000020004" pitchFamily="49" charset="0"/>
              <a:cs typeface="Cascadia Code" panose="020B0609020000020004" pitchFamily="49" charset="0"/>
            </a:endParaRPr>
          </a:p>
          <a:p>
            <a:r>
              <a:rPr lang="en-GB" dirty="0">
                <a:latin typeface="Cascadia Code" panose="020B0609020000020004" pitchFamily="49" charset="0"/>
                <a:cs typeface="Cascadia Code" panose="020B0609020000020004" pitchFamily="49" charset="0"/>
              </a:rPr>
              <a:t>from typing import List</a:t>
            </a:r>
          </a:p>
          <a:p>
            <a:endParaRPr lang="en-GB" dirty="0">
              <a:latin typeface="Cascadia Code" panose="020B0609020000020004" pitchFamily="49" charset="0"/>
              <a:cs typeface="Cascadia Code" panose="020B0609020000020004" pitchFamily="49" charset="0"/>
            </a:endParaRPr>
          </a:p>
          <a:p>
            <a:r>
              <a:rPr lang="en-GB" dirty="0">
                <a:latin typeface="Cascadia Code" panose="020B0609020000020004" pitchFamily="49" charset="0"/>
                <a:cs typeface="Cascadia Code" panose="020B0609020000020004" pitchFamily="49" charset="0"/>
              </a:rPr>
              <a:t>class Insight(</a:t>
            </a:r>
            <a:r>
              <a:rPr lang="en-GB" dirty="0" err="1">
                <a:latin typeface="Cascadia Code" panose="020B0609020000020004" pitchFamily="49" charset="0"/>
                <a:cs typeface="Cascadia Code" panose="020B0609020000020004" pitchFamily="49" charset="0"/>
              </a:rPr>
              <a:t>BaseModel</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    </a:t>
            </a:r>
            <a:r>
              <a:rPr lang="en-GB" dirty="0" err="1">
                <a:latin typeface="Cascadia Code" panose="020B0609020000020004" pitchFamily="49" charset="0"/>
                <a:cs typeface="Cascadia Code" panose="020B0609020000020004" pitchFamily="49" charset="0"/>
              </a:rPr>
              <a:t>insight_title</a:t>
            </a:r>
            <a:r>
              <a:rPr lang="en-GB" dirty="0">
                <a:latin typeface="Cascadia Code" panose="020B0609020000020004" pitchFamily="49" charset="0"/>
                <a:cs typeface="Cascadia Code" panose="020B0609020000020004" pitchFamily="49" charset="0"/>
              </a:rPr>
              <a:t>: str</a:t>
            </a:r>
          </a:p>
          <a:p>
            <a:r>
              <a:rPr lang="en-GB" dirty="0">
                <a:latin typeface="Cascadia Code" panose="020B0609020000020004" pitchFamily="49" charset="0"/>
                <a:cs typeface="Cascadia Code" panose="020B0609020000020004" pitchFamily="49" charset="0"/>
              </a:rPr>
              <a:t>    </a:t>
            </a:r>
            <a:r>
              <a:rPr lang="en-GB" dirty="0" err="1">
                <a:latin typeface="Cascadia Code" panose="020B0609020000020004" pitchFamily="49" charset="0"/>
                <a:cs typeface="Cascadia Code" panose="020B0609020000020004" pitchFamily="49" charset="0"/>
              </a:rPr>
              <a:t>insight_detail</a:t>
            </a:r>
            <a:r>
              <a:rPr lang="en-GB" dirty="0">
                <a:latin typeface="Cascadia Code" panose="020B0609020000020004" pitchFamily="49" charset="0"/>
                <a:cs typeface="Cascadia Code" panose="020B0609020000020004" pitchFamily="49" charset="0"/>
              </a:rPr>
              <a:t>: str</a:t>
            </a:r>
          </a:p>
          <a:p>
            <a:endParaRPr lang="en-GB" dirty="0">
              <a:latin typeface="Cascadia Code" panose="020B0609020000020004" pitchFamily="49" charset="0"/>
              <a:cs typeface="Cascadia Code" panose="020B0609020000020004" pitchFamily="49" charset="0"/>
            </a:endParaRPr>
          </a:p>
          <a:p>
            <a:r>
              <a:rPr lang="en-GB" dirty="0">
                <a:latin typeface="Cascadia Code" panose="020B0609020000020004" pitchFamily="49" charset="0"/>
                <a:cs typeface="Cascadia Code" panose="020B0609020000020004" pitchFamily="49" charset="0"/>
              </a:rPr>
              <a:t>class </a:t>
            </a:r>
            <a:r>
              <a:rPr lang="en-GB" dirty="0" err="1">
                <a:latin typeface="Cascadia Code" panose="020B0609020000020004" pitchFamily="49" charset="0"/>
                <a:cs typeface="Cascadia Code" panose="020B0609020000020004" pitchFamily="49" charset="0"/>
              </a:rPr>
              <a:t>ReportOutput</a:t>
            </a:r>
            <a:r>
              <a:rPr lang="en-GB" dirty="0">
                <a:latin typeface="Cascadia Code" panose="020B0609020000020004" pitchFamily="49" charset="0"/>
                <a:cs typeface="Cascadia Code" panose="020B0609020000020004" pitchFamily="49" charset="0"/>
              </a:rPr>
              <a:t>(</a:t>
            </a:r>
            <a:r>
              <a:rPr lang="en-GB" dirty="0" err="1">
                <a:latin typeface="Cascadia Code" panose="020B0609020000020004" pitchFamily="49" charset="0"/>
                <a:cs typeface="Cascadia Code" panose="020B0609020000020004" pitchFamily="49" charset="0"/>
              </a:rPr>
              <a:t>BaseModel</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    </a:t>
            </a:r>
            <a:r>
              <a:rPr lang="en-GB" dirty="0" err="1">
                <a:latin typeface="Cascadia Code" panose="020B0609020000020004" pitchFamily="49" charset="0"/>
                <a:cs typeface="Cascadia Code" panose="020B0609020000020004" pitchFamily="49" charset="0"/>
              </a:rPr>
              <a:t>company_name</a:t>
            </a:r>
            <a:r>
              <a:rPr lang="en-GB" dirty="0">
                <a:latin typeface="Cascadia Code" panose="020B0609020000020004" pitchFamily="49" charset="0"/>
                <a:cs typeface="Cascadia Code" panose="020B0609020000020004" pitchFamily="49" charset="0"/>
              </a:rPr>
              <a:t>: str</a:t>
            </a:r>
          </a:p>
          <a:p>
            <a:r>
              <a:rPr lang="en-GB" dirty="0">
                <a:latin typeface="Cascadia Code" panose="020B0609020000020004" pitchFamily="49" charset="0"/>
                <a:cs typeface="Cascadia Code" panose="020B0609020000020004" pitchFamily="49" charset="0"/>
              </a:rPr>
              <a:t>    summary: str</a:t>
            </a:r>
          </a:p>
          <a:p>
            <a:r>
              <a:rPr lang="en-GB" dirty="0">
                <a:latin typeface="Cascadia Code" panose="020B0609020000020004" pitchFamily="49" charset="0"/>
                <a:cs typeface="Cascadia Code" panose="020B0609020000020004" pitchFamily="49" charset="0"/>
              </a:rPr>
              <a:t>    insights: List[Insight]</a:t>
            </a:r>
          </a:p>
          <a:p>
            <a:endParaRPr lang="en-GB" dirty="0">
              <a:latin typeface="Cascadia Code" panose="020B0609020000020004" pitchFamily="49" charset="0"/>
              <a:cs typeface="Cascadia Code" panose="020B0609020000020004" pitchFamily="49" charset="0"/>
            </a:endParaRPr>
          </a:p>
          <a:p>
            <a:r>
              <a:rPr lang="en-GB" dirty="0">
                <a:latin typeface="Cascadia Code" panose="020B0609020000020004" pitchFamily="49" charset="0"/>
                <a:cs typeface="Cascadia Code" panose="020B0609020000020004" pitchFamily="49" charset="0"/>
              </a:rPr>
              <a:t>validated = </a:t>
            </a:r>
            <a:r>
              <a:rPr lang="en-GB" dirty="0" err="1">
                <a:latin typeface="Cascadia Code" panose="020B0609020000020004" pitchFamily="49" charset="0"/>
                <a:cs typeface="Cascadia Code" panose="020B0609020000020004" pitchFamily="49" charset="0"/>
              </a:rPr>
              <a:t>ReportOutput.parse_raw</a:t>
            </a:r>
            <a:r>
              <a:rPr lang="en-GB" dirty="0">
                <a:latin typeface="Cascadia Code" panose="020B0609020000020004" pitchFamily="49" charset="0"/>
                <a:cs typeface="Cascadia Code" panose="020B0609020000020004" pitchFamily="49" charset="0"/>
              </a:rPr>
              <a:t>(</a:t>
            </a:r>
            <a:r>
              <a:rPr lang="en-GB" dirty="0" err="1">
                <a:latin typeface="Cascadia Code" panose="020B0609020000020004" pitchFamily="49" charset="0"/>
                <a:cs typeface="Cascadia Code" panose="020B0609020000020004" pitchFamily="49" charset="0"/>
              </a:rPr>
              <a:t>result_from_agent</a:t>
            </a:r>
            <a:r>
              <a:rPr lang="en-GB" dirty="0">
                <a:latin typeface="Cascadia Code" panose="020B0609020000020004" pitchFamily="49" charset="0"/>
                <a:cs typeface="Cascadia Code" panose="020B0609020000020004" pitchFamily="49" charset="0"/>
              </a:rPr>
              <a:t>)</a:t>
            </a:r>
            <a:endParaRPr lang="en-GB" dirty="0"/>
          </a:p>
        </p:txBody>
      </p:sp>
      <p:sp>
        <p:nvSpPr>
          <p:cNvPr id="4" name="TextBox 3">
            <a:extLst>
              <a:ext uri="{FF2B5EF4-FFF2-40B4-BE49-F238E27FC236}">
                <a16:creationId xmlns:a16="http://schemas.microsoft.com/office/drawing/2014/main" id="{85A3DA64-456A-F061-E494-206A1D608536}"/>
              </a:ext>
            </a:extLst>
          </p:cNvPr>
          <p:cNvSpPr txBox="1"/>
          <p:nvPr/>
        </p:nvSpPr>
        <p:spPr>
          <a:xfrm>
            <a:off x="6044813" y="3818143"/>
            <a:ext cx="4760464" cy="923330"/>
          </a:xfrm>
          <a:prstGeom prst="rect">
            <a:avLst/>
          </a:prstGeom>
          <a:solidFill>
            <a:schemeClr val="accent4">
              <a:lumMod val="20000"/>
              <a:lumOff val="80000"/>
            </a:schemeClr>
          </a:solidFill>
        </p:spPr>
        <p:txBody>
          <a:bodyPr wrap="square" rtlCol="0">
            <a:spAutoFit/>
          </a:bodyPr>
          <a:lstStyle/>
          <a:p>
            <a:r>
              <a:rPr lang="en-IN" dirty="0"/>
              <a:t>Later when we create tasks for agents, we would specify that the output from them would be expected in this format</a:t>
            </a:r>
            <a:endParaRPr lang="en-GB" dirty="0"/>
          </a:p>
        </p:txBody>
      </p:sp>
    </p:spTree>
    <p:extLst>
      <p:ext uri="{BB962C8B-B14F-4D97-AF65-F5344CB8AC3E}">
        <p14:creationId xmlns:p14="http://schemas.microsoft.com/office/powerpoint/2010/main" val="399136060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9F79-4629-52C2-E479-A77B238CC195}"/>
              </a:ext>
            </a:extLst>
          </p:cNvPr>
          <p:cNvSpPr>
            <a:spLocks noGrp="1"/>
          </p:cNvSpPr>
          <p:nvPr>
            <p:ph type="title"/>
          </p:nvPr>
        </p:nvSpPr>
        <p:spPr/>
        <p:txBody>
          <a:bodyPr/>
          <a:lstStyle/>
          <a:p>
            <a:r>
              <a:rPr lang="en-IN" dirty="0"/>
              <a:t>Memory (Short Term and Long term)</a:t>
            </a:r>
            <a:endParaRPr lang="en-GB" dirty="0"/>
          </a:p>
        </p:txBody>
      </p:sp>
      <p:sp>
        <p:nvSpPr>
          <p:cNvPr id="3" name="Content Placeholder 2">
            <a:extLst>
              <a:ext uri="{FF2B5EF4-FFF2-40B4-BE49-F238E27FC236}">
                <a16:creationId xmlns:a16="http://schemas.microsoft.com/office/drawing/2014/main" id="{479AB177-DD1C-5D2D-8EF6-00D39BB5369E}"/>
              </a:ext>
            </a:extLst>
          </p:cNvPr>
          <p:cNvSpPr>
            <a:spLocks noGrp="1"/>
          </p:cNvSpPr>
          <p:nvPr>
            <p:ph idx="1"/>
          </p:nvPr>
        </p:nvSpPr>
        <p:spPr/>
        <p:txBody>
          <a:bodyPr/>
          <a:lstStyle/>
          <a:p>
            <a:r>
              <a:rPr lang="en-US" b="1" dirty="0"/>
              <a:t>Memory</a:t>
            </a:r>
            <a:r>
              <a:rPr lang="en-US" dirty="0"/>
              <a:t>: Helps agents retain context, enabling continuity, reasoning, and better performance over time</a:t>
            </a:r>
          </a:p>
          <a:p>
            <a:r>
              <a:rPr lang="en-US" dirty="0"/>
              <a:t>Two types: </a:t>
            </a:r>
            <a:r>
              <a:rPr lang="en-US" b="1" dirty="0"/>
              <a:t>Short-term memory </a:t>
            </a:r>
            <a:r>
              <a:rPr lang="en-US" dirty="0"/>
              <a:t>and </a:t>
            </a:r>
            <a:r>
              <a:rPr lang="en-US" b="1" dirty="0"/>
              <a:t>Long-term memory</a:t>
            </a:r>
          </a:p>
          <a:p>
            <a:endParaRPr lang="en-US" b="1" dirty="0"/>
          </a:p>
          <a:p>
            <a:endParaRPr lang="en-US" b="1" dirty="0"/>
          </a:p>
          <a:p>
            <a:endParaRPr lang="en-US" b="1" dirty="0"/>
          </a:p>
          <a:p>
            <a:endParaRPr lang="en-US" b="1" dirty="0"/>
          </a:p>
          <a:p>
            <a:r>
              <a:rPr lang="en-US" b="1" dirty="0"/>
              <a:t>Entity memory</a:t>
            </a:r>
            <a:r>
              <a:rPr lang="en-US" dirty="0"/>
              <a:t>: Information about people, places, concepts during tasks, facilitating deeper understanding and relationship mapping</a:t>
            </a:r>
          </a:p>
          <a:p>
            <a:endParaRPr lang="en-GB" dirty="0"/>
          </a:p>
        </p:txBody>
      </p:sp>
      <p:graphicFrame>
        <p:nvGraphicFramePr>
          <p:cNvPr id="4" name="Table 3">
            <a:extLst>
              <a:ext uri="{FF2B5EF4-FFF2-40B4-BE49-F238E27FC236}">
                <a16:creationId xmlns:a16="http://schemas.microsoft.com/office/drawing/2014/main" id="{F41906DF-DDED-AB0E-C751-70C895FD5B9F}"/>
              </a:ext>
            </a:extLst>
          </p:cNvPr>
          <p:cNvGraphicFramePr>
            <a:graphicFrameLocks noGrp="1"/>
          </p:cNvGraphicFramePr>
          <p:nvPr>
            <p:extLst>
              <p:ext uri="{D42A27DB-BD31-4B8C-83A1-F6EECF244321}">
                <p14:modId xmlns:p14="http://schemas.microsoft.com/office/powerpoint/2010/main" val="2396153624"/>
              </p:ext>
            </p:extLst>
          </p:nvPr>
        </p:nvGraphicFramePr>
        <p:xfrm>
          <a:off x="963842" y="3331199"/>
          <a:ext cx="10515600" cy="1828800"/>
        </p:xfrm>
        <a:graphic>
          <a:graphicData uri="http://schemas.openxmlformats.org/drawingml/2006/table">
            <a:tbl>
              <a:tblPr>
                <a:tableStyleId>{E8B1032C-EA38-4F05-BA0D-38AFFFC7BED3}</a:tableStyleId>
              </a:tblPr>
              <a:tblGrid>
                <a:gridCol w="2554155">
                  <a:extLst>
                    <a:ext uri="{9D8B030D-6E8A-4147-A177-3AD203B41FA5}">
                      <a16:colId xmlns:a16="http://schemas.microsoft.com/office/drawing/2014/main" val="2232297717"/>
                    </a:ext>
                  </a:extLst>
                </a:gridCol>
                <a:gridCol w="3566858">
                  <a:extLst>
                    <a:ext uri="{9D8B030D-6E8A-4147-A177-3AD203B41FA5}">
                      <a16:colId xmlns:a16="http://schemas.microsoft.com/office/drawing/2014/main" val="2136480110"/>
                    </a:ext>
                  </a:extLst>
                </a:gridCol>
                <a:gridCol w="4394587">
                  <a:extLst>
                    <a:ext uri="{9D8B030D-6E8A-4147-A177-3AD203B41FA5}">
                      <a16:colId xmlns:a16="http://schemas.microsoft.com/office/drawing/2014/main" val="768338775"/>
                    </a:ext>
                  </a:extLst>
                </a:gridCol>
              </a:tblGrid>
              <a:tr h="0">
                <a:tc>
                  <a:txBody>
                    <a:bodyPr/>
                    <a:lstStyle/>
                    <a:p>
                      <a:r>
                        <a:rPr lang="en-GB" b="1" dirty="0"/>
                        <a:t>Feature</a:t>
                      </a:r>
                    </a:p>
                  </a:txBody>
                  <a:tcPr anchor="ctr"/>
                </a:tc>
                <a:tc>
                  <a:txBody>
                    <a:bodyPr/>
                    <a:lstStyle/>
                    <a:p>
                      <a:r>
                        <a:rPr lang="en-GB" b="1" dirty="0"/>
                        <a:t>Short-Term Memory</a:t>
                      </a:r>
                    </a:p>
                  </a:txBody>
                  <a:tcPr anchor="ctr"/>
                </a:tc>
                <a:tc>
                  <a:txBody>
                    <a:bodyPr/>
                    <a:lstStyle/>
                    <a:p>
                      <a:r>
                        <a:rPr lang="en-GB" b="1" dirty="0"/>
                        <a:t>Long-Term Memory</a:t>
                      </a:r>
                    </a:p>
                  </a:txBody>
                  <a:tcPr anchor="ctr"/>
                </a:tc>
                <a:extLst>
                  <a:ext uri="{0D108BD9-81ED-4DB2-BD59-A6C34878D82A}">
                    <a16:rowId xmlns:a16="http://schemas.microsoft.com/office/drawing/2014/main" val="1013697112"/>
                  </a:ext>
                </a:extLst>
              </a:tr>
              <a:tr h="0">
                <a:tc>
                  <a:txBody>
                    <a:bodyPr/>
                    <a:lstStyle/>
                    <a:p>
                      <a:r>
                        <a:rPr lang="en-GB"/>
                        <a:t>Scope</a:t>
                      </a:r>
                    </a:p>
                  </a:txBody>
                  <a:tcPr anchor="ctr"/>
                </a:tc>
                <a:tc>
                  <a:txBody>
                    <a:bodyPr/>
                    <a:lstStyle/>
                    <a:p>
                      <a:r>
                        <a:rPr lang="en-GB"/>
                        <a:t>One crew run (kickoff())</a:t>
                      </a:r>
                    </a:p>
                  </a:txBody>
                  <a:tcPr anchor="ctr"/>
                </a:tc>
                <a:tc>
                  <a:txBody>
                    <a:bodyPr/>
                    <a:lstStyle/>
                    <a:p>
                      <a:r>
                        <a:rPr lang="en-GB"/>
                        <a:t>Across multiple runs</a:t>
                      </a:r>
                    </a:p>
                  </a:txBody>
                  <a:tcPr anchor="ctr"/>
                </a:tc>
                <a:extLst>
                  <a:ext uri="{0D108BD9-81ED-4DB2-BD59-A6C34878D82A}">
                    <a16:rowId xmlns:a16="http://schemas.microsoft.com/office/drawing/2014/main" val="1760818962"/>
                  </a:ext>
                </a:extLst>
              </a:tr>
              <a:tr h="0">
                <a:tc>
                  <a:txBody>
                    <a:bodyPr/>
                    <a:lstStyle/>
                    <a:p>
                      <a:r>
                        <a:rPr lang="en-GB"/>
                        <a:t>Config Needed</a:t>
                      </a:r>
                    </a:p>
                  </a:txBody>
                  <a:tcPr anchor="ctr"/>
                </a:tc>
                <a:tc>
                  <a:txBody>
                    <a:bodyPr/>
                    <a:lstStyle/>
                    <a:p>
                      <a:r>
                        <a:rPr lang="en-GB" dirty="0"/>
                        <a:t>No (automatic via context)</a:t>
                      </a:r>
                    </a:p>
                  </a:txBody>
                  <a:tcPr anchor="ctr"/>
                </a:tc>
                <a:tc>
                  <a:txBody>
                    <a:bodyPr/>
                    <a:lstStyle/>
                    <a:p>
                      <a:r>
                        <a:rPr lang="en-US"/>
                        <a:t>Yes (requires vector DB or memory)</a:t>
                      </a:r>
                    </a:p>
                  </a:txBody>
                  <a:tcPr anchor="ctr"/>
                </a:tc>
                <a:extLst>
                  <a:ext uri="{0D108BD9-81ED-4DB2-BD59-A6C34878D82A}">
                    <a16:rowId xmlns:a16="http://schemas.microsoft.com/office/drawing/2014/main" val="2035623377"/>
                  </a:ext>
                </a:extLst>
              </a:tr>
              <a:tr h="0">
                <a:tc>
                  <a:txBody>
                    <a:bodyPr/>
                    <a:lstStyle/>
                    <a:p>
                      <a:r>
                        <a:rPr lang="en-GB"/>
                        <a:t>Use Case</a:t>
                      </a:r>
                    </a:p>
                  </a:txBody>
                  <a:tcPr anchor="ctr"/>
                </a:tc>
                <a:tc>
                  <a:txBody>
                    <a:bodyPr/>
                    <a:lstStyle/>
                    <a:p>
                      <a:r>
                        <a:rPr lang="en-GB"/>
                        <a:t>Task chaining</a:t>
                      </a:r>
                    </a:p>
                  </a:txBody>
                  <a:tcPr anchor="ctr"/>
                </a:tc>
                <a:tc>
                  <a:txBody>
                    <a:bodyPr/>
                    <a:lstStyle/>
                    <a:p>
                      <a:r>
                        <a:rPr lang="en-GB"/>
                        <a:t>Personalized agents, retention</a:t>
                      </a:r>
                    </a:p>
                  </a:txBody>
                  <a:tcPr anchor="ctr"/>
                </a:tc>
                <a:extLst>
                  <a:ext uri="{0D108BD9-81ED-4DB2-BD59-A6C34878D82A}">
                    <a16:rowId xmlns:a16="http://schemas.microsoft.com/office/drawing/2014/main" val="883336884"/>
                  </a:ext>
                </a:extLst>
              </a:tr>
              <a:tr h="0">
                <a:tc>
                  <a:txBody>
                    <a:bodyPr/>
                    <a:lstStyle/>
                    <a:p>
                      <a:r>
                        <a:rPr lang="en-GB"/>
                        <a:t>Example</a:t>
                      </a:r>
                    </a:p>
                  </a:txBody>
                  <a:tcPr anchor="ctr"/>
                </a:tc>
                <a:tc>
                  <a:txBody>
                    <a:bodyPr/>
                    <a:lstStyle/>
                    <a:p>
                      <a:r>
                        <a:rPr lang="en-GB"/>
                        <a:t>context: - previous_task</a:t>
                      </a:r>
                    </a:p>
                  </a:txBody>
                  <a:tcPr anchor="ctr"/>
                </a:tc>
                <a:tc>
                  <a:txBody>
                    <a:bodyPr/>
                    <a:lstStyle/>
                    <a:p>
                      <a:r>
                        <a:rPr lang="en-GB" dirty="0"/>
                        <a:t>memory=VectorStoreMemory(...)</a:t>
                      </a:r>
                    </a:p>
                  </a:txBody>
                  <a:tcPr anchor="ctr"/>
                </a:tc>
                <a:extLst>
                  <a:ext uri="{0D108BD9-81ED-4DB2-BD59-A6C34878D82A}">
                    <a16:rowId xmlns:a16="http://schemas.microsoft.com/office/drawing/2014/main" val="1452242368"/>
                  </a:ext>
                </a:extLst>
              </a:tr>
            </a:tbl>
          </a:graphicData>
        </a:graphic>
      </p:graphicFrame>
    </p:spTree>
    <p:extLst>
      <p:ext uri="{BB962C8B-B14F-4D97-AF65-F5344CB8AC3E}">
        <p14:creationId xmlns:p14="http://schemas.microsoft.com/office/powerpoint/2010/main" val="667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5DD0C-7719-424B-6F31-4E8E78360D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188DC2-2CE8-DFD5-CF12-A581A05ECF48}"/>
              </a:ext>
            </a:extLst>
          </p:cNvPr>
          <p:cNvSpPr>
            <a:spLocks noGrp="1"/>
          </p:cNvSpPr>
          <p:nvPr>
            <p:ph type="title"/>
          </p:nvPr>
        </p:nvSpPr>
        <p:spPr/>
        <p:txBody>
          <a:bodyPr/>
          <a:lstStyle/>
          <a:p>
            <a:r>
              <a:rPr lang="en-IN" dirty="0"/>
              <a:t>Agentic Systems</a:t>
            </a:r>
            <a:endParaRPr lang="en-GB" dirty="0"/>
          </a:p>
        </p:txBody>
      </p:sp>
      <p:sp>
        <p:nvSpPr>
          <p:cNvPr id="3" name="Content Placeholder 2">
            <a:extLst>
              <a:ext uri="{FF2B5EF4-FFF2-40B4-BE49-F238E27FC236}">
                <a16:creationId xmlns:a16="http://schemas.microsoft.com/office/drawing/2014/main" id="{B13A4D60-9A8E-7F54-8AB4-B7FD6FEBC430}"/>
              </a:ext>
            </a:extLst>
          </p:cNvPr>
          <p:cNvSpPr>
            <a:spLocks noGrp="1"/>
          </p:cNvSpPr>
          <p:nvPr>
            <p:ph idx="1"/>
          </p:nvPr>
        </p:nvSpPr>
        <p:spPr/>
        <p:txBody>
          <a:bodyPr/>
          <a:lstStyle/>
          <a:p>
            <a:r>
              <a:rPr lang="en-IN" dirty="0"/>
              <a:t>Anthropic distinguishes two types</a:t>
            </a:r>
          </a:p>
          <a:p>
            <a:pPr lvl="1"/>
            <a:r>
              <a:rPr lang="en-IN" b="1" dirty="0"/>
              <a:t>Workflows</a:t>
            </a:r>
            <a:r>
              <a:rPr lang="en-IN" dirty="0"/>
              <a:t>: Systems where LLMs and tools are orchestrated through predefined code paths</a:t>
            </a:r>
          </a:p>
          <a:p>
            <a:pPr lvl="1"/>
            <a:r>
              <a:rPr lang="en-IN" b="1" dirty="0"/>
              <a:t>Agents</a:t>
            </a:r>
            <a:r>
              <a:rPr lang="en-IN" dirty="0"/>
              <a:t>: Systems where LLMs dynamically direct their own processes and tool usage, maintaining control over how they accomplish tasks</a:t>
            </a:r>
          </a:p>
          <a:p>
            <a:endParaRPr lang="en-IN" dirty="0"/>
          </a:p>
          <a:p>
            <a:endParaRPr lang="en-GB" dirty="0"/>
          </a:p>
        </p:txBody>
      </p:sp>
    </p:spTree>
    <p:extLst>
      <p:ext uri="{BB962C8B-B14F-4D97-AF65-F5344CB8AC3E}">
        <p14:creationId xmlns:p14="http://schemas.microsoft.com/office/powerpoint/2010/main" val="13393171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8700E-C922-D5E4-546F-C4AF9D986295}"/>
              </a:ext>
            </a:extLst>
          </p:cNvPr>
          <p:cNvSpPr>
            <a:spLocks noGrp="1"/>
          </p:cNvSpPr>
          <p:nvPr>
            <p:ph type="title"/>
          </p:nvPr>
        </p:nvSpPr>
        <p:spPr/>
        <p:txBody>
          <a:bodyPr/>
          <a:lstStyle/>
          <a:p>
            <a:r>
              <a:rPr lang="en-IN" dirty="0"/>
              <a:t>Memory-related Code in Crew AI</a:t>
            </a:r>
            <a:endParaRPr lang="en-GB" dirty="0"/>
          </a:p>
        </p:txBody>
      </p:sp>
      <p:sp>
        <p:nvSpPr>
          <p:cNvPr id="3" name="Content Placeholder 2">
            <a:extLst>
              <a:ext uri="{FF2B5EF4-FFF2-40B4-BE49-F238E27FC236}">
                <a16:creationId xmlns:a16="http://schemas.microsoft.com/office/drawing/2014/main" id="{FEA2F8F0-DF09-4629-8C38-951176FC85D2}"/>
              </a:ext>
            </a:extLst>
          </p:cNvPr>
          <p:cNvSpPr>
            <a:spLocks noGrp="1"/>
          </p:cNvSpPr>
          <p:nvPr>
            <p:ph idx="1"/>
          </p:nvPr>
        </p:nvSpPr>
        <p:spPr/>
        <p:txBody>
          <a:bodyPr>
            <a:normAutofit fontScale="47500" lnSpcReduction="20000"/>
          </a:bodyPr>
          <a:lstStyle/>
          <a:p>
            <a:r>
              <a:rPr lang="en-IN" dirty="0"/>
              <a:t>crew.py</a:t>
            </a:r>
          </a:p>
          <a:p>
            <a:pPr lvl="1"/>
            <a:r>
              <a:rPr lang="en-GB" dirty="0"/>
              <a:t>from </a:t>
            </a:r>
            <a:r>
              <a:rPr lang="en-GB" dirty="0" err="1"/>
              <a:t>crewai.memory</a:t>
            </a:r>
            <a:r>
              <a:rPr lang="en-GB" dirty="0"/>
              <a:t> import </a:t>
            </a:r>
            <a:r>
              <a:rPr lang="en-GB" dirty="0" err="1"/>
              <a:t>LongTermMemory</a:t>
            </a:r>
            <a:r>
              <a:rPr lang="en-GB" dirty="0"/>
              <a:t>, </a:t>
            </a:r>
            <a:r>
              <a:rPr lang="en-GB" dirty="0" err="1"/>
              <a:t>ShortTermMemory</a:t>
            </a:r>
            <a:r>
              <a:rPr lang="en-GB" dirty="0"/>
              <a:t>, </a:t>
            </a:r>
            <a:r>
              <a:rPr lang="en-GB" dirty="0" err="1"/>
              <a:t>EntityMemory</a:t>
            </a:r>
            <a:endParaRPr lang="en-GB" dirty="0"/>
          </a:p>
          <a:p>
            <a:pPr lvl="1"/>
            <a:r>
              <a:rPr lang="en-GB" dirty="0"/>
              <a:t>from </a:t>
            </a:r>
            <a:r>
              <a:rPr lang="en-GB" dirty="0" err="1"/>
              <a:t>crewai.memory.storage.rag_storage</a:t>
            </a:r>
            <a:r>
              <a:rPr lang="en-GB" dirty="0"/>
              <a:t> import </a:t>
            </a:r>
            <a:r>
              <a:rPr lang="en-GB" dirty="0" err="1"/>
              <a:t>RAGStorage</a:t>
            </a:r>
            <a:endParaRPr lang="en-GB" dirty="0"/>
          </a:p>
          <a:p>
            <a:pPr lvl="1"/>
            <a:r>
              <a:rPr lang="en-GB" dirty="0"/>
              <a:t>from </a:t>
            </a:r>
            <a:r>
              <a:rPr lang="en-GB" dirty="0" err="1"/>
              <a:t>crewai.memory.storage.ltm_sqlite_storage</a:t>
            </a:r>
            <a:r>
              <a:rPr lang="en-GB" dirty="0"/>
              <a:t> import </a:t>
            </a:r>
            <a:r>
              <a:rPr lang="en-GB" dirty="0" err="1"/>
              <a:t>LTMSQLiteStorage</a:t>
            </a:r>
            <a:endParaRPr lang="en-GB" dirty="0"/>
          </a:p>
          <a:p>
            <a:endParaRPr lang="en-GB" dirty="0"/>
          </a:p>
          <a:p>
            <a:r>
              <a:rPr lang="en-GB" dirty="0" err="1"/>
              <a:t>short_term_memory</a:t>
            </a:r>
            <a:r>
              <a:rPr lang="en-GB" dirty="0"/>
              <a:t> = </a:t>
            </a:r>
            <a:r>
              <a:rPr lang="en-GB" dirty="0" err="1"/>
              <a:t>ShortTermMemory</a:t>
            </a:r>
            <a:r>
              <a:rPr lang="en-GB" dirty="0"/>
              <a:t>(</a:t>
            </a:r>
          </a:p>
          <a:p>
            <a:r>
              <a:rPr lang="en-GB" dirty="0"/>
              <a:t>                storage = </a:t>
            </a:r>
            <a:r>
              <a:rPr lang="en-GB" dirty="0" err="1"/>
              <a:t>RAGStorage</a:t>
            </a:r>
            <a:r>
              <a:rPr lang="en-GB" dirty="0"/>
              <a:t>(</a:t>
            </a:r>
          </a:p>
          <a:p>
            <a:r>
              <a:rPr lang="en-GB" dirty="0"/>
              <a:t>                        </a:t>
            </a:r>
            <a:r>
              <a:rPr lang="en-GB" dirty="0" err="1"/>
              <a:t>embedder_config</a:t>
            </a:r>
            <a:r>
              <a:rPr lang="en-GB" dirty="0"/>
              <a:t>={</a:t>
            </a:r>
          </a:p>
          <a:p>
            <a:r>
              <a:rPr lang="en-GB" dirty="0"/>
              <a:t>                            "provider": "</a:t>
            </a:r>
            <a:r>
              <a:rPr lang="en-GB" dirty="0" err="1"/>
              <a:t>openai</a:t>
            </a:r>
            <a:r>
              <a:rPr lang="en-GB" dirty="0"/>
              <a:t>",</a:t>
            </a:r>
          </a:p>
          <a:p>
            <a:r>
              <a:rPr lang="en-GB" dirty="0"/>
              <a:t>                            "config": {</a:t>
            </a:r>
          </a:p>
          <a:p>
            <a:r>
              <a:rPr lang="en-GB" dirty="0"/>
              <a:t>                                "model": 'text-embedding-3-small'</a:t>
            </a:r>
          </a:p>
          <a:p>
            <a:r>
              <a:rPr lang="en-GB" dirty="0"/>
              <a:t>                            }</a:t>
            </a:r>
          </a:p>
          <a:p>
            <a:r>
              <a:rPr lang="en-GB" dirty="0"/>
              <a:t>                        },</a:t>
            </a:r>
          </a:p>
          <a:p>
            <a:r>
              <a:rPr lang="en-GB" dirty="0"/>
              <a:t>                        type="</a:t>
            </a:r>
            <a:r>
              <a:rPr lang="en-GB" dirty="0" err="1"/>
              <a:t>short_term</a:t>
            </a:r>
            <a:r>
              <a:rPr lang="en-GB" dirty="0"/>
              <a:t>",</a:t>
            </a:r>
          </a:p>
          <a:p>
            <a:r>
              <a:rPr lang="en-GB" dirty="0"/>
              <a:t>                        path="./memory/"</a:t>
            </a:r>
          </a:p>
          <a:p>
            <a:r>
              <a:rPr lang="en-GB" dirty="0"/>
              <a:t>                    )</a:t>
            </a:r>
          </a:p>
          <a:p>
            <a:r>
              <a:rPr lang="en-GB" dirty="0"/>
              <a:t>                ),</a:t>
            </a:r>
          </a:p>
        </p:txBody>
      </p:sp>
      <p:sp>
        <p:nvSpPr>
          <p:cNvPr id="4" name="TextBox 3">
            <a:extLst>
              <a:ext uri="{FF2B5EF4-FFF2-40B4-BE49-F238E27FC236}">
                <a16:creationId xmlns:a16="http://schemas.microsoft.com/office/drawing/2014/main" id="{CC84D735-FB2B-6C93-0E71-638CFAEF6225}"/>
              </a:ext>
            </a:extLst>
          </p:cNvPr>
          <p:cNvSpPr txBox="1"/>
          <p:nvPr/>
        </p:nvSpPr>
        <p:spPr>
          <a:xfrm>
            <a:off x="5563183" y="3252750"/>
            <a:ext cx="4760464" cy="1200329"/>
          </a:xfrm>
          <a:prstGeom prst="rect">
            <a:avLst/>
          </a:prstGeom>
          <a:solidFill>
            <a:schemeClr val="accent4">
              <a:lumMod val="20000"/>
              <a:lumOff val="80000"/>
            </a:schemeClr>
          </a:solidFill>
        </p:spPr>
        <p:txBody>
          <a:bodyPr wrap="square" rtlCol="0">
            <a:spAutoFit/>
          </a:bodyPr>
          <a:lstStyle/>
          <a:p>
            <a:r>
              <a:rPr lang="en-IN" dirty="0"/>
              <a:t>For short-term memory, we want to generate vector embeddings using OpenAI’s text embedding model and hence it is a RAG storage type</a:t>
            </a:r>
            <a:endParaRPr lang="en-GB" dirty="0"/>
          </a:p>
        </p:txBody>
      </p:sp>
    </p:spTree>
    <p:extLst>
      <p:ext uri="{BB962C8B-B14F-4D97-AF65-F5344CB8AC3E}">
        <p14:creationId xmlns:p14="http://schemas.microsoft.com/office/powerpoint/2010/main" val="333619020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52203-4619-A2EB-263F-F50A3A68E6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96E5E-8911-A39C-E216-23443142D833}"/>
              </a:ext>
            </a:extLst>
          </p:cNvPr>
          <p:cNvSpPr>
            <a:spLocks noGrp="1"/>
          </p:cNvSpPr>
          <p:nvPr>
            <p:ph type="title"/>
          </p:nvPr>
        </p:nvSpPr>
        <p:spPr/>
        <p:txBody>
          <a:bodyPr/>
          <a:lstStyle/>
          <a:p>
            <a:r>
              <a:rPr lang="en-IN" dirty="0"/>
              <a:t>Memory-related Code in Crew AI</a:t>
            </a:r>
            <a:endParaRPr lang="en-GB" dirty="0"/>
          </a:p>
        </p:txBody>
      </p:sp>
      <p:sp>
        <p:nvSpPr>
          <p:cNvPr id="3" name="Content Placeholder 2">
            <a:extLst>
              <a:ext uri="{FF2B5EF4-FFF2-40B4-BE49-F238E27FC236}">
                <a16:creationId xmlns:a16="http://schemas.microsoft.com/office/drawing/2014/main" id="{B7B1D2F8-CB85-A6E8-AE05-597474A4C8F8}"/>
              </a:ext>
            </a:extLst>
          </p:cNvPr>
          <p:cNvSpPr>
            <a:spLocks noGrp="1"/>
          </p:cNvSpPr>
          <p:nvPr>
            <p:ph idx="1"/>
          </p:nvPr>
        </p:nvSpPr>
        <p:spPr/>
        <p:txBody>
          <a:bodyPr>
            <a:normAutofit fontScale="32500" lnSpcReduction="20000"/>
          </a:bodyPr>
          <a:lstStyle/>
          <a:p>
            <a:r>
              <a:rPr lang="en-US" dirty="0"/>
              <a:t> </a:t>
            </a:r>
            <a:r>
              <a:rPr lang="en-US" dirty="0" err="1"/>
              <a:t>long_term_memory</a:t>
            </a:r>
            <a:r>
              <a:rPr lang="en-US" dirty="0"/>
              <a:t> = </a:t>
            </a:r>
            <a:r>
              <a:rPr lang="en-US" dirty="0" err="1"/>
              <a:t>LongTermMemory</a:t>
            </a:r>
            <a:r>
              <a:rPr lang="en-US" dirty="0"/>
              <a:t>(</a:t>
            </a:r>
          </a:p>
          <a:p>
            <a:r>
              <a:rPr lang="en-US" dirty="0"/>
              <a:t>                storage=</a:t>
            </a:r>
            <a:r>
              <a:rPr lang="en-US" dirty="0" err="1"/>
              <a:t>LTMSQLiteStorage</a:t>
            </a:r>
            <a:r>
              <a:rPr lang="en-US" dirty="0"/>
              <a:t>(</a:t>
            </a:r>
          </a:p>
          <a:p>
            <a:r>
              <a:rPr lang="en-US" dirty="0"/>
              <a:t>                    </a:t>
            </a:r>
            <a:r>
              <a:rPr lang="en-US" dirty="0" err="1"/>
              <a:t>db_path</a:t>
            </a:r>
            <a:r>
              <a:rPr lang="en-US" dirty="0"/>
              <a:t>="./memory/</a:t>
            </a:r>
            <a:r>
              <a:rPr lang="en-US" dirty="0" err="1"/>
              <a:t>long_term_memory_storage.db</a:t>
            </a:r>
            <a:r>
              <a:rPr lang="en-US" dirty="0"/>
              <a:t>"</a:t>
            </a:r>
          </a:p>
          <a:p>
            <a:r>
              <a:rPr lang="en-US" dirty="0"/>
              <a:t>                )</a:t>
            </a:r>
          </a:p>
          <a:p>
            <a:r>
              <a:rPr lang="en-US" dirty="0"/>
              <a:t>            ),</a:t>
            </a:r>
          </a:p>
          <a:p>
            <a:endParaRPr lang="en-US" dirty="0"/>
          </a:p>
          <a:p>
            <a:r>
              <a:rPr lang="en-GB" dirty="0"/>
              <a:t> </a:t>
            </a:r>
            <a:r>
              <a:rPr lang="en-GB" dirty="0" err="1"/>
              <a:t>entity_memory</a:t>
            </a:r>
            <a:r>
              <a:rPr lang="en-GB" dirty="0"/>
              <a:t> = </a:t>
            </a:r>
            <a:r>
              <a:rPr lang="en-GB" dirty="0" err="1"/>
              <a:t>EntityMemory</a:t>
            </a:r>
            <a:r>
              <a:rPr lang="en-GB" dirty="0"/>
              <a:t>(</a:t>
            </a:r>
          </a:p>
          <a:p>
            <a:r>
              <a:rPr lang="en-GB" dirty="0"/>
              <a:t>                storage=</a:t>
            </a:r>
            <a:r>
              <a:rPr lang="en-GB" dirty="0" err="1"/>
              <a:t>RAGStorage</a:t>
            </a:r>
            <a:r>
              <a:rPr lang="en-GB" dirty="0"/>
              <a:t>(</a:t>
            </a:r>
          </a:p>
          <a:p>
            <a:r>
              <a:rPr lang="en-GB" dirty="0"/>
              <a:t>                    </a:t>
            </a:r>
            <a:r>
              <a:rPr lang="en-GB" dirty="0" err="1"/>
              <a:t>embedder_config</a:t>
            </a:r>
            <a:r>
              <a:rPr lang="en-GB" dirty="0"/>
              <a:t>={</a:t>
            </a:r>
          </a:p>
          <a:p>
            <a:r>
              <a:rPr lang="en-GB" dirty="0"/>
              <a:t>                        "provider": "</a:t>
            </a:r>
            <a:r>
              <a:rPr lang="en-GB" dirty="0" err="1"/>
              <a:t>openai</a:t>
            </a:r>
            <a:r>
              <a:rPr lang="en-GB" dirty="0"/>
              <a:t>",</a:t>
            </a:r>
          </a:p>
          <a:p>
            <a:r>
              <a:rPr lang="en-GB" dirty="0"/>
              <a:t>                        "config": {</a:t>
            </a:r>
          </a:p>
          <a:p>
            <a:r>
              <a:rPr lang="en-GB" dirty="0"/>
              <a:t>                            "model": 'text-embedding-3-small'</a:t>
            </a:r>
          </a:p>
          <a:p>
            <a:r>
              <a:rPr lang="en-GB" dirty="0"/>
              <a:t>                        }</a:t>
            </a:r>
          </a:p>
          <a:p>
            <a:r>
              <a:rPr lang="en-GB" dirty="0"/>
              <a:t>                    },</a:t>
            </a:r>
          </a:p>
          <a:p>
            <a:r>
              <a:rPr lang="en-GB" dirty="0"/>
              <a:t>                    type="</a:t>
            </a:r>
            <a:r>
              <a:rPr lang="en-GB" dirty="0" err="1"/>
              <a:t>short_term</a:t>
            </a:r>
            <a:r>
              <a:rPr lang="en-GB" dirty="0"/>
              <a:t>",</a:t>
            </a:r>
          </a:p>
          <a:p>
            <a:r>
              <a:rPr lang="en-GB" dirty="0"/>
              <a:t>                    path="./memory/"</a:t>
            </a:r>
          </a:p>
          <a:p>
            <a:r>
              <a:rPr lang="en-GB" dirty="0"/>
              <a:t>                )</a:t>
            </a:r>
          </a:p>
          <a:p>
            <a:r>
              <a:rPr lang="en-GB" dirty="0"/>
              <a:t>            ),</a:t>
            </a:r>
          </a:p>
        </p:txBody>
      </p:sp>
      <p:sp>
        <p:nvSpPr>
          <p:cNvPr id="4" name="TextBox 3">
            <a:extLst>
              <a:ext uri="{FF2B5EF4-FFF2-40B4-BE49-F238E27FC236}">
                <a16:creationId xmlns:a16="http://schemas.microsoft.com/office/drawing/2014/main" id="{48B803EC-2AA6-1926-29A8-A8FE2B51AEA3}"/>
              </a:ext>
            </a:extLst>
          </p:cNvPr>
          <p:cNvSpPr txBox="1"/>
          <p:nvPr/>
        </p:nvSpPr>
        <p:spPr>
          <a:xfrm>
            <a:off x="5709767" y="1609240"/>
            <a:ext cx="2889781" cy="646331"/>
          </a:xfrm>
          <a:prstGeom prst="rect">
            <a:avLst/>
          </a:prstGeom>
          <a:solidFill>
            <a:schemeClr val="accent4">
              <a:lumMod val="20000"/>
              <a:lumOff val="80000"/>
            </a:schemeClr>
          </a:solidFill>
        </p:spPr>
        <p:txBody>
          <a:bodyPr wrap="square" rtlCol="0">
            <a:spAutoFit/>
          </a:bodyPr>
          <a:lstStyle/>
          <a:p>
            <a:r>
              <a:rPr lang="en-IN" dirty="0"/>
              <a:t>Long-term memory is to be stored in SQLite database</a:t>
            </a:r>
            <a:endParaRPr lang="en-GB" dirty="0"/>
          </a:p>
        </p:txBody>
      </p:sp>
      <p:sp>
        <p:nvSpPr>
          <p:cNvPr id="5" name="TextBox 4">
            <a:extLst>
              <a:ext uri="{FF2B5EF4-FFF2-40B4-BE49-F238E27FC236}">
                <a16:creationId xmlns:a16="http://schemas.microsoft.com/office/drawing/2014/main" id="{4425F1CA-6AE5-BB02-11C6-E840FEE938AC}"/>
              </a:ext>
            </a:extLst>
          </p:cNvPr>
          <p:cNvSpPr txBox="1"/>
          <p:nvPr/>
        </p:nvSpPr>
        <p:spPr>
          <a:xfrm>
            <a:off x="5709766" y="3956099"/>
            <a:ext cx="2889781" cy="923330"/>
          </a:xfrm>
          <a:prstGeom prst="rect">
            <a:avLst/>
          </a:prstGeom>
          <a:solidFill>
            <a:schemeClr val="accent4">
              <a:lumMod val="20000"/>
              <a:lumOff val="80000"/>
            </a:schemeClr>
          </a:solidFill>
        </p:spPr>
        <p:txBody>
          <a:bodyPr wrap="square" rtlCol="0">
            <a:spAutoFit/>
          </a:bodyPr>
          <a:lstStyle/>
          <a:p>
            <a:r>
              <a:rPr lang="en-IN" dirty="0"/>
              <a:t>Entity memory is also vector embedding i.e. RAG-based, using OpenAI embeddings</a:t>
            </a:r>
            <a:endParaRPr lang="en-GB" dirty="0"/>
          </a:p>
        </p:txBody>
      </p:sp>
    </p:spTree>
    <p:extLst>
      <p:ext uri="{BB962C8B-B14F-4D97-AF65-F5344CB8AC3E}">
        <p14:creationId xmlns:p14="http://schemas.microsoft.com/office/powerpoint/2010/main" val="192885475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8616D-96DD-76E9-FCD9-F4893E398D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292FD2-5F5E-1C8B-546D-F88F7CF4B63A}"/>
              </a:ext>
            </a:extLst>
          </p:cNvPr>
          <p:cNvSpPr>
            <a:spLocks noGrp="1"/>
          </p:cNvSpPr>
          <p:nvPr>
            <p:ph type="title"/>
          </p:nvPr>
        </p:nvSpPr>
        <p:spPr/>
        <p:txBody>
          <a:bodyPr/>
          <a:lstStyle/>
          <a:p>
            <a:r>
              <a:rPr lang="en-IN" dirty="0"/>
              <a:t>Memory-related Code in Crew AI</a:t>
            </a:r>
            <a:endParaRPr lang="en-GB" dirty="0"/>
          </a:p>
        </p:txBody>
      </p:sp>
      <p:sp>
        <p:nvSpPr>
          <p:cNvPr id="3" name="Content Placeholder 2">
            <a:extLst>
              <a:ext uri="{FF2B5EF4-FFF2-40B4-BE49-F238E27FC236}">
                <a16:creationId xmlns:a16="http://schemas.microsoft.com/office/drawing/2014/main" id="{35D501E7-A0C8-FF52-F5FA-BA0A8C637388}"/>
              </a:ext>
            </a:extLst>
          </p:cNvPr>
          <p:cNvSpPr>
            <a:spLocks noGrp="1"/>
          </p:cNvSpPr>
          <p:nvPr>
            <p:ph idx="1"/>
          </p:nvPr>
        </p:nvSpPr>
        <p:spPr/>
        <p:txBody>
          <a:bodyPr>
            <a:normAutofit fontScale="32500" lnSpcReduction="20000"/>
          </a:bodyPr>
          <a:lstStyle/>
          <a:p>
            <a:r>
              <a:rPr lang="en-US" dirty="0"/>
              <a:t> </a:t>
            </a:r>
            <a:r>
              <a:rPr lang="en-US" dirty="0" err="1"/>
              <a:t>long_term_memory</a:t>
            </a:r>
            <a:r>
              <a:rPr lang="en-US" dirty="0"/>
              <a:t> = </a:t>
            </a:r>
            <a:r>
              <a:rPr lang="en-US" dirty="0" err="1"/>
              <a:t>LongTermMemory</a:t>
            </a:r>
            <a:r>
              <a:rPr lang="en-US" dirty="0"/>
              <a:t>(</a:t>
            </a:r>
          </a:p>
          <a:p>
            <a:r>
              <a:rPr lang="en-US" dirty="0"/>
              <a:t>                storage=</a:t>
            </a:r>
            <a:r>
              <a:rPr lang="en-US" dirty="0" err="1"/>
              <a:t>LTMSQLiteStorage</a:t>
            </a:r>
            <a:r>
              <a:rPr lang="en-US" dirty="0"/>
              <a:t>(</a:t>
            </a:r>
          </a:p>
          <a:p>
            <a:r>
              <a:rPr lang="en-US" dirty="0"/>
              <a:t>                    </a:t>
            </a:r>
            <a:r>
              <a:rPr lang="en-US" dirty="0" err="1"/>
              <a:t>db_path</a:t>
            </a:r>
            <a:r>
              <a:rPr lang="en-US" dirty="0"/>
              <a:t>="./memory/</a:t>
            </a:r>
            <a:r>
              <a:rPr lang="en-US" dirty="0" err="1"/>
              <a:t>long_term_memory_storage.db</a:t>
            </a:r>
            <a:r>
              <a:rPr lang="en-US" dirty="0"/>
              <a:t>"</a:t>
            </a:r>
          </a:p>
          <a:p>
            <a:r>
              <a:rPr lang="en-US" dirty="0"/>
              <a:t>                )</a:t>
            </a:r>
          </a:p>
          <a:p>
            <a:r>
              <a:rPr lang="en-US" dirty="0"/>
              <a:t>            ),</a:t>
            </a:r>
          </a:p>
          <a:p>
            <a:endParaRPr lang="en-US" dirty="0"/>
          </a:p>
          <a:p>
            <a:r>
              <a:rPr lang="en-GB" dirty="0"/>
              <a:t> </a:t>
            </a:r>
            <a:r>
              <a:rPr lang="en-GB" dirty="0" err="1"/>
              <a:t>entity_memory</a:t>
            </a:r>
            <a:r>
              <a:rPr lang="en-GB" dirty="0"/>
              <a:t> = </a:t>
            </a:r>
            <a:r>
              <a:rPr lang="en-GB" dirty="0" err="1"/>
              <a:t>EntityMemory</a:t>
            </a:r>
            <a:r>
              <a:rPr lang="en-GB" dirty="0"/>
              <a:t>(</a:t>
            </a:r>
          </a:p>
          <a:p>
            <a:r>
              <a:rPr lang="en-GB" dirty="0"/>
              <a:t>                storage=</a:t>
            </a:r>
            <a:r>
              <a:rPr lang="en-GB" dirty="0" err="1"/>
              <a:t>RAGStorage</a:t>
            </a:r>
            <a:r>
              <a:rPr lang="en-GB" dirty="0"/>
              <a:t>(</a:t>
            </a:r>
          </a:p>
          <a:p>
            <a:r>
              <a:rPr lang="en-GB" dirty="0"/>
              <a:t>                    </a:t>
            </a:r>
            <a:r>
              <a:rPr lang="en-GB" dirty="0" err="1"/>
              <a:t>embedder_config</a:t>
            </a:r>
            <a:r>
              <a:rPr lang="en-GB" dirty="0"/>
              <a:t>={</a:t>
            </a:r>
          </a:p>
          <a:p>
            <a:r>
              <a:rPr lang="en-GB" dirty="0"/>
              <a:t>                        "provider": "</a:t>
            </a:r>
            <a:r>
              <a:rPr lang="en-GB" dirty="0" err="1"/>
              <a:t>openai</a:t>
            </a:r>
            <a:r>
              <a:rPr lang="en-GB" dirty="0"/>
              <a:t>",</a:t>
            </a:r>
          </a:p>
          <a:p>
            <a:r>
              <a:rPr lang="en-GB" dirty="0"/>
              <a:t>                        "config": {</a:t>
            </a:r>
          </a:p>
          <a:p>
            <a:r>
              <a:rPr lang="en-GB" dirty="0"/>
              <a:t>                            "model": 'text-embedding-3-small'</a:t>
            </a:r>
          </a:p>
          <a:p>
            <a:r>
              <a:rPr lang="en-GB" dirty="0"/>
              <a:t>                        }</a:t>
            </a:r>
          </a:p>
          <a:p>
            <a:r>
              <a:rPr lang="en-GB" dirty="0"/>
              <a:t>                    },</a:t>
            </a:r>
          </a:p>
          <a:p>
            <a:r>
              <a:rPr lang="en-GB" dirty="0"/>
              <a:t>                    type="</a:t>
            </a:r>
            <a:r>
              <a:rPr lang="en-GB" dirty="0" err="1"/>
              <a:t>short_term</a:t>
            </a:r>
            <a:r>
              <a:rPr lang="en-GB" dirty="0"/>
              <a:t>",</a:t>
            </a:r>
          </a:p>
          <a:p>
            <a:r>
              <a:rPr lang="en-GB" dirty="0"/>
              <a:t>                    path="./memory/"</a:t>
            </a:r>
          </a:p>
          <a:p>
            <a:r>
              <a:rPr lang="en-GB" dirty="0"/>
              <a:t>                )</a:t>
            </a:r>
          </a:p>
          <a:p>
            <a:r>
              <a:rPr lang="en-GB" dirty="0"/>
              <a:t>            ),</a:t>
            </a:r>
          </a:p>
        </p:txBody>
      </p:sp>
      <p:sp>
        <p:nvSpPr>
          <p:cNvPr id="4" name="TextBox 3">
            <a:extLst>
              <a:ext uri="{FF2B5EF4-FFF2-40B4-BE49-F238E27FC236}">
                <a16:creationId xmlns:a16="http://schemas.microsoft.com/office/drawing/2014/main" id="{0B107584-66AF-05A3-9B21-02E07A945B03}"/>
              </a:ext>
            </a:extLst>
          </p:cNvPr>
          <p:cNvSpPr txBox="1"/>
          <p:nvPr/>
        </p:nvSpPr>
        <p:spPr>
          <a:xfrm>
            <a:off x="5709767" y="1609240"/>
            <a:ext cx="2889781" cy="646331"/>
          </a:xfrm>
          <a:prstGeom prst="rect">
            <a:avLst/>
          </a:prstGeom>
          <a:solidFill>
            <a:schemeClr val="accent4">
              <a:lumMod val="20000"/>
              <a:lumOff val="80000"/>
            </a:schemeClr>
          </a:solidFill>
        </p:spPr>
        <p:txBody>
          <a:bodyPr wrap="square" rtlCol="0">
            <a:spAutoFit/>
          </a:bodyPr>
          <a:lstStyle/>
          <a:p>
            <a:r>
              <a:rPr lang="en-IN" dirty="0"/>
              <a:t>Long-term memory is to be stored in SQLite database</a:t>
            </a:r>
            <a:endParaRPr lang="en-GB" dirty="0"/>
          </a:p>
        </p:txBody>
      </p:sp>
      <p:sp>
        <p:nvSpPr>
          <p:cNvPr id="5" name="TextBox 4">
            <a:extLst>
              <a:ext uri="{FF2B5EF4-FFF2-40B4-BE49-F238E27FC236}">
                <a16:creationId xmlns:a16="http://schemas.microsoft.com/office/drawing/2014/main" id="{793CF7B1-0E30-A0CF-787E-72FC12B89A77}"/>
              </a:ext>
            </a:extLst>
          </p:cNvPr>
          <p:cNvSpPr txBox="1"/>
          <p:nvPr/>
        </p:nvSpPr>
        <p:spPr>
          <a:xfrm>
            <a:off x="5709766" y="3956099"/>
            <a:ext cx="2889781" cy="923330"/>
          </a:xfrm>
          <a:prstGeom prst="rect">
            <a:avLst/>
          </a:prstGeom>
          <a:solidFill>
            <a:schemeClr val="accent4">
              <a:lumMod val="20000"/>
              <a:lumOff val="80000"/>
            </a:schemeClr>
          </a:solidFill>
        </p:spPr>
        <p:txBody>
          <a:bodyPr wrap="square" rtlCol="0">
            <a:spAutoFit/>
          </a:bodyPr>
          <a:lstStyle/>
          <a:p>
            <a:r>
              <a:rPr lang="en-IN" dirty="0"/>
              <a:t>Entity memory is also vector embedding i.e. RAG-based, using OpenAI embeddings</a:t>
            </a:r>
            <a:endParaRPr lang="en-GB" dirty="0"/>
          </a:p>
        </p:txBody>
      </p:sp>
    </p:spTree>
    <p:extLst>
      <p:ext uri="{BB962C8B-B14F-4D97-AF65-F5344CB8AC3E}">
        <p14:creationId xmlns:p14="http://schemas.microsoft.com/office/powerpoint/2010/main" val="25758129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96E9-CB7D-9102-EB35-138ED07951F9}"/>
              </a:ext>
            </a:extLst>
          </p:cNvPr>
          <p:cNvSpPr>
            <a:spLocks noGrp="1"/>
          </p:cNvSpPr>
          <p:nvPr>
            <p:ph type="title"/>
          </p:nvPr>
        </p:nvSpPr>
        <p:spPr/>
        <p:txBody>
          <a:bodyPr/>
          <a:lstStyle/>
          <a:p>
            <a:r>
              <a:rPr lang="en-IN" dirty="0"/>
              <a:t>Stock Picker</a:t>
            </a:r>
            <a:endParaRPr lang="en-GB" dirty="0"/>
          </a:p>
        </p:txBody>
      </p:sp>
      <p:sp>
        <p:nvSpPr>
          <p:cNvPr id="3" name="Content Placeholder 2">
            <a:extLst>
              <a:ext uri="{FF2B5EF4-FFF2-40B4-BE49-F238E27FC236}">
                <a16:creationId xmlns:a16="http://schemas.microsoft.com/office/drawing/2014/main" id="{66E8469D-E689-548E-B8D4-1AB3FD905343}"/>
              </a:ext>
            </a:extLst>
          </p:cNvPr>
          <p:cNvSpPr>
            <a:spLocks noGrp="1"/>
          </p:cNvSpPr>
          <p:nvPr>
            <p:ph idx="1"/>
          </p:nvPr>
        </p:nvSpPr>
        <p:spPr/>
        <p:txBody>
          <a:bodyPr>
            <a:normAutofit/>
          </a:bodyPr>
          <a:lstStyle/>
          <a:p>
            <a:r>
              <a:rPr lang="en-IN" dirty="0"/>
              <a:t>Agents</a:t>
            </a:r>
          </a:p>
          <a:p>
            <a:pPr lvl="1"/>
            <a:r>
              <a:rPr lang="en-IN" dirty="0" err="1"/>
              <a:t>trending_company_finder</a:t>
            </a:r>
            <a:r>
              <a:rPr lang="en-IN" dirty="0"/>
              <a:t>: Find/shortlist trending companies</a:t>
            </a:r>
          </a:p>
          <a:p>
            <a:pPr lvl="1"/>
            <a:r>
              <a:rPr lang="en-IN" dirty="0" err="1"/>
              <a:t>financial_researcher</a:t>
            </a:r>
            <a:r>
              <a:rPr lang="en-IN" dirty="0"/>
              <a:t>: Create reports on these companies</a:t>
            </a:r>
          </a:p>
          <a:p>
            <a:pPr lvl="1"/>
            <a:r>
              <a:rPr lang="en-IN" dirty="0" err="1"/>
              <a:t>stock_picker</a:t>
            </a:r>
            <a:r>
              <a:rPr lang="en-IN" dirty="0"/>
              <a:t>: Select the best one for investment</a:t>
            </a:r>
          </a:p>
          <a:p>
            <a:pPr lvl="1"/>
            <a:r>
              <a:rPr lang="en-IN" dirty="0"/>
              <a:t>manager: Delegate tasks and pick the best company for investment</a:t>
            </a:r>
          </a:p>
          <a:p>
            <a:r>
              <a:rPr lang="it-IT" dirty="0"/>
              <a:t>C:\code\agentic_ai\3_crew&gt;</a:t>
            </a:r>
            <a:r>
              <a:rPr lang="en-IN" b="1" dirty="0" err="1"/>
              <a:t>crewai</a:t>
            </a:r>
            <a:r>
              <a:rPr lang="en-IN" b="1" dirty="0"/>
              <a:t>   create   crew   </a:t>
            </a:r>
            <a:r>
              <a:rPr lang="en-IN" b="1" dirty="0" err="1"/>
              <a:t>stock_picker</a:t>
            </a:r>
            <a:endParaRPr lang="en-IN" b="1" dirty="0"/>
          </a:p>
          <a:p>
            <a:r>
              <a:rPr lang="it-IT" dirty="0"/>
              <a:t>C:\code\agentic_ai\3_crew\stock_picker&gt;</a:t>
            </a:r>
            <a:r>
              <a:rPr lang="it-IT" b="1" dirty="0"/>
              <a:t>crewai run</a:t>
            </a:r>
          </a:p>
          <a:p>
            <a:r>
              <a:rPr lang="it-IT" dirty="0"/>
              <a:t>If successful, also check for a directory called </a:t>
            </a:r>
            <a:r>
              <a:rPr lang="it-IT" i="1" dirty="0"/>
              <a:t>memory</a:t>
            </a:r>
            <a:r>
              <a:rPr lang="it-IT" dirty="0"/>
              <a:t>, which has long-term memory, short-term memory, etc</a:t>
            </a:r>
            <a:endParaRPr lang="en-IN" dirty="0"/>
          </a:p>
        </p:txBody>
      </p:sp>
    </p:spTree>
    <p:extLst>
      <p:ext uri="{BB962C8B-B14F-4D97-AF65-F5344CB8AC3E}">
        <p14:creationId xmlns:p14="http://schemas.microsoft.com/office/powerpoint/2010/main" val="19595082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BA6B3-E262-3E24-EF54-AECF299E0F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2EA28D-DD4F-9684-B1FA-27BA960B6400}"/>
              </a:ext>
            </a:extLst>
          </p:cNvPr>
          <p:cNvSpPr>
            <a:spLocks noGrp="1"/>
          </p:cNvSpPr>
          <p:nvPr>
            <p:ph type="title"/>
          </p:nvPr>
        </p:nvSpPr>
        <p:spPr/>
        <p:txBody>
          <a:bodyPr/>
          <a:lstStyle/>
          <a:p>
            <a:r>
              <a:rPr lang="en-IN" dirty="0"/>
              <a:t>Stock Picker: crew.py</a:t>
            </a:r>
            <a:endParaRPr lang="en-GB" dirty="0"/>
          </a:p>
        </p:txBody>
      </p:sp>
      <p:sp>
        <p:nvSpPr>
          <p:cNvPr id="3" name="Content Placeholder 2">
            <a:extLst>
              <a:ext uri="{FF2B5EF4-FFF2-40B4-BE49-F238E27FC236}">
                <a16:creationId xmlns:a16="http://schemas.microsoft.com/office/drawing/2014/main" id="{23D6AA13-A795-2B9A-7362-B51CF89EE6A0}"/>
              </a:ext>
            </a:extLst>
          </p:cNvPr>
          <p:cNvSpPr>
            <a:spLocks noGrp="1"/>
          </p:cNvSpPr>
          <p:nvPr>
            <p:ph idx="1"/>
          </p:nvPr>
        </p:nvSpPr>
        <p:spPr/>
        <p:txBody>
          <a:bodyPr>
            <a:normAutofit/>
          </a:bodyPr>
          <a:lstStyle/>
          <a:p>
            <a:r>
              <a:rPr lang="en-US" dirty="0"/>
              <a:t>manager = Agent(</a:t>
            </a:r>
          </a:p>
          <a:p>
            <a:r>
              <a:rPr lang="en-US" dirty="0"/>
              <a:t>    config=</a:t>
            </a:r>
            <a:r>
              <a:rPr lang="en-US" dirty="0" err="1"/>
              <a:t>self.agents_config</a:t>
            </a:r>
            <a:r>
              <a:rPr lang="en-US" dirty="0"/>
              <a:t>['manager'],</a:t>
            </a:r>
          </a:p>
          <a:p>
            <a:r>
              <a:rPr lang="en-US" dirty="0"/>
              <a:t>    </a:t>
            </a:r>
            <a:r>
              <a:rPr lang="en-US" dirty="0" err="1"/>
              <a:t>allow_delegation</a:t>
            </a:r>
            <a:r>
              <a:rPr lang="en-US" dirty="0"/>
              <a:t>=True</a:t>
            </a:r>
          </a:p>
          <a:p>
            <a:r>
              <a:rPr lang="en-US" dirty="0"/>
              <a:t>)</a:t>
            </a:r>
          </a:p>
          <a:p>
            <a:r>
              <a:rPr lang="en-US" dirty="0"/>
              <a:t>manager: A special agent who will coordinate the tasks</a:t>
            </a:r>
          </a:p>
          <a:p>
            <a:r>
              <a:rPr lang="en-US" dirty="0" err="1"/>
              <a:t>allow_delegation</a:t>
            </a:r>
            <a:r>
              <a:rPr lang="en-US" dirty="0"/>
              <a:t>=True: Means the manager can assign tasks to other agents (like a team lead)</a:t>
            </a:r>
          </a:p>
          <a:p>
            <a:r>
              <a:rPr lang="en-US" dirty="0"/>
              <a:t>config=</a:t>
            </a:r>
            <a:r>
              <a:rPr lang="en-US" dirty="0" err="1"/>
              <a:t>self.agents_config</a:t>
            </a:r>
            <a:r>
              <a:rPr lang="en-US" dirty="0"/>
              <a:t>['manager']: This loads role, goal, and backstory from </a:t>
            </a:r>
            <a:r>
              <a:rPr lang="en-US" dirty="0" err="1"/>
              <a:t>agents.yaml</a:t>
            </a:r>
            <a:endParaRPr lang="it-IT" dirty="0"/>
          </a:p>
        </p:txBody>
      </p:sp>
    </p:spTree>
    <p:extLst>
      <p:ext uri="{BB962C8B-B14F-4D97-AF65-F5344CB8AC3E}">
        <p14:creationId xmlns:p14="http://schemas.microsoft.com/office/powerpoint/2010/main" val="239125663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043CC-A25E-578C-D6D9-A3C4346D34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CF4DD6-896C-A6FF-B27F-18CFA458FE5B}"/>
              </a:ext>
            </a:extLst>
          </p:cNvPr>
          <p:cNvSpPr>
            <a:spLocks noGrp="1"/>
          </p:cNvSpPr>
          <p:nvPr>
            <p:ph type="title"/>
          </p:nvPr>
        </p:nvSpPr>
        <p:spPr/>
        <p:txBody>
          <a:bodyPr/>
          <a:lstStyle/>
          <a:p>
            <a:r>
              <a:rPr lang="en-IN" dirty="0"/>
              <a:t>Stock Picker: crew.py</a:t>
            </a:r>
            <a:endParaRPr lang="en-GB" dirty="0"/>
          </a:p>
        </p:txBody>
      </p:sp>
      <p:sp>
        <p:nvSpPr>
          <p:cNvPr id="3" name="Content Placeholder 2">
            <a:extLst>
              <a:ext uri="{FF2B5EF4-FFF2-40B4-BE49-F238E27FC236}">
                <a16:creationId xmlns:a16="http://schemas.microsoft.com/office/drawing/2014/main" id="{573A78F1-85F4-B83E-D51F-A98D03713039}"/>
              </a:ext>
            </a:extLst>
          </p:cNvPr>
          <p:cNvSpPr>
            <a:spLocks noGrp="1"/>
          </p:cNvSpPr>
          <p:nvPr>
            <p:ph idx="1"/>
          </p:nvPr>
        </p:nvSpPr>
        <p:spPr/>
        <p:txBody>
          <a:bodyPr>
            <a:normAutofit fontScale="62500" lnSpcReduction="20000"/>
          </a:bodyPr>
          <a:lstStyle/>
          <a:p>
            <a:r>
              <a:rPr lang="en-US" dirty="0"/>
              <a:t>return Crew(</a:t>
            </a:r>
          </a:p>
          <a:p>
            <a:r>
              <a:rPr lang="en-US" dirty="0"/>
              <a:t>    agents=</a:t>
            </a:r>
            <a:r>
              <a:rPr lang="en-US" dirty="0" err="1"/>
              <a:t>self.agents</a:t>
            </a:r>
            <a:r>
              <a:rPr lang="en-US" dirty="0"/>
              <a:t>,</a:t>
            </a:r>
          </a:p>
          <a:p>
            <a:r>
              <a:rPr lang="en-US" dirty="0"/>
              <a:t>    tasks=</a:t>
            </a:r>
            <a:r>
              <a:rPr lang="en-US" dirty="0" err="1"/>
              <a:t>self.tasks</a:t>
            </a:r>
            <a:r>
              <a:rPr lang="en-US" dirty="0"/>
              <a:t>, </a:t>
            </a:r>
          </a:p>
          <a:p>
            <a:r>
              <a:rPr lang="en-US" dirty="0"/>
              <a:t>    process=</a:t>
            </a:r>
            <a:r>
              <a:rPr lang="en-US" dirty="0" err="1"/>
              <a:t>Process.hierarchical</a:t>
            </a:r>
            <a:r>
              <a:rPr lang="en-US" dirty="0"/>
              <a:t>,</a:t>
            </a:r>
          </a:p>
          <a:p>
            <a:r>
              <a:rPr lang="en-US" dirty="0"/>
              <a:t>    verbose=True,</a:t>
            </a:r>
          </a:p>
          <a:p>
            <a:r>
              <a:rPr lang="en-US" dirty="0"/>
              <a:t>    </a:t>
            </a:r>
            <a:r>
              <a:rPr lang="en-US" dirty="0" err="1"/>
              <a:t>manager_agent</a:t>
            </a:r>
            <a:r>
              <a:rPr lang="en-US" dirty="0"/>
              <a:t>=manager,</a:t>
            </a:r>
          </a:p>
          <a:p>
            <a:r>
              <a:rPr lang="en-US" dirty="0"/>
              <a:t>    memory=True,</a:t>
            </a:r>
          </a:p>
          <a:p>
            <a:r>
              <a:rPr lang="en-US" dirty="0"/>
              <a:t>)</a:t>
            </a:r>
          </a:p>
          <a:p>
            <a:pPr lvl="1"/>
            <a:endParaRPr lang="it-IT" dirty="0"/>
          </a:p>
          <a:p>
            <a:r>
              <a:rPr lang="it-IT" dirty="0"/>
              <a:t>process = process.hierarchical means </a:t>
            </a:r>
            <a:r>
              <a:rPr lang="en-US" dirty="0"/>
              <a:t>tasks will not be executed in order, but rather delegated dynamically by the manager</a:t>
            </a:r>
          </a:p>
          <a:p>
            <a:r>
              <a:rPr lang="it-IT" dirty="0"/>
              <a:t>manager_agent = manager </a:t>
            </a:r>
            <a:r>
              <a:rPr lang="en-US" dirty="0"/>
              <a:t>tells </a:t>
            </a:r>
            <a:r>
              <a:rPr lang="en-US" dirty="0" err="1"/>
              <a:t>CrewAI</a:t>
            </a:r>
            <a:r>
              <a:rPr lang="en-US" dirty="0"/>
              <a:t> who the manager is — the one responsible for orchestrating the crew</a:t>
            </a:r>
          </a:p>
          <a:p>
            <a:r>
              <a:rPr lang="en-US" dirty="0"/>
              <a:t>memory = True enables memory system (short + long term) for all agents automatically. This makes agents remember task results</a:t>
            </a:r>
            <a:endParaRPr lang="it-IT" dirty="0"/>
          </a:p>
        </p:txBody>
      </p:sp>
    </p:spTree>
    <p:extLst>
      <p:ext uri="{BB962C8B-B14F-4D97-AF65-F5344CB8AC3E}">
        <p14:creationId xmlns:p14="http://schemas.microsoft.com/office/powerpoint/2010/main" val="140968585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86ACBD-44A8-1C1A-D530-3A612F812FE0}"/>
              </a:ext>
            </a:extLst>
          </p:cNvPr>
          <p:cNvSpPr>
            <a:spLocks noGrp="1"/>
          </p:cNvSpPr>
          <p:nvPr>
            <p:ph type="title"/>
          </p:nvPr>
        </p:nvSpPr>
        <p:spPr/>
        <p:txBody>
          <a:bodyPr/>
          <a:lstStyle/>
          <a:p>
            <a:r>
              <a:rPr lang="en-IN" dirty="0" err="1"/>
              <a:t>LangGraph</a:t>
            </a:r>
            <a:endParaRPr lang="en-GB" dirty="0"/>
          </a:p>
        </p:txBody>
      </p:sp>
      <p:sp>
        <p:nvSpPr>
          <p:cNvPr id="5" name="Text Placeholder 4">
            <a:extLst>
              <a:ext uri="{FF2B5EF4-FFF2-40B4-BE49-F238E27FC236}">
                <a16:creationId xmlns:a16="http://schemas.microsoft.com/office/drawing/2014/main" id="{95E5AED7-65EB-60D8-4A84-E81C0BAF21C7}"/>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58831862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4A991-EAB4-64C8-2352-3557E038DD46}"/>
              </a:ext>
            </a:extLst>
          </p:cNvPr>
          <p:cNvSpPr>
            <a:spLocks noGrp="1"/>
          </p:cNvSpPr>
          <p:nvPr>
            <p:ph type="title"/>
          </p:nvPr>
        </p:nvSpPr>
        <p:spPr/>
        <p:txBody>
          <a:bodyPr/>
          <a:lstStyle/>
          <a:p>
            <a:r>
              <a:rPr lang="en-IN" dirty="0" err="1"/>
              <a:t>LangGraph</a:t>
            </a:r>
            <a:r>
              <a:rPr lang="en-IN" dirty="0"/>
              <a:t> Basics</a:t>
            </a:r>
            <a:endParaRPr lang="en-GB" dirty="0"/>
          </a:p>
        </p:txBody>
      </p:sp>
      <p:sp>
        <p:nvSpPr>
          <p:cNvPr id="3" name="Content Placeholder 2">
            <a:extLst>
              <a:ext uri="{FF2B5EF4-FFF2-40B4-BE49-F238E27FC236}">
                <a16:creationId xmlns:a16="http://schemas.microsoft.com/office/drawing/2014/main" id="{A1A18A33-D6D4-E0BA-7197-0405554058AB}"/>
              </a:ext>
            </a:extLst>
          </p:cNvPr>
          <p:cNvSpPr>
            <a:spLocks noGrp="1"/>
          </p:cNvSpPr>
          <p:nvPr>
            <p:ph idx="1"/>
          </p:nvPr>
        </p:nvSpPr>
        <p:spPr/>
        <p:txBody>
          <a:bodyPr>
            <a:normAutofit lnSpcReduction="10000"/>
          </a:bodyPr>
          <a:lstStyle/>
          <a:p>
            <a:r>
              <a:rPr lang="en-IN" b="1" dirty="0" err="1"/>
              <a:t>LangChain</a:t>
            </a:r>
            <a:r>
              <a:rPr lang="en-IN" dirty="0"/>
              <a:t>: Use AI agents as LLMs with access to external tools</a:t>
            </a:r>
          </a:p>
          <a:p>
            <a:endParaRPr lang="en-IN" dirty="0"/>
          </a:p>
          <a:p>
            <a:endParaRPr lang="en-IN" dirty="0"/>
          </a:p>
          <a:p>
            <a:endParaRPr lang="en-IN" dirty="0"/>
          </a:p>
          <a:p>
            <a:endParaRPr lang="en-IN" dirty="0"/>
          </a:p>
          <a:p>
            <a:r>
              <a:rPr lang="en-IN" dirty="0"/>
              <a:t>Fine for simple request-responses, but not for complex workflows</a:t>
            </a:r>
          </a:p>
          <a:p>
            <a:r>
              <a:rPr lang="en-IN" dirty="0"/>
              <a:t>Solution: </a:t>
            </a:r>
            <a:r>
              <a:rPr lang="en-IN" b="1" dirty="0" err="1"/>
              <a:t>LangGraph</a:t>
            </a:r>
            <a:endParaRPr lang="en-IN" b="1" dirty="0"/>
          </a:p>
          <a:p>
            <a:r>
              <a:rPr lang="en-IN" b="1" dirty="0" err="1"/>
              <a:t>LangGraph</a:t>
            </a:r>
            <a:r>
              <a:rPr lang="en-IN" dirty="0"/>
              <a:t>: </a:t>
            </a:r>
            <a:r>
              <a:rPr lang="en-US" dirty="0"/>
              <a:t>Designed specifically for building stateful, multi-actor applications with Large Language Models (LLMs)</a:t>
            </a:r>
            <a:endParaRPr lang="en-GB" dirty="0"/>
          </a:p>
        </p:txBody>
      </p:sp>
      <p:sp>
        <p:nvSpPr>
          <p:cNvPr id="4" name="TextBox 3">
            <a:extLst>
              <a:ext uri="{FF2B5EF4-FFF2-40B4-BE49-F238E27FC236}">
                <a16:creationId xmlns:a16="http://schemas.microsoft.com/office/drawing/2014/main" id="{E755F062-A7D7-7D9D-5A66-1FB2280239BE}"/>
              </a:ext>
            </a:extLst>
          </p:cNvPr>
          <p:cNvSpPr txBox="1"/>
          <p:nvPr/>
        </p:nvSpPr>
        <p:spPr>
          <a:xfrm>
            <a:off x="1193607" y="2912516"/>
            <a:ext cx="1521673" cy="369332"/>
          </a:xfrm>
          <a:prstGeom prst="rect">
            <a:avLst/>
          </a:prstGeom>
          <a:solidFill>
            <a:schemeClr val="accent4">
              <a:lumMod val="20000"/>
              <a:lumOff val="80000"/>
            </a:schemeClr>
          </a:solidFill>
        </p:spPr>
        <p:txBody>
          <a:bodyPr wrap="square" rtlCol="0">
            <a:spAutoFit/>
          </a:bodyPr>
          <a:lstStyle/>
          <a:p>
            <a:pPr algn="ctr"/>
            <a:r>
              <a:rPr lang="en-IN" b="1" dirty="0"/>
              <a:t>Our Code</a:t>
            </a:r>
            <a:endParaRPr lang="en-GB" b="1" dirty="0"/>
          </a:p>
        </p:txBody>
      </p:sp>
      <p:sp>
        <p:nvSpPr>
          <p:cNvPr id="5" name="TextBox 4">
            <a:extLst>
              <a:ext uri="{FF2B5EF4-FFF2-40B4-BE49-F238E27FC236}">
                <a16:creationId xmlns:a16="http://schemas.microsoft.com/office/drawing/2014/main" id="{8A0BE20D-0AB8-F14D-1A12-14B4F87EBB64}"/>
              </a:ext>
            </a:extLst>
          </p:cNvPr>
          <p:cNvSpPr txBox="1"/>
          <p:nvPr/>
        </p:nvSpPr>
        <p:spPr>
          <a:xfrm>
            <a:off x="1193607" y="3816628"/>
            <a:ext cx="1521673" cy="369332"/>
          </a:xfrm>
          <a:prstGeom prst="rect">
            <a:avLst/>
          </a:prstGeom>
          <a:solidFill>
            <a:schemeClr val="accent4">
              <a:lumMod val="20000"/>
              <a:lumOff val="80000"/>
            </a:schemeClr>
          </a:solidFill>
        </p:spPr>
        <p:txBody>
          <a:bodyPr wrap="square" rtlCol="0">
            <a:spAutoFit/>
          </a:bodyPr>
          <a:lstStyle/>
          <a:p>
            <a:pPr algn="ctr"/>
            <a:r>
              <a:rPr lang="en-IN" b="1" dirty="0"/>
              <a:t>Agent</a:t>
            </a:r>
            <a:endParaRPr lang="en-GB" b="1" dirty="0"/>
          </a:p>
        </p:txBody>
      </p:sp>
      <p:sp>
        <p:nvSpPr>
          <p:cNvPr id="6" name="TextBox 5">
            <a:extLst>
              <a:ext uri="{FF2B5EF4-FFF2-40B4-BE49-F238E27FC236}">
                <a16:creationId xmlns:a16="http://schemas.microsoft.com/office/drawing/2014/main" id="{57BB79C9-7E17-B9F4-C02D-735C35EEB4F3}"/>
              </a:ext>
            </a:extLst>
          </p:cNvPr>
          <p:cNvSpPr txBox="1"/>
          <p:nvPr/>
        </p:nvSpPr>
        <p:spPr>
          <a:xfrm>
            <a:off x="3558715" y="3816628"/>
            <a:ext cx="1521673" cy="369332"/>
          </a:xfrm>
          <a:prstGeom prst="rect">
            <a:avLst/>
          </a:prstGeom>
          <a:solidFill>
            <a:schemeClr val="accent4">
              <a:lumMod val="20000"/>
              <a:lumOff val="80000"/>
            </a:schemeClr>
          </a:solidFill>
        </p:spPr>
        <p:txBody>
          <a:bodyPr wrap="square" rtlCol="0">
            <a:spAutoFit/>
          </a:bodyPr>
          <a:lstStyle/>
          <a:p>
            <a:pPr algn="ctr"/>
            <a:r>
              <a:rPr lang="en-IN" b="1" dirty="0"/>
              <a:t>Tool</a:t>
            </a:r>
            <a:endParaRPr lang="en-GB" b="1" dirty="0"/>
          </a:p>
        </p:txBody>
      </p:sp>
      <p:sp>
        <p:nvSpPr>
          <p:cNvPr id="7" name="Arrow: Down 6">
            <a:extLst>
              <a:ext uri="{FF2B5EF4-FFF2-40B4-BE49-F238E27FC236}">
                <a16:creationId xmlns:a16="http://schemas.microsoft.com/office/drawing/2014/main" id="{1DC5950C-4FA5-6E48-454F-3FEF0B2772F7}"/>
              </a:ext>
            </a:extLst>
          </p:cNvPr>
          <p:cNvSpPr/>
          <p:nvPr/>
        </p:nvSpPr>
        <p:spPr>
          <a:xfrm>
            <a:off x="1779939" y="3343075"/>
            <a:ext cx="349008" cy="466155"/>
          </a:xfrm>
          <a:prstGeom prst="down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AA352FF8-200C-D88A-E2DF-CE0351F48DA8}"/>
              </a:ext>
            </a:extLst>
          </p:cNvPr>
          <p:cNvCxnSpPr/>
          <p:nvPr/>
        </p:nvCxnSpPr>
        <p:spPr>
          <a:xfrm>
            <a:off x="2882803" y="3901905"/>
            <a:ext cx="60029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13067AAD-5954-7EBB-F31B-091BBBCB9E1B}"/>
              </a:ext>
            </a:extLst>
          </p:cNvPr>
          <p:cNvCxnSpPr/>
          <p:nvPr/>
        </p:nvCxnSpPr>
        <p:spPr>
          <a:xfrm flipH="1">
            <a:off x="2868842" y="4090369"/>
            <a:ext cx="58633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9578771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67967-A0DB-4187-7A06-C0790DDC9434}"/>
              </a:ext>
            </a:extLst>
          </p:cNvPr>
          <p:cNvSpPr>
            <a:spLocks noGrp="1"/>
          </p:cNvSpPr>
          <p:nvPr>
            <p:ph type="title"/>
          </p:nvPr>
        </p:nvSpPr>
        <p:spPr>
          <a:xfrm>
            <a:off x="838200" y="0"/>
            <a:ext cx="10515600" cy="614254"/>
          </a:xfrm>
        </p:spPr>
        <p:txBody>
          <a:bodyPr>
            <a:normAutofit fontScale="90000"/>
          </a:bodyPr>
          <a:lstStyle/>
          <a:p>
            <a:r>
              <a:rPr lang="en-IN" dirty="0" err="1"/>
              <a:t>LangChain</a:t>
            </a:r>
            <a:r>
              <a:rPr lang="en-IN" dirty="0"/>
              <a:t> versus </a:t>
            </a:r>
            <a:r>
              <a:rPr lang="en-IN" dirty="0" err="1"/>
              <a:t>LangGraph</a:t>
            </a:r>
            <a:endParaRPr lang="en-GB" dirty="0"/>
          </a:p>
        </p:txBody>
      </p:sp>
      <p:sp>
        <p:nvSpPr>
          <p:cNvPr id="6" name="Content Placeholder 5">
            <a:extLst>
              <a:ext uri="{FF2B5EF4-FFF2-40B4-BE49-F238E27FC236}">
                <a16:creationId xmlns:a16="http://schemas.microsoft.com/office/drawing/2014/main" id="{C829F242-4259-91E1-EF11-6DDF1A0671FA}"/>
              </a:ext>
            </a:extLst>
          </p:cNvPr>
          <p:cNvSpPr>
            <a:spLocks noGrp="1"/>
          </p:cNvSpPr>
          <p:nvPr>
            <p:ph idx="1"/>
          </p:nvPr>
        </p:nvSpPr>
        <p:spPr/>
        <p:txBody>
          <a:bodyPr/>
          <a:lstStyle/>
          <a:p>
            <a:endParaRPr lang="en-GB"/>
          </a:p>
        </p:txBody>
      </p:sp>
      <p:graphicFrame>
        <p:nvGraphicFramePr>
          <p:cNvPr id="7" name="Content Placeholder 3">
            <a:extLst>
              <a:ext uri="{FF2B5EF4-FFF2-40B4-BE49-F238E27FC236}">
                <a16:creationId xmlns:a16="http://schemas.microsoft.com/office/drawing/2014/main" id="{E7E0FC09-3AAE-98B6-A31A-B1A7E17C5927}"/>
              </a:ext>
            </a:extLst>
          </p:cNvPr>
          <p:cNvGraphicFramePr>
            <a:graphicFrameLocks/>
          </p:cNvGraphicFramePr>
          <p:nvPr>
            <p:extLst>
              <p:ext uri="{D42A27DB-BD31-4B8C-83A1-F6EECF244321}">
                <p14:modId xmlns:p14="http://schemas.microsoft.com/office/powerpoint/2010/main" val="19607873"/>
              </p:ext>
            </p:extLst>
          </p:nvPr>
        </p:nvGraphicFramePr>
        <p:xfrm>
          <a:off x="838200" y="1697668"/>
          <a:ext cx="10515600" cy="3956526"/>
        </p:xfrm>
        <a:graphic>
          <a:graphicData uri="http://schemas.openxmlformats.org/drawingml/2006/table">
            <a:tbl>
              <a:tblPr>
                <a:tableStyleId>{5DA37D80-6434-44D0-A028-1B22A696006F}</a:tableStyleId>
              </a:tblPr>
              <a:tblGrid>
                <a:gridCol w="3060700">
                  <a:extLst>
                    <a:ext uri="{9D8B030D-6E8A-4147-A177-3AD203B41FA5}">
                      <a16:colId xmlns:a16="http://schemas.microsoft.com/office/drawing/2014/main" val="3398147593"/>
                    </a:ext>
                  </a:extLst>
                </a:gridCol>
                <a:gridCol w="3949700">
                  <a:extLst>
                    <a:ext uri="{9D8B030D-6E8A-4147-A177-3AD203B41FA5}">
                      <a16:colId xmlns:a16="http://schemas.microsoft.com/office/drawing/2014/main" val="2610701778"/>
                    </a:ext>
                  </a:extLst>
                </a:gridCol>
                <a:gridCol w="3505200">
                  <a:extLst>
                    <a:ext uri="{9D8B030D-6E8A-4147-A177-3AD203B41FA5}">
                      <a16:colId xmlns:a16="http://schemas.microsoft.com/office/drawing/2014/main" val="1791140887"/>
                    </a:ext>
                  </a:extLst>
                </a:gridCol>
              </a:tblGrid>
              <a:tr h="439614">
                <a:tc>
                  <a:txBody>
                    <a:bodyPr/>
                    <a:lstStyle/>
                    <a:p>
                      <a:r>
                        <a:rPr lang="en-GB" b="1" dirty="0"/>
                        <a:t>Feature</a:t>
                      </a:r>
                    </a:p>
                  </a:txBody>
                  <a:tcPr anchor="ctr"/>
                </a:tc>
                <a:tc>
                  <a:txBody>
                    <a:bodyPr/>
                    <a:lstStyle/>
                    <a:p>
                      <a:r>
                        <a:rPr lang="en-GB" b="1" dirty="0" err="1"/>
                        <a:t>LangChain</a:t>
                      </a:r>
                      <a:endParaRPr lang="en-GB" b="1" dirty="0"/>
                    </a:p>
                  </a:txBody>
                  <a:tcPr anchor="ctr"/>
                </a:tc>
                <a:tc>
                  <a:txBody>
                    <a:bodyPr/>
                    <a:lstStyle/>
                    <a:p>
                      <a:r>
                        <a:rPr lang="en-GB" b="1" dirty="0" err="1"/>
                        <a:t>LangGraph</a:t>
                      </a:r>
                      <a:endParaRPr lang="en-GB" b="1" dirty="0"/>
                    </a:p>
                  </a:txBody>
                  <a:tcPr anchor="ctr"/>
                </a:tc>
                <a:extLst>
                  <a:ext uri="{0D108BD9-81ED-4DB2-BD59-A6C34878D82A}">
                    <a16:rowId xmlns:a16="http://schemas.microsoft.com/office/drawing/2014/main" val="4126072130"/>
                  </a:ext>
                </a:extLst>
              </a:tr>
              <a:tr h="439614">
                <a:tc>
                  <a:txBody>
                    <a:bodyPr/>
                    <a:lstStyle/>
                    <a:p>
                      <a:r>
                        <a:rPr lang="en-GB"/>
                        <a:t>Workflow Control Flow</a:t>
                      </a:r>
                    </a:p>
                  </a:txBody>
                  <a:tcPr anchor="ctr"/>
                </a:tc>
                <a:tc>
                  <a:txBody>
                    <a:bodyPr/>
                    <a:lstStyle/>
                    <a:p>
                      <a:r>
                        <a:rPr lang="en-GB"/>
                        <a:t>Limited</a:t>
                      </a:r>
                    </a:p>
                  </a:txBody>
                  <a:tcPr anchor="ctr"/>
                </a:tc>
                <a:tc>
                  <a:txBody>
                    <a:bodyPr/>
                    <a:lstStyle/>
                    <a:p>
                      <a:r>
                        <a:rPr lang="en-GB"/>
                        <a:t>Full graph-based</a:t>
                      </a:r>
                    </a:p>
                  </a:txBody>
                  <a:tcPr anchor="ctr"/>
                </a:tc>
                <a:extLst>
                  <a:ext uri="{0D108BD9-81ED-4DB2-BD59-A6C34878D82A}">
                    <a16:rowId xmlns:a16="http://schemas.microsoft.com/office/drawing/2014/main" val="323506002"/>
                  </a:ext>
                </a:extLst>
              </a:tr>
              <a:tr h="439614">
                <a:tc>
                  <a:txBody>
                    <a:bodyPr/>
                    <a:lstStyle/>
                    <a:p>
                      <a:r>
                        <a:rPr lang="en-GB"/>
                        <a:t>Conditional Routing</a:t>
                      </a:r>
                    </a:p>
                  </a:txBody>
                  <a:tcPr anchor="ctr"/>
                </a:tc>
                <a:tc>
                  <a:txBody>
                    <a:bodyPr/>
                    <a:lstStyle/>
                    <a:p>
                      <a:r>
                        <a:rPr lang="en-GB"/>
                        <a:t>Basic (via LLM)</a:t>
                      </a:r>
                    </a:p>
                  </a:txBody>
                  <a:tcPr anchor="ctr"/>
                </a:tc>
                <a:tc>
                  <a:txBody>
                    <a:bodyPr/>
                    <a:lstStyle/>
                    <a:p>
                      <a:r>
                        <a:rPr lang="en-GB"/>
                        <a:t>Native via edges</a:t>
                      </a:r>
                    </a:p>
                  </a:txBody>
                  <a:tcPr anchor="ctr"/>
                </a:tc>
                <a:extLst>
                  <a:ext uri="{0D108BD9-81ED-4DB2-BD59-A6C34878D82A}">
                    <a16:rowId xmlns:a16="http://schemas.microsoft.com/office/drawing/2014/main" val="495338005"/>
                  </a:ext>
                </a:extLst>
              </a:tr>
              <a:tr h="439614">
                <a:tc>
                  <a:txBody>
                    <a:bodyPr/>
                    <a:lstStyle/>
                    <a:p>
                      <a:r>
                        <a:rPr lang="en-GB"/>
                        <a:t>Long-Term State</a:t>
                      </a:r>
                    </a:p>
                  </a:txBody>
                  <a:tcPr anchor="ctr"/>
                </a:tc>
                <a:tc>
                  <a:txBody>
                    <a:bodyPr/>
                    <a:lstStyle/>
                    <a:p>
                      <a:r>
                        <a:rPr lang="en-GB"/>
                        <a:t>Limited</a:t>
                      </a:r>
                    </a:p>
                  </a:txBody>
                  <a:tcPr anchor="ctr"/>
                </a:tc>
                <a:tc>
                  <a:txBody>
                    <a:bodyPr/>
                    <a:lstStyle/>
                    <a:p>
                      <a:r>
                        <a:rPr lang="en-GB"/>
                        <a:t>Native shared state</a:t>
                      </a:r>
                    </a:p>
                  </a:txBody>
                  <a:tcPr anchor="ctr"/>
                </a:tc>
                <a:extLst>
                  <a:ext uri="{0D108BD9-81ED-4DB2-BD59-A6C34878D82A}">
                    <a16:rowId xmlns:a16="http://schemas.microsoft.com/office/drawing/2014/main" val="370981544"/>
                  </a:ext>
                </a:extLst>
              </a:tr>
              <a:tr h="439614">
                <a:tc>
                  <a:txBody>
                    <a:bodyPr/>
                    <a:lstStyle/>
                    <a:p>
                      <a:r>
                        <a:rPr lang="en-GB"/>
                        <a:t>Multi-Agent Systems</a:t>
                      </a:r>
                    </a:p>
                  </a:txBody>
                  <a:tcPr anchor="ctr"/>
                </a:tc>
                <a:tc>
                  <a:txBody>
                    <a:bodyPr/>
                    <a:lstStyle/>
                    <a:p>
                      <a:r>
                        <a:rPr lang="en-GB"/>
                        <a:t>Harder to manage</a:t>
                      </a:r>
                    </a:p>
                  </a:txBody>
                  <a:tcPr anchor="ctr"/>
                </a:tc>
                <a:tc>
                  <a:txBody>
                    <a:bodyPr/>
                    <a:lstStyle/>
                    <a:p>
                      <a:r>
                        <a:rPr lang="en-GB"/>
                        <a:t>First-class support</a:t>
                      </a:r>
                    </a:p>
                  </a:txBody>
                  <a:tcPr anchor="ctr"/>
                </a:tc>
                <a:extLst>
                  <a:ext uri="{0D108BD9-81ED-4DB2-BD59-A6C34878D82A}">
                    <a16:rowId xmlns:a16="http://schemas.microsoft.com/office/drawing/2014/main" val="518266211"/>
                  </a:ext>
                </a:extLst>
              </a:tr>
              <a:tr h="439614">
                <a:tc>
                  <a:txBody>
                    <a:bodyPr/>
                    <a:lstStyle/>
                    <a:p>
                      <a:r>
                        <a:rPr lang="en-GB"/>
                        <a:t>Async Execution</a:t>
                      </a:r>
                    </a:p>
                  </a:txBody>
                  <a:tcPr anchor="ctr"/>
                </a:tc>
                <a:tc>
                  <a:txBody>
                    <a:bodyPr/>
                    <a:lstStyle/>
                    <a:p>
                      <a:r>
                        <a:rPr lang="en-GB"/>
                        <a:t>Limited</a:t>
                      </a:r>
                    </a:p>
                  </a:txBody>
                  <a:tcPr anchor="ctr"/>
                </a:tc>
                <a:tc>
                  <a:txBody>
                    <a:bodyPr/>
                    <a:lstStyle/>
                    <a:p>
                      <a:r>
                        <a:rPr lang="en-GB"/>
                        <a:t>Fully supported</a:t>
                      </a:r>
                    </a:p>
                  </a:txBody>
                  <a:tcPr anchor="ctr"/>
                </a:tc>
                <a:extLst>
                  <a:ext uri="{0D108BD9-81ED-4DB2-BD59-A6C34878D82A}">
                    <a16:rowId xmlns:a16="http://schemas.microsoft.com/office/drawing/2014/main" val="1437903438"/>
                  </a:ext>
                </a:extLst>
              </a:tr>
              <a:tr h="439614">
                <a:tc>
                  <a:txBody>
                    <a:bodyPr/>
                    <a:lstStyle/>
                    <a:p>
                      <a:r>
                        <a:rPr lang="en-GB"/>
                        <a:t>Reducers/Parallel Branches</a:t>
                      </a:r>
                    </a:p>
                  </a:txBody>
                  <a:tcPr anchor="ctr"/>
                </a:tc>
                <a:tc>
                  <a:txBody>
                    <a:bodyPr/>
                    <a:lstStyle/>
                    <a:p>
                      <a:r>
                        <a:rPr lang="en-GB"/>
                        <a:t>Not native</a:t>
                      </a:r>
                    </a:p>
                  </a:txBody>
                  <a:tcPr anchor="ctr"/>
                </a:tc>
                <a:tc>
                  <a:txBody>
                    <a:bodyPr/>
                    <a:lstStyle/>
                    <a:p>
                      <a:r>
                        <a:rPr lang="en-GB"/>
                        <a:t>Built-in</a:t>
                      </a:r>
                    </a:p>
                  </a:txBody>
                  <a:tcPr anchor="ctr"/>
                </a:tc>
                <a:extLst>
                  <a:ext uri="{0D108BD9-81ED-4DB2-BD59-A6C34878D82A}">
                    <a16:rowId xmlns:a16="http://schemas.microsoft.com/office/drawing/2014/main" val="3907999199"/>
                  </a:ext>
                </a:extLst>
              </a:tr>
              <a:tr h="439614">
                <a:tc>
                  <a:txBody>
                    <a:bodyPr/>
                    <a:lstStyle/>
                    <a:p>
                      <a:r>
                        <a:rPr lang="en-GB"/>
                        <a:t>Subgraph/Modular Design</a:t>
                      </a:r>
                    </a:p>
                  </a:txBody>
                  <a:tcPr anchor="ctr"/>
                </a:tc>
                <a:tc>
                  <a:txBody>
                    <a:bodyPr/>
                    <a:lstStyle/>
                    <a:p>
                      <a:r>
                        <a:rPr lang="en-GB"/>
                        <a:t>Not native</a:t>
                      </a:r>
                    </a:p>
                  </a:txBody>
                  <a:tcPr anchor="ctr"/>
                </a:tc>
                <a:tc>
                  <a:txBody>
                    <a:bodyPr/>
                    <a:lstStyle/>
                    <a:p>
                      <a:r>
                        <a:rPr lang="en-GB"/>
                        <a:t>Native</a:t>
                      </a:r>
                    </a:p>
                  </a:txBody>
                  <a:tcPr anchor="ctr"/>
                </a:tc>
                <a:extLst>
                  <a:ext uri="{0D108BD9-81ED-4DB2-BD59-A6C34878D82A}">
                    <a16:rowId xmlns:a16="http://schemas.microsoft.com/office/drawing/2014/main" val="4135503508"/>
                  </a:ext>
                </a:extLst>
              </a:tr>
              <a:tr h="439614">
                <a:tc>
                  <a:txBody>
                    <a:bodyPr/>
                    <a:lstStyle/>
                    <a:p>
                      <a:r>
                        <a:rPr lang="en-GB" dirty="0"/>
                        <a:t>Debugging &amp; Observability</a:t>
                      </a:r>
                    </a:p>
                  </a:txBody>
                  <a:tcPr anchor="ctr"/>
                </a:tc>
                <a:tc>
                  <a:txBody>
                    <a:bodyPr/>
                    <a:lstStyle/>
                    <a:p>
                      <a:r>
                        <a:rPr lang="en-GB"/>
                        <a:t>Via LangSmith</a:t>
                      </a:r>
                    </a:p>
                  </a:txBody>
                  <a:tcPr anchor="ctr"/>
                </a:tc>
                <a:tc>
                  <a:txBody>
                    <a:bodyPr/>
                    <a:lstStyle/>
                    <a:p>
                      <a:r>
                        <a:rPr lang="en-GB" dirty="0"/>
                        <a:t>Deep integration</a:t>
                      </a:r>
                    </a:p>
                  </a:txBody>
                  <a:tcPr anchor="ctr"/>
                </a:tc>
                <a:extLst>
                  <a:ext uri="{0D108BD9-81ED-4DB2-BD59-A6C34878D82A}">
                    <a16:rowId xmlns:a16="http://schemas.microsoft.com/office/drawing/2014/main" val="346429657"/>
                  </a:ext>
                </a:extLst>
              </a:tr>
            </a:tbl>
          </a:graphicData>
        </a:graphic>
      </p:graphicFrame>
    </p:spTree>
    <p:extLst>
      <p:ext uri="{BB962C8B-B14F-4D97-AF65-F5344CB8AC3E}">
        <p14:creationId xmlns:p14="http://schemas.microsoft.com/office/powerpoint/2010/main" val="35806748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F716-7E63-E8A6-3E07-36385D9E8CE7}"/>
              </a:ext>
            </a:extLst>
          </p:cNvPr>
          <p:cNvSpPr>
            <a:spLocks noGrp="1"/>
          </p:cNvSpPr>
          <p:nvPr>
            <p:ph type="title"/>
          </p:nvPr>
        </p:nvSpPr>
        <p:spPr/>
        <p:txBody>
          <a:bodyPr/>
          <a:lstStyle/>
          <a:p>
            <a:r>
              <a:rPr lang="en-IN" dirty="0"/>
              <a:t>When to Use </a:t>
            </a:r>
            <a:r>
              <a:rPr lang="en-IN" dirty="0" err="1"/>
              <a:t>LangGraph</a:t>
            </a:r>
            <a:endParaRPr lang="en-GB" dirty="0"/>
          </a:p>
        </p:txBody>
      </p:sp>
      <p:sp>
        <p:nvSpPr>
          <p:cNvPr id="3" name="Content Placeholder 2">
            <a:extLst>
              <a:ext uri="{FF2B5EF4-FFF2-40B4-BE49-F238E27FC236}">
                <a16:creationId xmlns:a16="http://schemas.microsoft.com/office/drawing/2014/main" id="{1D5C8F3D-6298-580C-CECE-CEC919E50A99}"/>
              </a:ext>
            </a:extLst>
          </p:cNvPr>
          <p:cNvSpPr>
            <a:spLocks noGrp="1"/>
          </p:cNvSpPr>
          <p:nvPr>
            <p:ph idx="1"/>
          </p:nvPr>
        </p:nvSpPr>
        <p:spPr/>
        <p:txBody>
          <a:bodyPr/>
          <a:lstStyle/>
          <a:p>
            <a:r>
              <a:rPr lang="en-IN" dirty="0"/>
              <a:t>Use when …</a:t>
            </a:r>
          </a:p>
          <a:p>
            <a:endParaRPr lang="en-IN" dirty="0"/>
          </a:p>
          <a:p>
            <a:endParaRPr lang="en-IN" dirty="0"/>
          </a:p>
          <a:p>
            <a:endParaRPr lang="en-IN" dirty="0"/>
          </a:p>
          <a:p>
            <a:endParaRPr lang="en-IN" dirty="0"/>
          </a:p>
          <a:p>
            <a:endParaRPr lang="en-GB" dirty="0"/>
          </a:p>
        </p:txBody>
      </p:sp>
      <p:graphicFrame>
        <p:nvGraphicFramePr>
          <p:cNvPr id="4" name="Table 3">
            <a:extLst>
              <a:ext uri="{FF2B5EF4-FFF2-40B4-BE49-F238E27FC236}">
                <a16:creationId xmlns:a16="http://schemas.microsoft.com/office/drawing/2014/main" id="{3A027D2C-3FC0-3916-560B-401522D39F17}"/>
              </a:ext>
            </a:extLst>
          </p:cNvPr>
          <p:cNvGraphicFramePr>
            <a:graphicFrameLocks noGrp="1"/>
          </p:cNvGraphicFramePr>
          <p:nvPr>
            <p:extLst>
              <p:ext uri="{D42A27DB-BD31-4B8C-83A1-F6EECF244321}">
                <p14:modId xmlns:p14="http://schemas.microsoft.com/office/powerpoint/2010/main" val="768085888"/>
              </p:ext>
            </p:extLst>
          </p:nvPr>
        </p:nvGraphicFramePr>
        <p:xfrm>
          <a:off x="838200" y="2455539"/>
          <a:ext cx="10515600" cy="1463040"/>
        </p:xfrm>
        <a:graphic>
          <a:graphicData uri="http://schemas.openxmlformats.org/drawingml/2006/table">
            <a:tbl>
              <a:tblPr>
                <a:tableStyleId>{E8B1032C-EA38-4F05-BA0D-38AFFFC7BED3}</a:tableStyleId>
              </a:tblPr>
              <a:tblGrid>
                <a:gridCol w="4620279">
                  <a:extLst>
                    <a:ext uri="{9D8B030D-6E8A-4147-A177-3AD203B41FA5}">
                      <a16:colId xmlns:a16="http://schemas.microsoft.com/office/drawing/2014/main" val="1819958393"/>
                    </a:ext>
                  </a:extLst>
                </a:gridCol>
                <a:gridCol w="5895321">
                  <a:extLst>
                    <a:ext uri="{9D8B030D-6E8A-4147-A177-3AD203B41FA5}">
                      <a16:colId xmlns:a16="http://schemas.microsoft.com/office/drawing/2014/main" val="2798714149"/>
                    </a:ext>
                  </a:extLst>
                </a:gridCol>
              </a:tblGrid>
              <a:tr h="0">
                <a:tc>
                  <a:txBody>
                    <a:bodyPr/>
                    <a:lstStyle/>
                    <a:p>
                      <a:r>
                        <a:rPr lang="en-GB"/>
                        <a:t>Choose </a:t>
                      </a:r>
                      <a:r>
                        <a:rPr lang="en-GB" b="1"/>
                        <a:t>LangChain</a:t>
                      </a:r>
                      <a:r>
                        <a:rPr lang="en-GB"/>
                        <a:t> if:</a:t>
                      </a:r>
                    </a:p>
                  </a:txBody>
                  <a:tcPr anchor="ctr"/>
                </a:tc>
                <a:tc>
                  <a:txBody>
                    <a:bodyPr/>
                    <a:lstStyle/>
                    <a:p>
                      <a:r>
                        <a:rPr lang="en-GB"/>
                        <a:t>Choose </a:t>
                      </a:r>
                      <a:r>
                        <a:rPr lang="en-GB" b="1"/>
                        <a:t>LangGraph</a:t>
                      </a:r>
                      <a:r>
                        <a:rPr lang="en-GB"/>
                        <a:t> if:</a:t>
                      </a:r>
                    </a:p>
                  </a:txBody>
                  <a:tcPr anchor="ctr"/>
                </a:tc>
                <a:extLst>
                  <a:ext uri="{0D108BD9-81ED-4DB2-BD59-A6C34878D82A}">
                    <a16:rowId xmlns:a16="http://schemas.microsoft.com/office/drawing/2014/main" val="932282825"/>
                  </a:ext>
                </a:extLst>
              </a:tr>
              <a:tr h="0">
                <a:tc>
                  <a:txBody>
                    <a:bodyPr/>
                    <a:lstStyle/>
                    <a:p>
                      <a:r>
                        <a:rPr lang="en-US"/>
                        <a:t>You want quick prototypes with LLMs</a:t>
                      </a:r>
                    </a:p>
                  </a:txBody>
                  <a:tcPr anchor="ctr"/>
                </a:tc>
                <a:tc>
                  <a:txBody>
                    <a:bodyPr/>
                    <a:lstStyle/>
                    <a:p>
                      <a:r>
                        <a:rPr lang="en-US"/>
                        <a:t>You need multi-agent reasoning &amp; dynamic flows</a:t>
                      </a:r>
                    </a:p>
                  </a:txBody>
                  <a:tcPr anchor="ctr"/>
                </a:tc>
                <a:extLst>
                  <a:ext uri="{0D108BD9-81ED-4DB2-BD59-A6C34878D82A}">
                    <a16:rowId xmlns:a16="http://schemas.microsoft.com/office/drawing/2014/main" val="2448435476"/>
                  </a:ext>
                </a:extLst>
              </a:tr>
              <a:tr h="0">
                <a:tc>
                  <a:txBody>
                    <a:bodyPr/>
                    <a:lstStyle/>
                    <a:p>
                      <a:r>
                        <a:rPr lang="en-US"/>
                        <a:t>You are building a chatbot or RAG</a:t>
                      </a:r>
                    </a:p>
                  </a:txBody>
                  <a:tcPr anchor="ctr"/>
                </a:tc>
                <a:tc>
                  <a:txBody>
                    <a:bodyPr/>
                    <a:lstStyle/>
                    <a:p>
                      <a:r>
                        <a:rPr lang="en-US"/>
                        <a:t>You’re modeling iterative workflows, debates, etc.</a:t>
                      </a:r>
                    </a:p>
                  </a:txBody>
                  <a:tcPr anchor="ctr"/>
                </a:tc>
                <a:extLst>
                  <a:ext uri="{0D108BD9-81ED-4DB2-BD59-A6C34878D82A}">
                    <a16:rowId xmlns:a16="http://schemas.microsoft.com/office/drawing/2014/main" val="3016987177"/>
                  </a:ext>
                </a:extLst>
              </a:tr>
              <a:tr h="0">
                <a:tc>
                  <a:txBody>
                    <a:bodyPr/>
                    <a:lstStyle/>
                    <a:p>
                      <a:r>
                        <a:rPr lang="en-US"/>
                        <a:t>Control flow is mostly linear</a:t>
                      </a:r>
                    </a:p>
                  </a:txBody>
                  <a:tcPr anchor="ctr"/>
                </a:tc>
                <a:tc>
                  <a:txBody>
                    <a:bodyPr/>
                    <a:lstStyle/>
                    <a:p>
                      <a:r>
                        <a:rPr lang="en-US" dirty="0"/>
                        <a:t>Flow depends on logic, agent responses, or feedback loops</a:t>
                      </a:r>
                    </a:p>
                  </a:txBody>
                  <a:tcPr anchor="ctr"/>
                </a:tc>
                <a:extLst>
                  <a:ext uri="{0D108BD9-81ED-4DB2-BD59-A6C34878D82A}">
                    <a16:rowId xmlns:a16="http://schemas.microsoft.com/office/drawing/2014/main" val="3852314883"/>
                  </a:ext>
                </a:extLst>
              </a:tr>
            </a:tbl>
          </a:graphicData>
        </a:graphic>
      </p:graphicFrame>
    </p:spTree>
    <p:extLst>
      <p:ext uri="{BB962C8B-B14F-4D97-AF65-F5344CB8AC3E}">
        <p14:creationId xmlns:p14="http://schemas.microsoft.com/office/powerpoint/2010/main" val="3304654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800F2-B1EC-9EE3-03AB-18789FC3109D}"/>
              </a:ext>
            </a:extLst>
          </p:cNvPr>
          <p:cNvSpPr>
            <a:spLocks noGrp="1"/>
          </p:cNvSpPr>
          <p:nvPr>
            <p:ph type="title"/>
          </p:nvPr>
        </p:nvSpPr>
        <p:spPr/>
        <p:txBody>
          <a:bodyPr/>
          <a:lstStyle/>
          <a:p>
            <a:r>
              <a:rPr lang="en-IN" dirty="0"/>
              <a:t>Old AI Versus New Agentic AI</a:t>
            </a:r>
            <a:endParaRPr lang="en-GB" dirty="0"/>
          </a:p>
        </p:txBody>
      </p:sp>
      <p:sp>
        <p:nvSpPr>
          <p:cNvPr id="3" name="Content Placeholder 2">
            <a:extLst>
              <a:ext uri="{FF2B5EF4-FFF2-40B4-BE49-F238E27FC236}">
                <a16:creationId xmlns:a16="http://schemas.microsoft.com/office/drawing/2014/main" id="{5EACA022-C372-159E-7DBB-0D85A48BD22E}"/>
              </a:ext>
            </a:extLst>
          </p:cNvPr>
          <p:cNvSpPr>
            <a:spLocks noGrp="1"/>
          </p:cNvSpPr>
          <p:nvPr>
            <p:ph idx="1"/>
          </p:nvPr>
        </p:nvSpPr>
        <p:spPr/>
        <p:txBody>
          <a:bodyPr/>
          <a:lstStyle/>
          <a:p>
            <a:r>
              <a:rPr lang="en-IN" dirty="0"/>
              <a:t>Aim: Find the latest information about LLMs</a:t>
            </a:r>
            <a:endParaRPr lang="en-GB" dirty="0"/>
          </a:p>
        </p:txBody>
      </p:sp>
      <p:graphicFrame>
        <p:nvGraphicFramePr>
          <p:cNvPr id="4" name="Table 3">
            <a:extLst>
              <a:ext uri="{FF2B5EF4-FFF2-40B4-BE49-F238E27FC236}">
                <a16:creationId xmlns:a16="http://schemas.microsoft.com/office/drawing/2014/main" id="{7C8E4048-3175-AFB9-6393-7A3A47F92D7E}"/>
              </a:ext>
            </a:extLst>
          </p:cNvPr>
          <p:cNvGraphicFramePr>
            <a:graphicFrameLocks noGrp="1"/>
          </p:cNvGraphicFramePr>
          <p:nvPr>
            <p:extLst>
              <p:ext uri="{D42A27DB-BD31-4B8C-83A1-F6EECF244321}">
                <p14:modId xmlns:p14="http://schemas.microsoft.com/office/powerpoint/2010/main" val="2116839456"/>
              </p:ext>
            </p:extLst>
          </p:nvPr>
        </p:nvGraphicFramePr>
        <p:xfrm>
          <a:off x="914400" y="2346042"/>
          <a:ext cx="10812256" cy="2926080"/>
        </p:xfrm>
        <a:graphic>
          <a:graphicData uri="http://schemas.openxmlformats.org/drawingml/2006/table">
            <a:tbl>
              <a:tblPr firstRow="1" bandRow="1">
                <a:tableStyleId>{21E4AEA4-8DFA-4A89-87EB-49C32662AFE0}</a:tableStyleId>
              </a:tblPr>
              <a:tblGrid>
                <a:gridCol w="5406128">
                  <a:extLst>
                    <a:ext uri="{9D8B030D-6E8A-4147-A177-3AD203B41FA5}">
                      <a16:colId xmlns:a16="http://schemas.microsoft.com/office/drawing/2014/main" val="2565029674"/>
                    </a:ext>
                  </a:extLst>
                </a:gridCol>
                <a:gridCol w="5406128">
                  <a:extLst>
                    <a:ext uri="{9D8B030D-6E8A-4147-A177-3AD203B41FA5}">
                      <a16:colId xmlns:a16="http://schemas.microsoft.com/office/drawing/2014/main" val="476753673"/>
                    </a:ext>
                  </a:extLst>
                </a:gridCol>
              </a:tblGrid>
              <a:tr h="370840">
                <a:tc>
                  <a:txBody>
                    <a:bodyPr/>
                    <a:lstStyle/>
                    <a:p>
                      <a:r>
                        <a:rPr lang="en-IN" sz="2000" dirty="0"/>
                        <a:t>Old AI</a:t>
                      </a:r>
                      <a:endParaRPr lang="en-GB" sz="2000" dirty="0"/>
                    </a:p>
                  </a:txBody>
                  <a:tcPr/>
                </a:tc>
                <a:tc>
                  <a:txBody>
                    <a:bodyPr/>
                    <a:lstStyle/>
                    <a:p>
                      <a:r>
                        <a:rPr lang="en-IN" sz="2000" dirty="0"/>
                        <a:t>Agentic AI</a:t>
                      </a:r>
                      <a:endParaRPr lang="en-GB" sz="2000" dirty="0"/>
                    </a:p>
                  </a:txBody>
                  <a:tcPr/>
                </a:tc>
                <a:extLst>
                  <a:ext uri="{0D108BD9-81ED-4DB2-BD59-A6C34878D82A}">
                    <a16:rowId xmlns:a16="http://schemas.microsoft.com/office/drawing/2014/main" val="2794295344"/>
                  </a:ext>
                </a:extLst>
              </a:tr>
              <a:tr h="370840">
                <a:tc>
                  <a:txBody>
                    <a:bodyPr/>
                    <a:lstStyle/>
                    <a:p>
                      <a:r>
                        <a:rPr lang="en-IN" sz="2000" dirty="0"/>
                        <a:t>Go to ChatGPT and ask it to summarize the latest news on LLMs</a:t>
                      </a:r>
                    </a:p>
                    <a:p>
                      <a:endParaRPr lang="en-IN" sz="2000" dirty="0"/>
                    </a:p>
                    <a:p>
                      <a:endParaRPr lang="en-IN" sz="2000" dirty="0"/>
                    </a:p>
                    <a:p>
                      <a:endParaRPr lang="en-IN" sz="2000" dirty="0"/>
                    </a:p>
                    <a:p>
                      <a:endParaRPr lang="en-IN" sz="2000" dirty="0"/>
                    </a:p>
                    <a:p>
                      <a:endParaRPr lang="en-IN" sz="2000" dirty="0"/>
                    </a:p>
                    <a:p>
                      <a:r>
                        <a:rPr lang="en-IN" sz="2000" dirty="0"/>
                        <a:t>You will get a quick summary</a:t>
                      </a:r>
                      <a:endParaRPr lang="en-GB" sz="2000" dirty="0"/>
                    </a:p>
                  </a:txBody>
                  <a:tcPr/>
                </a:tc>
                <a:tc>
                  <a:txBody>
                    <a:bodyPr/>
                    <a:lstStyle/>
                    <a:p>
                      <a:r>
                        <a:rPr lang="en-US" sz="2000" dirty="0"/>
                        <a:t>“Research the top three electric vehicle startups, summarize their innovations, and compare them with Tesla’s latest updates. Present your findings as a brief for investors.”</a:t>
                      </a:r>
                    </a:p>
                    <a:p>
                      <a:endParaRPr lang="en-US" sz="2000" dirty="0"/>
                    </a:p>
                    <a:p>
                      <a:endParaRPr lang="en-US" sz="2000" dirty="0"/>
                    </a:p>
                    <a:p>
                      <a:r>
                        <a:rPr lang="en-US" sz="2000" dirty="0"/>
                        <a:t>It will </a:t>
                      </a:r>
                      <a:r>
                        <a:rPr lang="en-US" sz="2000" i="1" dirty="0"/>
                        <a:t>act</a:t>
                      </a:r>
                      <a:r>
                        <a:rPr lang="en-US" sz="2000" i="0" dirty="0"/>
                        <a:t> – Googling, Summarizing, …</a:t>
                      </a:r>
                      <a:endParaRPr lang="en-GB" sz="2000" dirty="0"/>
                    </a:p>
                  </a:txBody>
                  <a:tcPr/>
                </a:tc>
                <a:extLst>
                  <a:ext uri="{0D108BD9-81ED-4DB2-BD59-A6C34878D82A}">
                    <a16:rowId xmlns:a16="http://schemas.microsoft.com/office/drawing/2014/main" val="180211754"/>
                  </a:ext>
                </a:extLst>
              </a:tr>
            </a:tbl>
          </a:graphicData>
        </a:graphic>
      </p:graphicFrame>
    </p:spTree>
    <p:extLst>
      <p:ext uri="{BB962C8B-B14F-4D97-AF65-F5344CB8AC3E}">
        <p14:creationId xmlns:p14="http://schemas.microsoft.com/office/powerpoint/2010/main" val="147233225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240E-D09E-C25F-5CF4-BEFFAC573B2E}"/>
              </a:ext>
            </a:extLst>
          </p:cNvPr>
          <p:cNvSpPr>
            <a:spLocks noGrp="1"/>
          </p:cNvSpPr>
          <p:nvPr>
            <p:ph type="title"/>
          </p:nvPr>
        </p:nvSpPr>
        <p:spPr/>
        <p:txBody>
          <a:bodyPr/>
          <a:lstStyle/>
          <a:p>
            <a:r>
              <a:rPr lang="en-IN" dirty="0" err="1"/>
              <a:t>LangSmith</a:t>
            </a:r>
            <a:endParaRPr lang="en-GB" dirty="0"/>
          </a:p>
        </p:txBody>
      </p:sp>
      <p:sp>
        <p:nvSpPr>
          <p:cNvPr id="3" name="Content Placeholder 2">
            <a:extLst>
              <a:ext uri="{FF2B5EF4-FFF2-40B4-BE49-F238E27FC236}">
                <a16:creationId xmlns:a16="http://schemas.microsoft.com/office/drawing/2014/main" id="{A9473525-BC0D-9A14-4339-14F459BEEE6B}"/>
              </a:ext>
            </a:extLst>
          </p:cNvPr>
          <p:cNvSpPr>
            <a:spLocks noGrp="1"/>
          </p:cNvSpPr>
          <p:nvPr>
            <p:ph idx="1"/>
          </p:nvPr>
        </p:nvSpPr>
        <p:spPr/>
        <p:txBody>
          <a:bodyPr/>
          <a:lstStyle/>
          <a:p>
            <a:r>
              <a:rPr lang="en-IN" b="1" dirty="0" err="1"/>
              <a:t>LangSmith</a:t>
            </a:r>
            <a:r>
              <a:rPr lang="en-IN" dirty="0"/>
              <a:t>: </a:t>
            </a:r>
            <a:r>
              <a:rPr lang="en-US" dirty="0"/>
              <a:t>Help developers debug, monitor, and evaluate LLM applications — especially those that involve agents, tools, chains, and multiple steps</a:t>
            </a:r>
          </a:p>
          <a:p>
            <a:endParaRPr lang="en-GB" dirty="0"/>
          </a:p>
        </p:txBody>
      </p:sp>
      <p:graphicFrame>
        <p:nvGraphicFramePr>
          <p:cNvPr id="4" name="Table 3">
            <a:extLst>
              <a:ext uri="{FF2B5EF4-FFF2-40B4-BE49-F238E27FC236}">
                <a16:creationId xmlns:a16="http://schemas.microsoft.com/office/drawing/2014/main" id="{74E9F61B-6AE9-4B88-77F8-66A9E49C0D98}"/>
              </a:ext>
            </a:extLst>
          </p:cNvPr>
          <p:cNvGraphicFramePr>
            <a:graphicFrameLocks noGrp="1"/>
          </p:cNvGraphicFramePr>
          <p:nvPr>
            <p:extLst>
              <p:ext uri="{D42A27DB-BD31-4B8C-83A1-F6EECF244321}">
                <p14:modId xmlns:p14="http://schemas.microsoft.com/office/powerpoint/2010/main" val="825287875"/>
              </p:ext>
            </p:extLst>
          </p:nvPr>
        </p:nvGraphicFramePr>
        <p:xfrm>
          <a:off x="908002" y="3184616"/>
          <a:ext cx="10515600" cy="1828800"/>
        </p:xfrm>
        <a:graphic>
          <a:graphicData uri="http://schemas.openxmlformats.org/drawingml/2006/table">
            <a:tbl>
              <a:tblPr>
                <a:tableStyleId>{5DA37D80-6434-44D0-A028-1B22A696006F}</a:tableStyleId>
              </a:tblPr>
              <a:tblGrid>
                <a:gridCol w="5257800">
                  <a:extLst>
                    <a:ext uri="{9D8B030D-6E8A-4147-A177-3AD203B41FA5}">
                      <a16:colId xmlns:a16="http://schemas.microsoft.com/office/drawing/2014/main" val="894632413"/>
                    </a:ext>
                  </a:extLst>
                </a:gridCol>
                <a:gridCol w="5257800">
                  <a:extLst>
                    <a:ext uri="{9D8B030D-6E8A-4147-A177-3AD203B41FA5}">
                      <a16:colId xmlns:a16="http://schemas.microsoft.com/office/drawing/2014/main" val="2128194002"/>
                    </a:ext>
                  </a:extLst>
                </a:gridCol>
              </a:tblGrid>
              <a:tr h="0">
                <a:tc>
                  <a:txBody>
                    <a:bodyPr/>
                    <a:lstStyle/>
                    <a:p>
                      <a:r>
                        <a:rPr lang="en-GB" b="1" dirty="0"/>
                        <a:t>Without </a:t>
                      </a:r>
                      <a:r>
                        <a:rPr lang="en-GB" b="1" dirty="0" err="1"/>
                        <a:t>LangSmith</a:t>
                      </a:r>
                      <a:endParaRPr lang="en-GB" b="1" dirty="0"/>
                    </a:p>
                  </a:txBody>
                  <a:tcPr anchor="ctr"/>
                </a:tc>
                <a:tc>
                  <a:txBody>
                    <a:bodyPr/>
                    <a:lstStyle/>
                    <a:p>
                      <a:r>
                        <a:rPr lang="en-GB" b="1" dirty="0"/>
                        <a:t>With </a:t>
                      </a:r>
                      <a:r>
                        <a:rPr lang="en-GB" b="1" dirty="0" err="1"/>
                        <a:t>LangSmith</a:t>
                      </a:r>
                      <a:endParaRPr lang="en-GB" b="1" dirty="0"/>
                    </a:p>
                  </a:txBody>
                  <a:tcPr anchor="ctr"/>
                </a:tc>
                <a:extLst>
                  <a:ext uri="{0D108BD9-81ED-4DB2-BD59-A6C34878D82A}">
                    <a16:rowId xmlns:a16="http://schemas.microsoft.com/office/drawing/2014/main" val="793924433"/>
                  </a:ext>
                </a:extLst>
              </a:tr>
              <a:tr h="0">
                <a:tc>
                  <a:txBody>
                    <a:bodyPr/>
                    <a:lstStyle/>
                    <a:p>
                      <a:r>
                        <a:rPr lang="en-US"/>
                        <a:t>No visibility into agent decisions</a:t>
                      </a:r>
                    </a:p>
                  </a:txBody>
                  <a:tcPr anchor="ctr"/>
                </a:tc>
                <a:tc>
                  <a:txBody>
                    <a:bodyPr/>
                    <a:lstStyle/>
                    <a:p>
                      <a:r>
                        <a:rPr lang="en-US"/>
                        <a:t>View every intermediate step &amp; agent call</a:t>
                      </a:r>
                    </a:p>
                  </a:txBody>
                  <a:tcPr anchor="ctr"/>
                </a:tc>
                <a:extLst>
                  <a:ext uri="{0D108BD9-81ED-4DB2-BD59-A6C34878D82A}">
                    <a16:rowId xmlns:a16="http://schemas.microsoft.com/office/drawing/2014/main" val="3436314059"/>
                  </a:ext>
                </a:extLst>
              </a:tr>
              <a:tr h="0">
                <a:tc>
                  <a:txBody>
                    <a:bodyPr/>
                    <a:lstStyle/>
                    <a:p>
                      <a:r>
                        <a:rPr lang="en-GB"/>
                        <a:t>Debugging is trial-and-error</a:t>
                      </a:r>
                    </a:p>
                  </a:txBody>
                  <a:tcPr anchor="ctr"/>
                </a:tc>
                <a:tc>
                  <a:txBody>
                    <a:bodyPr/>
                    <a:lstStyle/>
                    <a:p>
                      <a:r>
                        <a:rPr lang="en-US"/>
                        <a:t>Step-through trace UI, drill into errors</a:t>
                      </a:r>
                    </a:p>
                  </a:txBody>
                  <a:tcPr anchor="ctr"/>
                </a:tc>
                <a:extLst>
                  <a:ext uri="{0D108BD9-81ED-4DB2-BD59-A6C34878D82A}">
                    <a16:rowId xmlns:a16="http://schemas.microsoft.com/office/drawing/2014/main" val="4224034836"/>
                  </a:ext>
                </a:extLst>
              </a:tr>
              <a:tr h="0">
                <a:tc>
                  <a:txBody>
                    <a:bodyPr/>
                    <a:lstStyle/>
                    <a:p>
                      <a:r>
                        <a:rPr lang="en-US"/>
                        <a:t>Hard to evaluate output quality</a:t>
                      </a:r>
                    </a:p>
                  </a:txBody>
                  <a:tcPr anchor="ctr"/>
                </a:tc>
                <a:tc>
                  <a:txBody>
                    <a:bodyPr/>
                    <a:lstStyle/>
                    <a:p>
                      <a:r>
                        <a:rPr lang="en-GB"/>
                        <a:t>Built-in evals + metrics</a:t>
                      </a:r>
                    </a:p>
                  </a:txBody>
                  <a:tcPr anchor="ctr"/>
                </a:tc>
                <a:extLst>
                  <a:ext uri="{0D108BD9-81ED-4DB2-BD59-A6C34878D82A}">
                    <a16:rowId xmlns:a16="http://schemas.microsoft.com/office/drawing/2014/main" val="2300721624"/>
                  </a:ext>
                </a:extLst>
              </a:tr>
              <a:tr h="0">
                <a:tc>
                  <a:txBody>
                    <a:bodyPr/>
                    <a:lstStyle/>
                    <a:p>
                      <a:r>
                        <a:rPr lang="en-GB"/>
                        <a:t>No prompt change tracking</a:t>
                      </a:r>
                    </a:p>
                  </a:txBody>
                  <a:tcPr anchor="ctr"/>
                </a:tc>
                <a:tc>
                  <a:txBody>
                    <a:bodyPr/>
                    <a:lstStyle/>
                    <a:p>
                      <a:r>
                        <a:rPr lang="en-GB" dirty="0"/>
                        <a:t>Version history + output diffs</a:t>
                      </a:r>
                    </a:p>
                  </a:txBody>
                  <a:tcPr anchor="ctr"/>
                </a:tc>
                <a:extLst>
                  <a:ext uri="{0D108BD9-81ED-4DB2-BD59-A6C34878D82A}">
                    <a16:rowId xmlns:a16="http://schemas.microsoft.com/office/drawing/2014/main" val="3769390519"/>
                  </a:ext>
                </a:extLst>
              </a:tr>
            </a:tbl>
          </a:graphicData>
        </a:graphic>
      </p:graphicFrame>
    </p:spTree>
    <p:extLst>
      <p:ext uri="{BB962C8B-B14F-4D97-AF65-F5344CB8AC3E}">
        <p14:creationId xmlns:p14="http://schemas.microsoft.com/office/powerpoint/2010/main" val="69909622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94C2-1C8B-7128-894F-FBB921C54056}"/>
              </a:ext>
            </a:extLst>
          </p:cNvPr>
          <p:cNvSpPr>
            <a:spLocks noGrp="1"/>
          </p:cNvSpPr>
          <p:nvPr>
            <p:ph type="title"/>
          </p:nvPr>
        </p:nvSpPr>
        <p:spPr/>
        <p:txBody>
          <a:bodyPr/>
          <a:lstStyle/>
          <a:p>
            <a:r>
              <a:rPr lang="en-IN" dirty="0" err="1"/>
              <a:t>LangGraph</a:t>
            </a:r>
            <a:r>
              <a:rPr lang="en-IN" dirty="0"/>
              <a:t> Terminology</a:t>
            </a:r>
            <a:endParaRPr lang="en-GB" dirty="0"/>
          </a:p>
        </p:txBody>
      </p:sp>
      <p:sp>
        <p:nvSpPr>
          <p:cNvPr id="3" name="Content Placeholder 2">
            <a:extLst>
              <a:ext uri="{FF2B5EF4-FFF2-40B4-BE49-F238E27FC236}">
                <a16:creationId xmlns:a16="http://schemas.microsoft.com/office/drawing/2014/main" id="{85020062-F3A5-8CEC-70E5-B2870BA7A946}"/>
              </a:ext>
            </a:extLst>
          </p:cNvPr>
          <p:cNvSpPr>
            <a:spLocks noGrp="1"/>
          </p:cNvSpPr>
          <p:nvPr>
            <p:ph idx="1"/>
          </p:nvPr>
        </p:nvSpPr>
        <p:spPr/>
        <p:txBody>
          <a:bodyPr/>
          <a:lstStyle/>
          <a:p>
            <a:r>
              <a:rPr lang="en-IN" b="1" dirty="0" err="1"/>
              <a:t>LangGraph</a:t>
            </a:r>
            <a:r>
              <a:rPr lang="en-IN" dirty="0"/>
              <a:t>: </a:t>
            </a:r>
            <a:r>
              <a:rPr lang="en-US" dirty="0"/>
              <a:t>open-source framework from </a:t>
            </a:r>
            <a:r>
              <a:rPr lang="en-US" dirty="0" err="1"/>
              <a:t>LangChain</a:t>
            </a:r>
            <a:r>
              <a:rPr lang="en-US" dirty="0"/>
              <a:t> for building stateful, multi-agent applications using graphs (Like </a:t>
            </a:r>
            <a:r>
              <a:rPr lang="en-US" i="1" dirty="0"/>
              <a:t>Crew AI Core</a:t>
            </a:r>
            <a:r>
              <a:rPr lang="en-US" dirty="0"/>
              <a:t>)</a:t>
            </a:r>
          </a:p>
          <a:p>
            <a:r>
              <a:rPr lang="en-IN" b="1" dirty="0" err="1"/>
              <a:t>LangGraph</a:t>
            </a:r>
            <a:r>
              <a:rPr lang="en-IN" b="1" dirty="0"/>
              <a:t> Studio</a:t>
            </a:r>
            <a:r>
              <a:rPr lang="en-IN" dirty="0"/>
              <a:t>: </a:t>
            </a:r>
            <a:r>
              <a:rPr lang="en-US" dirty="0"/>
              <a:t>Local visualization and debugging tool for </a:t>
            </a:r>
            <a:r>
              <a:rPr lang="en-US" dirty="0" err="1"/>
              <a:t>LangGraph</a:t>
            </a:r>
            <a:r>
              <a:rPr lang="en-US" dirty="0"/>
              <a:t> apps</a:t>
            </a:r>
          </a:p>
          <a:p>
            <a:r>
              <a:rPr lang="en-US" b="1" dirty="0" err="1"/>
              <a:t>LangGraph</a:t>
            </a:r>
            <a:r>
              <a:rPr lang="en-US" b="1" dirty="0"/>
              <a:t> Platform</a:t>
            </a:r>
            <a:r>
              <a:rPr lang="en-US" dirty="0"/>
              <a:t>: Cloud-hosted, production-ready runtime and management layer for </a:t>
            </a:r>
            <a:r>
              <a:rPr lang="en-US" dirty="0" err="1"/>
              <a:t>LangGraph</a:t>
            </a:r>
            <a:r>
              <a:rPr lang="en-US" dirty="0"/>
              <a:t> apps (Like </a:t>
            </a:r>
            <a:r>
              <a:rPr lang="en-US" i="1" dirty="0"/>
              <a:t>Crew AI Enterprise</a:t>
            </a:r>
            <a:r>
              <a:rPr lang="en-US" dirty="0"/>
              <a:t>)</a:t>
            </a:r>
          </a:p>
          <a:p>
            <a:endParaRPr lang="en-GB" dirty="0"/>
          </a:p>
        </p:txBody>
      </p:sp>
    </p:spTree>
    <p:extLst>
      <p:ext uri="{BB962C8B-B14F-4D97-AF65-F5344CB8AC3E}">
        <p14:creationId xmlns:p14="http://schemas.microsoft.com/office/powerpoint/2010/main" val="275944367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C3C34-B95B-FB04-3273-24866D310964}"/>
              </a:ext>
            </a:extLst>
          </p:cNvPr>
          <p:cNvSpPr>
            <a:spLocks noGrp="1"/>
          </p:cNvSpPr>
          <p:nvPr>
            <p:ph type="title"/>
          </p:nvPr>
        </p:nvSpPr>
        <p:spPr/>
        <p:txBody>
          <a:bodyPr/>
          <a:lstStyle/>
          <a:p>
            <a:r>
              <a:rPr lang="en-IN" dirty="0"/>
              <a:t>LangGraph versus </a:t>
            </a:r>
            <a:r>
              <a:rPr lang="en-IN" dirty="0" err="1"/>
              <a:t>CrewAI</a:t>
            </a:r>
            <a:endParaRPr lang="en-GB" dirty="0"/>
          </a:p>
        </p:txBody>
      </p:sp>
      <p:graphicFrame>
        <p:nvGraphicFramePr>
          <p:cNvPr id="4" name="Content Placeholder 3">
            <a:extLst>
              <a:ext uri="{FF2B5EF4-FFF2-40B4-BE49-F238E27FC236}">
                <a16:creationId xmlns:a16="http://schemas.microsoft.com/office/drawing/2014/main" id="{396CC4F1-EE61-6F76-7972-E4A41C738ADE}"/>
              </a:ext>
            </a:extLst>
          </p:cNvPr>
          <p:cNvGraphicFramePr>
            <a:graphicFrameLocks noGrp="1"/>
          </p:cNvGraphicFramePr>
          <p:nvPr>
            <p:ph idx="1"/>
            <p:extLst>
              <p:ext uri="{D42A27DB-BD31-4B8C-83A1-F6EECF244321}">
                <p14:modId xmlns:p14="http://schemas.microsoft.com/office/powerpoint/2010/main" val="3257281128"/>
              </p:ext>
            </p:extLst>
          </p:nvPr>
        </p:nvGraphicFramePr>
        <p:xfrm>
          <a:off x="677656" y="1834654"/>
          <a:ext cx="10515600" cy="2804160"/>
        </p:xfrm>
        <a:graphic>
          <a:graphicData uri="http://schemas.openxmlformats.org/drawingml/2006/table">
            <a:tbl>
              <a:tblPr>
                <a:tableStyleId>{E8B1032C-EA38-4F05-BA0D-38AFFFC7BED3}</a:tableStyleId>
              </a:tblPr>
              <a:tblGrid>
                <a:gridCol w="1981782">
                  <a:extLst>
                    <a:ext uri="{9D8B030D-6E8A-4147-A177-3AD203B41FA5}">
                      <a16:colId xmlns:a16="http://schemas.microsoft.com/office/drawing/2014/main" val="841237799"/>
                    </a:ext>
                  </a:extLst>
                </a:gridCol>
                <a:gridCol w="4229973">
                  <a:extLst>
                    <a:ext uri="{9D8B030D-6E8A-4147-A177-3AD203B41FA5}">
                      <a16:colId xmlns:a16="http://schemas.microsoft.com/office/drawing/2014/main" val="4263365673"/>
                    </a:ext>
                  </a:extLst>
                </a:gridCol>
                <a:gridCol w="4303845">
                  <a:extLst>
                    <a:ext uri="{9D8B030D-6E8A-4147-A177-3AD203B41FA5}">
                      <a16:colId xmlns:a16="http://schemas.microsoft.com/office/drawing/2014/main" val="1942730021"/>
                    </a:ext>
                  </a:extLst>
                </a:gridCol>
              </a:tblGrid>
              <a:tr h="0">
                <a:tc>
                  <a:txBody>
                    <a:bodyPr/>
                    <a:lstStyle/>
                    <a:p>
                      <a:pPr>
                        <a:buNone/>
                      </a:pPr>
                      <a:r>
                        <a:rPr lang="en-GB" sz="2000" b="1" dirty="0"/>
                        <a:t>Feature</a:t>
                      </a:r>
                    </a:p>
                  </a:txBody>
                  <a:tcPr anchor="ctr"/>
                </a:tc>
                <a:tc>
                  <a:txBody>
                    <a:bodyPr/>
                    <a:lstStyle/>
                    <a:p>
                      <a:pPr>
                        <a:buNone/>
                      </a:pPr>
                      <a:r>
                        <a:rPr lang="en-GB" sz="2000" b="1"/>
                        <a:t>LangGraph</a:t>
                      </a:r>
                      <a:endParaRPr lang="en-GB" sz="2000"/>
                    </a:p>
                  </a:txBody>
                  <a:tcPr anchor="ctr"/>
                </a:tc>
                <a:tc>
                  <a:txBody>
                    <a:bodyPr/>
                    <a:lstStyle/>
                    <a:p>
                      <a:pPr>
                        <a:buNone/>
                      </a:pPr>
                      <a:r>
                        <a:rPr lang="en-GB" sz="2000" b="1"/>
                        <a:t>CrewAI</a:t>
                      </a:r>
                      <a:endParaRPr lang="en-GB" sz="2000"/>
                    </a:p>
                  </a:txBody>
                  <a:tcPr anchor="ctr"/>
                </a:tc>
                <a:extLst>
                  <a:ext uri="{0D108BD9-81ED-4DB2-BD59-A6C34878D82A}">
                    <a16:rowId xmlns:a16="http://schemas.microsoft.com/office/drawing/2014/main" val="398591845"/>
                  </a:ext>
                </a:extLst>
              </a:tr>
              <a:tr h="0">
                <a:tc>
                  <a:txBody>
                    <a:bodyPr/>
                    <a:lstStyle/>
                    <a:p>
                      <a:pPr>
                        <a:buNone/>
                      </a:pPr>
                      <a:r>
                        <a:rPr lang="en-GB" sz="2000" b="0" dirty="0"/>
                        <a:t>Primary Goal</a:t>
                      </a:r>
                    </a:p>
                  </a:txBody>
                  <a:tcPr anchor="ctr"/>
                </a:tc>
                <a:tc>
                  <a:txBody>
                    <a:bodyPr/>
                    <a:lstStyle/>
                    <a:p>
                      <a:pPr>
                        <a:buNone/>
                      </a:pPr>
                      <a:r>
                        <a:rPr lang="en-US" sz="2000"/>
                        <a:t>Build </a:t>
                      </a:r>
                      <a:r>
                        <a:rPr lang="en-US" sz="2000" b="1"/>
                        <a:t>stateful, multi-step agent workflows</a:t>
                      </a:r>
                      <a:r>
                        <a:rPr lang="en-US" sz="2000"/>
                        <a:t> with graph-based control flow</a:t>
                      </a:r>
                    </a:p>
                  </a:txBody>
                  <a:tcPr anchor="ctr"/>
                </a:tc>
                <a:tc>
                  <a:txBody>
                    <a:bodyPr/>
                    <a:lstStyle/>
                    <a:p>
                      <a:pPr>
                        <a:buNone/>
                      </a:pPr>
                      <a:r>
                        <a:rPr lang="en-US" sz="2000"/>
                        <a:t>Orchestrate </a:t>
                      </a:r>
                      <a:r>
                        <a:rPr lang="en-US" sz="2000" b="1"/>
                        <a:t>multiple autonomous AI agents</a:t>
                      </a:r>
                      <a:r>
                        <a:rPr lang="en-US" sz="2000"/>
                        <a:t> working together as a “crew”</a:t>
                      </a:r>
                    </a:p>
                  </a:txBody>
                  <a:tcPr anchor="ctr"/>
                </a:tc>
                <a:extLst>
                  <a:ext uri="{0D108BD9-81ED-4DB2-BD59-A6C34878D82A}">
                    <a16:rowId xmlns:a16="http://schemas.microsoft.com/office/drawing/2014/main" val="1488092132"/>
                  </a:ext>
                </a:extLst>
              </a:tr>
              <a:tr h="0">
                <a:tc>
                  <a:txBody>
                    <a:bodyPr/>
                    <a:lstStyle/>
                    <a:p>
                      <a:pPr>
                        <a:buNone/>
                      </a:pPr>
                      <a:r>
                        <a:rPr lang="en-GB" sz="2000" b="0" dirty="0"/>
                        <a:t>Style</a:t>
                      </a:r>
                    </a:p>
                  </a:txBody>
                  <a:tcPr anchor="ctr"/>
                </a:tc>
                <a:tc>
                  <a:txBody>
                    <a:bodyPr/>
                    <a:lstStyle/>
                    <a:p>
                      <a:pPr>
                        <a:buNone/>
                      </a:pPr>
                      <a:r>
                        <a:rPr lang="en-GB" sz="2000"/>
                        <a:t>Deterministic, developer-controlled execution graphs</a:t>
                      </a:r>
                    </a:p>
                  </a:txBody>
                  <a:tcPr anchor="ctr"/>
                </a:tc>
                <a:tc>
                  <a:txBody>
                    <a:bodyPr/>
                    <a:lstStyle/>
                    <a:p>
                      <a:pPr>
                        <a:buNone/>
                      </a:pPr>
                      <a:r>
                        <a:rPr lang="en-US" sz="2000"/>
                        <a:t>More autonomous, role-driven collaboration between agents</a:t>
                      </a:r>
                    </a:p>
                  </a:txBody>
                  <a:tcPr anchor="ctr"/>
                </a:tc>
                <a:extLst>
                  <a:ext uri="{0D108BD9-81ED-4DB2-BD59-A6C34878D82A}">
                    <a16:rowId xmlns:a16="http://schemas.microsoft.com/office/drawing/2014/main" val="3042592990"/>
                  </a:ext>
                </a:extLst>
              </a:tr>
              <a:tr h="0">
                <a:tc>
                  <a:txBody>
                    <a:bodyPr/>
                    <a:lstStyle/>
                    <a:p>
                      <a:pPr>
                        <a:buNone/>
                      </a:pPr>
                      <a:r>
                        <a:rPr lang="en-GB" sz="2000" b="0" dirty="0"/>
                        <a:t>Focus</a:t>
                      </a:r>
                    </a:p>
                  </a:txBody>
                  <a:tcPr anchor="ctr"/>
                </a:tc>
                <a:tc>
                  <a:txBody>
                    <a:bodyPr/>
                    <a:lstStyle/>
                    <a:p>
                      <a:pPr>
                        <a:buNone/>
                      </a:pPr>
                      <a:r>
                        <a:rPr lang="en-US" sz="2000"/>
                        <a:t>Workflow control + memory persistence + conditional branching</a:t>
                      </a:r>
                    </a:p>
                  </a:txBody>
                  <a:tcPr anchor="ctr"/>
                </a:tc>
                <a:tc>
                  <a:txBody>
                    <a:bodyPr/>
                    <a:lstStyle/>
                    <a:p>
                      <a:pPr>
                        <a:buNone/>
                      </a:pPr>
                      <a:r>
                        <a:rPr lang="en-GB" sz="2000" dirty="0"/>
                        <a:t>Multi-agent teamwork + role specialisation + task delegation</a:t>
                      </a:r>
                    </a:p>
                  </a:txBody>
                  <a:tcPr anchor="ctr"/>
                </a:tc>
                <a:extLst>
                  <a:ext uri="{0D108BD9-81ED-4DB2-BD59-A6C34878D82A}">
                    <a16:rowId xmlns:a16="http://schemas.microsoft.com/office/drawing/2014/main" val="3660647149"/>
                  </a:ext>
                </a:extLst>
              </a:tr>
            </a:tbl>
          </a:graphicData>
        </a:graphic>
      </p:graphicFrame>
    </p:spTree>
    <p:extLst>
      <p:ext uri="{BB962C8B-B14F-4D97-AF65-F5344CB8AC3E}">
        <p14:creationId xmlns:p14="http://schemas.microsoft.com/office/powerpoint/2010/main" val="20861395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D4C4-04BA-F133-B71C-90A6519F6561}"/>
              </a:ext>
            </a:extLst>
          </p:cNvPr>
          <p:cNvSpPr>
            <a:spLocks noGrp="1"/>
          </p:cNvSpPr>
          <p:nvPr>
            <p:ph type="title"/>
          </p:nvPr>
        </p:nvSpPr>
        <p:spPr/>
        <p:txBody>
          <a:bodyPr/>
          <a:lstStyle/>
          <a:p>
            <a:r>
              <a:rPr lang="en-IN" dirty="0"/>
              <a:t>LangGraph versus </a:t>
            </a:r>
            <a:r>
              <a:rPr lang="en-IN" dirty="0" err="1"/>
              <a:t>CrewAI</a:t>
            </a:r>
            <a:r>
              <a:rPr lang="en-IN" dirty="0"/>
              <a:t>: Developer’s Perspective</a:t>
            </a:r>
            <a:endParaRPr lang="en-GB" dirty="0"/>
          </a:p>
        </p:txBody>
      </p:sp>
      <p:sp>
        <p:nvSpPr>
          <p:cNvPr id="3" name="Content Placeholder 2">
            <a:extLst>
              <a:ext uri="{FF2B5EF4-FFF2-40B4-BE49-F238E27FC236}">
                <a16:creationId xmlns:a16="http://schemas.microsoft.com/office/drawing/2014/main" id="{F9ADCC56-9898-5606-0B56-65DDB05F096E}"/>
              </a:ext>
            </a:extLst>
          </p:cNvPr>
          <p:cNvSpPr>
            <a:spLocks noGrp="1"/>
          </p:cNvSpPr>
          <p:nvPr>
            <p:ph idx="1"/>
          </p:nvPr>
        </p:nvSpPr>
        <p:spPr/>
        <p:txBody>
          <a:bodyPr>
            <a:normAutofit fontScale="92500" lnSpcReduction="10000"/>
          </a:bodyPr>
          <a:lstStyle/>
          <a:p>
            <a:r>
              <a:rPr lang="en-IN" dirty="0"/>
              <a:t>LangGraph</a:t>
            </a:r>
          </a:p>
          <a:p>
            <a:pPr lvl="1"/>
            <a:r>
              <a:rPr lang="en-US" dirty="0"/>
              <a:t>Think of it as “flowcharts for LLM agents”</a:t>
            </a:r>
          </a:p>
          <a:p>
            <a:pPr lvl="1"/>
            <a:r>
              <a:rPr lang="en-US" dirty="0"/>
              <a:t>We explicitly define nodes (tools, prompts, subagents) and edges (transitions)</a:t>
            </a:r>
          </a:p>
          <a:p>
            <a:pPr lvl="1"/>
            <a:r>
              <a:rPr lang="en-US" dirty="0"/>
              <a:t>We can add conditions to determine next steps</a:t>
            </a:r>
          </a:p>
          <a:p>
            <a:pPr lvl="1"/>
            <a:r>
              <a:rPr lang="en-US" dirty="0"/>
              <a:t>Good for mission-critical apps where the execution path must be predictable</a:t>
            </a:r>
          </a:p>
          <a:p>
            <a:pPr lvl="1"/>
            <a:r>
              <a:rPr lang="en-US" dirty="0">
                <a:solidFill>
                  <a:srgbClr val="FF0000"/>
                </a:solidFill>
              </a:rPr>
              <a:t>Developer has higher control (e.g. Customer support workflow)</a:t>
            </a:r>
          </a:p>
          <a:p>
            <a:r>
              <a:rPr lang="en-US" dirty="0" err="1"/>
              <a:t>CrewAI</a:t>
            </a:r>
            <a:endParaRPr lang="en-US" dirty="0"/>
          </a:p>
          <a:p>
            <a:pPr lvl="1"/>
            <a:r>
              <a:rPr lang="en-US" dirty="0"/>
              <a:t>Think of it as “project manager for AI teammates”</a:t>
            </a:r>
          </a:p>
          <a:p>
            <a:pPr lvl="1"/>
            <a:r>
              <a:rPr lang="en-US" dirty="0"/>
              <a:t>We create agents with roles (e.g., researcher, coder, summarizer)</a:t>
            </a:r>
          </a:p>
          <a:p>
            <a:pPr lvl="1"/>
            <a:r>
              <a:rPr lang="en-US" dirty="0"/>
              <a:t>Each agent autonomously decides how to perform its tasks</a:t>
            </a:r>
          </a:p>
          <a:p>
            <a:pPr lvl="1"/>
            <a:r>
              <a:rPr lang="en-US" dirty="0"/>
              <a:t>Good for exploratory or collaborative AI projects where flexibility is important</a:t>
            </a:r>
          </a:p>
          <a:p>
            <a:pPr lvl="1"/>
            <a:r>
              <a:rPr lang="en-US" dirty="0">
                <a:solidFill>
                  <a:srgbClr val="FF0000"/>
                </a:solidFill>
              </a:rPr>
              <a:t>Agents are more autonomous (e.g. Research a particular subject)</a:t>
            </a:r>
            <a:endParaRPr lang="en-GB" dirty="0">
              <a:solidFill>
                <a:srgbClr val="FF0000"/>
              </a:solidFill>
            </a:endParaRPr>
          </a:p>
        </p:txBody>
      </p:sp>
    </p:spTree>
    <p:extLst>
      <p:ext uri="{BB962C8B-B14F-4D97-AF65-F5344CB8AC3E}">
        <p14:creationId xmlns:p14="http://schemas.microsoft.com/office/powerpoint/2010/main" val="39423844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FC2B-C938-68AE-714D-6F3378BDCF9C}"/>
              </a:ext>
            </a:extLst>
          </p:cNvPr>
          <p:cNvSpPr>
            <a:spLocks noGrp="1"/>
          </p:cNvSpPr>
          <p:nvPr>
            <p:ph type="title"/>
          </p:nvPr>
        </p:nvSpPr>
        <p:spPr/>
        <p:txBody>
          <a:bodyPr/>
          <a:lstStyle/>
          <a:p>
            <a:r>
              <a:rPr lang="en-IN" b="1" dirty="0" err="1"/>
              <a:t>CrewAI</a:t>
            </a:r>
            <a:r>
              <a:rPr lang="en-IN" b="1" dirty="0"/>
              <a:t> </a:t>
            </a:r>
            <a:r>
              <a:rPr lang="en-IN" dirty="0"/>
              <a:t>versus LangGraph</a:t>
            </a:r>
            <a:endParaRPr lang="en-GB" dirty="0"/>
          </a:p>
        </p:txBody>
      </p:sp>
      <p:sp>
        <p:nvSpPr>
          <p:cNvPr id="3" name="Content Placeholder 2">
            <a:extLst>
              <a:ext uri="{FF2B5EF4-FFF2-40B4-BE49-F238E27FC236}">
                <a16:creationId xmlns:a16="http://schemas.microsoft.com/office/drawing/2014/main" id="{521639F4-F4A3-4997-D99E-6C5904CA8811}"/>
              </a:ext>
            </a:extLst>
          </p:cNvPr>
          <p:cNvSpPr>
            <a:spLocks noGrp="1"/>
          </p:cNvSpPr>
          <p:nvPr>
            <p:ph sz="half" idx="1"/>
          </p:nvPr>
        </p:nvSpPr>
        <p:spPr/>
        <p:txBody>
          <a:bodyPr>
            <a:normAutofit fontScale="32500" lnSpcReduction="20000"/>
          </a:bodyPr>
          <a:lstStyle/>
          <a:p>
            <a:r>
              <a:rPr lang="en-GB" dirty="0"/>
              <a:t>from </a:t>
            </a:r>
            <a:r>
              <a:rPr lang="en-GB" dirty="0" err="1"/>
              <a:t>crewai</a:t>
            </a:r>
            <a:r>
              <a:rPr lang="en-GB" dirty="0"/>
              <a:t> import Agent, Task, Crew</a:t>
            </a:r>
          </a:p>
          <a:p>
            <a:r>
              <a:rPr lang="en-GB" dirty="0"/>
              <a:t>from </a:t>
            </a:r>
            <a:r>
              <a:rPr lang="en-GB" dirty="0" err="1"/>
              <a:t>langchain_openai</a:t>
            </a:r>
            <a:r>
              <a:rPr lang="en-GB" dirty="0"/>
              <a:t> import </a:t>
            </a:r>
            <a:r>
              <a:rPr lang="en-GB" dirty="0" err="1"/>
              <a:t>ChatOpenAI</a:t>
            </a:r>
            <a:endParaRPr lang="en-GB" dirty="0"/>
          </a:p>
          <a:p>
            <a:endParaRPr lang="en-GB" dirty="0"/>
          </a:p>
          <a:p>
            <a:r>
              <a:rPr lang="en-GB" dirty="0" err="1"/>
              <a:t>llm</a:t>
            </a:r>
            <a:r>
              <a:rPr lang="en-GB" dirty="0"/>
              <a:t> = </a:t>
            </a:r>
            <a:r>
              <a:rPr lang="en-GB" dirty="0" err="1"/>
              <a:t>ChatOpenAI</a:t>
            </a:r>
            <a:r>
              <a:rPr lang="en-GB" dirty="0"/>
              <a:t>(model="gpt-4o-mini", temperature=0)</a:t>
            </a:r>
          </a:p>
          <a:p>
            <a:endParaRPr lang="en-GB" dirty="0"/>
          </a:p>
          <a:p>
            <a:r>
              <a:rPr lang="en-GB" dirty="0"/>
              <a:t># Define agents</a:t>
            </a:r>
          </a:p>
          <a:p>
            <a:r>
              <a:rPr lang="en-GB" dirty="0"/>
              <a:t>researcher = Agent(</a:t>
            </a:r>
          </a:p>
          <a:p>
            <a:r>
              <a:rPr lang="en-GB" dirty="0"/>
              <a:t>    role="Researcher",</a:t>
            </a:r>
          </a:p>
          <a:p>
            <a:r>
              <a:rPr lang="en-GB" dirty="0"/>
              <a:t>    goal="Find reliable info about MCP protocol in AI agents",</a:t>
            </a:r>
          </a:p>
          <a:p>
            <a:r>
              <a:rPr lang="en-GB" dirty="0"/>
              <a:t>    backstory="You are great at online research and extracting key facts.",</a:t>
            </a:r>
          </a:p>
          <a:p>
            <a:r>
              <a:rPr lang="en-GB" dirty="0"/>
              <a:t>    </a:t>
            </a:r>
            <a:r>
              <a:rPr lang="en-GB" dirty="0" err="1"/>
              <a:t>llm</a:t>
            </a:r>
            <a:r>
              <a:rPr lang="en-GB" dirty="0"/>
              <a:t>=</a:t>
            </a:r>
            <a:r>
              <a:rPr lang="en-GB" dirty="0" err="1"/>
              <a:t>llm</a:t>
            </a:r>
            <a:endParaRPr lang="en-GB" dirty="0"/>
          </a:p>
          <a:p>
            <a:r>
              <a:rPr lang="en-GB" dirty="0"/>
              <a:t>)</a:t>
            </a:r>
          </a:p>
          <a:p>
            <a:endParaRPr lang="en-GB" dirty="0"/>
          </a:p>
          <a:p>
            <a:r>
              <a:rPr lang="en-GB" dirty="0"/>
              <a:t>summariser = Agent(</a:t>
            </a:r>
          </a:p>
          <a:p>
            <a:r>
              <a:rPr lang="en-GB" dirty="0"/>
              <a:t>    role="Summariser",</a:t>
            </a:r>
          </a:p>
          <a:p>
            <a:r>
              <a:rPr lang="en-GB" dirty="0"/>
              <a:t>    goal="Write concise summaries of technical topics",</a:t>
            </a:r>
          </a:p>
          <a:p>
            <a:r>
              <a:rPr lang="en-GB" dirty="0"/>
              <a:t>    backstory="You are an expert at explaining things clearly and briefly.",</a:t>
            </a:r>
          </a:p>
          <a:p>
            <a:r>
              <a:rPr lang="en-GB" dirty="0"/>
              <a:t>    </a:t>
            </a:r>
            <a:r>
              <a:rPr lang="en-GB" dirty="0" err="1"/>
              <a:t>llm</a:t>
            </a:r>
            <a:r>
              <a:rPr lang="en-GB" dirty="0"/>
              <a:t>=</a:t>
            </a:r>
            <a:r>
              <a:rPr lang="en-GB" dirty="0" err="1"/>
              <a:t>llm</a:t>
            </a:r>
            <a:endParaRPr lang="en-GB" dirty="0"/>
          </a:p>
          <a:p>
            <a:r>
              <a:rPr lang="en-GB" dirty="0"/>
              <a:t>)</a:t>
            </a:r>
          </a:p>
          <a:p>
            <a:endParaRPr lang="en-GB" dirty="0"/>
          </a:p>
        </p:txBody>
      </p:sp>
      <p:sp>
        <p:nvSpPr>
          <p:cNvPr id="4" name="Content Placeholder 3">
            <a:extLst>
              <a:ext uri="{FF2B5EF4-FFF2-40B4-BE49-F238E27FC236}">
                <a16:creationId xmlns:a16="http://schemas.microsoft.com/office/drawing/2014/main" id="{80E04E2B-7360-27CC-525F-724934DC04BD}"/>
              </a:ext>
            </a:extLst>
          </p:cNvPr>
          <p:cNvSpPr>
            <a:spLocks noGrp="1"/>
          </p:cNvSpPr>
          <p:nvPr>
            <p:ph sz="half" idx="2"/>
          </p:nvPr>
        </p:nvSpPr>
        <p:spPr/>
        <p:txBody>
          <a:bodyPr>
            <a:normAutofit fontScale="32500" lnSpcReduction="20000"/>
          </a:bodyPr>
          <a:lstStyle/>
          <a:p>
            <a:r>
              <a:rPr lang="en-GB" dirty="0"/>
              <a:t># Define tasks</a:t>
            </a:r>
          </a:p>
          <a:p>
            <a:r>
              <a:rPr lang="en-GB" dirty="0"/>
              <a:t>task1 = Task(</a:t>
            </a:r>
          </a:p>
          <a:p>
            <a:r>
              <a:rPr lang="en-GB" dirty="0"/>
              <a:t>    description="Research MCP protocol in AI agents and share findings.",</a:t>
            </a:r>
          </a:p>
          <a:p>
            <a:r>
              <a:rPr lang="en-GB" dirty="0"/>
              <a:t>    agent=researcher</a:t>
            </a:r>
          </a:p>
          <a:p>
            <a:r>
              <a:rPr lang="en-GB" dirty="0"/>
              <a:t>)</a:t>
            </a:r>
          </a:p>
          <a:p>
            <a:r>
              <a:rPr lang="en-GB" dirty="0"/>
              <a:t>task2 = Task(</a:t>
            </a:r>
          </a:p>
          <a:p>
            <a:r>
              <a:rPr lang="en-GB" dirty="0"/>
              <a:t>    description="Summarise the research in one paragraph.",</a:t>
            </a:r>
          </a:p>
          <a:p>
            <a:r>
              <a:rPr lang="en-GB" dirty="0"/>
              <a:t>    agent=summariser,</a:t>
            </a:r>
          </a:p>
          <a:p>
            <a:r>
              <a:rPr lang="en-GB" dirty="0"/>
              <a:t>    </a:t>
            </a:r>
            <a:r>
              <a:rPr lang="en-GB" dirty="0" err="1"/>
              <a:t>depends_on</a:t>
            </a:r>
            <a:r>
              <a:rPr lang="en-GB" dirty="0"/>
              <a:t>=[task1]</a:t>
            </a:r>
          </a:p>
          <a:p>
            <a:r>
              <a:rPr lang="en-GB" dirty="0"/>
              <a:t>)</a:t>
            </a:r>
          </a:p>
          <a:p>
            <a:endParaRPr lang="en-GB" dirty="0"/>
          </a:p>
          <a:p>
            <a:r>
              <a:rPr lang="en-GB" dirty="0"/>
              <a:t># Create crew and run</a:t>
            </a:r>
          </a:p>
          <a:p>
            <a:r>
              <a:rPr lang="en-GB" dirty="0"/>
              <a:t>crew = Crew(agents=[researcher, summariser], tasks=[task1, task2])</a:t>
            </a:r>
          </a:p>
          <a:p>
            <a:r>
              <a:rPr lang="en-GB" dirty="0"/>
              <a:t>result = </a:t>
            </a:r>
            <a:r>
              <a:rPr lang="en-GB" dirty="0" err="1"/>
              <a:t>crew.run</a:t>
            </a:r>
            <a:r>
              <a:rPr lang="en-GB" dirty="0"/>
              <a:t>()</a:t>
            </a:r>
          </a:p>
          <a:p>
            <a:r>
              <a:rPr lang="en-GB" dirty="0"/>
              <a:t>print("Summary:\n", result)</a:t>
            </a:r>
          </a:p>
          <a:p>
            <a:endParaRPr lang="en-GB" dirty="0"/>
          </a:p>
          <a:p>
            <a:endParaRPr lang="en-GB" dirty="0"/>
          </a:p>
        </p:txBody>
      </p:sp>
    </p:spTree>
    <p:extLst>
      <p:ext uri="{BB962C8B-B14F-4D97-AF65-F5344CB8AC3E}">
        <p14:creationId xmlns:p14="http://schemas.microsoft.com/office/powerpoint/2010/main" val="412605078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6F62F-819D-96A0-7EE3-CBFD0B6AA7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CBC6FC-2C61-943A-4900-F40950A55D4E}"/>
              </a:ext>
            </a:extLst>
          </p:cNvPr>
          <p:cNvSpPr>
            <a:spLocks noGrp="1"/>
          </p:cNvSpPr>
          <p:nvPr>
            <p:ph type="title"/>
          </p:nvPr>
        </p:nvSpPr>
        <p:spPr/>
        <p:txBody>
          <a:bodyPr/>
          <a:lstStyle/>
          <a:p>
            <a:r>
              <a:rPr lang="en-IN" dirty="0" err="1"/>
              <a:t>CrewAI</a:t>
            </a:r>
            <a:r>
              <a:rPr lang="en-IN" dirty="0"/>
              <a:t> versus </a:t>
            </a:r>
            <a:r>
              <a:rPr lang="en-IN" b="1" dirty="0"/>
              <a:t>LangGraph</a:t>
            </a:r>
            <a:endParaRPr lang="en-GB" b="1" dirty="0"/>
          </a:p>
        </p:txBody>
      </p:sp>
      <p:sp>
        <p:nvSpPr>
          <p:cNvPr id="3" name="Content Placeholder 2">
            <a:extLst>
              <a:ext uri="{FF2B5EF4-FFF2-40B4-BE49-F238E27FC236}">
                <a16:creationId xmlns:a16="http://schemas.microsoft.com/office/drawing/2014/main" id="{99B8B833-305A-3953-F137-FAD5D11E2ED1}"/>
              </a:ext>
            </a:extLst>
          </p:cNvPr>
          <p:cNvSpPr>
            <a:spLocks noGrp="1"/>
          </p:cNvSpPr>
          <p:nvPr>
            <p:ph sz="half" idx="1"/>
          </p:nvPr>
        </p:nvSpPr>
        <p:spPr/>
        <p:txBody>
          <a:bodyPr>
            <a:normAutofit fontScale="32500" lnSpcReduction="20000"/>
          </a:bodyPr>
          <a:lstStyle/>
          <a:p>
            <a:r>
              <a:rPr lang="en-GB" dirty="0"/>
              <a:t>from </a:t>
            </a:r>
            <a:r>
              <a:rPr lang="en-GB" dirty="0" err="1"/>
              <a:t>langchain_openai</a:t>
            </a:r>
            <a:r>
              <a:rPr lang="en-GB" dirty="0"/>
              <a:t> import </a:t>
            </a:r>
            <a:r>
              <a:rPr lang="en-GB" dirty="0" err="1"/>
              <a:t>ChatOpenAI</a:t>
            </a:r>
            <a:endParaRPr lang="en-GB" dirty="0"/>
          </a:p>
          <a:p>
            <a:r>
              <a:rPr lang="en-GB" dirty="0"/>
              <a:t>from </a:t>
            </a:r>
            <a:r>
              <a:rPr lang="en-GB" dirty="0" err="1"/>
              <a:t>langgraph.graph</a:t>
            </a:r>
            <a:r>
              <a:rPr lang="en-GB" dirty="0"/>
              <a:t> import </a:t>
            </a:r>
            <a:r>
              <a:rPr lang="en-GB" dirty="0" err="1"/>
              <a:t>StateGraph</a:t>
            </a:r>
            <a:r>
              <a:rPr lang="en-GB" dirty="0"/>
              <a:t>, START, END</a:t>
            </a:r>
          </a:p>
          <a:p>
            <a:r>
              <a:rPr lang="en-GB" dirty="0"/>
              <a:t>from </a:t>
            </a:r>
            <a:r>
              <a:rPr lang="en-GB" dirty="0" err="1"/>
              <a:t>langgraph.types</a:t>
            </a:r>
            <a:r>
              <a:rPr lang="en-GB" dirty="0"/>
              <a:t> import Command</a:t>
            </a:r>
          </a:p>
          <a:p>
            <a:r>
              <a:rPr lang="en-GB" dirty="0"/>
              <a:t>from typing import </a:t>
            </a:r>
            <a:r>
              <a:rPr lang="en-GB" dirty="0" err="1"/>
              <a:t>TypedDict</a:t>
            </a:r>
            <a:endParaRPr lang="en-GB" dirty="0"/>
          </a:p>
          <a:p>
            <a:endParaRPr lang="en-GB" dirty="0"/>
          </a:p>
          <a:p>
            <a:r>
              <a:rPr lang="en-GB" dirty="0"/>
              <a:t># Define state</a:t>
            </a:r>
          </a:p>
          <a:p>
            <a:r>
              <a:rPr lang="en-GB" dirty="0"/>
              <a:t>class </a:t>
            </a:r>
            <a:r>
              <a:rPr lang="en-GB" dirty="0" err="1"/>
              <a:t>GraphState</a:t>
            </a:r>
            <a:r>
              <a:rPr lang="en-GB" dirty="0"/>
              <a:t>(</a:t>
            </a:r>
            <a:r>
              <a:rPr lang="en-GB" dirty="0" err="1"/>
              <a:t>TypedDict</a:t>
            </a:r>
            <a:r>
              <a:rPr lang="en-GB" dirty="0"/>
              <a:t>):</a:t>
            </a:r>
          </a:p>
          <a:p>
            <a:r>
              <a:rPr lang="en-GB" dirty="0"/>
              <a:t>    topic: str</a:t>
            </a:r>
          </a:p>
          <a:p>
            <a:r>
              <a:rPr lang="en-GB" dirty="0"/>
              <a:t>    research: str</a:t>
            </a:r>
          </a:p>
          <a:p>
            <a:r>
              <a:rPr lang="en-GB" dirty="0"/>
              <a:t>    summary: str</a:t>
            </a:r>
          </a:p>
          <a:p>
            <a:endParaRPr lang="en-GB" dirty="0"/>
          </a:p>
          <a:p>
            <a:r>
              <a:rPr lang="en-GB" dirty="0" err="1"/>
              <a:t>llm</a:t>
            </a:r>
            <a:r>
              <a:rPr lang="en-GB" dirty="0"/>
              <a:t> = </a:t>
            </a:r>
            <a:r>
              <a:rPr lang="en-GB" dirty="0" err="1"/>
              <a:t>ChatOpenAI</a:t>
            </a:r>
            <a:r>
              <a:rPr lang="en-GB" dirty="0"/>
              <a:t>(model="gpt-4o-mini", temperature=0)</a:t>
            </a:r>
          </a:p>
          <a:p>
            <a:endParaRPr lang="en-GB" dirty="0"/>
          </a:p>
          <a:p>
            <a:r>
              <a:rPr lang="en-GB" dirty="0"/>
              <a:t># Define steps</a:t>
            </a:r>
          </a:p>
          <a:p>
            <a:r>
              <a:rPr lang="en-GB" dirty="0"/>
              <a:t>def </a:t>
            </a:r>
            <a:r>
              <a:rPr lang="en-GB" dirty="0" err="1"/>
              <a:t>research_step</a:t>
            </a:r>
            <a:r>
              <a:rPr lang="en-GB" dirty="0"/>
              <a:t>(state: </a:t>
            </a:r>
            <a:r>
              <a:rPr lang="en-GB" dirty="0" err="1"/>
              <a:t>GraphState</a:t>
            </a:r>
            <a:r>
              <a:rPr lang="en-GB" dirty="0"/>
              <a:t>):</a:t>
            </a:r>
          </a:p>
          <a:p>
            <a:r>
              <a:rPr lang="en-GB" dirty="0"/>
              <a:t>    query = </a:t>
            </a:r>
            <a:r>
              <a:rPr lang="en-GB" dirty="0" err="1"/>
              <a:t>f"Research</a:t>
            </a:r>
            <a:r>
              <a:rPr lang="en-GB" dirty="0"/>
              <a:t> about {state['topic']} and return key points."</a:t>
            </a:r>
          </a:p>
          <a:p>
            <a:r>
              <a:rPr lang="en-GB" dirty="0"/>
              <a:t>    </a:t>
            </a:r>
            <a:r>
              <a:rPr lang="en-GB" dirty="0" err="1"/>
              <a:t>research_text</a:t>
            </a:r>
            <a:r>
              <a:rPr lang="en-GB" dirty="0"/>
              <a:t> = </a:t>
            </a:r>
            <a:r>
              <a:rPr lang="en-GB" dirty="0" err="1"/>
              <a:t>llm.invoke</a:t>
            </a:r>
            <a:r>
              <a:rPr lang="en-GB" dirty="0"/>
              <a:t>(query).content</a:t>
            </a:r>
          </a:p>
          <a:p>
            <a:r>
              <a:rPr lang="en-GB" dirty="0"/>
              <a:t>    return {"research": </a:t>
            </a:r>
            <a:r>
              <a:rPr lang="en-GB" dirty="0" err="1"/>
              <a:t>research_text</a:t>
            </a:r>
            <a:r>
              <a:rPr lang="en-GB" dirty="0"/>
              <a:t>}</a:t>
            </a:r>
          </a:p>
        </p:txBody>
      </p:sp>
      <p:sp>
        <p:nvSpPr>
          <p:cNvPr id="4" name="Content Placeholder 3">
            <a:extLst>
              <a:ext uri="{FF2B5EF4-FFF2-40B4-BE49-F238E27FC236}">
                <a16:creationId xmlns:a16="http://schemas.microsoft.com/office/drawing/2014/main" id="{2E51E413-D15C-C5FD-A381-1F2A8E490B58}"/>
              </a:ext>
            </a:extLst>
          </p:cNvPr>
          <p:cNvSpPr>
            <a:spLocks noGrp="1"/>
          </p:cNvSpPr>
          <p:nvPr>
            <p:ph sz="half" idx="2"/>
          </p:nvPr>
        </p:nvSpPr>
        <p:spPr/>
        <p:txBody>
          <a:bodyPr>
            <a:normAutofit fontScale="32500" lnSpcReduction="20000"/>
          </a:bodyPr>
          <a:lstStyle/>
          <a:p>
            <a:r>
              <a:rPr lang="en-GB" dirty="0"/>
              <a:t>def </a:t>
            </a:r>
            <a:r>
              <a:rPr lang="en-GB" dirty="0" err="1"/>
              <a:t>summarise_step</a:t>
            </a:r>
            <a:r>
              <a:rPr lang="en-GB" dirty="0"/>
              <a:t>(state: </a:t>
            </a:r>
            <a:r>
              <a:rPr lang="en-GB" dirty="0" err="1"/>
              <a:t>GraphState</a:t>
            </a:r>
            <a:r>
              <a:rPr lang="en-GB" dirty="0"/>
              <a:t>):</a:t>
            </a:r>
          </a:p>
          <a:p>
            <a:r>
              <a:rPr lang="en-GB" dirty="0"/>
              <a:t>    summary = </a:t>
            </a:r>
            <a:r>
              <a:rPr lang="en-GB" dirty="0" err="1"/>
              <a:t>llm.invoke</a:t>
            </a:r>
            <a:r>
              <a:rPr lang="en-GB" dirty="0"/>
              <a:t>(</a:t>
            </a:r>
            <a:r>
              <a:rPr lang="en-GB" dirty="0" err="1"/>
              <a:t>f"Summarise</a:t>
            </a:r>
            <a:r>
              <a:rPr lang="en-GB" dirty="0"/>
              <a:t> this in one paragraph:\n{state['research']}").content</a:t>
            </a:r>
          </a:p>
          <a:p>
            <a:r>
              <a:rPr lang="en-GB" dirty="0"/>
              <a:t>    return {"summary": summary}</a:t>
            </a:r>
          </a:p>
          <a:p>
            <a:endParaRPr lang="en-GB" dirty="0"/>
          </a:p>
          <a:p>
            <a:r>
              <a:rPr lang="en-GB" dirty="0"/>
              <a:t># Build graph</a:t>
            </a:r>
          </a:p>
          <a:p>
            <a:r>
              <a:rPr lang="en-GB" dirty="0"/>
              <a:t>workflow = </a:t>
            </a:r>
            <a:r>
              <a:rPr lang="en-GB" dirty="0" err="1"/>
              <a:t>StateGraph</a:t>
            </a:r>
            <a:r>
              <a:rPr lang="en-GB" dirty="0"/>
              <a:t>(</a:t>
            </a:r>
            <a:r>
              <a:rPr lang="en-GB" dirty="0" err="1"/>
              <a:t>GraphState</a:t>
            </a:r>
            <a:r>
              <a:rPr lang="en-GB" dirty="0"/>
              <a:t>)</a:t>
            </a:r>
          </a:p>
          <a:p>
            <a:r>
              <a:rPr lang="en-GB" dirty="0" err="1"/>
              <a:t>workflow.add_node</a:t>
            </a:r>
            <a:r>
              <a:rPr lang="en-GB" dirty="0"/>
              <a:t>("research", </a:t>
            </a:r>
            <a:r>
              <a:rPr lang="en-GB" dirty="0" err="1"/>
              <a:t>research_step</a:t>
            </a:r>
            <a:r>
              <a:rPr lang="en-GB" dirty="0"/>
              <a:t>)</a:t>
            </a:r>
          </a:p>
          <a:p>
            <a:r>
              <a:rPr lang="en-GB" dirty="0" err="1"/>
              <a:t>workflow.add_node</a:t>
            </a:r>
            <a:r>
              <a:rPr lang="en-GB" dirty="0"/>
              <a:t>("summarise", </a:t>
            </a:r>
            <a:r>
              <a:rPr lang="en-GB" dirty="0" err="1"/>
              <a:t>summarise_step</a:t>
            </a:r>
            <a:r>
              <a:rPr lang="en-GB" dirty="0"/>
              <a:t>)</a:t>
            </a:r>
          </a:p>
          <a:p>
            <a:endParaRPr lang="en-GB" dirty="0"/>
          </a:p>
          <a:p>
            <a:r>
              <a:rPr lang="en-GB" dirty="0" err="1"/>
              <a:t>workflow.add_edge</a:t>
            </a:r>
            <a:r>
              <a:rPr lang="en-GB" dirty="0"/>
              <a:t>(START, "research")</a:t>
            </a:r>
          </a:p>
          <a:p>
            <a:r>
              <a:rPr lang="en-GB" dirty="0" err="1"/>
              <a:t>workflow.add_edge</a:t>
            </a:r>
            <a:r>
              <a:rPr lang="en-GB" dirty="0"/>
              <a:t>("research", "summarise")</a:t>
            </a:r>
          </a:p>
          <a:p>
            <a:r>
              <a:rPr lang="en-GB" dirty="0" err="1"/>
              <a:t>workflow.add_edge</a:t>
            </a:r>
            <a:r>
              <a:rPr lang="en-GB" dirty="0"/>
              <a:t>("summarise", END)</a:t>
            </a:r>
          </a:p>
          <a:p>
            <a:endParaRPr lang="en-GB" dirty="0"/>
          </a:p>
          <a:p>
            <a:r>
              <a:rPr lang="en-GB" dirty="0"/>
              <a:t>app = </a:t>
            </a:r>
            <a:r>
              <a:rPr lang="en-GB" dirty="0" err="1"/>
              <a:t>workflow.compile</a:t>
            </a:r>
            <a:r>
              <a:rPr lang="en-GB" dirty="0"/>
              <a:t>()</a:t>
            </a:r>
          </a:p>
          <a:p>
            <a:endParaRPr lang="en-GB" dirty="0"/>
          </a:p>
          <a:p>
            <a:r>
              <a:rPr lang="en-GB" dirty="0"/>
              <a:t>if __name__ == "__main__":</a:t>
            </a:r>
          </a:p>
          <a:p>
            <a:r>
              <a:rPr lang="en-GB" dirty="0"/>
              <a:t>    result = </a:t>
            </a:r>
            <a:r>
              <a:rPr lang="en-GB" dirty="0" err="1"/>
              <a:t>app.invoke</a:t>
            </a:r>
            <a:r>
              <a:rPr lang="en-GB" dirty="0"/>
              <a:t>({"topic": "MCP protocol in AI agents"})</a:t>
            </a:r>
          </a:p>
          <a:p>
            <a:r>
              <a:rPr lang="en-GB" dirty="0"/>
              <a:t>    print("Summary:\n", result["summary"])</a:t>
            </a:r>
          </a:p>
        </p:txBody>
      </p:sp>
    </p:spTree>
    <p:extLst>
      <p:ext uri="{BB962C8B-B14F-4D97-AF65-F5344CB8AC3E}">
        <p14:creationId xmlns:p14="http://schemas.microsoft.com/office/powerpoint/2010/main" val="408209623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F8281C-0336-6B80-D0B6-6A2CC3C02519}"/>
              </a:ext>
            </a:extLst>
          </p:cNvPr>
          <p:cNvSpPr>
            <a:spLocks noGrp="1"/>
          </p:cNvSpPr>
          <p:nvPr>
            <p:ph type="title"/>
          </p:nvPr>
        </p:nvSpPr>
        <p:spPr/>
        <p:txBody>
          <a:bodyPr/>
          <a:lstStyle/>
          <a:p>
            <a:r>
              <a:rPr lang="en-IN" dirty="0" err="1"/>
              <a:t>LangGraph</a:t>
            </a:r>
            <a:r>
              <a:rPr lang="en-IN" dirty="0"/>
              <a:t> Terminology</a:t>
            </a:r>
            <a:endParaRPr lang="en-GB" dirty="0"/>
          </a:p>
        </p:txBody>
      </p:sp>
      <p:sp>
        <p:nvSpPr>
          <p:cNvPr id="8" name="Content Placeholder 7">
            <a:extLst>
              <a:ext uri="{FF2B5EF4-FFF2-40B4-BE49-F238E27FC236}">
                <a16:creationId xmlns:a16="http://schemas.microsoft.com/office/drawing/2014/main" id="{8DA5756D-120D-4984-DA63-2C12983534D6}"/>
              </a:ext>
            </a:extLst>
          </p:cNvPr>
          <p:cNvSpPr>
            <a:spLocks noGrp="1"/>
          </p:cNvSpPr>
          <p:nvPr>
            <p:ph idx="1"/>
          </p:nvPr>
        </p:nvSpPr>
        <p:spPr/>
        <p:txBody>
          <a:bodyPr/>
          <a:lstStyle/>
          <a:p>
            <a:r>
              <a:rPr lang="en-IN" b="1" dirty="0"/>
              <a:t>Graphs</a:t>
            </a:r>
            <a:r>
              <a:rPr lang="en-IN" dirty="0"/>
              <a:t>: Used to represent Agent workflows (Hierarchy, Dependence)</a:t>
            </a:r>
          </a:p>
          <a:p>
            <a:r>
              <a:rPr lang="en-IN" b="1" dirty="0"/>
              <a:t>State</a:t>
            </a:r>
            <a:r>
              <a:rPr lang="en-IN" dirty="0"/>
              <a:t>: Represents the current snapshot of the application (Like the application’s memory)</a:t>
            </a:r>
          </a:p>
          <a:p>
            <a:r>
              <a:rPr lang="en-IN" b="1" dirty="0"/>
              <a:t>Nodes</a:t>
            </a:r>
            <a:r>
              <a:rPr lang="en-IN" dirty="0"/>
              <a:t>: Python functions that represent the agent logic</a:t>
            </a:r>
          </a:p>
          <a:p>
            <a:pPr lvl="1"/>
            <a:r>
              <a:rPr lang="en-IN" dirty="0"/>
              <a:t>Receive current </a:t>
            </a:r>
            <a:r>
              <a:rPr lang="en-IN" b="1" dirty="0"/>
              <a:t>state </a:t>
            </a:r>
            <a:r>
              <a:rPr lang="en-IN" dirty="0"/>
              <a:t>as input, do something, and return an updated </a:t>
            </a:r>
            <a:r>
              <a:rPr lang="en-IN" b="1" dirty="0"/>
              <a:t>state</a:t>
            </a:r>
          </a:p>
          <a:p>
            <a:r>
              <a:rPr lang="en-GB" b="1" dirty="0"/>
              <a:t>Edges</a:t>
            </a:r>
            <a:r>
              <a:rPr lang="en-GB" dirty="0"/>
              <a:t>: Python functions that determine which </a:t>
            </a:r>
            <a:r>
              <a:rPr lang="en-GB" b="1" dirty="0"/>
              <a:t>node </a:t>
            </a:r>
            <a:r>
              <a:rPr lang="en-GB" dirty="0"/>
              <a:t>to execute, based on the </a:t>
            </a:r>
            <a:r>
              <a:rPr lang="en-GB" b="1" dirty="0"/>
              <a:t>state</a:t>
            </a:r>
          </a:p>
          <a:p>
            <a:pPr lvl="1"/>
            <a:r>
              <a:rPr lang="en-GB" dirty="0"/>
              <a:t>Can be conditional or fixed</a:t>
            </a:r>
          </a:p>
          <a:p>
            <a:r>
              <a:rPr lang="en-GB" dirty="0"/>
              <a:t>Summary: </a:t>
            </a:r>
            <a:r>
              <a:rPr lang="en-GB" b="1" dirty="0"/>
              <a:t>Nodes </a:t>
            </a:r>
            <a:r>
              <a:rPr lang="en-GB" dirty="0"/>
              <a:t>to the work, </a:t>
            </a:r>
            <a:r>
              <a:rPr lang="en-GB" b="1" dirty="0"/>
              <a:t>Edges </a:t>
            </a:r>
            <a:r>
              <a:rPr lang="en-GB" dirty="0"/>
              <a:t>choose what to do next</a:t>
            </a:r>
          </a:p>
          <a:p>
            <a:endParaRPr lang="en-GB" dirty="0"/>
          </a:p>
        </p:txBody>
      </p:sp>
    </p:spTree>
    <p:extLst>
      <p:ext uri="{BB962C8B-B14F-4D97-AF65-F5344CB8AC3E}">
        <p14:creationId xmlns:p14="http://schemas.microsoft.com/office/powerpoint/2010/main" val="36139081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69141-D397-89C4-866E-A89B69A493C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7BFD0C8-112F-952C-7735-D611A387A643}"/>
              </a:ext>
            </a:extLst>
          </p:cNvPr>
          <p:cNvSpPr>
            <a:spLocks noGrp="1"/>
          </p:cNvSpPr>
          <p:nvPr>
            <p:ph type="title"/>
          </p:nvPr>
        </p:nvSpPr>
        <p:spPr/>
        <p:txBody>
          <a:bodyPr/>
          <a:lstStyle/>
          <a:p>
            <a:r>
              <a:rPr lang="en-IN" dirty="0" err="1"/>
              <a:t>LangGraph</a:t>
            </a:r>
            <a:r>
              <a:rPr lang="en-IN" dirty="0"/>
              <a:t> Concept</a:t>
            </a:r>
            <a:endParaRPr lang="en-GB" dirty="0"/>
          </a:p>
        </p:txBody>
      </p:sp>
      <p:sp>
        <p:nvSpPr>
          <p:cNvPr id="8" name="Content Placeholder 7">
            <a:extLst>
              <a:ext uri="{FF2B5EF4-FFF2-40B4-BE49-F238E27FC236}">
                <a16:creationId xmlns:a16="http://schemas.microsoft.com/office/drawing/2014/main" id="{9BFD39AC-A561-700F-198E-0576B7A24194}"/>
              </a:ext>
            </a:extLst>
          </p:cNvPr>
          <p:cNvSpPr>
            <a:spLocks noGrp="1"/>
          </p:cNvSpPr>
          <p:nvPr>
            <p:ph idx="1"/>
          </p:nvPr>
        </p:nvSpPr>
        <p:spPr/>
        <p:txBody>
          <a:bodyPr/>
          <a:lstStyle/>
          <a:p>
            <a:endParaRPr lang="en-GB" dirty="0"/>
          </a:p>
        </p:txBody>
      </p:sp>
      <p:sp>
        <p:nvSpPr>
          <p:cNvPr id="2" name="Oval 1">
            <a:extLst>
              <a:ext uri="{FF2B5EF4-FFF2-40B4-BE49-F238E27FC236}">
                <a16:creationId xmlns:a16="http://schemas.microsoft.com/office/drawing/2014/main" id="{04B72283-D041-3614-AD1D-A2923915A30D}"/>
              </a:ext>
            </a:extLst>
          </p:cNvPr>
          <p:cNvSpPr/>
          <p:nvPr/>
        </p:nvSpPr>
        <p:spPr>
          <a:xfrm>
            <a:off x="9367364" y="1060982"/>
            <a:ext cx="1040042" cy="951615"/>
          </a:xfrm>
          <a:prstGeom prst="ellipse">
            <a:avLst/>
          </a:prstGeom>
        </p:spPr>
        <p:style>
          <a:lnRef idx="2">
            <a:schemeClr val="accent1">
              <a:shade val="15000"/>
            </a:schemeClr>
          </a:lnRef>
          <a:fillRef idx="1002">
            <a:schemeClr val="dk1"/>
          </a:fillRef>
          <a:effectRef idx="0">
            <a:schemeClr val="accent1"/>
          </a:effectRef>
          <a:fontRef idx="minor">
            <a:schemeClr val="lt1"/>
          </a:fontRef>
        </p:style>
        <p:txBody>
          <a:bodyPr rtlCol="0" anchor="ctr"/>
          <a:lstStyle/>
          <a:p>
            <a:pPr algn="ctr"/>
            <a:r>
              <a:rPr lang="en-IN" dirty="0"/>
              <a:t>Node</a:t>
            </a:r>
            <a:endParaRPr lang="en-GB" dirty="0"/>
          </a:p>
        </p:txBody>
      </p:sp>
      <p:sp>
        <p:nvSpPr>
          <p:cNvPr id="3" name="Oval 2">
            <a:extLst>
              <a:ext uri="{FF2B5EF4-FFF2-40B4-BE49-F238E27FC236}">
                <a16:creationId xmlns:a16="http://schemas.microsoft.com/office/drawing/2014/main" id="{ED7E163D-E95B-8754-CA3A-D4F71526526F}"/>
              </a:ext>
            </a:extLst>
          </p:cNvPr>
          <p:cNvSpPr/>
          <p:nvPr/>
        </p:nvSpPr>
        <p:spPr>
          <a:xfrm>
            <a:off x="8180740" y="2989250"/>
            <a:ext cx="1040042" cy="951615"/>
          </a:xfrm>
          <a:prstGeom prst="ellipse">
            <a:avLst/>
          </a:prstGeom>
        </p:spPr>
        <p:style>
          <a:lnRef idx="2">
            <a:schemeClr val="accent1">
              <a:shade val="15000"/>
            </a:schemeClr>
          </a:lnRef>
          <a:fillRef idx="1002">
            <a:schemeClr val="dk1"/>
          </a:fillRef>
          <a:effectRef idx="0">
            <a:schemeClr val="accent1"/>
          </a:effectRef>
          <a:fontRef idx="minor">
            <a:schemeClr val="lt1"/>
          </a:fontRef>
        </p:style>
        <p:txBody>
          <a:bodyPr rtlCol="0" anchor="ctr"/>
          <a:lstStyle/>
          <a:p>
            <a:pPr algn="ctr"/>
            <a:r>
              <a:rPr lang="en-IN" dirty="0"/>
              <a:t>Node</a:t>
            </a:r>
            <a:endParaRPr lang="en-GB" dirty="0"/>
          </a:p>
        </p:txBody>
      </p:sp>
      <p:sp>
        <p:nvSpPr>
          <p:cNvPr id="4" name="Oval 3">
            <a:extLst>
              <a:ext uri="{FF2B5EF4-FFF2-40B4-BE49-F238E27FC236}">
                <a16:creationId xmlns:a16="http://schemas.microsoft.com/office/drawing/2014/main" id="{85E81428-0F25-6E18-7FBA-897E9CB8FC58}"/>
              </a:ext>
            </a:extLst>
          </p:cNvPr>
          <p:cNvSpPr/>
          <p:nvPr/>
        </p:nvSpPr>
        <p:spPr>
          <a:xfrm>
            <a:off x="10510657" y="2989249"/>
            <a:ext cx="1040042" cy="951615"/>
          </a:xfrm>
          <a:prstGeom prst="ellipse">
            <a:avLst/>
          </a:prstGeom>
        </p:spPr>
        <p:style>
          <a:lnRef idx="2">
            <a:schemeClr val="accent1">
              <a:shade val="15000"/>
            </a:schemeClr>
          </a:lnRef>
          <a:fillRef idx="1002">
            <a:schemeClr val="dk1"/>
          </a:fillRef>
          <a:effectRef idx="0">
            <a:schemeClr val="accent1"/>
          </a:effectRef>
          <a:fontRef idx="minor">
            <a:schemeClr val="lt1"/>
          </a:fontRef>
        </p:style>
        <p:txBody>
          <a:bodyPr rtlCol="0" anchor="ctr"/>
          <a:lstStyle/>
          <a:p>
            <a:pPr algn="ctr"/>
            <a:r>
              <a:rPr lang="en-IN" dirty="0"/>
              <a:t>Node</a:t>
            </a:r>
            <a:endParaRPr lang="en-GB" dirty="0"/>
          </a:p>
        </p:txBody>
      </p:sp>
      <p:cxnSp>
        <p:nvCxnSpPr>
          <p:cNvPr id="6" name="Straight Connector 5">
            <a:extLst>
              <a:ext uri="{FF2B5EF4-FFF2-40B4-BE49-F238E27FC236}">
                <a16:creationId xmlns:a16="http://schemas.microsoft.com/office/drawing/2014/main" id="{E248F877-F79E-53F2-DC6D-632FD0C496BD}"/>
              </a:ext>
            </a:extLst>
          </p:cNvPr>
          <p:cNvCxnSpPr>
            <a:cxnSpLocks/>
            <a:endCxn id="3" idx="0"/>
          </p:cNvCxnSpPr>
          <p:nvPr/>
        </p:nvCxnSpPr>
        <p:spPr>
          <a:xfrm flipH="1">
            <a:off x="8700761" y="1873236"/>
            <a:ext cx="790994" cy="111601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B73D86F-0414-87AD-D9FC-EB4F8080921C}"/>
              </a:ext>
            </a:extLst>
          </p:cNvPr>
          <p:cNvCxnSpPr>
            <a:cxnSpLocks/>
            <a:endCxn id="4" idx="0"/>
          </p:cNvCxnSpPr>
          <p:nvPr/>
        </p:nvCxnSpPr>
        <p:spPr>
          <a:xfrm>
            <a:off x="10289235" y="1816813"/>
            <a:ext cx="741443" cy="1172436"/>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AB1F30C-389C-463C-0125-46EEDD0CFF4D}"/>
              </a:ext>
            </a:extLst>
          </p:cNvPr>
          <p:cNvSpPr txBox="1"/>
          <p:nvPr/>
        </p:nvSpPr>
        <p:spPr>
          <a:xfrm>
            <a:off x="7887573" y="2170827"/>
            <a:ext cx="977221" cy="369332"/>
          </a:xfrm>
          <a:prstGeom prst="rect">
            <a:avLst/>
          </a:prstGeom>
          <a:noFill/>
        </p:spPr>
        <p:txBody>
          <a:bodyPr wrap="square" rtlCol="0">
            <a:spAutoFit/>
          </a:bodyPr>
          <a:lstStyle/>
          <a:p>
            <a:pPr algn="ctr"/>
            <a:r>
              <a:rPr lang="en-IN" dirty="0">
                <a:solidFill>
                  <a:srgbClr val="C00000"/>
                </a:solidFill>
              </a:rPr>
              <a:t>Edge</a:t>
            </a:r>
            <a:endParaRPr lang="en-GB" dirty="0">
              <a:solidFill>
                <a:srgbClr val="C00000"/>
              </a:solidFill>
            </a:endParaRPr>
          </a:p>
        </p:txBody>
      </p:sp>
      <p:sp>
        <p:nvSpPr>
          <p:cNvPr id="15" name="TextBox 14">
            <a:extLst>
              <a:ext uri="{FF2B5EF4-FFF2-40B4-BE49-F238E27FC236}">
                <a16:creationId xmlns:a16="http://schemas.microsoft.com/office/drawing/2014/main" id="{508A6A67-8D38-6743-DF47-5833750E0840}"/>
              </a:ext>
            </a:extLst>
          </p:cNvPr>
          <p:cNvSpPr txBox="1"/>
          <p:nvPr/>
        </p:nvSpPr>
        <p:spPr>
          <a:xfrm>
            <a:off x="10948134" y="2170827"/>
            <a:ext cx="977221" cy="369332"/>
          </a:xfrm>
          <a:prstGeom prst="rect">
            <a:avLst/>
          </a:prstGeom>
          <a:noFill/>
        </p:spPr>
        <p:txBody>
          <a:bodyPr wrap="square" rtlCol="0">
            <a:spAutoFit/>
          </a:bodyPr>
          <a:lstStyle/>
          <a:p>
            <a:pPr algn="ctr"/>
            <a:r>
              <a:rPr lang="en-IN" dirty="0">
                <a:solidFill>
                  <a:srgbClr val="C00000"/>
                </a:solidFill>
              </a:rPr>
              <a:t>Edge</a:t>
            </a:r>
            <a:endParaRPr lang="en-GB" dirty="0">
              <a:solidFill>
                <a:srgbClr val="C00000"/>
              </a:solidFill>
            </a:endParaRPr>
          </a:p>
        </p:txBody>
      </p:sp>
      <p:sp>
        <p:nvSpPr>
          <p:cNvPr id="16" name="Rectangle: Folded Corner 15">
            <a:extLst>
              <a:ext uri="{FF2B5EF4-FFF2-40B4-BE49-F238E27FC236}">
                <a16:creationId xmlns:a16="http://schemas.microsoft.com/office/drawing/2014/main" id="{06252147-96C7-534C-CA60-F2240244465E}"/>
              </a:ext>
            </a:extLst>
          </p:cNvPr>
          <p:cNvSpPr/>
          <p:nvPr/>
        </p:nvSpPr>
        <p:spPr>
          <a:xfrm>
            <a:off x="10510657" y="240453"/>
            <a:ext cx="894677" cy="820529"/>
          </a:xfrm>
          <a:prstGeom prst="foldedCorne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t>State</a:t>
            </a:r>
            <a:endParaRPr lang="en-GB" dirty="0"/>
          </a:p>
        </p:txBody>
      </p:sp>
      <p:sp>
        <p:nvSpPr>
          <p:cNvPr id="17" name="Rectangle: Folded Corner 16">
            <a:extLst>
              <a:ext uri="{FF2B5EF4-FFF2-40B4-BE49-F238E27FC236}">
                <a16:creationId xmlns:a16="http://schemas.microsoft.com/office/drawing/2014/main" id="{EE398998-A117-7C57-C87B-EA1E8C9070CE}"/>
              </a:ext>
            </a:extLst>
          </p:cNvPr>
          <p:cNvSpPr/>
          <p:nvPr/>
        </p:nvSpPr>
        <p:spPr>
          <a:xfrm>
            <a:off x="8201581" y="4105264"/>
            <a:ext cx="894677" cy="820529"/>
          </a:xfrm>
          <a:prstGeom prst="foldedCorne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t>State</a:t>
            </a:r>
            <a:endParaRPr lang="en-GB" dirty="0"/>
          </a:p>
        </p:txBody>
      </p:sp>
      <p:sp>
        <p:nvSpPr>
          <p:cNvPr id="18" name="Rectangle: Folded Corner 17">
            <a:extLst>
              <a:ext uri="{FF2B5EF4-FFF2-40B4-BE49-F238E27FC236}">
                <a16:creationId xmlns:a16="http://schemas.microsoft.com/office/drawing/2014/main" id="{11F7EC84-5CAC-FD53-C41A-4DFAD9BBA4F6}"/>
              </a:ext>
            </a:extLst>
          </p:cNvPr>
          <p:cNvSpPr/>
          <p:nvPr/>
        </p:nvSpPr>
        <p:spPr>
          <a:xfrm>
            <a:off x="10583339" y="4105264"/>
            <a:ext cx="894677" cy="820529"/>
          </a:xfrm>
          <a:prstGeom prst="foldedCorne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t>State</a:t>
            </a:r>
            <a:endParaRPr lang="en-GB" dirty="0"/>
          </a:p>
        </p:txBody>
      </p:sp>
      <p:graphicFrame>
        <p:nvGraphicFramePr>
          <p:cNvPr id="19" name="Table 18">
            <a:extLst>
              <a:ext uri="{FF2B5EF4-FFF2-40B4-BE49-F238E27FC236}">
                <a16:creationId xmlns:a16="http://schemas.microsoft.com/office/drawing/2014/main" id="{EF0A0854-16C0-7529-25EC-3F7BF3742B64}"/>
              </a:ext>
            </a:extLst>
          </p:cNvPr>
          <p:cNvGraphicFramePr>
            <a:graphicFrameLocks noGrp="1"/>
          </p:cNvGraphicFramePr>
          <p:nvPr>
            <p:extLst>
              <p:ext uri="{D42A27DB-BD31-4B8C-83A1-F6EECF244321}">
                <p14:modId xmlns:p14="http://schemas.microsoft.com/office/powerpoint/2010/main" val="667912383"/>
              </p:ext>
            </p:extLst>
          </p:nvPr>
        </p:nvGraphicFramePr>
        <p:xfrm>
          <a:off x="975906" y="2729307"/>
          <a:ext cx="6764739" cy="2011680"/>
        </p:xfrm>
        <a:graphic>
          <a:graphicData uri="http://schemas.openxmlformats.org/drawingml/2006/table">
            <a:tbl>
              <a:tblPr>
                <a:tableStyleId>{1E171933-4619-4E11-9A3F-F7608DF75F80}</a:tableStyleId>
              </a:tblPr>
              <a:tblGrid>
                <a:gridCol w="1797395">
                  <a:extLst>
                    <a:ext uri="{9D8B030D-6E8A-4147-A177-3AD203B41FA5}">
                      <a16:colId xmlns:a16="http://schemas.microsoft.com/office/drawing/2014/main" val="3444541357"/>
                    </a:ext>
                  </a:extLst>
                </a:gridCol>
                <a:gridCol w="4967344">
                  <a:extLst>
                    <a:ext uri="{9D8B030D-6E8A-4147-A177-3AD203B41FA5}">
                      <a16:colId xmlns:a16="http://schemas.microsoft.com/office/drawing/2014/main" val="2571139738"/>
                    </a:ext>
                  </a:extLst>
                </a:gridCol>
              </a:tblGrid>
              <a:tr h="0">
                <a:tc>
                  <a:txBody>
                    <a:bodyPr/>
                    <a:lstStyle/>
                    <a:p>
                      <a:r>
                        <a:rPr lang="en-GB" b="1" dirty="0"/>
                        <a:t>Component</a:t>
                      </a:r>
                    </a:p>
                  </a:txBody>
                  <a:tcPr anchor="ctr"/>
                </a:tc>
                <a:tc>
                  <a:txBody>
                    <a:bodyPr/>
                    <a:lstStyle/>
                    <a:p>
                      <a:r>
                        <a:rPr lang="en-GB" b="1" dirty="0"/>
                        <a:t>Role</a:t>
                      </a:r>
                    </a:p>
                  </a:txBody>
                  <a:tcPr anchor="ctr"/>
                </a:tc>
                <a:extLst>
                  <a:ext uri="{0D108BD9-81ED-4DB2-BD59-A6C34878D82A}">
                    <a16:rowId xmlns:a16="http://schemas.microsoft.com/office/drawing/2014/main" val="3118837051"/>
                  </a:ext>
                </a:extLst>
              </a:tr>
              <a:tr h="0">
                <a:tc>
                  <a:txBody>
                    <a:bodyPr/>
                    <a:lstStyle/>
                    <a:p>
                      <a:r>
                        <a:rPr lang="en-GB" b="1"/>
                        <a:t>Node</a:t>
                      </a:r>
                      <a:endParaRPr lang="en-GB"/>
                    </a:p>
                  </a:txBody>
                  <a:tcPr anchor="ctr"/>
                </a:tc>
                <a:tc>
                  <a:txBody>
                    <a:bodyPr/>
                    <a:lstStyle/>
                    <a:p>
                      <a:r>
                        <a:rPr lang="en-US"/>
                        <a:t>A step in the workflow (LLM call, tool, function)</a:t>
                      </a:r>
                    </a:p>
                  </a:txBody>
                  <a:tcPr anchor="ctr"/>
                </a:tc>
                <a:extLst>
                  <a:ext uri="{0D108BD9-81ED-4DB2-BD59-A6C34878D82A}">
                    <a16:rowId xmlns:a16="http://schemas.microsoft.com/office/drawing/2014/main" val="2271879992"/>
                  </a:ext>
                </a:extLst>
              </a:tr>
              <a:tr h="0">
                <a:tc>
                  <a:txBody>
                    <a:bodyPr/>
                    <a:lstStyle/>
                    <a:p>
                      <a:r>
                        <a:rPr lang="en-GB" b="1"/>
                        <a:t>Edge</a:t>
                      </a:r>
                      <a:endParaRPr lang="en-GB"/>
                    </a:p>
                  </a:txBody>
                  <a:tcPr anchor="ctr"/>
                </a:tc>
                <a:tc>
                  <a:txBody>
                    <a:bodyPr/>
                    <a:lstStyle/>
                    <a:p>
                      <a:r>
                        <a:rPr lang="en-US"/>
                        <a:t>Defines transitions between nodes (can be conditional)</a:t>
                      </a:r>
                    </a:p>
                  </a:txBody>
                  <a:tcPr anchor="ctr"/>
                </a:tc>
                <a:extLst>
                  <a:ext uri="{0D108BD9-81ED-4DB2-BD59-A6C34878D82A}">
                    <a16:rowId xmlns:a16="http://schemas.microsoft.com/office/drawing/2014/main" val="3991476859"/>
                  </a:ext>
                </a:extLst>
              </a:tr>
              <a:tr h="0">
                <a:tc>
                  <a:txBody>
                    <a:bodyPr/>
                    <a:lstStyle/>
                    <a:p>
                      <a:r>
                        <a:rPr lang="en-GB" b="1"/>
                        <a:t>State</a:t>
                      </a:r>
                      <a:endParaRPr lang="en-GB"/>
                    </a:p>
                  </a:txBody>
                  <a:tcPr anchor="ctr"/>
                </a:tc>
                <a:tc>
                  <a:txBody>
                    <a:bodyPr/>
                    <a:lstStyle/>
                    <a:p>
                      <a:r>
                        <a:rPr lang="en-US" dirty="0"/>
                        <a:t>Shared memory accessible by all nodes – Implemented as a Dictionary-like object</a:t>
                      </a:r>
                    </a:p>
                  </a:txBody>
                  <a:tcPr anchor="ctr"/>
                </a:tc>
                <a:extLst>
                  <a:ext uri="{0D108BD9-81ED-4DB2-BD59-A6C34878D82A}">
                    <a16:rowId xmlns:a16="http://schemas.microsoft.com/office/drawing/2014/main" val="4229745171"/>
                  </a:ext>
                </a:extLst>
              </a:tr>
            </a:tbl>
          </a:graphicData>
        </a:graphic>
      </p:graphicFrame>
    </p:spTree>
    <p:extLst>
      <p:ext uri="{BB962C8B-B14F-4D97-AF65-F5344CB8AC3E}">
        <p14:creationId xmlns:p14="http://schemas.microsoft.com/office/powerpoint/2010/main" val="334556587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5DBE7-4B68-F902-CE49-CBED163F64B2}"/>
              </a:ext>
            </a:extLst>
          </p:cNvPr>
          <p:cNvSpPr>
            <a:spLocks noGrp="1"/>
          </p:cNvSpPr>
          <p:nvPr>
            <p:ph type="title"/>
          </p:nvPr>
        </p:nvSpPr>
        <p:spPr/>
        <p:txBody>
          <a:bodyPr/>
          <a:lstStyle/>
          <a:p>
            <a:r>
              <a:rPr lang="en-IN" dirty="0"/>
              <a:t>Example</a:t>
            </a:r>
            <a:endParaRPr lang="en-GB" dirty="0"/>
          </a:p>
        </p:txBody>
      </p:sp>
      <p:sp>
        <p:nvSpPr>
          <p:cNvPr id="3" name="Content Placeholder 2">
            <a:extLst>
              <a:ext uri="{FF2B5EF4-FFF2-40B4-BE49-F238E27FC236}">
                <a16:creationId xmlns:a16="http://schemas.microsoft.com/office/drawing/2014/main" id="{2664DDB8-80F3-5F6F-76D9-60C91EFF287F}"/>
              </a:ext>
            </a:extLst>
          </p:cNvPr>
          <p:cNvSpPr>
            <a:spLocks noGrp="1"/>
          </p:cNvSpPr>
          <p:nvPr>
            <p:ph idx="1"/>
          </p:nvPr>
        </p:nvSpPr>
        <p:spPr/>
        <p:txBody>
          <a:bodyPr/>
          <a:lstStyle/>
          <a:p>
            <a:r>
              <a:rPr lang="en-IN" dirty="0"/>
              <a:t>Example: Bank Account Agent</a:t>
            </a:r>
          </a:p>
          <a:p>
            <a:pPr lvl="1"/>
            <a:r>
              <a:rPr lang="en-US" dirty="0"/>
              <a:t>A user provides an intent: check balance, deposit, or withdraw</a:t>
            </a:r>
          </a:p>
          <a:p>
            <a:pPr lvl="1"/>
            <a:r>
              <a:rPr lang="en-US" dirty="0"/>
              <a:t>The agent updates or returns account state accordingly</a:t>
            </a:r>
          </a:p>
          <a:p>
            <a:pPr lvl="1"/>
            <a:r>
              <a:rPr lang="en-US" dirty="0"/>
              <a:t>Logic is handled through graph nodes and conditional transitions</a:t>
            </a:r>
          </a:p>
          <a:p>
            <a:r>
              <a:rPr lang="en-US" dirty="0"/>
              <a:t>Workflow</a:t>
            </a:r>
          </a:p>
          <a:p>
            <a:pPr lvl="1"/>
            <a:r>
              <a:rPr lang="en-US" dirty="0"/>
              <a:t>Node: Parse intent</a:t>
            </a:r>
          </a:p>
          <a:p>
            <a:pPr lvl="1"/>
            <a:r>
              <a:rPr lang="en-US" dirty="0"/>
              <a:t>Node: Apply action (Update or Check balance)</a:t>
            </a:r>
          </a:p>
          <a:p>
            <a:pPr lvl="1"/>
            <a:r>
              <a:rPr lang="en-US" dirty="0"/>
              <a:t>State: Holds balance</a:t>
            </a:r>
          </a:p>
          <a:p>
            <a:pPr lvl="1"/>
            <a:r>
              <a:rPr lang="en-US" dirty="0"/>
              <a:t>Conditional edge: If “withdraw” and balance is insufficient -&gt; Error node</a:t>
            </a:r>
            <a:endParaRPr lang="en-GB" dirty="0"/>
          </a:p>
        </p:txBody>
      </p:sp>
    </p:spTree>
    <p:extLst>
      <p:ext uri="{BB962C8B-B14F-4D97-AF65-F5344CB8AC3E}">
        <p14:creationId xmlns:p14="http://schemas.microsoft.com/office/powerpoint/2010/main" val="267477653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F8614-E1D9-D778-E428-24A4F7395415}"/>
              </a:ext>
            </a:extLst>
          </p:cNvPr>
          <p:cNvSpPr>
            <a:spLocks noGrp="1"/>
          </p:cNvSpPr>
          <p:nvPr>
            <p:ph type="title"/>
          </p:nvPr>
        </p:nvSpPr>
        <p:spPr/>
        <p:txBody>
          <a:bodyPr/>
          <a:lstStyle/>
          <a:p>
            <a:r>
              <a:rPr lang="en-IN" dirty="0"/>
              <a:t>Creating a Graph</a:t>
            </a:r>
            <a:endParaRPr lang="en-GB" dirty="0"/>
          </a:p>
        </p:txBody>
      </p:sp>
      <p:sp>
        <p:nvSpPr>
          <p:cNvPr id="3" name="Content Placeholder 2">
            <a:extLst>
              <a:ext uri="{FF2B5EF4-FFF2-40B4-BE49-F238E27FC236}">
                <a16:creationId xmlns:a16="http://schemas.microsoft.com/office/drawing/2014/main" id="{FF525ADE-0319-9E49-4E3C-3C56636F84C3}"/>
              </a:ext>
            </a:extLst>
          </p:cNvPr>
          <p:cNvSpPr>
            <a:spLocks noGrp="1"/>
          </p:cNvSpPr>
          <p:nvPr>
            <p:ph idx="1"/>
          </p:nvPr>
        </p:nvSpPr>
        <p:spPr/>
        <p:txBody>
          <a:bodyPr/>
          <a:lstStyle/>
          <a:p>
            <a:pPr marL="514350" indent="-514350">
              <a:buFont typeface="+mj-lt"/>
              <a:buAutoNum type="arabicPeriod"/>
            </a:pPr>
            <a:r>
              <a:rPr lang="en-IN" dirty="0"/>
              <a:t>Define the </a:t>
            </a:r>
            <a:r>
              <a:rPr lang="en-IN" b="1" dirty="0"/>
              <a:t>state</a:t>
            </a:r>
            <a:r>
              <a:rPr lang="en-IN" dirty="0"/>
              <a:t> class</a:t>
            </a:r>
          </a:p>
          <a:p>
            <a:pPr marL="514350" indent="-514350">
              <a:buFont typeface="+mj-lt"/>
              <a:buAutoNum type="arabicPeriod"/>
            </a:pPr>
            <a:r>
              <a:rPr lang="en-IN" dirty="0"/>
              <a:t>Start the Graph Builder</a:t>
            </a:r>
          </a:p>
          <a:p>
            <a:pPr marL="514350" indent="-514350">
              <a:buFont typeface="+mj-lt"/>
              <a:buAutoNum type="arabicPeriod"/>
            </a:pPr>
            <a:r>
              <a:rPr lang="en-IN" dirty="0"/>
              <a:t>Create a </a:t>
            </a:r>
            <a:r>
              <a:rPr lang="en-IN" b="1" dirty="0"/>
              <a:t>Node</a:t>
            </a:r>
          </a:p>
          <a:p>
            <a:pPr marL="514350" indent="-514350">
              <a:buFont typeface="+mj-lt"/>
              <a:buAutoNum type="arabicPeriod"/>
            </a:pPr>
            <a:r>
              <a:rPr lang="en-GB" dirty="0"/>
              <a:t>Create </a:t>
            </a:r>
            <a:r>
              <a:rPr lang="en-GB" b="1" dirty="0"/>
              <a:t>Edges</a:t>
            </a:r>
          </a:p>
          <a:p>
            <a:pPr marL="514350" indent="-514350">
              <a:buFont typeface="+mj-lt"/>
              <a:buAutoNum type="arabicPeriod"/>
            </a:pPr>
            <a:r>
              <a:rPr lang="en-GB" dirty="0"/>
              <a:t>Compile the Graph</a:t>
            </a:r>
          </a:p>
        </p:txBody>
      </p:sp>
      <p:sp>
        <p:nvSpPr>
          <p:cNvPr id="4" name="TextBox 3">
            <a:extLst>
              <a:ext uri="{FF2B5EF4-FFF2-40B4-BE49-F238E27FC236}">
                <a16:creationId xmlns:a16="http://schemas.microsoft.com/office/drawing/2014/main" id="{5514F5A1-7E10-FAE7-B137-3B40C2EF7F8B}"/>
              </a:ext>
            </a:extLst>
          </p:cNvPr>
          <p:cNvSpPr txBox="1"/>
          <p:nvPr/>
        </p:nvSpPr>
        <p:spPr>
          <a:xfrm>
            <a:off x="725935" y="2861863"/>
            <a:ext cx="6072733" cy="923330"/>
          </a:xfrm>
          <a:prstGeom prst="rect">
            <a:avLst/>
          </a:prstGeom>
          <a:solidFill>
            <a:schemeClr val="accent4">
              <a:alpha val="20000"/>
            </a:schemeClr>
          </a:solidFill>
        </p:spPr>
        <p:txBody>
          <a:bodyPr wrap="square" rtlCol="0">
            <a:spAutoFit/>
          </a:bodyPr>
          <a:lstStyle/>
          <a:p>
            <a:pPr algn="r"/>
            <a:endParaRPr lang="en-IN" dirty="0"/>
          </a:p>
          <a:p>
            <a:pPr algn="r"/>
            <a:r>
              <a:rPr lang="en-IN" dirty="0"/>
              <a:t>This part may repeat/iterate</a:t>
            </a:r>
          </a:p>
          <a:p>
            <a:pPr algn="r"/>
            <a:endParaRPr lang="en-GB" dirty="0"/>
          </a:p>
        </p:txBody>
      </p:sp>
    </p:spTree>
    <p:extLst>
      <p:ext uri="{BB962C8B-B14F-4D97-AF65-F5344CB8AC3E}">
        <p14:creationId xmlns:p14="http://schemas.microsoft.com/office/powerpoint/2010/main" val="1226429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A9D62B-5A39-C5DC-2F84-BB04ACC2B8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471FA8-7B2E-5841-C2F1-B143C7193584}"/>
              </a:ext>
            </a:extLst>
          </p:cNvPr>
          <p:cNvSpPr>
            <a:spLocks noGrp="1"/>
          </p:cNvSpPr>
          <p:nvPr>
            <p:ph type="title"/>
          </p:nvPr>
        </p:nvSpPr>
        <p:spPr/>
        <p:txBody>
          <a:bodyPr/>
          <a:lstStyle/>
          <a:p>
            <a:r>
              <a:rPr lang="en-IN" dirty="0"/>
              <a:t>Agentic AI Frameworks</a:t>
            </a:r>
            <a:endParaRPr lang="en-GB" dirty="0"/>
          </a:p>
        </p:txBody>
      </p:sp>
      <p:sp>
        <p:nvSpPr>
          <p:cNvPr id="3" name="Content Placeholder 2">
            <a:extLst>
              <a:ext uri="{FF2B5EF4-FFF2-40B4-BE49-F238E27FC236}">
                <a16:creationId xmlns:a16="http://schemas.microsoft.com/office/drawing/2014/main" id="{D9735640-5CE4-A91B-8CA6-4CEB88C49273}"/>
              </a:ext>
            </a:extLst>
          </p:cNvPr>
          <p:cNvSpPr>
            <a:spLocks noGrp="1"/>
          </p:cNvSpPr>
          <p:nvPr>
            <p:ph idx="1"/>
          </p:nvPr>
        </p:nvSpPr>
        <p:spPr/>
        <p:txBody>
          <a:bodyPr/>
          <a:lstStyle/>
          <a:p>
            <a:endParaRPr lang="en-GB" dirty="0"/>
          </a:p>
        </p:txBody>
      </p:sp>
      <p:sp>
        <p:nvSpPr>
          <p:cNvPr id="4" name="TextBox 3">
            <a:extLst>
              <a:ext uri="{FF2B5EF4-FFF2-40B4-BE49-F238E27FC236}">
                <a16:creationId xmlns:a16="http://schemas.microsoft.com/office/drawing/2014/main" id="{11CF33E1-CF7B-3BD5-3EE8-9D08120C38A6}"/>
              </a:ext>
            </a:extLst>
          </p:cNvPr>
          <p:cNvSpPr txBox="1"/>
          <p:nvPr/>
        </p:nvSpPr>
        <p:spPr>
          <a:xfrm>
            <a:off x="1074944" y="5475943"/>
            <a:ext cx="1856720" cy="646331"/>
          </a:xfrm>
          <a:prstGeom prst="rect">
            <a:avLst/>
          </a:prstGeom>
          <a:solidFill>
            <a:srgbClr val="92D050"/>
          </a:solidFill>
        </p:spPr>
        <p:txBody>
          <a:bodyPr wrap="square" rtlCol="0">
            <a:spAutoFit/>
          </a:bodyPr>
          <a:lstStyle/>
          <a:p>
            <a:pPr algn="ctr"/>
            <a:r>
              <a:rPr lang="en-IN" b="1" dirty="0"/>
              <a:t>OpenAI SDK (Prompting only)</a:t>
            </a:r>
            <a:endParaRPr lang="en-GB" b="1" dirty="0"/>
          </a:p>
        </p:txBody>
      </p:sp>
      <p:sp>
        <p:nvSpPr>
          <p:cNvPr id="5" name="TextBox 4">
            <a:extLst>
              <a:ext uri="{FF2B5EF4-FFF2-40B4-BE49-F238E27FC236}">
                <a16:creationId xmlns:a16="http://schemas.microsoft.com/office/drawing/2014/main" id="{845528EF-E509-A3EB-9B2F-54D8C545F60B}"/>
              </a:ext>
            </a:extLst>
          </p:cNvPr>
          <p:cNvSpPr txBox="1"/>
          <p:nvPr/>
        </p:nvSpPr>
        <p:spPr>
          <a:xfrm>
            <a:off x="7459458" y="1204159"/>
            <a:ext cx="2121966" cy="369332"/>
          </a:xfrm>
          <a:prstGeom prst="rect">
            <a:avLst/>
          </a:prstGeom>
          <a:solidFill>
            <a:schemeClr val="accent1">
              <a:lumMod val="40000"/>
              <a:lumOff val="60000"/>
            </a:schemeClr>
          </a:solidFill>
        </p:spPr>
        <p:txBody>
          <a:bodyPr wrap="square" rtlCol="0">
            <a:spAutoFit/>
          </a:bodyPr>
          <a:lstStyle/>
          <a:p>
            <a:pPr algn="ctr"/>
            <a:r>
              <a:rPr lang="en-IN" b="1" dirty="0"/>
              <a:t>MCP</a:t>
            </a:r>
            <a:endParaRPr lang="en-GB" b="1" dirty="0"/>
          </a:p>
        </p:txBody>
      </p:sp>
      <p:sp>
        <p:nvSpPr>
          <p:cNvPr id="6" name="TextBox 5">
            <a:extLst>
              <a:ext uri="{FF2B5EF4-FFF2-40B4-BE49-F238E27FC236}">
                <a16:creationId xmlns:a16="http://schemas.microsoft.com/office/drawing/2014/main" id="{4AF8CFD5-94DB-DD6A-4277-806A3BF00906}"/>
              </a:ext>
            </a:extLst>
          </p:cNvPr>
          <p:cNvSpPr txBox="1"/>
          <p:nvPr/>
        </p:nvSpPr>
        <p:spPr>
          <a:xfrm>
            <a:off x="4688338" y="2775774"/>
            <a:ext cx="2121966" cy="369332"/>
          </a:xfrm>
          <a:prstGeom prst="rect">
            <a:avLst/>
          </a:prstGeom>
          <a:solidFill>
            <a:schemeClr val="accent6">
              <a:lumMod val="40000"/>
              <a:lumOff val="60000"/>
            </a:schemeClr>
          </a:solidFill>
        </p:spPr>
        <p:txBody>
          <a:bodyPr wrap="square" rtlCol="0">
            <a:spAutoFit/>
          </a:bodyPr>
          <a:lstStyle/>
          <a:p>
            <a:pPr algn="ctr"/>
            <a:r>
              <a:rPr lang="en-IN" b="1" dirty="0"/>
              <a:t>OpenAI Agents SDK</a:t>
            </a:r>
            <a:endParaRPr lang="en-GB" b="1" dirty="0"/>
          </a:p>
        </p:txBody>
      </p:sp>
      <p:sp>
        <p:nvSpPr>
          <p:cNvPr id="7" name="TextBox 6">
            <a:extLst>
              <a:ext uri="{FF2B5EF4-FFF2-40B4-BE49-F238E27FC236}">
                <a16:creationId xmlns:a16="http://schemas.microsoft.com/office/drawing/2014/main" id="{EDF096BD-EF0E-4238-B655-B80B33279B97}"/>
              </a:ext>
            </a:extLst>
          </p:cNvPr>
          <p:cNvSpPr txBox="1"/>
          <p:nvPr/>
        </p:nvSpPr>
        <p:spPr>
          <a:xfrm>
            <a:off x="6096000" y="2026115"/>
            <a:ext cx="2121966" cy="369332"/>
          </a:xfrm>
          <a:prstGeom prst="rect">
            <a:avLst/>
          </a:prstGeom>
          <a:solidFill>
            <a:schemeClr val="accent2">
              <a:lumMod val="60000"/>
              <a:lumOff val="40000"/>
            </a:schemeClr>
          </a:solidFill>
        </p:spPr>
        <p:txBody>
          <a:bodyPr wrap="square" rtlCol="0">
            <a:spAutoFit/>
          </a:bodyPr>
          <a:lstStyle/>
          <a:p>
            <a:pPr algn="ctr"/>
            <a:r>
              <a:rPr lang="en-IN" b="1" dirty="0"/>
              <a:t>Crew AI</a:t>
            </a:r>
            <a:endParaRPr lang="en-GB" b="1" dirty="0"/>
          </a:p>
        </p:txBody>
      </p:sp>
      <p:sp>
        <p:nvSpPr>
          <p:cNvPr id="8" name="TextBox 7">
            <a:extLst>
              <a:ext uri="{FF2B5EF4-FFF2-40B4-BE49-F238E27FC236}">
                <a16:creationId xmlns:a16="http://schemas.microsoft.com/office/drawing/2014/main" id="{D8B992B2-DBAE-9B1B-BB5F-F8E5C1C753D6}"/>
              </a:ext>
            </a:extLst>
          </p:cNvPr>
          <p:cNvSpPr txBox="1"/>
          <p:nvPr/>
        </p:nvSpPr>
        <p:spPr>
          <a:xfrm>
            <a:off x="1926522" y="4539118"/>
            <a:ext cx="2121966" cy="369332"/>
          </a:xfrm>
          <a:prstGeom prst="rect">
            <a:avLst/>
          </a:prstGeom>
          <a:solidFill>
            <a:schemeClr val="accent4"/>
          </a:solidFill>
        </p:spPr>
        <p:txBody>
          <a:bodyPr wrap="square" rtlCol="0">
            <a:spAutoFit/>
          </a:bodyPr>
          <a:lstStyle/>
          <a:p>
            <a:pPr algn="ctr"/>
            <a:r>
              <a:rPr lang="en-IN" b="1" dirty="0" err="1"/>
              <a:t>LangGraph</a:t>
            </a:r>
            <a:endParaRPr lang="en-GB" b="1" dirty="0"/>
          </a:p>
        </p:txBody>
      </p:sp>
      <p:sp>
        <p:nvSpPr>
          <p:cNvPr id="9" name="TextBox 8">
            <a:extLst>
              <a:ext uri="{FF2B5EF4-FFF2-40B4-BE49-F238E27FC236}">
                <a16:creationId xmlns:a16="http://schemas.microsoft.com/office/drawing/2014/main" id="{789B7A7B-AD3E-0508-D4E9-E662C78D6B99}"/>
              </a:ext>
            </a:extLst>
          </p:cNvPr>
          <p:cNvSpPr txBox="1"/>
          <p:nvPr/>
        </p:nvSpPr>
        <p:spPr>
          <a:xfrm>
            <a:off x="3369089" y="3625453"/>
            <a:ext cx="2121966" cy="369332"/>
          </a:xfrm>
          <a:prstGeom prst="rect">
            <a:avLst/>
          </a:prstGeom>
          <a:solidFill>
            <a:schemeClr val="accent2"/>
          </a:solidFill>
        </p:spPr>
        <p:txBody>
          <a:bodyPr wrap="square" rtlCol="0">
            <a:spAutoFit/>
          </a:bodyPr>
          <a:lstStyle/>
          <a:p>
            <a:pPr algn="ctr"/>
            <a:r>
              <a:rPr lang="en-IN" b="1" dirty="0" err="1"/>
              <a:t>AutoGen</a:t>
            </a:r>
            <a:endParaRPr lang="en-GB" b="1" dirty="0"/>
          </a:p>
        </p:txBody>
      </p:sp>
      <p:cxnSp>
        <p:nvCxnSpPr>
          <p:cNvPr id="12" name="Straight Arrow Connector 11">
            <a:extLst>
              <a:ext uri="{FF2B5EF4-FFF2-40B4-BE49-F238E27FC236}">
                <a16:creationId xmlns:a16="http://schemas.microsoft.com/office/drawing/2014/main" id="{2494C8C2-B732-D43F-E12D-100FAAACB22F}"/>
              </a:ext>
            </a:extLst>
          </p:cNvPr>
          <p:cNvCxnSpPr/>
          <p:nvPr/>
        </p:nvCxnSpPr>
        <p:spPr>
          <a:xfrm flipV="1">
            <a:off x="3936806" y="1690688"/>
            <a:ext cx="5947090" cy="4088878"/>
          </a:xfrm>
          <a:prstGeom prst="straightConnector1">
            <a:avLst/>
          </a:prstGeom>
          <a:ln w="349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07194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542E-3DEE-5577-4A32-CFF436854122}"/>
              </a:ext>
            </a:extLst>
          </p:cNvPr>
          <p:cNvSpPr>
            <a:spLocks noGrp="1"/>
          </p:cNvSpPr>
          <p:nvPr>
            <p:ph type="title"/>
          </p:nvPr>
        </p:nvSpPr>
        <p:spPr/>
        <p:txBody>
          <a:bodyPr/>
          <a:lstStyle/>
          <a:p>
            <a:r>
              <a:rPr lang="en-IN" dirty="0" err="1"/>
              <a:t>LangGraph</a:t>
            </a:r>
            <a:r>
              <a:rPr lang="en-IN" dirty="0"/>
              <a:t> Code Example</a:t>
            </a:r>
            <a:endParaRPr lang="en-GB" dirty="0"/>
          </a:p>
        </p:txBody>
      </p:sp>
      <p:sp>
        <p:nvSpPr>
          <p:cNvPr id="3" name="Content Placeholder 2">
            <a:extLst>
              <a:ext uri="{FF2B5EF4-FFF2-40B4-BE49-F238E27FC236}">
                <a16:creationId xmlns:a16="http://schemas.microsoft.com/office/drawing/2014/main" id="{3C679C09-28A7-604D-C7E3-189C348257D3}"/>
              </a:ext>
            </a:extLst>
          </p:cNvPr>
          <p:cNvSpPr>
            <a:spLocks noGrp="1"/>
          </p:cNvSpPr>
          <p:nvPr>
            <p:ph idx="1"/>
          </p:nvPr>
        </p:nvSpPr>
        <p:spPr/>
        <p:txBody>
          <a:bodyPr>
            <a:normAutofit/>
          </a:bodyPr>
          <a:lstStyle/>
          <a:p>
            <a:r>
              <a:rPr lang="en-IN" dirty="0"/>
              <a:t>Code: </a:t>
            </a:r>
            <a:r>
              <a:rPr lang="it-IT" dirty="0"/>
              <a:t>C:\code\agentic_ai\4_langgraph\1_lab1.py</a:t>
            </a:r>
            <a:endParaRPr lang="en-IN" dirty="0"/>
          </a:p>
          <a:p>
            <a:endParaRPr lang="en-US" dirty="0"/>
          </a:p>
          <a:p>
            <a:r>
              <a:rPr lang="en-US" dirty="0"/>
              <a:t># Step 1: Define shared state</a:t>
            </a:r>
          </a:p>
          <a:p>
            <a:r>
              <a:rPr lang="en-US" sz="2200" dirty="0">
                <a:solidFill>
                  <a:srgbClr val="C00000"/>
                </a:solidFill>
                <a:latin typeface="Cascadia Code" panose="020B0609020000020004" pitchFamily="49" charset="0"/>
                <a:cs typeface="Cascadia Code" panose="020B0609020000020004" pitchFamily="49" charset="0"/>
              </a:rPr>
              <a:t>class </a:t>
            </a:r>
            <a:r>
              <a:rPr lang="en-US" sz="2200" dirty="0" err="1">
                <a:solidFill>
                  <a:srgbClr val="C00000"/>
                </a:solidFill>
                <a:latin typeface="Cascadia Code" panose="020B0609020000020004" pitchFamily="49" charset="0"/>
                <a:cs typeface="Cascadia Code" panose="020B0609020000020004" pitchFamily="49" charset="0"/>
              </a:rPr>
              <a:t>HelloWorldState</a:t>
            </a:r>
            <a:r>
              <a:rPr lang="en-US" sz="2200" dirty="0">
                <a:solidFill>
                  <a:srgbClr val="C00000"/>
                </a:solidFill>
                <a:latin typeface="Cascadia Code" panose="020B0609020000020004" pitchFamily="49" charset="0"/>
                <a:cs typeface="Cascadia Code" panose="020B0609020000020004" pitchFamily="49" charset="0"/>
              </a:rPr>
              <a:t>(</a:t>
            </a:r>
            <a:r>
              <a:rPr lang="en-US" sz="2200" dirty="0" err="1">
                <a:solidFill>
                  <a:srgbClr val="C00000"/>
                </a:solidFill>
                <a:latin typeface="Cascadia Code" panose="020B0609020000020004" pitchFamily="49" charset="0"/>
                <a:cs typeface="Cascadia Code" panose="020B0609020000020004" pitchFamily="49" charset="0"/>
              </a:rPr>
              <a:t>TypedDict</a:t>
            </a:r>
            <a:r>
              <a:rPr lang="en-US" sz="2200" dirty="0">
                <a:solidFill>
                  <a:srgbClr val="C00000"/>
                </a:solidFill>
                <a:latin typeface="Cascadia Code" panose="020B0609020000020004" pitchFamily="49" charset="0"/>
                <a:cs typeface="Cascadia Code" panose="020B0609020000020004" pitchFamily="49" charset="0"/>
              </a:rPr>
              <a:t>):</a:t>
            </a:r>
          </a:p>
          <a:p>
            <a:r>
              <a:rPr lang="en-US" sz="2200" dirty="0">
                <a:solidFill>
                  <a:srgbClr val="C00000"/>
                </a:solidFill>
                <a:latin typeface="Cascadia Code" panose="020B0609020000020004" pitchFamily="49" charset="0"/>
                <a:cs typeface="Cascadia Code" panose="020B0609020000020004" pitchFamily="49" charset="0"/>
              </a:rPr>
              <a:t>    message: str</a:t>
            </a:r>
            <a:endParaRPr lang="en-US" dirty="0">
              <a:solidFill>
                <a:srgbClr val="C00000"/>
              </a:solidFill>
              <a:latin typeface="Cascadia Code" panose="020B0609020000020004" pitchFamily="49" charset="0"/>
              <a:cs typeface="Cascadia Code" panose="020B0609020000020004" pitchFamily="49" charset="0"/>
            </a:endParaRPr>
          </a:p>
          <a:p>
            <a:endParaRPr lang="en-US" dirty="0"/>
          </a:p>
          <a:p>
            <a:r>
              <a:rPr lang="en-US" dirty="0"/>
              <a:t># Step 2: Start the Graph Builder</a:t>
            </a:r>
          </a:p>
          <a:p>
            <a:r>
              <a:rPr lang="en-US" sz="2200" dirty="0">
                <a:solidFill>
                  <a:srgbClr val="C00000"/>
                </a:solidFill>
                <a:latin typeface="Cascadia Code" panose="020B0609020000020004" pitchFamily="49" charset="0"/>
                <a:cs typeface="Cascadia Code" panose="020B0609020000020004" pitchFamily="49" charset="0"/>
              </a:rPr>
              <a:t>graph = </a:t>
            </a:r>
            <a:r>
              <a:rPr lang="en-US" sz="2200" dirty="0" err="1">
                <a:solidFill>
                  <a:srgbClr val="C00000"/>
                </a:solidFill>
                <a:latin typeface="Cascadia Code" panose="020B0609020000020004" pitchFamily="49" charset="0"/>
                <a:cs typeface="Cascadia Code" panose="020B0609020000020004" pitchFamily="49" charset="0"/>
              </a:rPr>
              <a:t>StateGraph</a:t>
            </a:r>
            <a:r>
              <a:rPr lang="en-US" sz="2200" dirty="0">
                <a:solidFill>
                  <a:srgbClr val="C00000"/>
                </a:solidFill>
                <a:latin typeface="Cascadia Code" panose="020B0609020000020004" pitchFamily="49" charset="0"/>
                <a:cs typeface="Cascadia Code" panose="020B0609020000020004" pitchFamily="49" charset="0"/>
              </a:rPr>
              <a:t>(</a:t>
            </a:r>
            <a:r>
              <a:rPr lang="en-US" sz="2200" dirty="0" err="1">
                <a:solidFill>
                  <a:srgbClr val="C00000"/>
                </a:solidFill>
                <a:latin typeface="Cascadia Code" panose="020B0609020000020004" pitchFamily="49" charset="0"/>
                <a:cs typeface="Cascadia Code" panose="020B0609020000020004" pitchFamily="49" charset="0"/>
              </a:rPr>
              <a:t>HelloWorldState</a:t>
            </a:r>
            <a:r>
              <a:rPr lang="en-US" sz="2200" dirty="0">
                <a:solidFill>
                  <a:srgbClr val="C00000"/>
                </a:solidFill>
                <a:latin typeface="Cascadia Code" panose="020B0609020000020004" pitchFamily="49" charset="0"/>
                <a:cs typeface="Cascadia Code" panose="020B0609020000020004" pitchFamily="49" charset="0"/>
              </a:rPr>
              <a:t>)</a:t>
            </a:r>
            <a:endParaRPr lang="en-GB" dirty="0"/>
          </a:p>
        </p:txBody>
      </p:sp>
    </p:spTree>
    <p:extLst>
      <p:ext uri="{BB962C8B-B14F-4D97-AF65-F5344CB8AC3E}">
        <p14:creationId xmlns:p14="http://schemas.microsoft.com/office/powerpoint/2010/main" val="203649982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A24A3-D757-300F-C128-7BBCCA1C34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9DA289-46F5-B339-B01D-2D32ADE6BDE5}"/>
              </a:ext>
            </a:extLst>
          </p:cNvPr>
          <p:cNvSpPr>
            <a:spLocks noGrp="1"/>
          </p:cNvSpPr>
          <p:nvPr>
            <p:ph type="title"/>
          </p:nvPr>
        </p:nvSpPr>
        <p:spPr/>
        <p:txBody>
          <a:bodyPr/>
          <a:lstStyle/>
          <a:p>
            <a:r>
              <a:rPr lang="en-IN" dirty="0" err="1"/>
              <a:t>LangGraph</a:t>
            </a:r>
            <a:r>
              <a:rPr lang="en-IN" dirty="0"/>
              <a:t> Code Example</a:t>
            </a:r>
            <a:endParaRPr lang="en-GB" dirty="0"/>
          </a:p>
        </p:txBody>
      </p:sp>
      <p:sp>
        <p:nvSpPr>
          <p:cNvPr id="3" name="Content Placeholder 2">
            <a:extLst>
              <a:ext uri="{FF2B5EF4-FFF2-40B4-BE49-F238E27FC236}">
                <a16:creationId xmlns:a16="http://schemas.microsoft.com/office/drawing/2014/main" id="{FF6414DF-4122-B896-2AE3-932720CEBFE4}"/>
              </a:ext>
            </a:extLst>
          </p:cNvPr>
          <p:cNvSpPr>
            <a:spLocks noGrp="1"/>
          </p:cNvSpPr>
          <p:nvPr>
            <p:ph idx="1"/>
          </p:nvPr>
        </p:nvSpPr>
        <p:spPr/>
        <p:txBody>
          <a:bodyPr>
            <a:normAutofit fontScale="92500" lnSpcReduction="10000"/>
          </a:bodyPr>
          <a:lstStyle/>
          <a:p>
            <a:r>
              <a:rPr lang="en-GB" dirty="0"/>
              <a:t># Step 3: Define nodes</a:t>
            </a:r>
          </a:p>
          <a:p>
            <a:r>
              <a:rPr lang="en-GB" sz="2200" dirty="0">
                <a:solidFill>
                  <a:srgbClr val="C00000"/>
                </a:solidFill>
                <a:latin typeface="Cascadia Code" panose="020B0609020000020004" pitchFamily="49" charset="0"/>
                <a:cs typeface="Cascadia Code" panose="020B0609020000020004" pitchFamily="49" charset="0"/>
              </a:rPr>
              <a:t>def hello(state: </a:t>
            </a:r>
            <a:r>
              <a:rPr lang="en-GB" sz="2200" dirty="0" err="1">
                <a:solidFill>
                  <a:srgbClr val="C00000"/>
                </a:solidFill>
                <a:latin typeface="Cascadia Code" panose="020B0609020000020004" pitchFamily="49" charset="0"/>
                <a:cs typeface="Cascadia Code" panose="020B0609020000020004" pitchFamily="49" charset="0"/>
              </a:rPr>
              <a:t>HelloWorldState</a:t>
            </a:r>
            <a:r>
              <a:rPr lang="en-GB" sz="2200" dirty="0">
                <a:solidFill>
                  <a:srgbClr val="C00000"/>
                </a:solidFill>
                <a:latin typeface="Cascadia Code" panose="020B0609020000020004" pitchFamily="49" charset="0"/>
                <a:cs typeface="Cascadia Code" panose="020B0609020000020004" pitchFamily="49" charset="0"/>
              </a:rPr>
              <a:t>) -&gt; </a:t>
            </a:r>
            <a:r>
              <a:rPr lang="en-GB" sz="2200" dirty="0" err="1">
                <a:solidFill>
                  <a:srgbClr val="C00000"/>
                </a:solidFill>
                <a:latin typeface="Cascadia Code" panose="020B0609020000020004" pitchFamily="49" charset="0"/>
                <a:cs typeface="Cascadia Code" panose="020B0609020000020004" pitchFamily="49" charset="0"/>
              </a:rPr>
              <a:t>HelloWorldState</a:t>
            </a:r>
            <a:r>
              <a:rPr lang="en-GB" sz="2200" dirty="0">
                <a:solidFill>
                  <a:srgbClr val="C00000"/>
                </a:solidFill>
                <a:latin typeface="Cascadia Code" panose="020B0609020000020004" pitchFamily="49" charset="0"/>
                <a:cs typeface="Cascadia Code" panose="020B0609020000020004" pitchFamily="49" charset="0"/>
              </a:rPr>
              <a:t>:</a:t>
            </a:r>
          </a:p>
          <a:p>
            <a:r>
              <a:rPr lang="en-GB" sz="2200" dirty="0">
                <a:solidFill>
                  <a:srgbClr val="C00000"/>
                </a:solidFill>
                <a:latin typeface="Cascadia Code" panose="020B0609020000020004" pitchFamily="49" charset="0"/>
                <a:cs typeface="Cascadia Code" panose="020B0609020000020004" pitchFamily="49" charset="0"/>
              </a:rPr>
              <a:t>    print(</a:t>
            </a:r>
            <a:r>
              <a:rPr lang="en-GB" sz="2200" dirty="0" err="1">
                <a:solidFill>
                  <a:srgbClr val="C00000"/>
                </a:solidFill>
                <a:latin typeface="Cascadia Code" panose="020B0609020000020004" pitchFamily="49" charset="0"/>
                <a:cs typeface="Cascadia Code" panose="020B0609020000020004" pitchFamily="49" charset="0"/>
              </a:rPr>
              <a:t>f"Hello</a:t>
            </a:r>
            <a:r>
              <a:rPr lang="en-GB" sz="2200" dirty="0">
                <a:solidFill>
                  <a:srgbClr val="C00000"/>
                </a:solidFill>
                <a:latin typeface="Cascadia Code" panose="020B0609020000020004" pitchFamily="49" charset="0"/>
                <a:cs typeface="Cascadia Code" panose="020B0609020000020004" pitchFamily="49" charset="0"/>
              </a:rPr>
              <a:t> node: {state['message']}")</a:t>
            </a:r>
          </a:p>
          <a:p>
            <a:r>
              <a:rPr lang="en-GB" sz="2200" dirty="0">
                <a:solidFill>
                  <a:srgbClr val="C00000"/>
                </a:solidFill>
                <a:latin typeface="Cascadia Code" panose="020B0609020000020004" pitchFamily="49" charset="0"/>
                <a:cs typeface="Cascadia Code" panose="020B0609020000020004" pitchFamily="49" charset="0"/>
              </a:rPr>
              <a:t>    return {"message": "Hello " + state["message"]}</a:t>
            </a:r>
          </a:p>
          <a:p>
            <a:br>
              <a:rPr lang="en-GB" sz="2200" dirty="0">
                <a:solidFill>
                  <a:srgbClr val="C00000"/>
                </a:solidFill>
                <a:latin typeface="Cascadia Code" panose="020B0609020000020004" pitchFamily="49" charset="0"/>
                <a:cs typeface="Cascadia Code" panose="020B0609020000020004" pitchFamily="49" charset="0"/>
              </a:rPr>
            </a:br>
            <a:r>
              <a:rPr lang="en-GB" sz="2200" dirty="0">
                <a:solidFill>
                  <a:srgbClr val="C00000"/>
                </a:solidFill>
                <a:latin typeface="Cascadia Code" panose="020B0609020000020004" pitchFamily="49" charset="0"/>
                <a:cs typeface="Cascadia Code" panose="020B0609020000020004" pitchFamily="49" charset="0"/>
              </a:rPr>
              <a:t>def bye(state: </a:t>
            </a:r>
            <a:r>
              <a:rPr lang="en-GB" sz="2200" dirty="0" err="1">
                <a:solidFill>
                  <a:srgbClr val="C00000"/>
                </a:solidFill>
                <a:latin typeface="Cascadia Code" panose="020B0609020000020004" pitchFamily="49" charset="0"/>
                <a:cs typeface="Cascadia Code" panose="020B0609020000020004" pitchFamily="49" charset="0"/>
              </a:rPr>
              <a:t>HelloWorldState</a:t>
            </a:r>
            <a:r>
              <a:rPr lang="en-GB" sz="2200" dirty="0">
                <a:solidFill>
                  <a:srgbClr val="C00000"/>
                </a:solidFill>
                <a:latin typeface="Cascadia Code" panose="020B0609020000020004" pitchFamily="49" charset="0"/>
                <a:cs typeface="Cascadia Code" panose="020B0609020000020004" pitchFamily="49" charset="0"/>
              </a:rPr>
              <a:t>) -&gt; </a:t>
            </a:r>
            <a:r>
              <a:rPr lang="en-GB" sz="2200" dirty="0" err="1">
                <a:solidFill>
                  <a:srgbClr val="C00000"/>
                </a:solidFill>
                <a:latin typeface="Cascadia Code" panose="020B0609020000020004" pitchFamily="49" charset="0"/>
                <a:cs typeface="Cascadia Code" panose="020B0609020000020004" pitchFamily="49" charset="0"/>
              </a:rPr>
              <a:t>HelloWorldState</a:t>
            </a:r>
            <a:r>
              <a:rPr lang="en-GB" sz="2200" dirty="0">
                <a:solidFill>
                  <a:srgbClr val="C00000"/>
                </a:solidFill>
                <a:latin typeface="Cascadia Code" panose="020B0609020000020004" pitchFamily="49" charset="0"/>
                <a:cs typeface="Cascadia Code" panose="020B0609020000020004" pitchFamily="49" charset="0"/>
              </a:rPr>
              <a:t>:</a:t>
            </a:r>
          </a:p>
          <a:p>
            <a:r>
              <a:rPr lang="en-GB" sz="2200" dirty="0">
                <a:solidFill>
                  <a:srgbClr val="C00000"/>
                </a:solidFill>
                <a:latin typeface="Cascadia Code" panose="020B0609020000020004" pitchFamily="49" charset="0"/>
                <a:cs typeface="Cascadia Code" panose="020B0609020000020004" pitchFamily="49" charset="0"/>
              </a:rPr>
              <a:t>    print(</a:t>
            </a:r>
            <a:r>
              <a:rPr lang="en-GB" sz="2200" dirty="0" err="1">
                <a:solidFill>
                  <a:srgbClr val="C00000"/>
                </a:solidFill>
                <a:latin typeface="Cascadia Code" panose="020B0609020000020004" pitchFamily="49" charset="0"/>
                <a:cs typeface="Cascadia Code" panose="020B0609020000020004" pitchFamily="49" charset="0"/>
              </a:rPr>
              <a:t>f"Bye</a:t>
            </a:r>
            <a:r>
              <a:rPr lang="en-GB" sz="2200" dirty="0">
                <a:solidFill>
                  <a:srgbClr val="C00000"/>
                </a:solidFill>
                <a:latin typeface="Cascadia Code" panose="020B0609020000020004" pitchFamily="49" charset="0"/>
                <a:cs typeface="Cascadia Code" panose="020B0609020000020004" pitchFamily="49" charset="0"/>
              </a:rPr>
              <a:t> node: {state['message']}")</a:t>
            </a:r>
          </a:p>
          <a:p>
            <a:r>
              <a:rPr lang="en-GB" sz="2200" dirty="0">
                <a:solidFill>
                  <a:srgbClr val="C00000"/>
                </a:solidFill>
                <a:latin typeface="Cascadia Code" panose="020B0609020000020004" pitchFamily="49" charset="0"/>
                <a:cs typeface="Cascadia Code" panose="020B0609020000020004" pitchFamily="49" charset="0"/>
              </a:rPr>
              <a:t>    return {"message": "Bye " + state["message"]}</a:t>
            </a:r>
          </a:p>
          <a:p>
            <a:br>
              <a:rPr lang="en-GB" sz="2200" dirty="0">
                <a:solidFill>
                  <a:srgbClr val="C00000"/>
                </a:solidFill>
                <a:latin typeface="Cascadia Code" panose="020B0609020000020004" pitchFamily="49" charset="0"/>
                <a:cs typeface="Cascadia Code" panose="020B0609020000020004" pitchFamily="49" charset="0"/>
              </a:rPr>
            </a:br>
            <a:r>
              <a:rPr lang="en-GB" sz="2200" dirty="0" err="1">
                <a:solidFill>
                  <a:srgbClr val="C00000"/>
                </a:solidFill>
                <a:latin typeface="Cascadia Code" panose="020B0609020000020004" pitchFamily="49" charset="0"/>
                <a:cs typeface="Cascadia Code" panose="020B0609020000020004" pitchFamily="49" charset="0"/>
              </a:rPr>
              <a:t>graph.add_node</a:t>
            </a:r>
            <a:r>
              <a:rPr lang="en-GB" sz="2200" dirty="0">
                <a:solidFill>
                  <a:srgbClr val="C00000"/>
                </a:solidFill>
                <a:latin typeface="Cascadia Code" panose="020B0609020000020004" pitchFamily="49" charset="0"/>
                <a:cs typeface="Cascadia Code" panose="020B0609020000020004" pitchFamily="49" charset="0"/>
              </a:rPr>
              <a:t>("hello", hello) # Parameter 1: node name, Parameter 2: function to execute</a:t>
            </a:r>
          </a:p>
          <a:p>
            <a:r>
              <a:rPr lang="en-GB" sz="2200" dirty="0" err="1">
                <a:solidFill>
                  <a:srgbClr val="C00000"/>
                </a:solidFill>
                <a:latin typeface="Cascadia Code" panose="020B0609020000020004" pitchFamily="49" charset="0"/>
                <a:cs typeface="Cascadia Code" panose="020B0609020000020004" pitchFamily="49" charset="0"/>
              </a:rPr>
              <a:t>graph.add_node</a:t>
            </a:r>
            <a:r>
              <a:rPr lang="en-GB" sz="2200" dirty="0">
                <a:solidFill>
                  <a:srgbClr val="C00000"/>
                </a:solidFill>
                <a:latin typeface="Cascadia Code" panose="020B0609020000020004" pitchFamily="49" charset="0"/>
                <a:cs typeface="Cascadia Code" panose="020B0609020000020004" pitchFamily="49" charset="0"/>
              </a:rPr>
              <a:t>("bye", bye)</a:t>
            </a:r>
            <a:endParaRPr lang="en-GB" dirty="0"/>
          </a:p>
        </p:txBody>
      </p:sp>
    </p:spTree>
    <p:extLst>
      <p:ext uri="{BB962C8B-B14F-4D97-AF65-F5344CB8AC3E}">
        <p14:creationId xmlns:p14="http://schemas.microsoft.com/office/powerpoint/2010/main" val="340327048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7E347-13AD-1F93-F083-F08B47BB35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9A3A0-69FA-2A97-042E-9A6B12EB6B0B}"/>
              </a:ext>
            </a:extLst>
          </p:cNvPr>
          <p:cNvSpPr>
            <a:spLocks noGrp="1"/>
          </p:cNvSpPr>
          <p:nvPr>
            <p:ph type="title"/>
          </p:nvPr>
        </p:nvSpPr>
        <p:spPr/>
        <p:txBody>
          <a:bodyPr/>
          <a:lstStyle/>
          <a:p>
            <a:r>
              <a:rPr lang="en-IN" dirty="0" err="1"/>
              <a:t>LangGraph</a:t>
            </a:r>
            <a:r>
              <a:rPr lang="en-IN" dirty="0"/>
              <a:t> Code Example</a:t>
            </a:r>
            <a:endParaRPr lang="en-GB" dirty="0"/>
          </a:p>
        </p:txBody>
      </p:sp>
      <p:sp>
        <p:nvSpPr>
          <p:cNvPr id="3" name="Content Placeholder 2">
            <a:extLst>
              <a:ext uri="{FF2B5EF4-FFF2-40B4-BE49-F238E27FC236}">
                <a16:creationId xmlns:a16="http://schemas.microsoft.com/office/drawing/2014/main" id="{6C8189B3-D43B-AD54-FE87-80B3754831FE}"/>
              </a:ext>
            </a:extLst>
          </p:cNvPr>
          <p:cNvSpPr>
            <a:spLocks noGrp="1"/>
          </p:cNvSpPr>
          <p:nvPr>
            <p:ph idx="1"/>
          </p:nvPr>
        </p:nvSpPr>
        <p:spPr/>
        <p:txBody>
          <a:bodyPr>
            <a:normAutofit fontScale="85000" lnSpcReduction="20000"/>
          </a:bodyPr>
          <a:lstStyle/>
          <a:p>
            <a:r>
              <a:rPr lang="en-GB" dirty="0"/>
              <a:t># Step 4: Create Edges</a:t>
            </a:r>
          </a:p>
          <a:p>
            <a:r>
              <a:rPr lang="en-GB" sz="2000" dirty="0" err="1">
                <a:solidFill>
                  <a:srgbClr val="C00000"/>
                </a:solidFill>
                <a:latin typeface="Cascadia Code" panose="020B0609020000020004" pitchFamily="49" charset="0"/>
                <a:cs typeface="Cascadia Code" panose="020B0609020000020004" pitchFamily="49" charset="0"/>
              </a:rPr>
              <a:t>graph.add_edge</a:t>
            </a:r>
            <a:r>
              <a:rPr lang="en-GB" sz="2000" dirty="0">
                <a:solidFill>
                  <a:srgbClr val="C00000"/>
                </a:solidFill>
                <a:latin typeface="Cascadia Code" panose="020B0609020000020004" pitchFamily="49" charset="0"/>
                <a:cs typeface="Cascadia Code" panose="020B0609020000020004" pitchFamily="49" charset="0"/>
              </a:rPr>
              <a:t>(START, "hello") # Execution starts here -&gt; goes to hello node</a:t>
            </a:r>
          </a:p>
          <a:p>
            <a:r>
              <a:rPr lang="en-GB" sz="2000" dirty="0" err="1">
                <a:solidFill>
                  <a:srgbClr val="C00000"/>
                </a:solidFill>
                <a:latin typeface="Cascadia Code" panose="020B0609020000020004" pitchFamily="49" charset="0"/>
                <a:cs typeface="Cascadia Code" panose="020B0609020000020004" pitchFamily="49" charset="0"/>
              </a:rPr>
              <a:t>graph.add_edge</a:t>
            </a:r>
            <a:r>
              <a:rPr lang="en-GB" sz="2000" dirty="0">
                <a:solidFill>
                  <a:srgbClr val="C00000"/>
                </a:solidFill>
                <a:latin typeface="Cascadia Code" panose="020B0609020000020004" pitchFamily="49" charset="0"/>
                <a:cs typeface="Cascadia Code" panose="020B0609020000020004" pitchFamily="49" charset="0"/>
              </a:rPr>
              <a:t>("hello", "bye") # After hello node -&gt; go to bye node</a:t>
            </a:r>
          </a:p>
          <a:p>
            <a:r>
              <a:rPr lang="en-GB" sz="2000" dirty="0" err="1">
                <a:solidFill>
                  <a:srgbClr val="C00000"/>
                </a:solidFill>
                <a:latin typeface="Cascadia Code" panose="020B0609020000020004" pitchFamily="49" charset="0"/>
                <a:cs typeface="Cascadia Code" panose="020B0609020000020004" pitchFamily="49" charset="0"/>
              </a:rPr>
              <a:t>graph.add_edge</a:t>
            </a:r>
            <a:r>
              <a:rPr lang="en-GB" sz="2000" dirty="0">
                <a:solidFill>
                  <a:srgbClr val="C00000"/>
                </a:solidFill>
                <a:latin typeface="Cascadia Code" panose="020B0609020000020004" pitchFamily="49" charset="0"/>
                <a:cs typeface="Cascadia Code" panose="020B0609020000020004" pitchFamily="49" charset="0"/>
              </a:rPr>
              <a:t>("bye", END) # After bye node -&gt; graph ends</a:t>
            </a:r>
          </a:p>
          <a:p>
            <a:r>
              <a:rPr lang="en-GB" sz="2000" dirty="0" err="1">
                <a:solidFill>
                  <a:srgbClr val="C00000"/>
                </a:solidFill>
                <a:latin typeface="Cascadia Code" panose="020B0609020000020004" pitchFamily="49" charset="0"/>
                <a:cs typeface="Cascadia Code" panose="020B0609020000020004" pitchFamily="49" charset="0"/>
              </a:rPr>
              <a:t>graph.set_entry_point</a:t>
            </a:r>
            <a:r>
              <a:rPr lang="en-GB" sz="2000" dirty="0">
                <a:solidFill>
                  <a:srgbClr val="C00000"/>
                </a:solidFill>
                <a:latin typeface="Cascadia Code" panose="020B0609020000020004" pitchFamily="49" charset="0"/>
                <a:cs typeface="Cascadia Code" panose="020B0609020000020004" pitchFamily="49" charset="0"/>
              </a:rPr>
              <a:t>("hello")</a:t>
            </a:r>
            <a:endParaRPr lang="en-GB" dirty="0">
              <a:solidFill>
                <a:srgbClr val="C00000"/>
              </a:solidFill>
              <a:latin typeface="Cascadia Code" panose="020B0609020000020004" pitchFamily="49" charset="0"/>
              <a:cs typeface="Cascadia Code" panose="020B0609020000020004" pitchFamily="49" charset="0"/>
            </a:endParaRPr>
          </a:p>
          <a:p>
            <a:endParaRPr lang="en-GB" dirty="0"/>
          </a:p>
          <a:p>
            <a:r>
              <a:rPr lang="en-GB" dirty="0"/>
              <a:t># Step 5: Compile the graph</a:t>
            </a:r>
          </a:p>
          <a:p>
            <a:r>
              <a:rPr lang="en-GB" sz="2000" dirty="0">
                <a:solidFill>
                  <a:srgbClr val="C00000"/>
                </a:solidFill>
                <a:latin typeface="Cascadia Code" panose="020B0609020000020004" pitchFamily="49" charset="0"/>
                <a:cs typeface="Cascadia Code" panose="020B0609020000020004" pitchFamily="49" charset="0"/>
              </a:rPr>
              <a:t>runnable = </a:t>
            </a:r>
            <a:r>
              <a:rPr lang="en-GB" sz="2000" dirty="0" err="1">
                <a:solidFill>
                  <a:srgbClr val="C00000"/>
                </a:solidFill>
                <a:latin typeface="Cascadia Code" panose="020B0609020000020004" pitchFamily="49" charset="0"/>
                <a:cs typeface="Cascadia Code" panose="020B0609020000020004" pitchFamily="49" charset="0"/>
              </a:rPr>
              <a:t>graph.compile</a:t>
            </a:r>
            <a:r>
              <a:rPr lang="en-GB" sz="2000" dirty="0">
                <a:solidFill>
                  <a:srgbClr val="C00000"/>
                </a:solidFill>
                <a:latin typeface="Cascadia Code" panose="020B0609020000020004" pitchFamily="49" charset="0"/>
                <a:cs typeface="Cascadia Code" panose="020B0609020000020004" pitchFamily="49" charset="0"/>
              </a:rPr>
              <a:t>()</a:t>
            </a:r>
          </a:p>
          <a:p>
            <a:endParaRPr lang="en-GB" dirty="0"/>
          </a:p>
          <a:p>
            <a:r>
              <a:rPr lang="en-GB" dirty="0"/>
              <a:t># Run the graph</a:t>
            </a:r>
          </a:p>
          <a:p>
            <a:r>
              <a:rPr lang="en-GB" sz="2000" dirty="0">
                <a:solidFill>
                  <a:srgbClr val="C00000"/>
                </a:solidFill>
                <a:latin typeface="Cascadia Code" panose="020B0609020000020004" pitchFamily="49" charset="0"/>
                <a:cs typeface="Cascadia Code" panose="020B0609020000020004" pitchFamily="49" charset="0"/>
              </a:rPr>
              <a:t>output = </a:t>
            </a:r>
            <a:r>
              <a:rPr lang="en-GB" sz="2000" dirty="0" err="1">
                <a:solidFill>
                  <a:srgbClr val="C00000"/>
                </a:solidFill>
                <a:latin typeface="Cascadia Code" panose="020B0609020000020004" pitchFamily="49" charset="0"/>
                <a:cs typeface="Cascadia Code" panose="020B0609020000020004" pitchFamily="49" charset="0"/>
              </a:rPr>
              <a:t>runnable.invoke</a:t>
            </a:r>
            <a:r>
              <a:rPr lang="en-GB" sz="2000" dirty="0">
                <a:solidFill>
                  <a:srgbClr val="C00000"/>
                </a:solidFill>
                <a:latin typeface="Cascadia Code" panose="020B0609020000020004" pitchFamily="49" charset="0"/>
                <a:cs typeface="Cascadia Code" panose="020B0609020000020004" pitchFamily="49" charset="0"/>
              </a:rPr>
              <a:t>({"message": " Atul"})</a:t>
            </a:r>
          </a:p>
          <a:p>
            <a:r>
              <a:rPr lang="en-GB" sz="2000" dirty="0">
                <a:solidFill>
                  <a:srgbClr val="C00000"/>
                </a:solidFill>
                <a:latin typeface="Cascadia Code" panose="020B0609020000020004" pitchFamily="49" charset="0"/>
                <a:cs typeface="Cascadia Code" panose="020B0609020000020004" pitchFamily="49" charset="0"/>
              </a:rPr>
              <a:t>print(output)</a:t>
            </a:r>
          </a:p>
        </p:txBody>
      </p:sp>
    </p:spTree>
    <p:extLst>
      <p:ext uri="{BB962C8B-B14F-4D97-AF65-F5344CB8AC3E}">
        <p14:creationId xmlns:p14="http://schemas.microsoft.com/office/powerpoint/2010/main" val="253189485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3E21-F46D-F4ED-7D73-095DDCABD6DF}"/>
              </a:ext>
            </a:extLst>
          </p:cNvPr>
          <p:cNvSpPr>
            <a:spLocks noGrp="1"/>
          </p:cNvSpPr>
          <p:nvPr>
            <p:ph type="title"/>
          </p:nvPr>
        </p:nvSpPr>
        <p:spPr/>
        <p:txBody>
          <a:bodyPr/>
          <a:lstStyle/>
          <a:p>
            <a:r>
              <a:rPr lang="en-IN" dirty="0"/>
              <a:t>Conditional Edges</a:t>
            </a:r>
            <a:endParaRPr lang="en-GB" dirty="0"/>
          </a:p>
        </p:txBody>
      </p:sp>
      <p:sp>
        <p:nvSpPr>
          <p:cNvPr id="3" name="Content Placeholder 2">
            <a:extLst>
              <a:ext uri="{FF2B5EF4-FFF2-40B4-BE49-F238E27FC236}">
                <a16:creationId xmlns:a16="http://schemas.microsoft.com/office/drawing/2014/main" id="{8C4371D1-078F-F04B-BAB3-88C4138A3A2A}"/>
              </a:ext>
            </a:extLst>
          </p:cNvPr>
          <p:cNvSpPr>
            <a:spLocks noGrp="1"/>
          </p:cNvSpPr>
          <p:nvPr>
            <p:ph idx="1"/>
          </p:nvPr>
        </p:nvSpPr>
        <p:spPr/>
        <p:txBody>
          <a:bodyPr/>
          <a:lstStyle/>
          <a:p>
            <a:r>
              <a:rPr lang="en-IN" dirty="0"/>
              <a:t>Code: </a:t>
            </a:r>
            <a:r>
              <a:rPr lang="en-US" dirty="0"/>
              <a:t>C:\code\agentic_ai\4_langgraph\2_lab2_bank_example.py</a:t>
            </a:r>
          </a:p>
          <a:p>
            <a:endParaRPr lang="en-US" dirty="0"/>
          </a:p>
          <a:p>
            <a:r>
              <a:rPr lang="en-US" dirty="0"/>
              <a:t># Step 1: Define shared state</a:t>
            </a:r>
          </a:p>
          <a:p>
            <a:r>
              <a:rPr lang="en-US" sz="2000" dirty="0">
                <a:solidFill>
                  <a:srgbClr val="C00000"/>
                </a:solidFill>
                <a:latin typeface="Cascadia Code" panose="020B0609020000020004" pitchFamily="49" charset="0"/>
                <a:cs typeface="Cascadia Code" panose="020B0609020000020004" pitchFamily="49" charset="0"/>
              </a:rPr>
              <a:t>class </a:t>
            </a:r>
            <a:r>
              <a:rPr lang="en-US" sz="2000" dirty="0" err="1">
                <a:solidFill>
                  <a:srgbClr val="C00000"/>
                </a:solidFill>
                <a:latin typeface="Cascadia Code" panose="020B0609020000020004" pitchFamily="49" charset="0"/>
                <a:cs typeface="Cascadia Code" panose="020B0609020000020004" pitchFamily="49" charset="0"/>
              </a:rPr>
              <a:t>BankState</a:t>
            </a:r>
            <a:r>
              <a:rPr lang="en-US" sz="2000" dirty="0">
                <a:solidFill>
                  <a:srgbClr val="C00000"/>
                </a:solidFill>
                <a:latin typeface="Cascadia Code" panose="020B0609020000020004" pitchFamily="49" charset="0"/>
                <a:cs typeface="Cascadia Code" panose="020B0609020000020004" pitchFamily="49" charset="0"/>
              </a:rPr>
              <a:t>(</a:t>
            </a:r>
            <a:r>
              <a:rPr lang="en-US" sz="2000" dirty="0" err="1">
                <a:solidFill>
                  <a:srgbClr val="C00000"/>
                </a:solidFill>
                <a:latin typeface="Cascadia Code" panose="020B0609020000020004" pitchFamily="49" charset="0"/>
                <a:cs typeface="Cascadia Code" panose="020B0609020000020004" pitchFamily="49" charset="0"/>
              </a:rPr>
              <a:t>TypedDict</a:t>
            </a:r>
            <a:r>
              <a:rPr lang="en-US" sz="2000" dirty="0">
                <a:solidFill>
                  <a:srgbClr val="C00000"/>
                </a:solidFill>
                <a:latin typeface="Cascadia Code" panose="020B0609020000020004" pitchFamily="49" charset="0"/>
                <a:cs typeface="Cascadia Code" panose="020B0609020000020004" pitchFamily="49" charset="0"/>
              </a:rPr>
              <a:t>):</a:t>
            </a:r>
          </a:p>
          <a:p>
            <a:r>
              <a:rPr lang="en-US" sz="2000" dirty="0">
                <a:solidFill>
                  <a:srgbClr val="C00000"/>
                </a:solidFill>
                <a:latin typeface="Cascadia Code" panose="020B0609020000020004" pitchFamily="49" charset="0"/>
                <a:cs typeface="Cascadia Code" panose="020B0609020000020004" pitchFamily="49" charset="0"/>
              </a:rPr>
              <a:t>    </a:t>
            </a:r>
            <a:r>
              <a:rPr lang="en-US" sz="2000" dirty="0" err="1">
                <a:solidFill>
                  <a:srgbClr val="C00000"/>
                </a:solidFill>
                <a:latin typeface="Cascadia Code" panose="020B0609020000020004" pitchFamily="49" charset="0"/>
                <a:cs typeface="Cascadia Code" panose="020B0609020000020004" pitchFamily="49" charset="0"/>
              </a:rPr>
              <a:t>user_input</a:t>
            </a:r>
            <a:r>
              <a:rPr lang="en-US" sz="2000" dirty="0">
                <a:solidFill>
                  <a:srgbClr val="C00000"/>
                </a:solidFill>
                <a:latin typeface="Cascadia Code" panose="020B0609020000020004" pitchFamily="49" charset="0"/>
                <a:cs typeface="Cascadia Code" panose="020B0609020000020004" pitchFamily="49" charset="0"/>
              </a:rPr>
              <a:t>: str</a:t>
            </a:r>
          </a:p>
          <a:p>
            <a:r>
              <a:rPr lang="en-US" sz="2000" dirty="0">
                <a:solidFill>
                  <a:srgbClr val="C00000"/>
                </a:solidFill>
                <a:latin typeface="Cascadia Code" panose="020B0609020000020004" pitchFamily="49" charset="0"/>
                <a:cs typeface="Cascadia Code" panose="020B0609020000020004" pitchFamily="49" charset="0"/>
              </a:rPr>
              <a:t>    balance: int</a:t>
            </a:r>
          </a:p>
          <a:p>
            <a:r>
              <a:rPr lang="en-US" sz="2000" dirty="0">
                <a:solidFill>
                  <a:srgbClr val="C00000"/>
                </a:solidFill>
                <a:latin typeface="Cascadia Code" panose="020B0609020000020004" pitchFamily="49" charset="0"/>
                <a:cs typeface="Cascadia Code" panose="020B0609020000020004" pitchFamily="49" charset="0"/>
              </a:rPr>
              <a:t>    result: str</a:t>
            </a:r>
            <a:endParaRPr lang="en-GB" dirty="0">
              <a:solidFill>
                <a:srgbClr val="C00000"/>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87390156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4FB4-6CB8-8F2A-2F0B-AFC346ED06E4}"/>
              </a:ext>
            </a:extLst>
          </p:cNvPr>
          <p:cNvSpPr>
            <a:spLocks noGrp="1"/>
          </p:cNvSpPr>
          <p:nvPr>
            <p:ph type="title"/>
          </p:nvPr>
        </p:nvSpPr>
        <p:spPr/>
        <p:txBody>
          <a:bodyPr/>
          <a:lstStyle/>
          <a:p>
            <a:r>
              <a:rPr lang="en-IN" dirty="0"/>
              <a:t>Conditional Edges</a:t>
            </a:r>
            <a:endParaRPr lang="en-GB" dirty="0"/>
          </a:p>
        </p:txBody>
      </p:sp>
      <p:sp>
        <p:nvSpPr>
          <p:cNvPr id="3" name="Content Placeholder 2">
            <a:extLst>
              <a:ext uri="{FF2B5EF4-FFF2-40B4-BE49-F238E27FC236}">
                <a16:creationId xmlns:a16="http://schemas.microsoft.com/office/drawing/2014/main" id="{517B02FC-27BC-7D5F-47CC-877C1F1160D5}"/>
              </a:ext>
            </a:extLst>
          </p:cNvPr>
          <p:cNvSpPr>
            <a:spLocks noGrp="1"/>
          </p:cNvSpPr>
          <p:nvPr>
            <p:ph sz="half" idx="1"/>
          </p:nvPr>
        </p:nvSpPr>
        <p:spPr>
          <a:solidFill>
            <a:schemeClr val="bg2">
              <a:lumMod val="90000"/>
            </a:schemeClr>
          </a:solidFill>
        </p:spPr>
        <p:txBody>
          <a:bodyPr>
            <a:normAutofit fontScale="70000" lnSpcReduction="20000"/>
          </a:bodyPr>
          <a:lstStyle/>
          <a:p>
            <a:r>
              <a:rPr lang="en-IN" dirty="0"/>
              <a:t># Define a node to handle conditional logic</a:t>
            </a:r>
          </a:p>
          <a:p>
            <a:r>
              <a:rPr lang="en-GB" dirty="0"/>
              <a:t>def </a:t>
            </a:r>
            <a:r>
              <a:rPr lang="en-GB" dirty="0" err="1"/>
              <a:t>parse_intent</a:t>
            </a:r>
            <a:r>
              <a:rPr lang="en-GB" dirty="0"/>
              <a:t>(state: </a:t>
            </a:r>
            <a:r>
              <a:rPr lang="en-GB" dirty="0" err="1"/>
              <a:t>BankState</a:t>
            </a:r>
            <a:r>
              <a:rPr lang="en-GB" dirty="0"/>
              <a:t>) -&gt; </a:t>
            </a:r>
            <a:r>
              <a:rPr lang="en-GB" dirty="0" err="1"/>
              <a:t>BankState</a:t>
            </a:r>
            <a:r>
              <a:rPr lang="en-GB" dirty="0"/>
              <a:t>:</a:t>
            </a:r>
          </a:p>
          <a:p>
            <a:r>
              <a:rPr lang="en-GB" dirty="0"/>
              <a:t>    </a:t>
            </a:r>
            <a:r>
              <a:rPr lang="en-GB" dirty="0" err="1"/>
              <a:t>user_input</a:t>
            </a:r>
            <a:r>
              <a:rPr lang="en-GB" dirty="0"/>
              <a:t> = state["</a:t>
            </a:r>
            <a:r>
              <a:rPr lang="en-GB" dirty="0" err="1"/>
              <a:t>user_input</a:t>
            </a:r>
            <a:r>
              <a:rPr lang="en-GB" dirty="0"/>
              <a:t>"].lower()</a:t>
            </a:r>
          </a:p>
          <a:p>
            <a:r>
              <a:rPr lang="en-GB" dirty="0"/>
              <a:t>    if "balance" in </a:t>
            </a:r>
            <a:r>
              <a:rPr lang="en-GB" dirty="0" err="1"/>
              <a:t>user_input</a:t>
            </a:r>
            <a:r>
              <a:rPr lang="en-GB" dirty="0"/>
              <a:t>:</a:t>
            </a:r>
          </a:p>
          <a:p>
            <a:r>
              <a:rPr lang="en-GB" dirty="0"/>
              <a:t>        state["intent"] = "check"</a:t>
            </a:r>
          </a:p>
          <a:p>
            <a:r>
              <a:rPr lang="en-GB" dirty="0"/>
              <a:t>    </a:t>
            </a:r>
            <a:r>
              <a:rPr lang="en-GB" dirty="0" err="1">
                <a:solidFill>
                  <a:srgbClr val="C00000"/>
                </a:solidFill>
              </a:rPr>
              <a:t>elif</a:t>
            </a:r>
            <a:r>
              <a:rPr lang="en-GB" dirty="0">
                <a:solidFill>
                  <a:srgbClr val="C00000"/>
                </a:solidFill>
              </a:rPr>
              <a:t> </a:t>
            </a:r>
            <a:r>
              <a:rPr lang="en-GB" dirty="0">
                <a:solidFill>
                  <a:srgbClr val="C00000"/>
                </a:solidFill>
                <a:highlight>
                  <a:srgbClr val="FFFF00"/>
                </a:highlight>
              </a:rPr>
              <a:t>"withdraw" in </a:t>
            </a:r>
            <a:r>
              <a:rPr lang="en-GB" dirty="0" err="1">
                <a:solidFill>
                  <a:srgbClr val="C00000"/>
                </a:solidFill>
                <a:highlight>
                  <a:srgbClr val="FFFF00"/>
                </a:highlight>
              </a:rPr>
              <a:t>user_input</a:t>
            </a:r>
            <a:r>
              <a:rPr lang="en-GB" dirty="0">
                <a:solidFill>
                  <a:srgbClr val="C00000"/>
                </a:solidFill>
              </a:rPr>
              <a:t>:</a:t>
            </a:r>
          </a:p>
          <a:p>
            <a:r>
              <a:rPr lang="en-GB" dirty="0">
                <a:solidFill>
                  <a:srgbClr val="C00000"/>
                </a:solidFill>
              </a:rPr>
              <a:t>        state["intent"] = "withdraw"</a:t>
            </a:r>
          </a:p>
          <a:p>
            <a:r>
              <a:rPr lang="en-GB" dirty="0"/>
              <a:t>    </a:t>
            </a:r>
            <a:r>
              <a:rPr lang="en-GB" dirty="0" err="1"/>
              <a:t>elif</a:t>
            </a:r>
            <a:r>
              <a:rPr lang="en-GB" dirty="0"/>
              <a:t> "deposit" in </a:t>
            </a:r>
            <a:r>
              <a:rPr lang="en-GB" dirty="0" err="1"/>
              <a:t>user_input</a:t>
            </a:r>
            <a:r>
              <a:rPr lang="en-GB" dirty="0"/>
              <a:t>:</a:t>
            </a:r>
          </a:p>
          <a:p>
            <a:r>
              <a:rPr lang="en-GB" dirty="0"/>
              <a:t>        state["intent"] = "deposit"</a:t>
            </a:r>
          </a:p>
          <a:p>
            <a:r>
              <a:rPr lang="en-GB" dirty="0"/>
              <a:t>    else:</a:t>
            </a:r>
          </a:p>
          <a:p>
            <a:r>
              <a:rPr lang="en-GB" dirty="0"/>
              <a:t>        state["intent"] = "unknown"</a:t>
            </a:r>
          </a:p>
          <a:p>
            <a:r>
              <a:rPr lang="en-GB" dirty="0"/>
              <a:t>    return state</a:t>
            </a:r>
          </a:p>
        </p:txBody>
      </p:sp>
      <p:sp>
        <p:nvSpPr>
          <p:cNvPr id="4" name="Content Placeholder 3">
            <a:extLst>
              <a:ext uri="{FF2B5EF4-FFF2-40B4-BE49-F238E27FC236}">
                <a16:creationId xmlns:a16="http://schemas.microsoft.com/office/drawing/2014/main" id="{ED4B5B11-0BA6-EA46-52B8-5379A464479E}"/>
              </a:ext>
            </a:extLst>
          </p:cNvPr>
          <p:cNvSpPr>
            <a:spLocks noGrp="1"/>
          </p:cNvSpPr>
          <p:nvPr>
            <p:ph sz="half" idx="2"/>
          </p:nvPr>
        </p:nvSpPr>
        <p:spPr>
          <a:solidFill>
            <a:schemeClr val="accent3">
              <a:lumMod val="20000"/>
              <a:lumOff val="80000"/>
            </a:schemeClr>
          </a:solidFill>
        </p:spPr>
        <p:txBody>
          <a:bodyPr>
            <a:normAutofit fontScale="70000" lnSpcReduction="20000"/>
          </a:bodyPr>
          <a:lstStyle/>
          <a:p>
            <a:r>
              <a:rPr lang="en-IN" dirty="0"/>
              <a:t># Then add a conditional edge logic</a:t>
            </a:r>
          </a:p>
          <a:p>
            <a:r>
              <a:rPr lang="en-GB" dirty="0" err="1"/>
              <a:t>builder.add_conditional_edges</a:t>
            </a:r>
            <a:r>
              <a:rPr lang="en-GB" dirty="0"/>
              <a:t>("</a:t>
            </a:r>
            <a:r>
              <a:rPr lang="en-GB" dirty="0" err="1"/>
              <a:t>parse_intent</a:t>
            </a:r>
            <a:r>
              <a:rPr lang="en-GB" dirty="0"/>
              <a:t>", lambda state: state["intent"], {</a:t>
            </a:r>
          </a:p>
          <a:p>
            <a:r>
              <a:rPr lang="en-GB" dirty="0"/>
              <a:t>    "check": "check",</a:t>
            </a:r>
          </a:p>
          <a:p>
            <a:r>
              <a:rPr lang="en-GB" dirty="0"/>
              <a:t>    </a:t>
            </a:r>
            <a:r>
              <a:rPr lang="en-GB" dirty="0">
                <a:solidFill>
                  <a:srgbClr val="C00000"/>
                </a:solidFill>
              </a:rPr>
              <a:t>"withdraw": "withdraw"</a:t>
            </a:r>
            <a:r>
              <a:rPr lang="en-GB" dirty="0"/>
              <a:t>,</a:t>
            </a:r>
          </a:p>
          <a:p>
            <a:r>
              <a:rPr lang="en-GB" dirty="0"/>
              <a:t>    "deposit": "deposit",</a:t>
            </a:r>
          </a:p>
          <a:p>
            <a:r>
              <a:rPr lang="en-GB" dirty="0"/>
              <a:t>    "unknown": "unknown"</a:t>
            </a:r>
          </a:p>
          <a:p>
            <a:r>
              <a:rPr lang="en-GB" dirty="0"/>
              <a:t>})</a:t>
            </a:r>
          </a:p>
          <a:p>
            <a:br>
              <a:rPr lang="en-GB" dirty="0"/>
            </a:br>
            <a:endParaRPr lang="en-GB" dirty="0"/>
          </a:p>
          <a:p>
            <a:r>
              <a:rPr lang="en-GB" dirty="0"/>
              <a:t># How is it used?</a:t>
            </a:r>
          </a:p>
          <a:p>
            <a:r>
              <a:rPr lang="en-US" dirty="0"/>
              <a:t>output = </a:t>
            </a:r>
            <a:r>
              <a:rPr lang="en-US" dirty="0" err="1"/>
              <a:t>bank_app.invoke</a:t>
            </a:r>
            <a:r>
              <a:rPr lang="en-US" dirty="0"/>
              <a:t>({"</a:t>
            </a:r>
            <a:r>
              <a:rPr lang="en-US" dirty="0" err="1"/>
              <a:t>user_input</a:t>
            </a:r>
            <a:r>
              <a:rPr lang="en-US" dirty="0"/>
              <a:t>": "</a:t>
            </a:r>
            <a:r>
              <a:rPr lang="en-US" b="1" dirty="0">
                <a:solidFill>
                  <a:srgbClr val="C00000"/>
                </a:solidFill>
              </a:rPr>
              <a:t>withdraw</a:t>
            </a:r>
            <a:r>
              <a:rPr lang="en-US" dirty="0"/>
              <a:t> 100", "balance": 500})</a:t>
            </a:r>
          </a:p>
          <a:p>
            <a:endParaRPr lang="en-GB" dirty="0"/>
          </a:p>
        </p:txBody>
      </p:sp>
      <p:cxnSp>
        <p:nvCxnSpPr>
          <p:cNvPr id="6" name="Straight Arrow Connector 5">
            <a:extLst>
              <a:ext uri="{FF2B5EF4-FFF2-40B4-BE49-F238E27FC236}">
                <a16:creationId xmlns:a16="http://schemas.microsoft.com/office/drawing/2014/main" id="{71ABD31C-F847-17D0-F13E-1C3D2E0B023E}"/>
              </a:ext>
            </a:extLst>
          </p:cNvPr>
          <p:cNvCxnSpPr>
            <a:cxnSpLocks/>
          </p:cNvCxnSpPr>
          <p:nvPr/>
        </p:nvCxnSpPr>
        <p:spPr>
          <a:xfrm flipH="1" flipV="1">
            <a:off x="4488237" y="3873985"/>
            <a:ext cx="837622" cy="1"/>
          </a:xfrm>
          <a:prstGeom prst="straightConnector1">
            <a:avLst/>
          </a:prstGeom>
          <a:ln w="2222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FB58DBC4-E51A-9BF3-03BD-1E0668169075}"/>
              </a:ext>
            </a:extLst>
          </p:cNvPr>
          <p:cNvCxnSpPr>
            <a:cxnSpLocks/>
          </p:cNvCxnSpPr>
          <p:nvPr/>
        </p:nvCxnSpPr>
        <p:spPr>
          <a:xfrm rot="16200000" flipH="1">
            <a:off x="4988195" y="4211653"/>
            <a:ext cx="1521670" cy="846338"/>
          </a:xfrm>
          <a:prstGeom prst="bentConnector3">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3259FC-C090-3E4C-A5E5-4100EB79C913}"/>
              </a:ext>
            </a:extLst>
          </p:cNvPr>
          <p:cNvCxnSpPr/>
          <p:nvPr/>
        </p:nvCxnSpPr>
        <p:spPr>
          <a:xfrm>
            <a:off x="4606901" y="4243933"/>
            <a:ext cx="1019102"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CA3E83-E13B-5DE2-5A64-C5D8BDE9E8BE}"/>
              </a:ext>
            </a:extLst>
          </p:cNvPr>
          <p:cNvCxnSpPr/>
          <p:nvPr/>
        </p:nvCxnSpPr>
        <p:spPr>
          <a:xfrm flipV="1">
            <a:off x="5632983" y="3217850"/>
            <a:ext cx="0" cy="103306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1B533ED-9465-C98B-DDD5-88AB381E499B}"/>
              </a:ext>
            </a:extLst>
          </p:cNvPr>
          <p:cNvCxnSpPr/>
          <p:nvPr/>
        </p:nvCxnSpPr>
        <p:spPr>
          <a:xfrm>
            <a:off x="5639963" y="3224831"/>
            <a:ext cx="970241"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CD8AA8A-7437-3D47-22F8-2DB13C1A98D5}"/>
              </a:ext>
            </a:extLst>
          </p:cNvPr>
          <p:cNvSpPr txBox="1"/>
          <p:nvPr/>
        </p:nvSpPr>
        <p:spPr>
          <a:xfrm>
            <a:off x="5444518" y="188496"/>
            <a:ext cx="6659067" cy="1477328"/>
          </a:xfrm>
          <a:prstGeom prst="rect">
            <a:avLst/>
          </a:prstGeom>
          <a:solidFill>
            <a:schemeClr val="accent4">
              <a:lumMod val="20000"/>
              <a:lumOff val="80000"/>
            </a:schemeClr>
          </a:solidFill>
        </p:spPr>
        <p:txBody>
          <a:bodyPr wrap="square" rtlCol="0">
            <a:spAutoFit/>
          </a:bodyPr>
          <a:lstStyle/>
          <a:p>
            <a:r>
              <a:rPr lang="en-GB" dirty="0"/>
              <a:t>def </a:t>
            </a:r>
            <a:r>
              <a:rPr lang="en-GB" dirty="0">
                <a:solidFill>
                  <a:srgbClr val="C00000"/>
                </a:solidFill>
              </a:rPr>
              <a:t>withdraw</a:t>
            </a:r>
            <a:r>
              <a:rPr lang="en-GB" dirty="0"/>
              <a:t>(state: </a:t>
            </a:r>
            <a:r>
              <a:rPr lang="en-GB" dirty="0" err="1"/>
              <a:t>BankState</a:t>
            </a:r>
            <a:r>
              <a:rPr lang="en-GB" dirty="0"/>
              <a:t>) -&gt; </a:t>
            </a:r>
            <a:r>
              <a:rPr lang="en-GB" dirty="0" err="1"/>
              <a:t>BankState</a:t>
            </a:r>
            <a:r>
              <a:rPr lang="en-GB" dirty="0"/>
              <a:t>:</a:t>
            </a:r>
          </a:p>
          <a:p>
            <a:r>
              <a:rPr lang="en-GB" dirty="0"/>
              <a:t>    …</a:t>
            </a:r>
          </a:p>
          <a:p>
            <a:r>
              <a:rPr lang="en-GB" dirty="0"/>
              <a:t>    if amount &gt; state["balance"]:</a:t>
            </a:r>
          </a:p>
          <a:p>
            <a:r>
              <a:rPr lang="en-GB" dirty="0"/>
              <a:t>        state["result"] = "Insufficient funds."</a:t>
            </a:r>
          </a:p>
          <a:p>
            <a:r>
              <a:rPr lang="en-GB" dirty="0"/>
              <a:t>    ….</a:t>
            </a:r>
          </a:p>
        </p:txBody>
      </p:sp>
      <p:cxnSp>
        <p:nvCxnSpPr>
          <p:cNvPr id="19" name="Straight Connector 18">
            <a:extLst>
              <a:ext uri="{FF2B5EF4-FFF2-40B4-BE49-F238E27FC236}">
                <a16:creationId xmlns:a16="http://schemas.microsoft.com/office/drawing/2014/main" id="{CFC07D68-82A3-5A71-4D77-1B0E3DFF9F6D}"/>
              </a:ext>
            </a:extLst>
          </p:cNvPr>
          <p:cNvCxnSpPr>
            <a:cxnSpLocks/>
          </p:cNvCxnSpPr>
          <p:nvPr/>
        </p:nvCxnSpPr>
        <p:spPr>
          <a:xfrm>
            <a:off x="9415062" y="3217850"/>
            <a:ext cx="2234813" cy="0"/>
          </a:xfrm>
          <a:prstGeom prst="line">
            <a:avLst/>
          </a:prstGeom>
          <a:ln w="28575">
            <a:solidFill>
              <a:schemeClr val="accent4">
                <a:lumMod val="50000"/>
                <a:alpha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5F55A19-5BCD-668C-50B3-FC85EECF0E2A}"/>
              </a:ext>
            </a:extLst>
          </p:cNvPr>
          <p:cNvCxnSpPr>
            <a:cxnSpLocks/>
          </p:cNvCxnSpPr>
          <p:nvPr/>
        </p:nvCxnSpPr>
        <p:spPr>
          <a:xfrm flipV="1">
            <a:off x="11634750" y="365125"/>
            <a:ext cx="0" cy="2852725"/>
          </a:xfrm>
          <a:prstGeom prst="line">
            <a:avLst/>
          </a:prstGeom>
          <a:ln w="28575">
            <a:solidFill>
              <a:schemeClr val="accent4">
                <a:lumMod val="50000"/>
                <a:alpha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B697805-B09B-AADD-4D6D-D3C345E91CD7}"/>
              </a:ext>
            </a:extLst>
          </p:cNvPr>
          <p:cNvCxnSpPr>
            <a:cxnSpLocks/>
          </p:cNvCxnSpPr>
          <p:nvPr/>
        </p:nvCxnSpPr>
        <p:spPr>
          <a:xfrm flipH="1">
            <a:off x="9785009" y="365125"/>
            <a:ext cx="1864866" cy="0"/>
          </a:xfrm>
          <a:prstGeom prst="straightConnector1">
            <a:avLst/>
          </a:prstGeom>
          <a:ln w="22225">
            <a:solidFill>
              <a:schemeClr val="accent4">
                <a:lumMod val="50000"/>
                <a:alpha val="9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5224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90D290-8C12-4265-AFAE-948A253D803E}"/>
              </a:ext>
            </a:extLst>
          </p:cNvPr>
          <p:cNvSpPr>
            <a:spLocks noGrp="1"/>
          </p:cNvSpPr>
          <p:nvPr>
            <p:ph type="title"/>
          </p:nvPr>
        </p:nvSpPr>
        <p:spPr/>
        <p:txBody>
          <a:bodyPr/>
          <a:lstStyle/>
          <a:p>
            <a:r>
              <a:rPr lang="en-IN" dirty="0"/>
              <a:t>Using LLMs in </a:t>
            </a:r>
            <a:r>
              <a:rPr lang="en-IN" dirty="0" err="1"/>
              <a:t>LangGraph</a:t>
            </a:r>
            <a:endParaRPr lang="en-GB" dirty="0"/>
          </a:p>
        </p:txBody>
      </p:sp>
      <p:sp>
        <p:nvSpPr>
          <p:cNvPr id="6" name="Content Placeholder 5">
            <a:extLst>
              <a:ext uri="{FF2B5EF4-FFF2-40B4-BE49-F238E27FC236}">
                <a16:creationId xmlns:a16="http://schemas.microsoft.com/office/drawing/2014/main" id="{9A4DE866-7439-C8FC-DAC7-B52EF3479701}"/>
              </a:ext>
            </a:extLst>
          </p:cNvPr>
          <p:cNvSpPr>
            <a:spLocks noGrp="1"/>
          </p:cNvSpPr>
          <p:nvPr>
            <p:ph idx="1"/>
          </p:nvPr>
        </p:nvSpPr>
        <p:spPr/>
        <p:txBody>
          <a:bodyPr/>
          <a:lstStyle/>
          <a:p>
            <a:r>
              <a:rPr lang="en-IN" dirty="0"/>
              <a:t>Code: </a:t>
            </a:r>
            <a:r>
              <a:rPr lang="en-US"/>
              <a:t>C:\code\agentic_ai\4_langgraph\3_lab3_investment_advisor.py</a:t>
            </a:r>
          </a:p>
          <a:p>
            <a:endParaRPr lang="en-GB"/>
          </a:p>
        </p:txBody>
      </p:sp>
    </p:spTree>
    <p:extLst>
      <p:ext uri="{BB962C8B-B14F-4D97-AF65-F5344CB8AC3E}">
        <p14:creationId xmlns:p14="http://schemas.microsoft.com/office/powerpoint/2010/main" val="388982708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3F4E-9C02-65EF-7393-4AAF26248A11}"/>
              </a:ext>
            </a:extLst>
          </p:cNvPr>
          <p:cNvSpPr>
            <a:spLocks noGrp="1"/>
          </p:cNvSpPr>
          <p:nvPr>
            <p:ph type="title"/>
          </p:nvPr>
        </p:nvSpPr>
        <p:spPr/>
        <p:txBody>
          <a:bodyPr/>
          <a:lstStyle/>
          <a:p>
            <a:r>
              <a:rPr lang="en-IN" dirty="0" err="1"/>
              <a:t>LangSmith</a:t>
            </a:r>
            <a:endParaRPr lang="en-GB" dirty="0"/>
          </a:p>
        </p:txBody>
      </p:sp>
      <p:sp>
        <p:nvSpPr>
          <p:cNvPr id="3" name="Content Placeholder 2">
            <a:extLst>
              <a:ext uri="{FF2B5EF4-FFF2-40B4-BE49-F238E27FC236}">
                <a16:creationId xmlns:a16="http://schemas.microsoft.com/office/drawing/2014/main" id="{9174275B-90A7-978B-59BD-1791C05F2A0F}"/>
              </a:ext>
            </a:extLst>
          </p:cNvPr>
          <p:cNvSpPr>
            <a:spLocks noGrp="1"/>
          </p:cNvSpPr>
          <p:nvPr>
            <p:ph idx="1"/>
          </p:nvPr>
        </p:nvSpPr>
        <p:spPr/>
        <p:txBody>
          <a:bodyPr>
            <a:normAutofit fontScale="70000" lnSpcReduction="20000"/>
          </a:bodyPr>
          <a:lstStyle/>
          <a:p>
            <a:r>
              <a:rPr lang="en-IN" b="1" dirty="0" err="1"/>
              <a:t>LangSmith</a:t>
            </a:r>
            <a:r>
              <a:rPr lang="en-IN" dirty="0"/>
              <a:t>: </a:t>
            </a:r>
            <a:r>
              <a:rPr lang="en-US" dirty="0"/>
              <a:t>Developer tool provided by </a:t>
            </a:r>
            <a:r>
              <a:rPr lang="en-US" dirty="0" err="1"/>
              <a:t>LangChain</a:t>
            </a:r>
            <a:r>
              <a:rPr lang="en-US" dirty="0"/>
              <a:t> that helps observe, test, debug, and evaluate language model applications</a:t>
            </a:r>
          </a:p>
          <a:p>
            <a:r>
              <a:rPr lang="en-IN" dirty="0"/>
              <a:t>Using </a:t>
            </a:r>
            <a:r>
              <a:rPr lang="en-IN" dirty="0" err="1"/>
              <a:t>LangSmith</a:t>
            </a:r>
            <a:r>
              <a:rPr lang="en-IN" dirty="0"/>
              <a:t> in our code</a:t>
            </a:r>
          </a:p>
          <a:p>
            <a:pPr lvl="1"/>
            <a:r>
              <a:rPr lang="en-IN" dirty="0"/>
              <a:t>Create an account on smith.langchain.com</a:t>
            </a:r>
          </a:p>
          <a:p>
            <a:pPr lvl="1"/>
            <a:r>
              <a:rPr lang="en-IN" dirty="0"/>
              <a:t>Create and copy the API key</a:t>
            </a:r>
          </a:p>
          <a:p>
            <a:pPr lvl="1"/>
            <a:r>
              <a:rPr lang="en-IN" dirty="0"/>
              <a:t>Edit the .env file</a:t>
            </a:r>
          </a:p>
          <a:p>
            <a:pPr lvl="2"/>
            <a:r>
              <a:rPr lang="en-GB" b="1" dirty="0"/>
              <a:t>LANGSMITH_API_KEY=“…"</a:t>
            </a:r>
          </a:p>
          <a:p>
            <a:pPr lvl="2"/>
            <a:r>
              <a:rPr lang="en-GB" b="1" dirty="0"/>
              <a:t>LANGSMITH_TRACING=true</a:t>
            </a:r>
          </a:p>
          <a:p>
            <a:pPr lvl="2"/>
            <a:r>
              <a:rPr lang="en-GB" b="1" dirty="0"/>
              <a:t>LANGSMITH_ENDPOINT=https://api.smith.langchain.com</a:t>
            </a:r>
          </a:p>
          <a:p>
            <a:pPr lvl="1"/>
            <a:r>
              <a:rPr lang="en-GB" b="1" dirty="0"/>
              <a:t>pip   install   </a:t>
            </a:r>
            <a:r>
              <a:rPr lang="en-GB" b="1" dirty="0" err="1"/>
              <a:t>langsmith</a:t>
            </a:r>
            <a:r>
              <a:rPr lang="en-GB" b="1" dirty="0"/>
              <a:t>    </a:t>
            </a:r>
            <a:r>
              <a:rPr lang="en-GB" b="1" dirty="0" err="1"/>
              <a:t>langchain_community</a:t>
            </a:r>
            <a:endParaRPr lang="en-GB" b="1" dirty="0"/>
          </a:p>
          <a:p>
            <a:pPr lvl="1"/>
            <a:r>
              <a:rPr lang="en-GB" dirty="0"/>
              <a:t>In the code, add</a:t>
            </a:r>
          </a:p>
          <a:p>
            <a:pPr lvl="2"/>
            <a:r>
              <a:rPr lang="en-GB" b="1" dirty="0"/>
              <a:t>import </a:t>
            </a:r>
            <a:r>
              <a:rPr lang="en-GB" b="1" dirty="0" err="1"/>
              <a:t>openai</a:t>
            </a:r>
            <a:r>
              <a:rPr lang="en-GB" b="1" dirty="0"/>
              <a:t>    </a:t>
            </a:r>
          </a:p>
          <a:p>
            <a:pPr lvl="2"/>
            <a:r>
              <a:rPr lang="en-GB" b="1" dirty="0"/>
              <a:t>from </a:t>
            </a:r>
            <a:r>
              <a:rPr lang="en-GB" b="1" dirty="0" err="1"/>
              <a:t>langsmith.wrappers</a:t>
            </a:r>
            <a:r>
              <a:rPr lang="en-GB" b="1" dirty="0"/>
              <a:t> import </a:t>
            </a:r>
            <a:r>
              <a:rPr lang="en-GB" b="1" dirty="0" err="1"/>
              <a:t>wrap_openai</a:t>
            </a:r>
            <a:r>
              <a:rPr lang="en-GB" b="1" dirty="0"/>
              <a:t>    </a:t>
            </a:r>
          </a:p>
          <a:p>
            <a:pPr lvl="2"/>
            <a:r>
              <a:rPr lang="en-GB" b="1" dirty="0"/>
              <a:t>client = </a:t>
            </a:r>
            <a:r>
              <a:rPr lang="en-GB" b="1" dirty="0" err="1"/>
              <a:t>wrap_openai</a:t>
            </a:r>
            <a:r>
              <a:rPr lang="en-GB" b="1" dirty="0"/>
              <a:t>(</a:t>
            </a:r>
            <a:r>
              <a:rPr lang="en-GB" b="1" dirty="0" err="1"/>
              <a:t>openai.Client</a:t>
            </a:r>
            <a:r>
              <a:rPr lang="en-GB" b="1" dirty="0"/>
              <a:t>())</a:t>
            </a:r>
          </a:p>
          <a:p>
            <a:r>
              <a:rPr lang="en-US" dirty="0"/>
              <a:t>Code: C:\code\agentic_ai\4_langgraph\4_lab4_langsmith_tool.py</a:t>
            </a:r>
          </a:p>
          <a:p>
            <a:r>
              <a:rPr lang="en-US" dirty="0"/>
              <a:t>After running the code, look at smith.longchain.com under your user ID -&gt; Home -&gt; Tracing Projects -&gt; default  … Shows time, API cost, </a:t>
            </a:r>
            <a:r>
              <a:rPr lang="en-US" dirty="0" err="1"/>
              <a:t>etc</a:t>
            </a:r>
            <a:endParaRPr lang="en-GB" dirty="0"/>
          </a:p>
        </p:txBody>
      </p:sp>
    </p:spTree>
    <p:extLst>
      <p:ext uri="{BB962C8B-B14F-4D97-AF65-F5344CB8AC3E}">
        <p14:creationId xmlns:p14="http://schemas.microsoft.com/office/powerpoint/2010/main" val="17791709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7E48-BD5D-0AC9-B2AB-32B0AD7D6E29}"/>
              </a:ext>
            </a:extLst>
          </p:cNvPr>
          <p:cNvSpPr>
            <a:spLocks noGrp="1"/>
          </p:cNvSpPr>
          <p:nvPr>
            <p:ph type="title"/>
          </p:nvPr>
        </p:nvSpPr>
        <p:spPr/>
        <p:txBody>
          <a:bodyPr/>
          <a:lstStyle/>
          <a:p>
            <a:r>
              <a:rPr lang="en-IN" dirty="0"/>
              <a:t>Tool</a:t>
            </a:r>
            <a:endParaRPr lang="en-GB" dirty="0"/>
          </a:p>
        </p:txBody>
      </p:sp>
      <p:sp>
        <p:nvSpPr>
          <p:cNvPr id="3" name="Content Placeholder 2">
            <a:extLst>
              <a:ext uri="{FF2B5EF4-FFF2-40B4-BE49-F238E27FC236}">
                <a16:creationId xmlns:a16="http://schemas.microsoft.com/office/drawing/2014/main" id="{585B6346-C4B3-3DDC-1045-A85B06D8E902}"/>
              </a:ext>
            </a:extLst>
          </p:cNvPr>
          <p:cNvSpPr>
            <a:spLocks noGrp="1"/>
          </p:cNvSpPr>
          <p:nvPr>
            <p:ph idx="1"/>
          </p:nvPr>
        </p:nvSpPr>
        <p:spPr/>
        <p:txBody>
          <a:bodyPr>
            <a:normAutofit fontScale="77500" lnSpcReduction="20000"/>
          </a:bodyPr>
          <a:lstStyle/>
          <a:p>
            <a:r>
              <a:rPr lang="en-US" b="1" dirty="0"/>
              <a:t>Tool</a:t>
            </a:r>
            <a:r>
              <a:rPr lang="en-US" dirty="0"/>
              <a:t>: In </a:t>
            </a:r>
            <a:r>
              <a:rPr lang="en-US" dirty="0" err="1"/>
              <a:t>langchain</a:t>
            </a:r>
            <a:r>
              <a:rPr lang="en-US" dirty="0"/>
              <a:t>, a tool is lightweight class that defines a name, a function to call, and a description</a:t>
            </a:r>
          </a:p>
          <a:p>
            <a:pPr lvl="1"/>
            <a:r>
              <a:rPr lang="en-US" sz="2300" dirty="0">
                <a:solidFill>
                  <a:srgbClr val="FF0000"/>
                </a:solidFill>
                <a:latin typeface="Cascadia Code" panose="020B0609020000020004" pitchFamily="49" charset="0"/>
                <a:cs typeface="Cascadia Code" panose="020B0609020000020004" pitchFamily="49" charset="0"/>
              </a:rPr>
              <a:t>search = </a:t>
            </a:r>
            <a:r>
              <a:rPr lang="en-US" sz="2300" dirty="0" err="1">
                <a:solidFill>
                  <a:srgbClr val="FF0000"/>
                </a:solidFill>
                <a:latin typeface="Cascadia Code" panose="020B0609020000020004" pitchFamily="49" charset="0"/>
                <a:cs typeface="Cascadia Code" panose="020B0609020000020004" pitchFamily="49" charset="0"/>
              </a:rPr>
              <a:t>GoogleSerperAPIWrapper</a:t>
            </a:r>
            <a:r>
              <a:rPr lang="en-US" sz="2300" dirty="0">
                <a:solidFill>
                  <a:srgbClr val="FF0000"/>
                </a:solidFill>
                <a:latin typeface="Cascadia Code" panose="020B0609020000020004" pitchFamily="49" charset="0"/>
                <a:cs typeface="Cascadia Code" panose="020B0609020000020004" pitchFamily="49" charset="0"/>
              </a:rPr>
              <a:t>()</a:t>
            </a:r>
          </a:p>
          <a:p>
            <a:pPr lvl="1"/>
            <a:endParaRPr lang="en-US" sz="2300" dirty="0">
              <a:solidFill>
                <a:srgbClr val="FF0000"/>
              </a:solidFill>
              <a:latin typeface="Cascadia Code" panose="020B0609020000020004" pitchFamily="49" charset="0"/>
              <a:cs typeface="Cascadia Code" panose="020B0609020000020004" pitchFamily="49" charset="0"/>
            </a:endParaRPr>
          </a:p>
          <a:p>
            <a:pPr lvl="1"/>
            <a:r>
              <a:rPr lang="en-US" sz="2300" dirty="0" err="1">
                <a:solidFill>
                  <a:srgbClr val="FF0000"/>
                </a:solidFill>
                <a:latin typeface="Cascadia Code" panose="020B0609020000020004" pitchFamily="49" charset="0"/>
                <a:cs typeface="Cascadia Code" panose="020B0609020000020004" pitchFamily="49" charset="0"/>
              </a:rPr>
              <a:t>search_tool</a:t>
            </a:r>
            <a:r>
              <a:rPr lang="en-US" sz="2300" dirty="0">
                <a:solidFill>
                  <a:srgbClr val="FF0000"/>
                </a:solidFill>
                <a:latin typeface="Cascadia Code" panose="020B0609020000020004" pitchFamily="49" charset="0"/>
                <a:cs typeface="Cascadia Code" panose="020B0609020000020004" pitchFamily="49" charset="0"/>
              </a:rPr>
              <a:t> = Tool(</a:t>
            </a:r>
          </a:p>
          <a:p>
            <a:pPr lvl="1"/>
            <a:r>
              <a:rPr lang="en-US" sz="2300" dirty="0">
                <a:solidFill>
                  <a:srgbClr val="FF0000"/>
                </a:solidFill>
                <a:latin typeface="Cascadia Code" panose="020B0609020000020004" pitchFamily="49" charset="0"/>
                <a:cs typeface="Cascadia Code" panose="020B0609020000020004" pitchFamily="49" charset="0"/>
              </a:rPr>
              <a:t>    name="</a:t>
            </a:r>
            <a:r>
              <a:rPr lang="en-US" sz="2300" dirty="0" err="1">
                <a:solidFill>
                  <a:srgbClr val="FF0000"/>
                </a:solidFill>
                <a:latin typeface="Cascadia Code" panose="020B0609020000020004" pitchFamily="49" charset="0"/>
                <a:cs typeface="Cascadia Code" panose="020B0609020000020004" pitchFamily="49" charset="0"/>
              </a:rPr>
              <a:t>google_search</a:t>
            </a:r>
            <a:r>
              <a:rPr lang="en-US" sz="2300" dirty="0">
                <a:solidFill>
                  <a:srgbClr val="FF0000"/>
                </a:solidFill>
                <a:latin typeface="Cascadia Code" panose="020B0609020000020004" pitchFamily="49" charset="0"/>
                <a:cs typeface="Cascadia Code" panose="020B0609020000020004" pitchFamily="49" charset="0"/>
              </a:rPr>
              <a:t>",</a:t>
            </a:r>
          </a:p>
          <a:p>
            <a:pPr lvl="1"/>
            <a:r>
              <a:rPr lang="en-US" sz="2300" dirty="0">
                <a:solidFill>
                  <a:srgbClr val="FF0000"/>
                </a:solidFill>
                <a:latin typeface="Cascadia Code" panose="020B0609020000020004" pitchFamily="49" charset="0"/>
                <a:cs typeface="Cascadia Code" panose="020B0609020000020004" pitchFamily="49" charset="0"/>
              </a:rPr>
              <a:t>    </a:t>
            </a:r>
            <a:r>
              <a:rPr lang="en-US" sz="2300" dirty="0" err="1">
                <a:solidFill>
                  <a:srgbClr val="FF0000"/>
                </a:solidFill>
                <a:latin typeface="Cascadia Code" panose="020B0609020000020004" pitchFamily="49" charset="0"/>
                <a:cs typeface="Cascadia Code" panose="020B0609020000020004" pitchFamily="49" charset="0"/>
              </a:rPr>
              <a:t>func</a:t>
            </a:r>
            <a:r>
              <a:rPr lang="en-US" sz="2300" dirty="0">
                <a:solidFill>
                  <a:srgbClr val="FF0000"/>
                </a:solidFill>
                <a:latin typeface="Cascadia Code" panose="020B0609020000020004" pitchFamily="49" charset="0"/>
                <a:cs typeface="Cascadia Code" panose="020B0609020000020004" pitchFamily="49" charset="0"/>
              </a:rPr>
              <a:t>=</a:t>
            </a:r>
            <a:r>
              <a:rPr lang="en-US" sz="2300" dirty="0" err="1">
                <a:solidFill>
                  <a:srgbClr val="FF0000"/>
                </a:solidFill>
                <a:latin typeface="Cascadia Code" panose="020B0609020000020004" pitchFamily="49" charset="0"/>
                <a:cs typeface="Cascadia Code" panose="020B0609020000020004" pitchFamily="49" charset="0"/>
              </a:rPr>
              <a:t>search.run</a:t>
            </a:r>
            <a:r>
              <a:rPr lang="en-US" sz="2300" dirty="0">
                <a:solidFill>
                  <a:srgbClr val="FF0000"/>
                </a:solidFill>
                <a:latin typeface="Cascadia Code" panose="020B0609020000020004" pitchFamily="49" charset="0"/>
                <a:cs typeface="Cascadia Code" panose="020B0609020000020004" pitchFamily="49" charset="0"/>
              </a:rPr>
              <a:t>,</a:t>
            </a:r>
          </a:p>
          <a:p>
            <a:pPr lvl="1"/>
            <a:r>
              <a:rPr lang="en-US" sz="2300" dirty="0">
                <a:solidFill>
                  <a:srgbClr val="FF0000"/>
                </a:solidFill>
                <a:latin typeface="Cascadia Code" panose="020B0609020000020004" pitchFamily="49" charset="0"/>
                <a:cs typeface="Cascadia Code" panose="020B0609020000020004" pitchFamily="49" charset="0"/>
              </a:rPr>
              <a:t>    description="Useful for answering factual questions by searching the web."</a:t>
            </a:r>
          </a:p>
          <a:p>
            <a:pPr lvl="1"/>
            <a:r>
              <a:rPr lang="en-US" sz="2300" dirty="0">
                <a:solidFill>
                  <a:srgbClr val="FF0000"/>
                </a:solidFill>
                <a:latin typeface="Cascadia Code" panose="020B0609020000020004" pitchFamily="49" charset="0"/>
                <a:cs typeface="Cascadia Code" panose="020B0609020000020004" pitchFamily="49" charset="0"/>
              </a:rPr>
              <a:t>)</a:t>
            </a:r>
            <a:endParaRPr lang="en-US" dirty="0">
              <a:solidFill>
                <a:srgbClr val="FF0000"/>
              </a:solidFill>
              <a:latin typeface="Cascadia Code" panose="020B0609020000020004" pitchFamily="49" charset="0"/>
              <a:cs typeface="Cascadia Code" panose="020B0609020000020004" pitchFamily="49" charset="0"/>
            </a:endParaRPr>
          </a:p>
          <a:p>
            <a:pPr lvl="2"/>
            <a:endParaRPr lang="en-US" dirty="0"/>
          </a:p>
          <a:p>
            <a:pPr lvl="1"/>
            <a:r>
              <a:rPr lang="en-US" dirty="0" err="1"/>
              <a:t>GoogleSerperAPIWrapper</a:t>
            </a:r>
            <a:r>
              <a:rPr lang="en-US" dirty="0"/>
              <a:t>(): A </a:t>
            </a:r>
            <a:r>
              <a:rPr lang="en-US" dirty="0" err="1"/>
              <a:t>LangChain</a:t>
            </a:r>
            <a:r>
              <a:rPr lang="en-US" dirty="0"/>
              <a:t> utility class that uses the </a:t>
            </a:r>
            <a:r>
              <a:rPr lang="en-US" dirty="0" err="1"/>
              <a:t>Serper.dev</a:t>
            </a:r>
            <a:r>
              <a:rPr lang="en-US" dirty="0"/>
              <a:t> API to search the web (like Google)</a:t>
            </a:r>
          </a:p>
          <a:p>
            <a:pPr lvl="1"/>
            <a:r>
              <a:rPr lang="en-US" dirty="0"/>
              <a:t>.run(query) performs the search using our SERPER_API_KEY</a:t>
            </a:r>
          </a:p>
          <a:p>
            <a:pPr lvl="1"/>
            <a:r>
              <a:rPr lang="en-US" dirty="0"/>
              <a:t>The Tool(...) wraps this .run() method into a consistent callable format with metadata (name, description, </a:t>
            </a:r>
            <a:r>
              <a:rPr lang="en-US" dirty="0" err="1"/>
              <a:t>etc</a:t>
            </a:r>
            <a:r>
              <a:rPr lang="en-US" dirty="0"/>
              <a:t>)</a:t>
            </a:r>
          </a:p>
          <a:p>
            <a:pPr lvl="1"/>
            <a:r>
              <a:rPr lang="en-US" dirty="0"/>
              <a:t>So now </a:t>
            </a:r>
            <a:r>
              <a:rPr lang="en-US" dirty="0" err="1"/>
              <a:t>search_tool.run</a:t>
            </a:r>
            <a:r>
              <a:rPr lang="en-US" dirty="0"/>
              <a:t>("our query") will search the web using </a:t>
            </a:r>
            <a:r>
              <a:rPr lang="en-US" dirty="0" err="1"/>
              <a:t>Serper</a:t>
            </a:r>
            <a:endParaRPr lang="en-GB" dirty="0"/>
          </a:p>
        </p:txBody>
      </p:sp>
    </p:spTree>
    <p:extLst>
      <p:ext uri="{BB962C8B-B14F-4D97-AF65-F5344CB8AC3E}">
        <p14:creationId xmlns:p14="http://schemas.microsoft.com/office/powerpoint/2010/main" val="313671687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71616-5210-0169-642C-563F777CDC83}"/>
              </a:ext>
            </a:extLst>
          </p:cNvPr>
          <p:cNvSpPr>
            <a:spLocks noGrp="1"/>
          </p:cNvSpPr>
          <p:nvPr>
            <p:ph type="title"/>
          </p:nvPr>
        </p:nvSpPr>
        <p:spPr/>
        <p:txBody>
          <a:bodyPr/>
          <a:lstStyle/>
          <a:p>
            <a:r>
              <a:rPr lang="en-IN" dirty="0"/>
              <a:t>Sequence of Execution</a:t>
            </a:r>
            <a:endParaRPr lang="en-GB" dirty="0"/>
          </a:p>
        </p:txBody>
      </p:sp>
      <p:sp>
        <p:nvSpPr>
          <p:cNvPr id="3" name="Content Placeholder 2">
            <a:extLst>
              <a:ext uri="{FF2B5EF4-FFF2-40B4-BE49-F238E27FC236}">
                <a16:creationId xmlns:a16="http://schemas.microsoft.com/office/drawing/2014/main" id="{F00C058A-D788-7DD1-888F-19367B1A83E8}"/>
              </a:ext>
            </a:extLst>
          </p:cNvPr>
          <p:cNvSpPr>
            <a:spLocks noGrp="1"/>
          </p:cNvSpPr>
          <p:nvPr>
            <p:ph idx="1"/>
          </p:nvPr>
        </p:nvSpPr>
        <p:spPr/>
        <p:txBody>
          <a:bodyPr>
            <a:normAutofit fontScale="70000" lnSpcReduction="20000"/>
          </a:bodyPr>
          <a:lstStyle/>
          <a:p>
            <a:r>
              <a:rPr lang="en-IN" dirty="0"/>
              <a:t>Our graph has</a:t>
            </a:r>
          </a:p>
          <a:p>
            <a:pPr lvl="1"/>
            <a:r>
              <a:rPr lang="en-US" b="1" dirty="0"/>
              <a:t>State</a:t>
            </a:r>
            <a:r>
              <a:rPr lang="en-US" dirty="0"/>
              <a:t>: A dictionary with 3 keys: question, </a:t>
            </a:r>
            <a:r>
              <a:rPr lang="en-US" dirty="0" err="1"/>
              <a:t>search_result</a:t>
            </a:r>
            <a:r>
              <a:rPr lang="en-US" dirty="0"/>
              <a:t>, answer</a:t>
            </a:r>
          </a:p>
          <a:p>
            <a:pPr lvl="1"/>
            <a:r>
              <a:rPr lang="en-US" dirty="0"/>
              <a:t>Nodes:</a:t>
            </a:r>
          </a:p>
          <a:p>
            <a:pPr lvl="2"/>
            <a:r>
              <a:rPr lang="en-US" dirty="0"/>
              <a:t>Search: Performs the Google search</a:t>
            </a:r>
          </a:p>
          <a:p>
            <a:pPr lvl="2"/>
            <a:r>
              <a:rPr lang="en-US" dirty="0" err="1"/>
              <a:t>llm</a:t>
            </a:r>
            <a:r>
              <a:rPr lang="en-US" dirty="0"/>
              <a:t>: Uses the result to generate an answer</a:t>
            </a:r>
          </a:p>
          <a:p>
            <a:pPr lvl="1"/>
            <a:r>
              <a:rPr lang="en-US" dirty="0"/>
              <a:t>Edges: search → </a:t>
            </a:r>
            <a:r>
              <a:rPr lang="en-US" dirty="0" err="1"/>
              <a:t>llm</a:t>
            </a:r>
            <a:endParaRPr lang="en-US" dirty="0"/>
          </a:p>
          <a:p>
            <a:pPr lvl="1"/>
            <a:r>
              <a:rPr lang="en-US" dirty="0"/>
              <a:t>Entry: search</a:t>
            </a:r>
          </a:p>
          <a:p>
            <a:pPr lvl="1"/>
            <a:r>
              <a:rPr lang="en-US" dirty="0"/>
              <a:t>Finish: </a:t>
            </a:r>
            <a:r>
              <a:rPr lang="en-US" dirty="0" err="1"/>
              <a:t>llm</a:t>
            </a:r>
            <a:endParaRPr lang="en-US" dirty="0"/>
          </a:p>
          <a:p>
            <a:r>
              <a:rPr lang="en-US" dirty="0"/>
              <a:t>Execution starts here</a:t>
            </a:r>
          </a:p>
          <a:p>
            <a:pPr lvl="1"/>
            <a:r>
              <a:rPr lang="en-US" dirty="0"/>
              <a:t>inputs = {"question": "who was </a:t>
            </a:r>
            <a:r>
              <a:rPr lang="en-US" dirty="0" err="1"/>
              <a:t>marconi</a:t>
            </a:r>
            <a:r>
              <a:rPr lang="en-US" dirty="0"/>
              <a:t>?"}</a:t>
            </a:r>
          </a:p>
          <a:p>
            <a:pPr lvl="1"/>
            <a:r>
              <a:rPr lang="en-US" dirty="0" err="1"/>
              <a:t>final_result</a:t>
            </a:r>
            <a:r>
              <a:rPr lang="en-US" dirty="0"/>
              <a:t> = </a:t>
            </a:r>
            <a:r>
              <a:rPr lang="en-US" dirty="0" err="1"/>
              <a:t>app.invoke</a:t>
            </a:r>
            <a:r>
              <a:rPr lang="en-US" dirty="0"/>
              <a:t>(inputs)</a:t>
            </a:r>
          </a:p>
          <a:p>
            <a:r>
              <a:rPr lang="en-US" dirty="0"/>
              <a:t>Start with the </a:t>
            </a:r>
            <a:r>
              <a:rPr lang="en-US" i="1" dirty="0"/>
              <a:t>search</a:t>
            </a:r>
            <a:r>
              <a:rPr lang="en-US" dirty="0"/>
              <a:t> node with initial </a:t>
            </a:r>
            <a:r>
              <a:rPr lang="en-US" i="1" dirty="0"/>
              <a:t>state </a:t>
            </a:r>
            <a:r>
              <a:rPr lang="en-US" dirty="0"/>
              <a:t>as: {"question": "who was </a:t>
            </a:r>
            <a:r>
              <a:rPr lang="en-US" dirty="0" err="1"/>
              <a:t>marconi</a:t>
            </a:r>
            <a:r>
              <a:rPr lang="en-US" dirty="0"/>
              <a:t>?"}</a:t>
            </a:r>
          </a:p>
          <a:p>
            <a:pPr lvl="1"/>
            <a:r>
              <a:rPr lang="en-US" dirty="0"/>
              <a:t>It takes the user question and adds it to the </a:t>
            </a:r>
            <a:r>
              <a:rPr lang="en-US" i="1" dirty="0"/>
              <a:t>state</a:t>
            </a:r>
          </a:p>
          <a:p>
            <a:r>
              <a:rPr lang="en-US" dirty="0"/>
              <a:t>Next, it goes to </a:t>
            </a:r>
            <a:r>
              <a:rPr lang="en-US" i="1" dirty="0" err="1"/>
              <a:t>llm</a:t>
            </a:r>
            <a:r>
              <a:rPr lang="en-US" i="1" dirty="0"/>
              <a:t> </a:t>
            </a:r>
            <a:r>
              <a:rPr lang="en-US" dirty="0"/>
              <a:t>node, which sends the question to OpenAI, asking it to make use of </a:t>
            </a:r>
            <a:r>
              <a:rPr lang="en-US" dirty="0" err="1"/>
              <a:t>serp</a:t>
            </a:r>
            <a:r>
              <a:rPr lang="en-US" dirty="0"/>
              <a:t> tool</a:t>
            </a:r>
          </a:p>
          <a:p>
            <a:r>
              <a:rPr lang="en-US" dirty="0"/>
              <a:t>Response is processed and shown to the user</a:t>
            </a:r>
            <a:endParaRPr lang="en-GB" dirty="0"/>
          </a:p>
        </p:txBody>
      </p:sp>
    </p:spTree>
    <p:extLst>
      <p:ext uri="{BB962C8B-B14F-4D97-AF65-F5344CB8AC3E}">
        <p14:creationId xmlns:p14="http://schemas.microsoft.com/office/powerpoint/2010/main" val="35566388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0577A-FEAB-94B2-11D7-8E87C5399ECB}"/>
              </a:ext>
            </a:extLst>
          </p:cNvPr>
          <p:cNvSpPr>
            <a:spLocks noGrp="1"/>
          </p:cNvSpPr>
          <p:nvPr>
            <p:ph type="title"/>
          </p:nvPr>
        </p:nvSpPr>
        <p:spPr/>
        <p:txBody>
          <a:bodyPr/>
          <a:lstStyle/>
          <a:p>
            <a:r>
              <a:rPr lang="en-IN" dirty="0"/>
              <a:t>Building a Tool Ourselves</a:t>
            </a:r>
            <a:endParaRPr lang="en-GB" dirty="0"/>
          </a:p>
        </p:txBody>
      </p:sp>
      <p:sp>
        <p:nvSpPr>
          <p:cNvPr id="3" name="Content Placeholder 2">
            <a:extLst>
              <a:ext uri="{FF2B5EF4-FFF2-40B4-BE49-F238E27FC236}">
                <a16:creationId xmlns:a16="http://schemas.microsoft.com/office/drawing/2014/main" id="{7055DC0F-4E14-0788-E81C-99E7B237ABB0}"/>
              </a:ext>
            </a:extLst>
          </p:cNvPr>
          <p:cNvSpPr>
            <a:spLocks noGrp="1"/>
          </p:cNvSpPr>
          <p:nvPr>
            <p:ph idx="1"/>
          </p:nvPr>
        </p:nvSpPr>
        <p:spPr/>
        <p:txBody>
          <a:bodyPr/>
          <a:lstStyle/>
          <a:p>
            <a:r>
              <a:rPr lang="en-IN" dirty="0"/>
              <a:t>We can try to create a tool around our earlier </a:t>
            </a:r>
            <a:r>
              <a:rPr lang="en-IN" i="1" dirty="0" err="1"/>
              <a:t>ntfy</a:t>
            </a:r>
            <a:r>
              <a:rPr lang="en-IN" i="1" dirty="0"/>
              <a:t> </a:t>
            </a:r>
            <a:r>
              <a:rPr lang="en-IN" dirty="0"/>
              <a:t>push notification service</a:t>
            </a:r>
          </a:p>
          <a:p>
            <a:r>
              <a:rPr lang="en-IN" dirty="0"/>
              <a:t>Code: </a:t>
            </a:r>
            <a:r>
              <a:rPr lang="en-US" dirty="0"/>
              <a:t>5_lab5_building_tool_ourselves.py</a:t>
            </a:r>
          </a:p>
          <a:p>
            <a:r>
              <a:rPr lang="en-US" dirty="0"/>
              <a:t>We create a function named </a:t>
            </a:r>
            <a:r>
              <a:rPr lang="en-US" i="1" dirty="0"/>
              <a:t>push</a:t>
            </a:r>
            <a:r>
              <a:rPr lang="en-US" dirty="0"/>
              <a:t>, which sends a POST request to our </a:t>
            </a:r>
            <a:r>
              <a:rPr lang="en-US" i="1" dirty="0"/>
              <a:t>nfty.sh </a:t>
            </a:r>
            <a:r>
              <a:rPr lang="en-US" dirty="0"/>
              <a:t>topic</a:t>
            </a:r>
          </a:p>
          <a:p>
            <a:r>
              <a:rPr lang="en-US" dirty="0"/>
              <a:t>Then we wrap this in a tool named </a:t>
            </a:r>
            <a:r>
              <a:rPr lang="en-US" i="1" dirty="0" err="1"/>
              <a:t>push_tool</a:t>
            </a:r>
            <a:endParaRPr lang="en-US" i="1" dirty="0"/>
          </a:p>
          <a:p>
            <a:r>
              <a:rPr lang="en-GB" dirty="0"/>
              <a:t>Then we have a node function called </a:t>
            </a:r>
            <a:r>
              <a:rPr lang="en-GB" i="1" dirty="0" err="1"/>
              <a:t>push_node</a:t>
            </a:r>
            <a:r>
              <a:rPr lang="en-GB" dirty="0"/>
              <a:t>, which uses the above </a:t>
            </a:r>
            <a:r>
              <a:rPr lang="en-GB" i="1" dirty="0" err="1"/>
              <a:t>push_tool</a:t>
            </a:r>
            <a:r>
              <a:rPr lang="en-GB" dirty="0"/>
              <a:t> tool for sending a message</a:t>
            </a:r>
          </a:p>
        </p:txBody>
      </p:sp>
    </p:spTree>
    <p:extLst>
      <p:ext uri="{BB962C8B-B14F-4D97-AF65-F5344CB8AC3E}">
        <p14:creationId xmlns:p14="http://schemas.microsoft.com/office/powerpoint/2010/main" val="3898933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CD93F-EA4B-EE37-FA4B-8D2E9D21B7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48046E-BAA4-8531-B676-FBB434A80E3C}"/>
              </a:ext>
            </a:extLst>
          </p:cNvPr>
          <p:cNvSpPr>
            <a:spLocks noGrp="1"/>
          </p:cNvSpPr>
          <p:nvPr>
            <p:ph type="title"/>
          </p:nvPr>
        </p:nvSpPr>
        <p:spPr/>
        <p:txBody>
          <a:bodyPr/>
          <a:lstStyle/>
          <a:p>
            <a:r>
              <a:rPr lang="en-US" dirty="0"/>
              <a:t>Agentic AI Frameworks</a:t>
            </a:r>
            <a:endParaRPr lang="en-GB" dirty="0"/>
          </a:p>
        </p:txBody>
      </p:sp>
      <p:graphicFrame>
        <p:nvGraphicFramePr>
          <p:cNvPr id="4" name="Content Placeholder 3">
            <a:extLst>
              <a:ext uri="{FF2B5EF4-FFF2-40B4-BE49-F238E27FC236}">
                <a16:creationId xmlns:a16="http://schemas.microsoft.com/office/drawing/2014/main" id="{45F4CEA9-95DD-FD19-6B1E-4A64DA6EDCA1}"/>
              </a:ext>
            </a:extLst>
          </p:cNvPr>
          <p:cNvGraphicFramePr>
            <a:graphicFrameLocks noGrp="1"/>
          </p:cNvGraphicFramePr>
          <p:nvPr>
            <p:ph idx="1"/>
          </p:nvPr>
        </p:nvGraphicFramePr>
        <p:xfrm>
          <a:off x="838200" y="2172494"/>
          <a:ext cx="10515600" cy="4297680"/>
        </p:xfrm>
        <a:graphic>
          <a:graphicData uri="http://schemas.openxmlformats.org/drawingml/2006/table">
            <a:tbl>
              <a:tblPr>
                <a:tableStyleId>{5DA37D80-6434-44D0-A028-1B22A696006F}</a:tableStyleId>
              </a:tblPr>
              <a:tblGrid>
                <a:gridCol w="3587217">
                  <a:extLst>
                    <a:ext uri="{9D8B030D-6E8A-4147-A177-3AD203B41FA5}">
                      <a16:colId xmlns:a16="http://schemas.microsoft.com/office/drawing/2014/main" val="2660954840"/>
                    </a:ext>
                  </a:extLst>
                </a:gridCol>
                <a:gridCol w="6928383">
                  <a:extLst>
                    <a:ext uri="{9D8B030D-6E8A-4147-A177-3AD203B41FA5}">
                      <a16:colId xmlns:a16="http://schemas.microsoft.com/office/drawing/2014/main" val="3331553633"/>
                    </a:ext>
                  </a:extLst>
                </a:gridCol>
              </a:tblGrid>
              <a:tr h="0">
                <a:tc>
                  <a:txBody>
                    <a:bodyPr/>
                    <a:lstStyle/>
                    <a:p>
                      <a:pPr>
                        <a:buNone/>
                      </a:pPr>
                      <a:r>
                        <a:rPr lang="en-GB" sz="2000" b="1" dirty="0"/>
                        <a:t>Name</a:t>
                      </a:r>
                    </a:p>
                  </a:txBody>
                  <a:tcPr anchor="ctr"/>
                </a:tc>
                <a:tc>
                  <a:txBody>
                    <a:bodyPr/>
                    <a:lstStyle/>
                    <a:p>
                      <a:pPr>
                        <a:buNone/>
                      </a:pPr>
                      <a:r>
                        <a:rPr lang="en-GB" sz="2000" b="1" dirty="0"/>
                        <a:t>Details</a:t>
                      </a:r>
                    </a:p>
                  </a:txBody>
                  <a:tcPr anchor="ctr"/>
                </a:tc>
                <a:extLst>
                  <a:ext uri="{0D108BD9-81ED-4DB2-BD59-A6C34878D82A}">
                    <a16:rowId xmlns:a16="http://schemas.microsoft.com/office/drawing/2014/main" val="1024873839"/>
                  </a:ext>
                </a:extLst>
              </a:tr>
              <a:tr h="0">
                <a:tc>
                  <a:txBody>
                    <a:bodyPr/>
                    <a:lstStyle/>
                    <a:p>
                      <a:pPr>
                        <a:buNone/>
                      </a:pPr>
                      <a:r>
                        <a:rPr lang="en-GB" sz="2000" b="1"/>
                        <a:t>OpenAI SDK (Prompting only)</a:t>
                      </a:r>
                      <a:endParaRPr lang="en-GB" sz="2000"/>
                    </a:p>
                  </a:txBody>
                  <a:tcPr anchor="ctr"/>
                </a:tc>
                <a:tc>
                  <a:txBody>
                    <a:bodyPr/>
                    <a:lstStyle/>
                    <a:p>
                      <a:pPr>
                        <a:buNone/>
                      </a:pPr>
                      <a:r>
                        <a:rPr lang="en-US" sz="2000" dirty="0"/>
                        <a:t>Direct use of the API with prompts (basic orchestration, no framework, tool integration, state management)</a:t>
                      </a:r>
                    </a:p>
                  </a:txBody>
                  <a:tcPr anchor="ctr"/>
                </a:tc>
                <a:extLst>
                  <a:ext uri="{0D108BD9-81ED-4DB2-BD59-A6C34878D82A}">
                    <a16:rowId xmlns:a16="http://schemas.microsoft.com/office/drawing/2014/main" val="2219178753"/>
                  </a:ext>
                </a:extLst>
              </a:tr>
              <a:tr h="0">
                <a:tc>
                  <a:txBody>
                    <a:bodyPr/>
                    <a:lstStyle/>
                    <a:p>
                      <a:pPr>
                        <a:buNone/>
                      </a:pPr>
                      <a:r>
                        <a:rPr lang="en-GB" sz="2000" b="1"/>
                        <a:t>LangGraph</a:t>
                      </a:r>
                      <a:endParaRPr lang="en-GB" sz="2000"/>
                    </a:p>
                  </a:txBody>
                  <a:tcPr anchor="ctr"/>
                </a:tc>
                <a:tc>
                  <a:txBody>
                    <a:bodyPr/>
                    <a:lstStyle/>
                    <a:p>
                      <a:pPr>
                        <a:buNone/>
                      </a:pPr>
                      <a:r>
                        <a:rPr lang="en-US" sz="2000" dirty="0"/>
                        <a:t>Graph-based state management for workflows where flow of logic is not linear</a:t>
                      </a:r>
                    </a:p>
                  </a:txBody>
                  <a:tcPr anchor="ctr"/>
                </a:tc>
                <a:extLst>
                  <a:ext uri="{0D108BD9-81ED-4DB2-BD59-A6C34878D82A}">
                    <a16:rowId xmlns:a16="http://schemas.microsoft.com/office/drawing/2014/main" val="991957525"/>
                  </a:ext>
                </a:extLst>
              </a:tr>
              <a:tr h="0">
                <a:tc>
                  <a:txBody>
                    <a:bodyPr/>
                    <a:lstStyle/>
                    <a:p>
                      <a:pPr>
                        <a:buNone/>
                      </a:pPr>
                      <a:r>
                        <a:rPr lang="en-GB" sz="2000" b="1"/>
                        <a:t>AutoGen</a:t>
                      </a:r>
                      <a:endParaRPr lang="en-GB" sz="2000"/>
                    </a:p>
                  </a:txBody>
                  <a:tcPr anchor="ctr"/>
                </a:tc>
                <a:tc>
                  <a:txBody>
                    <a:bodyPr/>
                    <a:lstStyle/>
                    <a:p>
                      <a:pPr>
                        <a:buNone/>
                      </a:pPr>
                      <a:r>
                        <a:rPr lang="en-US" sz="2000" dirty="0"/>
                        <a:t>Multi-agent conversation framework for collaboration and task solving, needed when one agent is not sufficient</a:t>
                      </a:r>
                    </a:p>
                  </a:txBody>
                  <a:tcPr anchor="ctr"/>
                </a:tc>
                <a:extLst>
                  <a:ext uri="{0D108BD9-81ED-4DB2-BD59-A6C34878D82A}">
                    <a16:rowId xmlns:a16="http://schemas.microsoft.com/office/drawing/2014/main" val="3008788024"/>
                  </a:ext>
                </a:extLst>
              </a:tr>
              <a:tr h="0">
                <a:tc>
                  <a:txBody>
                    <a:bodyPr/>
                    <a:lstStyle/>
                    <a:p>
                      <a:pPr>
                        <a:buNone/>
                      </a:pPr>
                      <a:r>
                        <a:rPr lang="en-GB" sz="2000" b="1"/>
                        <a:t>OpenAI Agents SDK</a:t>
                      </a:r>
                      <a:endParaRPr lang="en-GB" sz="2000"/>
                    </a:p>
                  </a:txBody>
                  <a:tcPr anchor="ctr"/>
                </a:tc>
                <a:tc>
                  <a:txBody>
                    <a:bodyPr/>
                    <a:lstStyle/>
                    <a:p>
                      <a:pPr>
                        <a:buNone/>
                      </a:pPr>
                      <a:r>
                        <a:rPr lang="en-US" sz="2000" dirty="0"/>
                        <a:t>Official, refined SDK for building and managing agent workflows (tools, memory, routing)</a:t>
                      </a:r>
                    </a:p>
                  </a:txBody>
                  <a:tcPr anchor="ctr"/>
                </a:tc>
                <a:extLst>
                  <a:ext uri="{0D108BD9-81ED-4DB2-BD59-A6C34878D82A}">
                    <a16:rowId xmlns:a16="http://schemas.microsoft.com/office/drawing/2014/main" val="4136489193"/>
                  </a:ext>
                </a:extLst>
              </a:tr>
              <a:tr h="0">
                <a:tc>
                  <a:txBody>
                    <a:bodyPr/>
                    <a:lstStyle/>
                    <a:p>
                      <a:pPr>
                        <a:buNone/>
                      </a:pPr>
                      <a:r>
                        <a:rPr lang="en-GB" sz="2000" b="1"/>
                        <a:t>Crew AI</a:t>
                      </a:r>
                      <a:endParaRPr lang="en-GB" sz="2000"/>
                    </a:p>
                  </a:txBody>
                  <a:tcPr anchor="ctr"/>
                </a:tc>
                <a:tc>
                  <a:txBody>
                    <a:bodyPr/>
                    <a:lstStyle/>
                    <a:p>
                      <a:pPr>
                        <a:buNone/>
                      </a:pPr>
                      <a:r>
                        <a:rPr lang="en-US" sz="2000" dirty="0"/>
                        <a:t>Role-based team coordination of multiple agents</a:t>
                      </a:r>
                    </a:p>
                  </a:txBody>
                  <a:tcPr anchor="ctr"/>
                </a:tc>
                <a:extLst>
                  <a:ext uri="{0D108BD9-81ED-4DB2-BD59-A6C34878D82A}">
                    <a16:rowId xmlns:a16="http://schemas.microsoft.com/office/drawing/2014/main" val="3307635116"/>
                  </a:ext>
                </a:extLst>
              </a:tr>
              <a:tr h="0">
                <a:tc>
                  <a:txBody>
                    <a:bodyPr/>
                    <a:lstStyle/>
                    <a:p>
                      <a:pPr>
                        <a:buNone/>
                      </a:pPr>
                      <a:r>
                        <a:rPr lang="en-GB" sz="2000" b="1"/>
                        <a:t>MCP</a:t>
                      </a:r>
                      <a:endParaRPr lang="en-GB" sz="2000"/>
                    </a:p>
                  </a:txBody>
                  <a:tcPr anchor="ctr"/>
                </a:tc>
                <a:tc>
                  <a:txBody>
                    <a:bodyPr/>
                    <a:lstStyle/>
                    <a:p>
                      <a:pPr>
                        <a:buNone/>
                      </a:pPr>
                      <a:r>
                        <a:rPr lang="en-US" sz="2000" b="1" dirty="0"/>
                        <a:t>Model Context Protocol</a:t>
                      </a:r>
                      <a:r>
                        <a:rPr lang="en-US" sz="2000" dirty="0"/>
                        <a:t>; integrates tools, memory, and context sharing</a:t>
                      </a:r>
                    </a:p>
                  </a:txBody>
                  <a:tcPr anchor="ctr"/>
                </a:tc>
                <a:extLst>
                  <a:ext uri="{0D108BD9-81ED-4DB2-BD59-A6C34878D82A}">
                    <a16:rowId xmlns:a16="http://schemas.microsoft.com/office/drawing/2014/main" val="1612768607"/>
                  </a:ext>
                </a:extLst>
              </a:tr>
            </a:tbl>
          </a:graphicData>
        </a:graphic>
      </p:graphicFrame>
    </p:spTree>
    <p:extLst>
      <p:ext uri="{BB962C8B-B14F-4D97-AF65-F5344CB8AC3E}">
        <p14:creationId xmlns:p14="http://schemas.microsoft.com/office/powerpoint/2010/main" val="56541464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2D1C0-898F-DEB4-B9BD-67DF4B970F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D009C0-DC98-7462-F7FC-6CF660EEFCF4}"/>
              </a:ext>
            </a:extLst>
          </p:cNvPr>
          <p:cNvSpPr>
            <a:spLocks noGrp="1"/>
          </p:cNvSpPr>
          <p:nvPr>
            <p:ph type="title"/>
          </p:nvPr>
        </p:nvSpPr>
        <p:spPr/>
        <p:txBody>
          <a:bodyPr/>
          <a:lstStyle/>
          <a:p>
            <a:r>
              <a:rPr lang="en-IN" dirty="0"/>
              <a:t>Enhancing the Tool Code</a:t>
            </a:r>
            <a:endParaRPr lang="en-GB" dirty="0"/>
          </a:p>
        </p:txBody>
      </p:sp>
      <p:sp>
        <p:nvSpPr>
          <p:cNvPr id="3" name="Content Placeholder 2">
            <a:extLst>
              <a:ext uri="{FF2B5EF4-FFF2-40B4-BE49-F238E27FC236}">
                <a16:creationId xmlns:a16="http://schemas.microsoft.com/office/drawing/2014/main" id="{E7226CAD-025B-4DF5-69CB-0A216CC9D159}"/>
              </a:ext>
            </a:extLst>
          </p:cNvPr>
          <p:cNvSpPr>
            <a:spLocks noGrp="1"/>
          </p:cNvSpPr>
          <p:nvPr>
            <p:ph idx="1"/>
          </p:nvPr>
        </p:nvSpPr>
        <p:spPr/>
        <p:txBody>
          <a:bodyPr>
            <a:normAutofit/>
          </a:bodyPr>
          <a:lstStyle/>
          <a:p>
            <a:r>
              <a:rPr lang="en-IN" dirty="0"/>
              <a:t>Modify the previous code: Now get a short message from an LLM and then push it using </a:t>
            </a:r>
            <a:r>
              <a:rPr lang="en-IN" i="1" dirty="0"/>
              <a:t>nfty.sh</a:t>
            </a:r>
          </a:p>
          <a:p>
            <a:r>
              <a:rPr lang="en-IN" dirty="0"/>
              <a:t>Code: </a:t>
            </a:r>
            <a:r>
              <a:rPr lang="en-US" dirty="0"/>
              <a:t>C:\code\agentic_ai\4_langgraph\6_lab6_adding_step_to_building_tool.py</a:t>
            </a:r>
          </a:p>
          <a:p>
            <a:r>
              <a:rPr lang="en-IN" dirty="0"/>
              <a:t>Now we ask OpenAI to generate a short message for some topic</a:t>
            </a:r>
          </a:p>
          <a:p>
            <a:r>
              <a:rPr lang="en-IN" dirty="0"/>
              <a:t>We then push the message generated by OpenAI to the specified topic on </a:t>
            </a:r>
            <a:r>
              <a:rPr lang="en-IN" i="1" dirty="0"/>
              <a:t>nfty.sh</a:t>
            </a:r>
            <a:endParaRPr lang="en-GB" i="1" dirty="0"/>
          </a:p>
        </p:txBody>
      </p:sp>
    </p:spTree>
    <p:extLst>
      <p:ext uri="{BB962C8B-B14F-4D97-AF65-F5344CB8AC3E}">
        <p14:creationId xmlns:p14="http://schemas.microsoft.com/office/powerpoint/2010/main" val="271075074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2320C-7D95-3400-A569-77F9CC9E4850}"/>
              </a:ext>
            </a:extLst>
          </p:cNvPr>
          <p:cNvSpPr>
            <a:spLocks noGrp="1"/>
          </p:cNvSpPr>
          <p:nvPr>
            <p:ph type="title"/>
          </p:nvPr>
        </p:nvSpPr>
        <p:spPr/>
        <p:txBody>
          <a:bodyPr/>
          <a:lstStyle/>
          <a:p>
            <a:r>
              <a:rPr lang="en-IN" dirty="0"/>
              <a:t>More Tooling Syntaxes</a:t>
            </a:r>
            <a:endParaRPr lang="en-GB" dirty="0"/>
          </a:p>
        </p:txBody>
      </p:sp>
      <p:sp>
        <p:nvSpPr>
          <p:cNvPr id="3" name="Content Placeholder 2">
            <a:extLst>
              <a:ext uri="{FF2B5EF4-FFF2-40B4-BE49-F238E27FC236}">
                <a16:creationId xmlns:a16="http://schemas.microsoft.com/office/drawing/2014/main" id="{D68E63B9-2801-DDA6-574E-954CE4D3E006}"/>
              </a:ext>
            </a:extLst>
          </p:cNvPr>
          <p:cNvSpPr>
            <a:spLocks noGrp="1"/>
          </p:cNvSpPr>
          <p:nvPr>
            <p:ph idx="1"/>
          </p:nvPr>
        </p:nvSpPr>
        <p:spPr/>
        <p:txBody>
          <a:bodyPr>
            <a:normAutofit fontScale="92500" lnSpcReduction="20000"/>
          </a:bodyPr>
          <a:lstStyle/>
          <a:p>
            <a:r>
              <a:rPr lang="en-GB" dirty="0"/>
              <a:t>C:\code\agentic_ai\4_langgraph\7_lab7_tool_condition_gradio.py</a:t>
            </a:r>
          </a:p>
          <a:p>
            <a:r>
              <a:rPr lang="en-GB" dirty="0"/>
              <a:t>Uses two tools: </a:t>
            </a:r>
            <a:r>
              <a:rPr lang="en-US" dirty="0"/>
              <a:t>search and </a:t>
            </a:r>
            <a:r>
              <a:rPr lang="en-US" dirty="0" err="1"/>
              <a:t>send_push_notification</a:t>
            </a:r>
            <a:endParaRPr lang="en-US" dirty="0"/>
          </a:p>
          <a:p>
            <a:r>
              <a:rPr lang="en-US" dirty="0"/>
              <a:t>Definition of State</a:t>
            </a:r>
          </a:p>
          <a:p>
            <a:pPr lvl="1"/>
            <a:r>
              <a:rPr lang="en-US" sz="1800" dirty="0">
                <a:solidFill>
                  <a:srgbClr val="FF0000"/>
                </a:solidFill>
                <a:latin typeface="Cascadia Code" panose="020B0609020000020004" pitchFamily="49" charset="0"/>
                <a:cs typeface="Cascadia Code" panose="020B0609020000020004" pitchFamily="49" charset="0"/>
              </a:rPr>
              <a:t>class State(</a:t>
            </a:r>
            <a:r>
              <a:rPr lang="en-US" sz="1800" dirty="0" err="1">
                <a:solidFill>
                  <a:srgbClr val="FF0000"/>
                </a:solidFill>
                <a:latin typeface="Cascadia Code" panose="020B0609020000020004" pitchFamily="49" charset="0"/>
                <a:cs typeface="Cascadia Code" panose="020B0609020000020004" pitchFamily="49" charset="0"/>
              </a:rPr>
              <a:t>TypedDict</a:t>
            </a:r>
            <a:r>
              <a:rPr lang="en-US" sz="1800" dirty="0">
                <a:solidFill>
                  <a:srgbClr val="FF0000"/>
                </a:solidFill>
                <a:latin typeface="Cascadia Code" panose="020B0609020000020004" pitchFamily="49" charset="0"/>
                <a:cs typeface="Cascadia Code" panose="020B0609020000020004" pitchFamily="49" charset="0"/>
              </a:rPr>
              <a:t>):</a:t>
            </a:r>
          </a:p>
          <a:p>
            <a:pPr lvl="1"/>
            <a:r>
              <a:rPr lang="en-US" sz="1800" dirty="0">
                <a:solidFill>
                  <a:srgbClr val="FF0000"/>
                </a:solidFill>
                <a:latin typeface="Cascadia Code" panose="020B0609020000020004" pitchFamily="49" charset="0"/>
                <a:cs typeface="Cascadia Code" panose="020B0609020000020004" pitchFamily="49" charset="0"/>
              </a:rPr>
              <a:t>    messages: Annotated[list, </a:t>
            </a:r>
            <a:r>
              <a:rPr lang="en-US" sz="1800" dirty="0" err="1">
                <a:solidFill>
                  <a:srgbClr val="FF0000"/>
                </a:solidFill>
                <a:latin typeface="Cascadia Code" panose="020B0609020000020004" pitchFamily="49" charset="0"/>
                <a:cs typeface="Cascadia Code" panose="020B0609020000020004" pitchFamily="49" charset="0"/>
              </a:rPr>
              <a:t>add_messages</a:t>
            </a:r>
            <a:r>
              <a:rPr lang="en-US" sz="1800" dirty="0">
                <a:solidFill>
                  <a:srgbClr val="FF0000"/>
                </a:solidFill>
                <a:latin typeface="Cascadia Code" panose="020B0609020000020004" pitchFamily="49" charset="0"/>
                <a:cs typeface="Cascadia Code" panose="020B0609020000020004" pitchFamily="49" charset="0"/>
              </a:rPr>
              <a:t>]</a:t>
            </a:r>
            <a:endParaRPr lang="en-US" dirty="0">
              <a:solidFill>
                <a:srgbClr val="FF0000"/>
              </a:solidFill>
              <a:latin typeface="Cascadia Code" panose="020B0609020000020004" pitchFamily="49" charset="0"/>
              <a:cs typeface="Cascadia Code" panose="020B0609020000020004" pitchFamily="49" charset="0"/>
            </a:endParaRPr>
          </a:p>
          <a:p>
            <a:pPr lvl="1"/>
            <a:r>
              <a:rPr lang="en-US" dirty="0"/>
              <a:t>Value of messages will be a </a:t>
            </a:r>
            <a:r>
              <a:rPr lang="en-US" i="1" dirty="0"/>
              <a:t>list</a:t>
            </a:r>
            <a:r>
              <a:rPr lang="en-US" dirty="0"/>
              <a:t>, </a:t>
            </a:r>
            <a:r>
              <a:rPr lang="en-US" i="1" dirty="0" err="1"/>
              <a:t>add_messages</a:t>
            </a:r>
            <a:r>
              <a:rPr lang="en-US" dirty="0"/>
              <a:t> is a </a:t>
            </a:r>
            <a:r>
              <a:rPr lang="en-US" dirty="0" err="1"/>
              <a:t>LangGraph</a:t>
            </a:r>
            <a:r>
              <a:rPr lang="en-US" dirty="0"/>
              <a:t> utility that helps manage appending new messages to this list as the state is passed along</a:t>
            </a:r>
          </a:p>
          <a:p>
            <a:r>
              <a:rPr lang="en-US" dirty="0"/>
              <a:t>LLM is used with tool binding</a:t>
            </a:r>
          </a:p>
          <a:p>
            <a:pPr lvl="1"/>
            <a:r>
              <a:rPr lang="en-US" sz="1700" dirty="0" err="1">
                <a:solidFill>
                  <a:srgbClr val="FF0000"/>
                </a:solidFill>
                <a:latin typeface="Cascadia Code" panose="020B0609020000020004" pitchFamily="49" charset="0"/>
                <a:cs typeface="Cascadia Code" panose="020B0609020000020004" pitchFamily="49" charset="0"/>
              </a:rPr>
              <a:t>llm</a:t>
            </a:r>
            <a:r>
              <a:rPr lang="en-US" sz="1700" dirty="0">
                <a:solidFill>
                  <a:srgbClr val="FF0000"/>
                </a:solidFill>
                <a:latin typeface="Cascadia Code" panose="020B0609020000020004" pitchFamily="49" charset="0"/>
                <a:cs typeface="Cascadia Code" panose="020B0609020000020004" pitchFamily="49" charset="0"/>
              </a:rPr>
              <a:t> = </a:t>
            </a:r>
            <a:r>
              <a:rPr lang="en-US" sz="1700" dirty="0" err="1">
                <a:solidFill>
                  <a:srgbClr val="FF0000"/>
                </a:solidFill>
                <a:latin typeface="Cascadia Code" panose="020B0609020000020004" pitchFamily="49" charset="0"/>
                <a:cs typeface="Cascadia Code" panose="020B0609020000020004" pitchFamily="49" charset="0"/>
              </a:rPr>
              <a:t>ChatOpenAI</a:t>
            </a:r>
            <a:r>
              <a:rPr lang="en-US" sz="1700" dirty="0">
                <a:solidFill>
                  <a:srgbClr val="FF0000"/>
                </a:solidFill>
                <a:latin typeface="Cascadia Code" panose="020B0609020000020004" pitchFamily="49" charset="0"/>
                <a:cs typeface="Cascadia Code" panose="020B0609020000020004" pitchFamily="49" charset="0"/>
              </a:rPr>
              <a:t>(model="gpt-4o")</a:t>
            </a:r>
          </a:p>
          <a:p>
            <a:pPr lvl="1"/>
            <a:r>
              <a:rPr lang="en-US" sz="1700" dirty="0" err="1">
                <a:solidFill>
                  <a:srgbClr val="FF0000"/>
                </a:solidFill>
                <a:latin typeface="Cascadia Code" panose="020B0609020000020004" pitchFamily="49" charset="0"/>
                <a:cs typeface="Cascadia Code" panose="020B0609020000020004" pitchFamily="49" charset="0"/>
              </a:rPr>
              <a:t>llm_with_tools</a:t>
            </a:r>
            <a:r>
              <a:rPr lang="en-US" sz="1700" dirty="0">
                <a:solidFill>
                  <a:srgbClr val="FF0000"/>
                </a:solidFill>
                <a:latin typeface="Cascadia Code" panose="020B0609020000020004" pitchFamily="49" charset="0"/>
                <a:cs typeface="Cascadia Code" panose="020B0609020000020004" pitchFamily="49" charset="0"/>
              </a:rPr>
              <a:t> = </a:t>
            </a:r>
            <a:r>
              <a:rPr lang="en-US" sz="1700" dirty="0" err="1">
                <a:solidFill>
                  <a:srgbClr val="FF0000"/>
                </a:solidFill>
                <a:latin typeface="Cascadia Code" panose="020B0609020000020004" pitchFamily="49" charset="0"/>
                <a:cs typeface="Cascadia Code" panose="020B0609020000020004" pitchFamily="49" charset="0"/>
              </a:rPr>
              <a:t>llm.bind_tools</a:t>
            </a:r>
            <a:r>
              <a:rPr lang="en-US" sz="1700" dirty="0">
                <a:solidFill>
                  <a:srgbClr val="FF0000"/>
                </a:solidFill>
                <a:latin typeface="Cascadia Code" panose="020B0609020000020004" pitchFamily="49" charset="0"/>
                <a:cs typeface="Cascadia Code" panose="020B0609020000020004" pitchFamily="49" charset="0"/>
              </a:rPr>
              <a:t>(tools)</a:t>
            </a:r>
            <a:endParaRPr lang="en-US" dirty="0">
              <a:solidFill>
                <a:srgbClr val="FF0000"/>
              </a:solidFill>
              <a:latin typeface="Cascadia Code" panose="020B0609020000020004" pitchFamily="49" charset="0"/>
              <a:cs typeface="Cascadia Code" panose="020B0609020000020004" pitchFamily="49" charset="0"/>
            </a:endParaRPr>
          </a:p>
          <a:p>
            <a:r>
              <a:rPr lang="en-US" dirty="0" err="1"/>
              <a:t>ToolNode</a:t>
            </a:r>
            <a:r>
              <a:rPr lang="en-US" dirty="0"/>
              <a:t>: Automatically handles the execution of any tools that the LLM calls</a:t>
            </a:r>
          </a:p>
          <a:p>
            <a:pPr lvl="1"/>
            <a:r>
              <a:rPr lang="en-US" sz="1800" dirty="0" err="1">
                <a:solidFill>
                  <a:srgbClr val="FF0000"/>
                </a:solidFill>
                <a:latin typeface="Cascadia Code" panose="020B0609020000020004" pitchFamily="49" charset="0"/>
                <a:cs typeface="Cascadia Code" panose="020B0609020000020004" pitchFamily="49" charset="0"/>
              </a:rPr>
              <a:t>graph_builder.add_node</a:t>
            </a:r>
            <a:r>
              <a:rPr lang="en-US" sz="1800" dirty="0">
                <a:solidFill>
                  <a:srgbClr val="FF0000"/>
                </a:solidFill>
                <a:latin typeface="Cascadia Code" panose="020B0609020000020004" pitchFamily="49" charset="0"/>
                <a:cs typeface="Cascadia Code" panose="020B0609020000020004" pitchFamily="49" charset="0"/>
              </a:rPr>
              <a:t>("tools", </a:t>
            </a:r>
            <a:r>
              <a:rPr lang="en-US" sz="1800" dirty="0" err="1">
                <a:solidFill>
                  <a:srgbClr val="FF0000"/>
                </a:solidFill>
                <a:latin typeface="Cascadia Code" panose="020B0609020000020004" pitchFamily="49" charset="0"/>
                <a:cs typeface="Cascadia Code" panose="020B0609020000020004" pitchFamily="49" charset="0"/>
              </a:rPr>
              <a:t>ToolNode</a:t>
            </a:r>
            <a:r>
              <a:rPr lang="en-US" sz="1800" dirty="0">
                <a:solidFill>
                  <a:srgbClr val="FF0000"/>
                </a:solidFill>
                <a:latin typeface="Cascadia Code" panose="020B0609020000020004" pitchFamily="49" charset="0"/>
                <a:cs typeface="Cascadia Code" panose="020B0609020000020004" pitchFamily="49" charset="0"/>
              </a:rPr>
              <a:t>(tools=tools))</a:t>
            </a:r>
          </a:p>
        </p:txBody>
      </p:sp>
    </p:spTree>
    <p:extLst>
      <p:ext uri="{BB962C8B-B14F-4D97-AF65-F5344CB8AC3E}">
        <p14:creationId xmlns:p14="http://schemas.microsoft.com/office/powerpoint/2010/main" val="288522518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50AE-7FDE-40A2-CF7E-0CBEAC936559}"/>
              </a:ext>
            </a:extLst>
          </p:cNvPr>
          <p:cNvSpPr>
            <a:spLocks noGrp="1"/>
          </p:cNvSpPr>
          <p:nvPr>
            <p:ph type="title"/>
          </p:nvPr>
        </p:nvSpPr>
        <p:spPr/>
        <p:txBody>
          <a:bodyPr/>
          <a:lstStyle/>
          <a:p>
            <a:r>
              <a:rPr lang="en-IN" dirty="0"/>
              <a:t>Checkpointing (Adding Memory)</a:t>
            </a:r>
            <a:endParaRPr lang="en-GB" dirty="0"/>
          </a:p>
        </p:txBody>
      </p:sp>
      <p:sp>
        <p:nvSpPr>
          <p:cNvPr id="3" name="Content Placeholder 2">
            <a:extLst>
              <a:ext uri="{FF2B5EF4-FFF2-40B4-BE49-F238E27FC236}">
                <a16:creationId xmlns:a16="http://schemas.microsoft.com/office/drawing/2014/main" id="{60D71EE9-7E6F-3D0F-8C4C-C3292FD74591}"/>
              </a:ext>
            </a:extLst>
          </p:cNvPr>
          <p:cNvSpPr>
            <a:spLocks noGrp="1"/>
          </p:cNvSpPr>
          <p:nvPr>
            <p:ph idx="1"/>
          </p:nvPr>
        </p:nvSpPr>
        <p:spPr/>
        <p:txBody>
          <a:bodyPr/>
          <a:lstStyle/>
          <a:p>
            <a:r>
              <a:rPr lang="en-IN" b="1" dirty="0"/>
              <a:t>Checkpointing</a:t>
            </a:r>
            <a:r>
              <a:rPr lang="en-IN" dirty="0"/>
              <a:t>: Persisting the state of the graph/agent</a:t>
            </a:r>
          </a:p>
          <a:p>
            <a:r>
              <a:rPr lang="en-IN" dirty="0"/>
              <a:t>We can</a:t>
            </a:r>
          </a:p>
          <a:p>
            <a:pPr lvl="1"/>
            <a:r>
              <a:rPr lang="en-IN" dirty="0"/>
              <a:t>Resume from where we left off, if interrupted</a:t>
            </a:r>
          </a:p>
          <a:p>
            <a:pPr lvl="1"/>
            <a:r>
              <a:rPr lang="en-IN" dirty="0"/>
              <a:t>Inspect/debug past runs</a:t>
            </a:r>
          </a:p>
          <a:p>
            <a:pPr lvl="1"/>
            <a:r>
              <a:rPr lang="en-IN" dirty="0"/>
              <a:t>Support long-running, multi-step conversations or workflows</a:t>
            </a:r>
          </a:p>
          <a:p>
            <a:r>
              <a:rPr lang="en-IN" dirty="0"/>
              <a:t>How?</a:t>
            </a:r>
          </a:p>
          <a:p>
            <a:pPr lvl="1"/>
            <a:r>
              <a:rPr lang="en-IN" dirty="0"/>
              <a:t>Dev environment: saver = </a:t>
            </a:r>
            <a:r>
              <a:rPr lang="en-IN" dirty="0" err="1"/>
              <a:t>MemorySaver</a:t>
            </a:r>
            <a:r>
              <a:rPr lang="en-IN" dirty="0"/>
              <a:t>()</a:t>
            </a:r>
          </a:p>
          <a:p>
            <a:pPr lvl="1"/>
            <a:r>
              <a:rPr lang="en-IN" dirty="0"/>
              <a:t>Prod environment</a:t>
            </a:r>
          </a:p>
          <a:p>
            <a:pPr lvl="2"/>
            <a:r>
              <a:rPr lang="en-IN" dirty="0"/>
              <a:t>saver = </a:t>
            </a:r>
            <a:r>
              <a:rPr lang="en-IN" dirty="0" err="1"/>
              <a:t>SQLiteSaver.from_path</a:t>
            </a:r>
            <a:r>
              <a:rPr lang="en-IN" dirty="0"/>
              <a:t>("</a:t>
            </a:r>
            <a:r>
              <a:rPr lang="en-IN" dirty="0" err="1"/>
              <a:t>state_checkpoint.sqlite</a:t>
            </a:r>
            <a:r>
              <a:rPr lang="en-IN" dirty="0"/>
              <a:t>")</a:t>
            </a:r>
          </a:p>
          <a:p>
            <a:pPr lvl="2"/>
            <a:r>
              <a:rPr lang="en-IN" dirty="0"/>
              <a:t>graph = </a:t>
            </a:r>
            <a:r>
              <a:rPr lang="en-IN" dirty="0" err="1"/>
              <a:t>graph_builder.compile</a:t>
            </a:r>
            <a:r>
              <a:rPr lang="en-IN" dirty="0"/>
              <a:t>(</a:t>
            </a:r>
            <a:r>
              <a:rPr lang="en-IN" dirty="0" err="1"/>
              <a:t>checkpointer</a:t>
            </a:r>
            <a:r>
              <a:rPr lang="en-IN" dirty="0"/>
              <a:t>=saver)</a:t>
            </a:r>
            <a:endParaRPr lang="en-GB" dirty="0"/>
          </a:p>
        </p:txBody>
      </p:sp>
    </p:spTree>
    <p:extLst>
      <p:ext uri="{BB962C8B-B14F-4D97-AF65-F5344CB8AC3E}">
        <p14:creationId xmlns:p14="http://schemas.microsoft.com/office/powerpoint/2010/main" val="350716156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AB59-8A0A-7114-C1FA-0C040BEE7BC0}"/>
              </a:ext>
            </a:extLst>
          </p:cNvPr>
          <p:cNvSpPr>
            <a:spLocks noGrp="1"/>
          </p:cNvSpPr>
          <p:nvPr>
            <p:ph type="title"/>
          </p:nvPr>
        </p:nvSpPr>
        <p:spPr/>
        <p:txBody>
          <a:bodyPr/>
          <a:lstStyle/>
          <a:p>
            <a:r>
              <a:rPr lang="en-IN" dirty="0"/>
              <a:t>Run the Previous Example (7_lab7_tool_condition_gradio.py) Again</a:t>
            </a:r>
            <a:endParaRPr lang="en-GB" dirty="0"/>
          </a:p>
        </p:txBody>
      </p:sp>
      <p:sp>
        <p:nvSpPr>
          <p:cNvPr id="3" name="Content Placeholder 2">
            <a:extLst>
              <a:ext uri="{FF2B5EF4-FFF2-40B4-BE49-F238E27FC236}">
                <a16:creationId xmlns:a16="http://schemas.microsoft.com/office/drawing/2014/main" id="{3051FEE1-E929-6AA0-5DB5-9BB506C7F7BF}"/>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5082825F-F4D3-3C17-5617-789F662D0123}"/>
              </a:ext>
            </a:extLst>
          </p:cNvPr>
          <p:cNvPicPr>
            <a:picLocks noChangeAspect="1"/>
          </p:cNvPicPr>
          <p:nvPr/>
        </p:nvPicPr>
        <p:blipFill>
          <a:blip r:embed="rId2"/>
          <a:stretch>
            <a:fillRect/>
          </a:stretch>
        </p:blipFill>
        <p:spPr>
          <a:xfrm>
            <a:off x="838200" y="2290251"/>
            <a:ext cx="9819717" cy="3070316"/>
          </a:xfrm>
          <a:prstGeom prst="rect">
            <a:avLst/>
          </a:prstGeom>
        </p:spPr>
      </p:pic>
    </p:spTree>
    <p:extLst>
      <p:ext uri="{BB962C8B-B14F-4D97-AF65-F5344CB8AC3E}">
        <p14:creationId xmlns:p14="http://schemas.microsoft.com/office/powerpoint/2010/main" val="230319905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7296-50F1-7F5C-E346-D921E10F51A2}"/>
              </a:ext>
            </a:extLst>
          </p:cNvPr>
          <p:cNvSpPr>
            <a:spLocks noGrp="1"/>
          </p:cNvSpPr>
          <p:nvPr>
            <p:ph type="title"/>
          </p:nvPr>
        </p:nvSpPr>
        <p:spPr/>
        <p:txBody>
          <a:bodyPr/>
          <a:lstStyle/>
          <a:p>
            <a:r>
              <a:rPr lang="en-IN" dirty="0"/>
              <a:t>Now Let us Add Memory</a:t>
            </a:r>
            <a:endParaRPr lang="en-GB" dirty="0"/>
          </a:p>
        </p:txBody>
      </p:sp>
      <p:sp>
        <p:nvSpPr>
          <p:cNvPr id="3" name="Content Placeholder 2">
            <a:extLst>
              <a:ext uri="{FF2B5EF4-FFF2-40B4-BE49-F238E27FC236}">
                <a16:creationId xmlns:a16="http://schemas.microsoft.com/office/drawing/2014/main" id="{B82654BE-81D5-9D4D-4109-6DBF22F5B784}"/>
              </a:ext>
            </a:extLst>
          </p:cNvPr>
          <p:cNvSpPr>
            <a:spLocks noGrp="1"/>
          </p:cNvSpPr>
          <p:nvPr>
            <p:ph idx="1"/>
          </p:nvPr>
        </p:nvSpPr>
        <p:spPr/>
        <p:txBody>
          <a:bodyPr>
            <a:normAutofit fontScale="92500" lnSpcReduction="10000"/>
          </a:bodyPr>
          <a:lstStyle/>
          <a:p>
            <a:r>
              <a:rPr lang="en-GB" dirty="0"/>
              <a:t>C:\code\agentic_ai\4_langgraph\8_lab8_adding_memory.py</a:t>
            </a:r>
          </a:p>
          <a:p>
            <a:r>
              <a:rPr lang="en-GB" dirty="0"/>
              <a:t>Retry the previous conversation, using</a:t>
            </a:r>
          </a:p>
          <a:p>
            <a:pPr lvl="1"/>
            <a:r>
              <a:rPr lang="en-US" sz="1800" dirty="0">
                <a:solidFill>
                  <a:srgbClr val="FF0000"/>
                </a:solidFill>
                <a:latin typeface="Cascadia Code" panose="020B0609020000020004" pitchFamily="49" charset="0"/>
                <a:cs typeface="Cascadia Code" panose="020B0609020000020004" pitchFamily="49" charset="0"/>
              </a:rPr>
              <a:t>from </a:t>
            </a:r>
            <a:r>
              <a:rPr lang="en-US" sz="1800" dirty="0" err="1">
                <a:solidFill>
                  <a:srgbClr val="FF0000"/>
                </a:solidFill>
                <a:latin typeface="Cascadia Code" panose="020B0609020000020004" pitchFamily="49" charset="0"/>
                <a:cs typeface="Cascadia Code" panose="020B0609020000020004" pitchFamily="49" charset="0"/>
              </a:rPr>
              <a:t>langgraph.checkpoint.memory</a:t>
            </a:r>
            <a:r>
              <a:rPr lang="en-US" sz="1800" dirty="0">
                <a:solidFill>
                  <a:srgbClr val="FF0000"/>
                </a:solidFill>
                <a:latin typeface="Cascadia Code" panose="020B0609020000020004" pitchFamily="49" charset="0"/>
                <a:cs typeface="Cascadia Code" panose="020B0609020000020004" pitchFamily="49" charset="0"/>
              </a:rPr>
              <a:t> import </a:t>
            </a:r>
            <a:r>
              <a:rPr lang="en-US" sz="1800" dirty="0" err="1">
                <a:solidFill>
                  <a:srgbClr val="FF0000"/>
                </a:solidFill>
                <a:latin typeface="Cascadia Code" panose="020B0609020000020004" pitchFamily="49" charset="0"/>
                <a:cs typeface="Cascadia Code" panose="020B0609020000020004" pitchFamily="49" charset="0"/>
              </a:rPr>
              <a:t>MemorySaver</a:t>
            </a:r>
            <a:endParaRPr lang="en-US" sz="1800" dirty="0">
              <a:solidFill>
                <a:srgbClr val="FF0000"/>
              </a:solidFill>
              <a:latin typeface="Cascadia Code" panose="020B0609020000020004" pitchFamily="49" charset="0"/>
              <a:cs typeface="Cascadia Code" panose="020B0609020000020004" pitchFamily="49" charset="0"/>
            </a:endParaRPr>
          </a:p>
          <a:p>
            <a:pPr lvl="1"/>
            <a:r>
              <a:rPr lang="en-US" sz="1800" dirty="0">
                <a:solidFill>
                  <a:srgbClr val="FF0000"/>
                </a:solidFill>
                <a:latin typeface="Cascadia Code" panose="020B0609020000020004" pitchFamily="49" charset="0"/>
                <a:cs typeface="Cascadia Code" panose="020B0609020000020004" pitchFamily="49" charset="0"/>
              </a:rPr>
              <a:t>memory = </a:t>
            </a:r>
            <a:r>
              <a:rPr lang="en-US" sz="1800" dirty="0" err="1">
                <a:solidFill>
                  <a:srgbClr val="FF0000"/>
                </a:solidFill>
                <a:latin typeface="Cascadia Code" panose="020B0609020000020004" pitchFamily="49" charset="0"/>
                <a:cs typeface="Cascadia Code" panose="020B0609020000020004" pitchFamily="49" charset="0"/>
              </a:rPr>
              <a:t>MemorySaver</a:t>
            </a:r>
            <a:r>
              <a:rPr lang="en-US" sz="1800" dirty="0">
                <a:solidFill>
                  <a:srgbClr val="FF0000"/>
                </a:solidFill>
                <a:latin typeface="Cascadia Code" panose="020B0609020000020004" pitchFamily="49" charset="0"/>
                <a:cs typeface="Cascadia Code" panose="020B0609020000020004" pitchFamily="49" charset="0"/>
              </a:rPr>
              <a:t>()</a:t>
            </a:r>
            <a:endParaRPr lang="en-US" dirty="0">
              <a:solidFill>
                <a:srgbClr val="FF0000"/>
              </a:solidFill>
              <a:latin typeface="Cascadia Code" panose="020B0609020000020004" pitchFamily="49" charset="0"/>
              <a:cs typeface="Cascadia Code" panose="020B0609020000020004" pitchFamily="49" charset="0"/>
            </a:endParaRPr>
          </a:p>
          <a:p>
            <a:pPr lvl="1"/>
            <a:r>
              <a:rPr lang="en-GB" dirty="0"/>
              <a:t>Creates temporary, in-memory checkpoint store to keep state by thread ID and automatically handles </a:t>
            </a:r>
            <a:r>
              <a:rPr lang="en-GB" dirty="0" err="1"/>
              <a:t>save_state</a:t>
            </a:r>
            <a:r>
              <a:rPr lang="en-GB" dirty="0"/>
              <a:t>() and </a:t>
            </a:r>
            <a:r>
              <a:rPr lang="en-GB" dirty="0" err="1"/>
              <a:t>load_state</a:t>
            </a:r>
            <a:r>
              <a:rPr lang="en-GB" dirty="0"/>
              <a:t>() internally</a:t>
            </a:r>
          </a:p>
          <a:p>
            <a:pPr lvl="1"/>
            <a:r>
              <a:rPr lang="en-GB" dirty="0"/>
              <a:t>Note that graph is now compiled with the check pointer</a:t>
            </a:r>
          </a:p>
          <a:p>
            <a:pPr lvl="1"/>
            <a:endParaRPr lang="en-GB" dirty="0"/>
          </a:p>
          <a:p>
            <a:pPr lvl="1"/>
            <a:r>
              <a:rPr lang="en-US" sz="1800" dirty="0">
                <a:solidFill>
                  <a:srgbClr val="FF0000"/>
                </a:solidFill>
                <a:latin typeface="Cascadia Code" panose="020B0609020000020004" pitchFamily="49" charset="0"/>
                <a:cs typeface="Cascadia Code" panose="020B0609020000020004" pitchFamily="49" charset="0"/>
              </a:rPr>
              <a:t>config = {"configurable": {"</a:t>
            </a:r>
            <a:r>
              <a:rPr lang="en-US" sz="1800" dirty="0" err="1">
                <a:solidFill>
                  <a:srgbClr val="FF0000"/>
                </a:solidFill>
                <a:latin typeface="Cascadia Code" panose="020B0609020000020004" pitchFamily="49" charset="0"/>
                <a:cs typeface="Cascadia Code" panose="020B0609020000020004" pitchFamily="49" charset="0"/>
              </a:rPr>
              <a:t>thread_id</a:t>
            </a:r>
            <a:r>
              <a:rPr lang="en-US" sz="1800" dirty="0">
                <a:solidFill>
                  <a:srgbClr val="FF0000"/>
                </a:solidFill>
                <a:latin typeface="Cascadia Code" panose="020B0609020000020004" pitchFamily="49" charset="0"/>
                <a:cs typeface="Cascadia Code" panose="020B0609020000020004" pitchFamily="49" charset="0"/>
              </a:rPr>
              <a:t>": "1"}}</a:t>
            </a:r>
          </a:p>
          <a:p>
            <a:pPr lvl="1"/>
            <a:r>
              <a:rPr lang="en-GB" dirty="0"/>
              <a:t>Like saying: all steps in this conversation belong to session id 1</a:t>
            </a:r>
          </a:p>
          <a:p>
            <a:pPr lvl="1"/>
            <a:endParaRPr lang="en-GB" dirty="0"/>
          </a:p>
          <a:p>
            <a:pPr lvl="1"/>
            <a:r>
              <a:rPr lang="en-US" sz="1800" dirty="0">
                <a:solidFill>
                  <a:srgbClr val="FF0000"/>
                </a:solidFill>
                <a:latin typeface="Cascadia Code" panose="020B0609020000020004" pitchFamily="49" charset="0"/>
                <a:cs typeface="Cascadia Code" panose="020B0609020000020004" pitchFamily="49" charset="0"/>
              </a:rPr>
              <a:t>result = </a:t>
            </a:r>
            <a:r>
              <a:rPr lang="en-US" sz="1800" dirty="0" err="1">
                <a:solidFill>
                  <a:srgbClr val="FF0000"/>
                </a:solidFill>
                <a:latin typeface="Cascadia Code" panose="020B0609020000020004" pitchFamily="49" charset="0"/>
                <a:cs typeface="Cascadia Code" panose="020B0609020000020004" pitchFamily="49" charset="0"/>
              </a:rPr>
              <a:t>graph.invoke</a:t>
            </a:r>
            <a:r>
              <a:rPr lang="en-US" sz="1800" dirty="0">
                <a:solidFill>
                  <a:srgbClr val="FF0000"/>
                </a:solidFill>
                <a:latin typeface="Cascadia Code" panose="020B0609020000020004" pitchFamily="49" charset="0"/>
                <a:cs typeface="Cascadia Code" panose="020B0609020000020004" pitchFamily="49" charset="0"/>
              </a:rPr>
              <a:t>({...}, config=config)</a:t>
            </a:r>
          </a:p>
          <a:p>
            <a:pPr lvl="1"/>
            <a:r>
              <a:rPr lang="en-GB" dirty="0"/>
              <a:t>When invoking, the config is provided</a:t>
            </a:r>
          </a:p>
        </p:txBody>
      </p:sp>
    </p:spTree>
    <p:extLst>
      <p:ext uri="{BB962C8B-B14F-4D97-AF65-F5344CB8AC3E}">
        <p14:creationId xmlns:p14="http://schemas.microsoft.com/office/powerpoint/2010/main" val="123760143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8D18-9C6E-0BAF-4B5C-5E3664D88C48}"/>
              </a:ext>
            </a:extLst>
          </p:cNvPr>
          <p:cNvSpPr>
            <a:spLocks noGrp="1"/>
          </p:cNvSpPr>
          <p:nvPr>
            <p:ph type="title"/>
          </p:nvPr>
        </p:nvSpPr>
        <p:spPr/>
        <p:txBody>
          <a:bodyPr/>
          <a:lstStyle/>
          <a:p>
            <a:r>
              <a:rPr lang="en-IN" dirty="0"/>
              <a:t>Maintaining State in In-Memory Database</a:t>
            </a:r>
            <a:endParaRPr lang="en-GB" dirty="0"/>
          </a:p>
        </p:txBody>
      </p:sp>
      <p:sp>
        <p:nvSpPr>
          <p:cNvPr id="3" name="Content Placeholder 2">
            <a:extLst>
              <a:ext uri="{FF2B5EF4-FFF2-40B4-BE49-F238E27FC236}">
                <a16:creationId xmlns:a16="http://schemas.microsoft.com/office/drawing/2014/main" id="{46D7B9D2-EDEE-F43E-BF9E-882794E1A5FE}"/>
              </a:ext>
            </a:extLst>
          </p:cNvPr>
          <p:cNvSpPr>
            <a:spLocks noGrp="1"/>
          </p:cNvSpPr>
          <p:nvPr>
            <p:ph idx="1"/>
          </p:nvPr>
        </p:nvSpPr>
        <p:spPr/>
        <p:txBody>
          <a:bodyPr/>
          <a:lstStyle/>
          <a:p>
            <a:r>
              <a:rPr lang="en-IN" dirty="0"/>
              <a:t>Code: C:\code\agentic_ai\4_langgraph\9_lab9_add_memory_sqlite.py</a:t>
            </a:r>
          </a:p>
          <a:p>
            <a:r>
              <a:rPr lang="en-IN" dirty="0"/>
              <a:t>pip    install    </a:t>
            </a:r>
            <a:r>
              <a:rPr lang="en-IN" dirty="0" err="1"/>
              <a:t>langgraph</a:t>
            </a:r>
            <a:r>
              <a:rPr lang="en-IN" dirty="0"/>
              <a:t>-checkpoint-</a:t>
            </a:r>
            <a:r>
              <a:rPr lang="en-IN" dirty="0" err="1"/>
              <a:t>sqlite</a:t>
            </a:r>
            <a:endParaRPr lang="en-IN" dirty="0"/>
          </a:p>
          <a:p>
            <a:r>
              <a:rPr lang="en-IN" dirty="0"/>
              <a:t>Try saying “Hi”, then give your name, close browser, again open chat URL, again say “Hi”</a:t>
            </a:r>
            <a:endParaRPr lang="en-GB" dirty="0"/>
          </a:p>
        </p:txBody>
      </p:sp>
    </p:spTree>
    <p:extLst>
      <p:ext uri="{BB962C8B-B14F-4D97-AF65-F5344CB8AC3E}">
        <p14:creationId xmlns:p14="http://schemas.microsoft.com/office/powerpoint/2010/main" val="16640501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719D04-4105-4C5E-0E2A-549EE2B0DE06}"/>
              </a:ext>
            </a:extLst>
          </p:cNvPr>
          <p:cNvSpPr>
            <a:spLocks noGrp="1"/>
          </p:cNvSpPr>
          <p:nvPr>
            <p:ph type="title"/>
          </p:nvPr>
        </p:nvSpPr>
        <p:spPr/>
        <p:txBody>
          <a:bodyPr/>
          <a:lstStyle/>
          <a:p>
            <a:r>
              <a:rPr lang="en-IN" dirty="0"/>
              <a:t>Model Context Protocol (MCP)</a:t>
            </a:r>
            <a:endParaRPr lang="en-GB" dirty="0"/>
          </a:p>
        </p:txBody>
      </p:sp>
      <p:sp>
        <p:nvSpPr>
          <p:cNvPr id="5" name="Text Placeholder 4">
            <a:extLst>
              <a:ext uri="{FF2B5EF4-FFF2-40B4-BE49-F238E27FC236}">
                <a16:creationId xmlns:a16="http://schemas.microsoft.com/office/drawing/2014/main" id="{9C64A047-1353-0970-D7C3-CE4206BE8BE9}"/>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3795182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290A-623D-2631-7647-2C2DCEF25218}"/>
              </a:ext>
            </a:extLst>
          </p:cNvPr>
          <p:cNvSpPr>
            <a:spLocks noGrp="1"/>
          </p:cNvSpPr>
          <p:nvPr>
            <p:ph type="title"/>
          </p:nvPr>
        </p:nvSpPr>
        <p:spPr/>
        <p:txBody>
          <a:bodyPr/>
          <a:lstStyle/>
          <a:p>
            <a:r>
              <a:rPr lang="en-IN" dirty="0"/>
              <a:t>MCP Basics</a:t>
            </a:r>
            <a:endParaRPr lang="en-GB" dirty="0"/>
          </a:p>
        </p:txBody>
      </p:sp>
      <p:sp>
        <p:nvSpPr>
          <p:cNvPr id="3" name="Content Placeholder 2">
            <a:extLst>
              <a:ext uri="{FF2B5EF4-FFF2-40B4-BE49-F238E27FC236}">
                <a16:creationId xmlns:a16="http://schemas.microsoft.com/office/drawing/2014/main" id="{CDE0EE5C-2101-CA0B-9F74-01A3648D08FB}"/>
              </a:ext>
            </a:extLst>
          </p:cNvPr>
          <p:cNvSpPr>
            <a:spLocks noGrp="1"/>
          </p:cNvSpPr>
          <p:nvPr>
            <p:ph idx="1"/>
          </p:nvPr>
        </p:nvSpPr>
        <p:spPr/>
        <p:txBody>
          <a:bodyPr>
            <a:normAutofit lnSpcReduction="10000"/>
          </a:bodyPr>
          <a:lstStyle/>
          <a:p>
            <a:r>
              <a:rPr lang="en-IN" b="1" dirty="0"/>
              <a:t>Model Context Protocol (MCP)</a:t>
            </a:r>
            <a:r>
              <a:rPr lang="en-IN" dirty="0"/>
              <a:t> is not</a:t>
            </a:r>
          </a:p>
          <a:p>
            <a:pPr lvl="1"/>
            <a:r>
              <a:rPr lang="en-IN" dirty="0"/>
              <a:t>A framework for building agents</a:t>
            </a:r>
          </a:p>
          <a:p>
            <a:pPr lvl="1"/>
            <a:r>
              <a:rPr lang="en-IN" dirty="0"/>
              <a:t>A fundamental change to how agents work</a:t>
            </a:r>
          </a:p>
          <a:p>
            <a:pPr lvl="1"/>
            <a:r>
              <a:rPr lang="en-IN" dirty="0"/>
              <a:t>A way to code agents</a:t>
            </a:r>
          </a:p>
          <a:p>
            <a:r>
              <a:rPr lang="en-IN" dirty="0"/>
              <a:t>It is</a:t>
            </a:r>
          </a:p>
          <a:p>
            <a:pPr lvl="1"/>
            <a:r>
              <a:rPr lang="en-IN" dirty="0"/>
              <a:t>A protocol</a:t>
            </a:r>
          </a:p>
          <a:p>
            <a:pPr lvl="1"/>
            <a:r>
              <a:rPr lang="en-IN" dirty="0"/>
              <a:t>A simple way to integrate tools, resources, prompts</a:t>
            </a:r>
          </a:p>
          <a:p>
            <a:pPr lvl="1"/>
            <a:r>
              <a:rPr lang="en-IN" i="1" dirty="0"/>
              <a:t>A USBC-C port for AI applications</a:t>
            </a:r>
          </a:p>
          <a:p>
            <a:r>
              <a:rPr lang="en-US" dirty="0"/>
              <a:t>MCP is a protocol that allows AI assistants (like Claude) to interact with external tools and data sources in a standardized way</a:t>
            </a:r>
          </a:p>
          <a:p>
            <a:r>
              <a:rPr lang="en-US" dirty="0"/>
              <a:t>Think of it as an API specifically designed for AI interactions</a:t>
            </a:r>
            <a:endParaRPr lang="en-IN" dirty="0"/>
          </a:p>
          <a:p>
            <a:endParaRPr lang="en-GB" dirty="0"/>
          </a:p>
        </p:txBody>
      </p:sp>
      <p:sp>
        <p:nvSpPr>
          <p:cNvPr id="4" name="TextBox 3">
            <a:extLst>
              <a:ext uri="{FF2B5EF4-FFF2-40B4-BE49-F238E27FC236}">
                <a16:creationId xmlns:a16="http://schemas.microsoft.com/office/drawing/2014/main" id="{4179F003-C5C5-47BD-42CB-7797032690B2}"/>
              </a:ext>
            </a:extLst>
          </p:cNvPr>
          <p:cNvSpPr txBox="1"/>
          <p:nvPr/>
        </p:nvSpPr>
        <p:spPr>
          <a:xfrm>
            <a:off x="7378022" y="1690688"/>
            <a:ext cx="1765978" cy="1200329"/>
          </a:xfrm>
          <a:prstGeom prst="rect">
            <a:avLst/>
          </a:prstGeom>
          <a:solidFill>
            <a:schemeClr val="accent3">
              <a:lumMod val="20000"/>
              <a:lumOff val="80000"/>
            </a:schemeClr>
          </a:solidFill>
        </p:spPr>
        <p:txBody>
          <a:bodyPr wrap="square" rtlCol="0">
            <a:spAutoFit/>
          </a:bodyPr>
          <a:lstStyle/>
          <a:p>
            <a:pPr algn="ctr"/>
            <a:r>
              <a:rPr lang="en-IN" b="1" dirty="0">
                <a:solidFill>
                  <a:srgbClr val="FF0000"/>
                </a:solidFill>
              </a:rPr>
              <a:t>MCP Client</a:t>
            </a:r>
          </a:p>
          <a:p>
            <a:pPr algn="ctr"/>
            <a:r>
              <a:rPr lang="en-IN" b="1" dirty="0">
                <a:solidFill>
                  <a:srgbClr val="FF0000"/>
                </a:solidFill>
              </a:rPr>
              <a:t>(Our Python script/Claude etc)</a:t>
            </a:r>
            <a:endParaRPr lang="en-GB" b="1" dirty="0">
              <a:solidFill>
                <a:srgbClr val="FF0000"/>
              </a:solidFill>
            </a:endParaRPr>
          </a:p>
        </p:txBody>
      </p:sp>
      <p:sp>
        <p:nvSpPr>
          <p:cNvPr id="5" name="TextBox 4">
            <a:extLst>
              <a:ext uri="{FF2B5EF4-FFF2-40B4-BE49-F238E27FC236}">
                <a16:creationId xmlns:a16="http://schemas.microsoft.com/office/drawing/2014/main" id="{4F92BF3C-24F1-2060-8713-C4DBBDA08014}"/>
              </a:ext>
            </a:extLst>
          </p:cNvPr>
          <p:cNvSpPr txBox="1"/>
          <p:nvPr/>
        </p:nvSpPr>
        <p:spPr>
          <a:xfrm>
            <a:off x="10134019" y="1690688"/>
            <a:ext cx="1765978" cy="1200329"/>
          </a:xfrm>
          <a:prstGeom prst="rect">
            <a:avLst/>
          </a:prstGeom>
          <a:solidFill>
            <a:schemeClr val="accent3">
              <a:lumMod val="20000"/>
              <a:lumOff val="80000"/>
            </a:schemeClr>
          </a:solidFill>
        </p:spPr>
        <p:txBody>
          <a:bodyPr wrap="square" rtlCol="0">
            <a:spAutoFit/>
          </a:bodyPr>
          <a:lstStyle/>
          <a:p>
            <a:pPr algn="ctr"/>
            <a:r>
              <a:rPr lang="en-IN" b="1" dirty="0">
                <a:solidFill>
                  <a:srgbClr val="FF0000"/>
                </a:solidFill>
              </a:rPr>
              <a:t>MCP Server</a:t>
            </a:r>
          </a:p>
          <a:p>
            <a:pPr algn="ctr"/>
            <a:r>
              <a:rPr lang="en-IN" b="1" dirty="0">
                <a:solidFill>
                  <a:srgbClr val="FF0000"/>
                </a:solidFill>
              </a:rPr>
              <a:t>(Our Tools and Data Sources)</a:t>
            </a:r>
          </a:p>
          <a:p>
            <a:pPr algn="ctr"/>
            <a:endParaRPr lang="en-GB" b="1" dirty="0">
              <a:solidFill>
                <a:srgbClr val="FF0000"/>
              </a:solidFill>
            </a:endParaRPr>
          </a:p>
        </p:txBody>
      </p:sp>
      <p:sp>
        <p:nvSpPr>
          <p:cNvPr id="6" name="Arrow: Left-Right 5">
            <a:extLst>
              <a:ext uri="{FF2B5EF4-FFF2-40B4-BE49-F238E27FC236}">
                <a16:creationId xmlns:a16="http://schemas.microsoft.com/office/drawing/2014/main" id="{D72C30C0-12E6-A67B-E360-7552E4015929}"/>
              </a:ext>
            </a:extLst>
          </p:cNvPr>
          <p:cNvSpPr/>
          <p:nvPr/>
        </p:nvSpPr>
        <p:spPr>
          <a:xfrm>
            <a:off x="9128877" y="2056272"/>
            <a:ext cx="1005142" cy="44673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MCP</a:t>
            </a:r>
            <a:endParaRPr lang="en-GB" dirty="0"/>
          </a:p>
        </p:txBody>
      </p:sp>
    </p:spTree>
    <p:extLst>
      <p:ext uri="{BB962C8B-B14F-4D97-AF65-F5344CB8AC3E}">
        <p14:creationId xmlns:p14="http://schemas.microsoft.com/office/powerpoint/2010/main" val="76884620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D505F-1D53-A6BE-7BD2-F8CD0873D152}"/>
              </a:ext>
            </a:extLst>
          </p:cNvPr>
          <p:cNvSpPr>
            <a:spLocks noGrp="1"/>
          </p:cNvSpPr>
          <p:nvPr>
            <p:ph type="title"/>
          </p:nvPr>
        </p:nvSpPr>
        <p:spPr/>
        <p:txBody>
          <a:bodyPr/>
          <a:lstStyle/>
          <a:p>
            <a:r>
              <a:rPr lang="en-IN" dirty="0"/>
              <a:t>MCP Core Components</a:t>
            </a:r>
            <a:endParaRPr lang="en-GB" dirty="0"/>
          </a:p>
        </p:txBody>
      </p:sp>
      <p:sp>
        <p:nvSpPr>
          <p:cNvPr id="3" name="Content Placeholder 2">
            <a:extLst>
              <a:ext uri="{FF2B5EF4-FFF2-40B4-BE49-F238E27FC236}">
                <a16:creationId xmlns:a16="http://schemas.microsoft.com/office/drawing/2014/main" id="{918D108F-04CE-96E9-3FD8-9E2B07D54875}"/>
              </a:ext>
            </a:extLst>
          </p:cNvPr>
          <p:cNvSpPr>
            <a:spLocks noGrp="1"/>
          </p:cNvSpPr>
          <p:nvPr>
            <p:ph idx="1"/>
          </p:nvPr>
        </p:nvSpPr>
        <p:spPr/>
        <p:txBody>
          <a:bodyPr>
            <a:normAutofit lnSpcReduction="10000"/>
          </a:bodyPr>
          <a:lstStyle/>
          <a:p>
            <a:r>
              <a:rPr lang="en-IN" b="1" dirty="0"/>
              <a:t>Host</a:t>
            </a:r>
            <a:r>
              <a:rPr lang="en-IN" dirty="0"/>
              <a:t>: An LLM application like Claude Desktop or even VS Code</a:t>
            </a:r>
          </a:p>
          <a:p>
            <a:r>
              <a:rPr lang="en-IN" b="1" dirty="0"/>
              <a:t>MCP Client</a:t>
            </a:r>
            <a:r>
              <a:rPr lang="en-IN" dirty="0"/>
              <a:t>: Lives inside the Host and connects 1:1 to MCP Server</a:t>
            </a:r>
          </a:p>
          <a:p>
            <a:r>
              <a:rPr lang="en-IN" b="1" dirty="0"/>
              <a:t>MCP Server</a:t>
            </a:r>
            <a:r>
              <a:rPr lang="en-IN" dirty="0"/>
              <a:t>: Provides tools, context, and prompts (Can be remote/local)</a:t>
            </a:r>
          </a:p>
          <a:p>
            <a:r>
              <a:rPr lang="en-IN" dirty="0"/>
              <a:t>MCP handles all complex things such as</a:t>
            </a:r>
          </a:p>
          <a:p>
            <a:pPr lvl="1"/>
            <a:r>
              <a:rPr lang="en-IN" dirty="0"/>
              <a:t>JSON-RPC communication</a:t>
            </a:r>
          </a:p>
          <a:p>
            <a:pPr lvl="1"/>
            <a:r>
              <a:rPr lang="en-IN" dirty="0"/>
              <a:t>Schema validation</a:t>
            </a:r>
          </a:p>
          <a:p>
            <a:pPr lvl="1"/>
            <a:r>
              <a:rPr lang="en-IN" dirty="0"/>
              <a:t>Error handling</a:t>
            </a:r>
          </a:p>
          <a:p>
            <a:pPr lvl="1"/>
            <a:r>
              <a:rPr lang="en-IN" dirty="0"/>
              <a:t>Type safety</a:t>
            </a:r>
          </a:p>
          <a:p>
            <a:pPr lvl="1"/>
            <a:r>
              <a:rPr lang="en-IN" dirty="0"/>
              <a:t>Auto-discovery</a:t>
            </a:r>
          </a:p>
          <a:p>
            <a:endParaRPr lang="en-GB" dirty="0"/>
          </a:p>
        </p:txBody>
      </p:sp>
      <p:sp>
        <p:nvSpPr>
          <p:cNvPr id="4" name="TextBox 3">
            <a:extLst>
              <a:ext uri="{FF2B5EF4-FFF2-40B4-BE49-F238E27FC236}">
                <a16:creationId xmlns:a16="http://schemas.microsoft.com/office/drawing/2014/main" id="{D3099E17-F2E1-87DB-4E4B-FDABA7386F06}"/>
              </a:ext>
            </a:extLst>
          </p:cNvPr>
          <p:cNvSpPr txBox="1"/>
          <p:nvPr/>
        </p:nvSpPr>
        <p:spPr>
          <a:xfrm>
            <a:off x="7817770" y="3678128"/>
            <a:ext cx="1130785" cy="646331"/>
          </a:xfrm>
          <a:prstGeom prst="rect">
            <a:avLst/>
          </a:prstGeom>
          <a:solidFill>
            <a:schemeClr val="accent4">
              <a:lumMod val="20000"/>
              <a:lumOff val="80000"/>
            </a:schemeClr>
          </a:solidFill>
        </p:spPr>
        <p:txBody>
          <a:bodyPr wrap="square" rtlCol="0">
            <a:spAutoFit/>
          </a:bodyPr>
          <a:lstStyle/>
          <a:p>
            <a:pPr algn="ctr"/>
            <a:r>
              <a:rPr lang="en-IN" dirty="0"/>
              <a:t>MCP Client 1</a:t>
            </a:r>
            <a:endParaRPr lang="en-GB" dirty="0"/>
          </a:p>
        </p:txBody>
      </p:sp>
      <p:sp>
        <p:nvSpPr>
          <p:cNvPr id="5" name="TextBox 4">
            <a:extLst>
              <a:ext uri="{FF2B5EF4-FFF2-40B4-BE49-F238E27FC236}">
                <a16:creationId xmlns:a16="http://schemas.microsoft.com/office/drawing/2014/main" id="{B60CA9E3-D876-3958-14ED-047AF074AF57}"/>
              </a:ext>
            </a:extLst>
          </p:cNvPr>
          <p:cNvSpPr txBox="1"/>
          <p:nvPr/>
        </p:nvSpPr>
        <p:spPr>
          <a:xfrm>
            <a:off x="9107935" y="3678127"/>
            <a:ext cx="1130785" cy="646331"/>
          </a:xfrm>
          <a:prstGeom prst="rect">
            <a:avLst/>
          </a:prstGeom>
          <a:solidFill>
            <a:schemeClr val="accent4">
              <a:lumMod val="20000"/>
              <a:lumOff val="80000"/>
            </a:schemeClr>
          </a:solidFill>
        </p:spPr>
        <p:txBody>
          <a:bodyPr wrap="square" rtlCol="0">
            <a:spAutoFit/>
          </a:bodyPr>
          <a:lstStyle/>
          <a:p>
            <a:pPr algn="ctr"/>
            <a:r>
              <a:rPr lang="en-IN" dirty="0"/>
              <a:t>MCP Client 2</a:t>
            </a:r>
            <a:endParaRPr lang="en-GB" dirty="0"/>
          </a:p>
        </p:txBody>
      </p:sp>
      <p:sp>
        <p:nvSpPr>
          <p:cNvPr id="6" name="TextBox 5">
            <a:extLst>
              <a:ext uri="{FF2B5EF4-FFF2-40B4-BE49-F238E27FC236}">
                <a16:creationId xmlns:a16="http://schemas.microsoft.com/office/drawing/2014/main" id="{9FC5EDD8-8F8D-4514-D743-532D4BD009AD}"/>
              </a:ext>
            </a:extLst>
          </p:cNvPr>
          <p:cNvSpPr txBox="1"/>
          <p:nvPr/>
        </p:nvSpPr>
        <p:spPr>
          <a:xfrm>
            <a:off x="10398100" y="3678126"/>
            <a:ext cx="1130785" cy="646331"/>
          </a:xfrm>
          <a:prstGeom prst="rect">
            <a:avLst/>
          </a:prstGeom>
          <a:solidFill>
            <a:schemeClr val="accent4">
              <a:lumMod val="20000"/>
              <a:lumOff val="80000"/>
            </a:schemeClr>
          </a:solidFill>
        </p:spPr>
        <p:txBody>
          <a:bodyPr wrap="square" rtlCol="0">
            <a:spAutoFit/>
          </a:bodyPr>
          <a:lstStyle/>
          <a:p>
            <a:pPr algn="ctr"/>
            <a:r>
              <a:rPr lang="en-IN" dirty="0"/>
              <a:t>MCP Client 3</a:t>
            </a:r>
            <a:endParaRPr lang="en-GB" dirty="0"/>
          </a:p>
        </p:txBody>
      </p:sp>
      <p:sp>
        <p:nvSpPr>
          <p:cNvPr id="7" name="TextBox 6">
            <a:extLst>
              <a:ext uri="{FF2B5EF4-FFF2-40B4-BE49-F238E27FC236}">
                <a16:creationId xmlns:a16="http://schemas.microsoft.com/office/drawing/2014/main" id="{150B2E0A-4FCE-2C84-036B-24DCD4B72176}"/>
              </a:ext>
            </a:extLst>
          </p:cNvPr>
          <p:cNvSpPr txBox="1"/>
          <p:nvPr/>
        </p:nvSpPr>
        <p:spPr>
          <a:xfrm>
            <a:off x="7817770" y="5205618"/>
            <a:ext cx="1130785" cy="1200329"/>
          </a:xfrm>
          <a:prstGeom prst="rect">
            <a:avLst/>
          </a:prstGeom>
          <a:solidFill>
            <a:schemeClr val="accent6">
              <a:lumMod val="60000"/>
              <a:lumOff val="40000"/>
            </a:schemeClr>
          </a:solidFill>
        </p:spPr>
        <p:txBody>
          <a:bodyPr wrap="square" rtlCol="0">
            <a:spAutoFit/>
          </a:bodyPr>
          <a:lstStyle/>
          <a:p>
            <a:pPr algn="ctr"/>
            <a:r>
              <a:rPr lang="en-IN" dirty="0"/>
              <a:t>MCP Server 1 (e.g. Sentry)</a:t>
            </a:r>
            <a:endParaRPr lang="en-GB" dirty="0"/>
          </a:p>
        </p:txBody>
      </p:sp>
      <p:sp>
        <p:nvSpPr>
          <p:cNvPr id="8" name="TextBox 7">
            <a:extLst>
              <a:ext uri="{FF2B5EF4-FFF2-40B4-BE49-F238E27FC236}">
                <a16:creationId xmlns:a16="http://schemas.microsoft.com/office/drawing/2014/main" id="{D342D9D5-3FE5-A184-0910-6388FA085D12}"/>
              </a:ext>
            </a:extLst>
          </p:cNvPr>
          <p:cNvSpPr txBox="1"/>
          <p:nvPr/>
        </p:nvSpPr>
        <p:spPr>
          <a:xfrm>
            <a:off x="9142835" y="5205617"/>
            <a:ext cx="1130785" cy="1200329"/>
          </a:xfrm>
          <a:prstGeom prst="rect">
            <a:avLst/>
          </a:prstGeom>
          <a:solidFill>
            <a:schemeClr val="accent6">
              <a:lumMod val="60000"/>
              <a:lumOff val="40000"/>
            </a:schemeClr>
          </a:solidFill>
        </p:spPr>
        <p:txBody>
          <a:bodyPr wrap="square" rtlCol="0">
            <a:spAutoFit/>
          </a:bodyPr>
          <a:lstStyle/>
          <a:p>
            <a:pPr algn="ctr"/>
            <a:r>
              <a:rPr lang="en-IN" dirty="0"/>
              <a:t>MCP Server 2 (e.g. </a:t>
            </a:r>
            <a:r>
              <a:rPr lang="en-IN" sz="1600" dirty="0"/>
              <a:t>Filesystem</a:t>
            </a:r>
            <a:r>
              <a:rPr lang="en-IN" dirty="0"/>
              <a:t>)</a:t>
            </a:r>
            <a:endParaRPr lang="en-GB" dirty="0"/>
          </a:p>
        </p:txBody>
      </p:sp>
      <p:sp>
        <p:nvSpPr>
          <p:cNvPr id="9" name="TextBox 8">
            <a:extLst>
              <a:ext uri="{FF2B5EF4-FFF2-40B4-BE49-F238E27FC236}">
                <a16:creationId xmlns:a16="http://schemas.microsoft.com/office/drawing/2014/main" id="{0CBD673F-4A4C-489F-A9DD-35A2EBAA1DD8}"/>
              </a:ext>
            </a:extLst>
          </p:cNvPr>
          <p:cNvSpPr txBox="1"/>
          <p:nvPr/>
        </p:nvSpPr>
        <p:spPr>
          <a:xfrm>
            <a:off x="10467900" y="5205616"/>
            <a:ext cx="1130785" cy="1200329"/>
          </a:xfrm>
          <a:prstGeom prst="rect">
            <a:avLst/>
          </a:prstGeom>
          <a:solidFill>
            <a:schemeClr val="accent6">
              <a:lumMod val="60000"/>
              <a:lumOff val="40000"/>
            </a:schemeClr>
          </a:solidFill>
        </p:spPr>
        <p:txBody>
          <a:bodyPr wrap="square" rtlCol="0">
            <a:spAutoFit/>
          </a:bodyPr>
          <a:lstStyle/>
          <a:p>
            <a:pPr algn="ctr"/>
            <a:r>
              <a:rPr lang="en-IN" dirty="0"/>
              <a:t>MCP Server 3 (e.g. Database)</a:t>
            </a:r>
            <a:endParaRPr lang="en-GB" dirty="0"/>
          </a:p>
        </p:txBody>
      </p:sp>
      <p:cxnSp>
        <p:nvCxnSpPr>
          <p:cNvPr id="11" name="Straight Arrow Connector 10">
            <a:extLst>
              <a:ext uri="{FF2B5EF4-FFF2-40B4-BE49-F238E27FC236}">
                <a16:creationId xmlns:a16="http://schemas.microsoft.com/office/drawing/2014/main" id="{FFFA92F2-49B2-2FA5-6AE7-2A8F8672CA60}"/>
              </a:ext>
            </a:extLst>
          </p:cNvPr>
          <p:cNvCxnSpPr>
            <a:cxnSpLocks/>
            <a:endCxn id="7" idx="0"/>
          </p:cNvCxnSpPr>
          <p:nvPr/>
        </p:nvCxnSpPr>
        <p:spPr>
          <a:xfrm>
            <a:off x="8383162" y="4324457"/>
            <a:ext cx="1" cy="881161"/>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87280E0-1041-CB9C-B229-87641E429873}"/>
              </a:ext>
            </a:extLst>
          </p:cNvPr>
          <p:cNvCxnSpPr>
            <a:cxnSpLocks/>
          </p:cNvCxnSpPr>
          <p:nvPr/>
        </p:nvCxnSpPr>
        <p:spPr>
          <a:xfrm>
            <a:off x="9708227" y="4324455"/>
            <a:ext cx="1" cy="881161"/>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FF9C55E-054B-85D6-3657-BA62A71EE8E5}"/>
              </a:ext>
            </a:extLst>
          </p:cNvPr>
          <p:cNvCxnSpPr>
            <a:cxnSpLocks/>
          </p:cNvCxnSpPr>
          <p:nvPr/>
        </p:nvCxnSpPr>
        <p:spPr>
          <a:xfrm>
            <a:off x="10998392" y="4324454"/>
            <a:ext cx="1" cy="881161"/>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2696F5C-8BE4-4418-E51F-CD02F5228C5B}"/>
              </a:ext>
            </a:extLst>
          </p:cNvPr>
          <p:cNvSpPr txBox="1"/>
          <p:nvPr/>
        </p:nvSpPr>
        <p:spPr>
          <a:xfrm>
            <a:off x="7432698" y="3354960"/>
            <a:ext cx="4391679" cy="1200329"/>
          </a:xfrm>
          <a:prstGeom prst="rect">
            <a:avLst/>
          </a:prstGeom>
          <a:solidFill>
            <a:srgbClr val="7030A0">
              <a:alpha val="20000"/>
            </a:srgbClr>
          </a:solidFill>
        </p:spPr>
        <p:txBody>
          <a:bodyPr wrap="square" rtlCol="0">
            <a:spAutoFit/>
          </a:bodyPr>
          <a:lstStyle/>
          <a:p>
            <a:pPr algn="ctr"/>
            <a:r>
              <a:rPr lang="en-IN" dirty="0"/>
              <a:t>MCP Host (AI Application)</a:t>
            </a:r>
          </a:p>
          <a:p>
            <a:pPr algn="ctr"/>
            <a:endParaRPr lang="en-IN" dirty="0"/>
          </a:p>
          <a:p>
            <a:pPr algn="ctr"/>
            <a:endParaRPr lang="en-IN" dirty="0"/>
          </a:p>
          <a:p>
            <a:pPr algn="ctr"/>
            <a:endParaRPr lang="en-GB" dirty="0"/>
          </a:p>
        </p:txBody>
      </p:sp>
    </p:spTree>
    <p:extLst>
      <p:ext uri="{BB962C8B-B14F-4D97-AF65-F5344CB8AC3E}">
        <p14:creationId xmlns:p14="http://schemas.microsoft.com/office/powerpoint/2010/main" val="313755487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CBE81-431E-D6DF-524B-19E0B049B23F}"/>
              </a:ext>
            </a:extLst>
          </p:cNvPr>
          <p:cNvSpPr>
            <a:spLocks noGrp="1"/>
          </p:cNvSpPr>
          <p:nvPr>
            <p:ph type="title"/>
          </p:nvPr>
        </p:nvSpPr>
        <p:spPr/>
        <p:txBody>
          <a:bodyPr/>
          <a:lstStyle/>
          <a:p>
            <a:r>
              <a:rPr lang="en-IN" dirty="0"/>
              <a:t>Key MCP Concepts</a:t>
            </a:r>
            <a:endParaRPr lang="en-GB" dirty="0"/>
          </a:p>
        </p:txBody>
      </p:sp>
      <p:sp>
        <p:nvSpPr>
          <p:cNvPr id="3" name="Content Placeholder 2">
            <a:extLst>
              <a:ext uri="{FF2B5EF4-FFF2-40B4-BE49-F238E27FC236}">
                <a16:creationId xmlns:a16="http://schemas.microsoft.com/office/drawing/2014/main" id="{8B451C97-8201-219C-95F8-160853B4BD6D}"/>
              </a:ext>
            </a:extLst>
          </p:cNvPr>
          <p:cNvSpPr>
            <a:spLocks noGrp="1"/>
          </p:cNvSpPr>
          <p:nvPr>
            <p:ph idx="1"/>
          </p:nvPr>
        </p:nvSpPr>
        <p:spPr/>
        <p:txBody>
          <a:bodyPr>
            <a:normAutofit lnSpcReduction="10000"/>
          </a:bodyPr>
          <a:lstStyle/>
          <a:p>
            <a:r>
              <a:rPr lang="en-IN" dirty="0"/>
              <a:t>Tools (Functions that AI can call)</a:t>
            </a:r>
          </a:p>
          <a:p>
            <a:pPr lvl="1"/>
            <a:r>
              <a:rPr lang="en-US" dirty="0"/>
              <a:t>Like API endpoints but designed for AI</a:t>
            </a:r>
          </a:p>
          <a:p>
            <a:pPr lvl="1"/>
            <a:r>
              <a:rPr lang="en-US" dirty="0"/>
              <a:t>Automatic schema generation from type hints</a:t>
            </a:r>
          </a:p>
          <a:p>
            <a:pPr lvl="1"/>
            <a:r>
              <a:rPr lang="en-US" dirty="0"/>
              <a:t>Can perform actions, computations, or data retrieval</a:t>
            </a:r>
          </a:p>
          <a:p>
            <a:r>
              <a:rPr lang="en-US" dirty="0"/>
              <a:t>Resources (Data that AI can read)</a:t>
            </a:r>
          </a:p>
          <a:p>
            <a:pPr lvl="1"/>
            <a:r>
              <a:rPr lang="en-US" sz="1800" dirty="0">
                <a:solidFill>
                  <a:srgbClr val="FF0000"/>
                </a:solidFill>
                <a:latin typeface="Cascadia Code" panose="020B0609020000020004" pitchFamily="49" charset="0"/>
                <a:cs typeface="Cascadia Code" panose="020B0609020000020004" pitchFamily="49" charset="0"/>
              </a:rPr>
              <a:t>@server.resource("file://{path}")</a:t>
            </a:r>
          </a:p>
          <a:p>
            <a:pPr lvl="1"/>
            <a:r>
              <a:rPr lang="en-US" sz="1800" dirty="0">
                <a:solidFill>
                  <a:srgbClr val="FF0000"/>
                </a:solidFill>
                <a:latin typeface="Cascadia Code" panose="020B0609020000020004" pitchFamily="49" charset="0"/>
                <a:cs typeface="Cascadia Code" panose="020B0609020000020004" pitchFamily="49" charset="0"/>
              </a:rPr>
              <a:t>def </a:t>
            </a:r>
            <a:r>
              <a:rPr lang="en-US" sz="1800" dirty="0" err="1">
                <a:solidFill>
                  <a:srgbClr val="FF0000"/>
                </a:solidFill>
                <a:latin typeface="Cascadia Code" panose="020B0609020000020004" pitchFamily="49" charset="0"/>
                <a:cs typeface="Cascadia Code" panose="020B0609020000020004" pitchFamily="49" charset="0"/>
              </a:rPr>
              <a:t>read_file</a:t>
            </a:r>
            <a:r>
              <a:rPr lang="en-US" sz="1800" dirty="0">
                <a:solidFill>
                  <a:srgbClr val="FF0000"/>
                </a:solidFill>
                <a:latin typeface="Cascadia Code" panose="020B0609020000020004" pitchFamily="49" charset="0"/>
                <a:cs typeface="Cascadia Code" panose="020B0609020000020004" pitchFamily="49" charset="0"/>
              </a:rPr>
              <a:t>(path: str) -&gt; str:</a:t>
            </a:r>
          </a:p>
          <a:p>
            <a:pPr lvl="1"/>
            <a:r>
              <a:rPr lang="en-US" sz="1800" dirty="0">
                <a:solidFill>
                  <a:srgbClr val="FF0000"/>
                </a:solidFill>
                <a:latin typeface="Cascadia Code" panose="020B0609020000020004" pitchFamily="49" charset="0"/>
                <a:cs typeface="Cascadia Code" panose="020B0609020000020004" pitchFamily="49" charset="0"/>
              </a:rPr>
              <a:t>    return open(path).read()</a:t>
            </a:r>
            <a:endParaRPr lang="en-US" dirty="0">
              <a:solidFill>
                <a:srgbClr val="FF0000"/>
              </a:solidFill>
              <a:latin typeface="Cascadia Code" panose="020B0609020000020004" pitchFamily="49" charset="0"/>
              <a:cs typeface="Cascadia Code" panose="020B0609020000020004" pitchFamily="49" charset="0"/>
            </a:endParaRPr>
          </a:p>
          <a:p>
            <a:r>
              <a:rPr lang="en-US" dirty="0"/>
              <a:t>Prompts (Templates for AI interactions)</a:t>
            </a:r>
          </a:p>
          <a:p>
            <a:pPr lvl="1"/>
            <a:r>
              <a:rPr lang="en-US" sz="1800" dirty="0">
                <a:solidFill>
                  <a:srgbClr val="FF0000"/>
                </a:solidFill>
                <a:latin typeface="Cascadia Code" panose="020B0609020000020004" pitchFamily="49" charset="0"/>
                <a:cs typeface="Cascadia Code" panose="020B0609020000020004" pitchFamily="49" charset="0"/>
              </a:rPr>
              <a:t>@server.prompt()</a:t>
            </a:r>
          </a:p>
          <a:p>
            <a:pPr lvl="1"/>
            <a:r>
              <a:rPr lang="en-US" sz="1800" dirty="0">
                <a:solidFill>
                  <a:srgbClr val="FF0000"/>
                </a:solidFill>
                <a:latin typeface="Cascadia Code" panose="020B0609020000020004" pitchFamily="49" charset="0"/>
                <a:cs typeface="Cascadia Code" panose="020B0609020000020004" pitchFamily="49" charset="0"/>
              </a:rPr>
              <a:t>def </a:t>
            </a:r>
            <a:r>
              <a:rPr lang="en-US" sz="1800" dirty="0" err="1">
                <a:solidFill>
                  <a:srgbClr val="FF0000"/>
                </a:solidFill>
                <a:latin typeface="Cascadia Code" panose="020B0609020000020004" pitchFamily="49" charset="0"/>
                <a:cs typeface="Cascadia Code" panose="020B0609020000020004" pitchFamily="49" charset="0"/>
              </a:rPr>
              <a:t>code_review</a:t>
            </a:r>
            <a:r>
              <a:rPr lang="en-US" sz="1800" dirty="0">
                <a:solidFill>
                  <a:srgbClr val="FF0000"/>
                </a:solidFill>
                <a:latin typeface="Cascadia Code" panose="020B0609020000020004" pitchFamily="49" charset="0"/>
                <a:cs typeface="Cascadia Code" panose="020B0609020000020004" pitchFamily="49" charset="0"/>
              </a:rPr>
              <a:t>(code: str) -&gt; str:</a:t>
            </a:r>
          </a:p>
          <a:p>
            <a:pPr lvl="1"/>
            <a:r>
              <a:rPr lang="en-US" sz="1800" dirty="0">
                <a:solidFill>
                  <a:srgbClr val="FF0000"/>
                </a:solidFill>
                <a:latin typeface="Cascadia Code" panose="020B0609020000020004" pitchFamily="49" charset="0"/>
                <a:cs typeface="Cascadia Code" panose="020B0609020000020004" pitchFamily="49" charset="0"/>
              </a:rPr>
              <a:t>    return </a:t>
            </a:r>
            <a:r>
              <a:rPr lang="en-US" sz="1800" dirty="0" err="1">
                <a:solidFill>
                  <a:srgbClr val="FF0000"/>
                </a:solidFill>
                <a:latin typeface="Cascadia Code" panose="020B0609020000020004" pitchFamily="49" charset="0"/>
                <a:cs typeface="Cascadia Code" panose="020B0609020000020004" pitchFamily="49" charset="0"/>
              </a:rPr>
              <a:t>f"Please</a:t>
            </a:r>
            <a:r>
              <a:rPr lang="en-US" sz="1800" dirty="0">
                <a:solidFill>
                  <a:srgbClr val="FF0000"/>
                </a:solidFill>
                <a:latin typeface="Cascadia Code" panose="020B0609020000020004" pitchFamily="49" charset="0"/>
                <a:cs typeface="Cascadia Code" panose="020B0609020000020004" pitchFamily="49" charset="0"/>
              </a:rPr>
              <a:t> review this code:\n{code}"</a:t>
            </a:r>
            <a:endParaRPr lang="en-GB" sz="1800" dirty="0">
              <a:solidFill>
                <a:srgbClr val="FF0000"/>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560480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A936-BC28-CAD9-87D1-EDC3603516FE}"/>
              </a:ext>
            </a:extLst>
          </p:cNvPr>
          <p:cNvSpPr>
            <a:spLocks noGrp="1"/>
          </p:cNvSpPr>
          <p:nvPr>
            <p:ph type="title"/>
          </p:nvPr>
        </p:nvSpPr>
        <p:spPr/>
        <p:txBody>
          <a:bodyPr/>
          <a:lstStyle/>
          <a:p>
            <a:r>
              <a:rPr lang="en-IN" dirty="0"/>
              <a:t>First Agentic AI Demo</a:t>
            </a:r>
            <a:endParaRPr lang="en-GB" dirty="0"/>
          </a:p>
        </p:txBody>
      </p:sp>
      <p:sp>
        <p:nvSpPr>
          <p:cNvPr id="3" name="Content Placeholder 2">
            <a:extLst>
              <a:ext uri="{FF2B5EF4-FFF2-40B4-BE49-F238E27FC236}">
                <a16:creationId xmlns:a16="http://schemas.microsoft.com/office/drawing/2014/main" id="{8ABFC037-323A-9462-FB2C-CA3835B450C0}"/>
              </a:ext>
            </a:extLst>
          </p:cNvPr>
          <p:cNvSpPr>
            <a:spLocks noGrp="1"/>
          </p:cNvSpPr>
          <p:nvPr>
            <p:ph idx="1"/>
          </p:nvPr>
        </p:nvSpPr>
        <p:spPr/>
        <p:txBody>
          <a:bodyPr>
            <a:normAutofit fontScale="62500" lnSpcReduction="20000"/>
          </a:bodyPr>
          <a:lstStyle/>
          <a:p>
            <a:r>
              <a:rPr lang="en-GB" dirty="0"/>
              <a:t>docker run -it --rm --name n8n -p 5678:5678 -v n8n_data:/home/node/.n8n -e N8N_ENCRYPTION_KEY=</a:t>
            </a:r>
            <a:r>
              <a:rPr lang="en-GB" dirty="0" err="1"/>
              <a:t>mysecretkey</a:t>
            </a:r>
            <a:r>
              <a:rPr lang="en-GB" dirty="0"/>
              <a:t> -e N8N_BASIC_AUTH_ACTIVE=true -e N8N_BASIC_AUTH_USER=root@root.com -e N8N_BASIC_AUTH_PASSWORD=root -e N8N_RUNNERS_ENABLED=true -e N8N_ENFORCE_SETTINGS_FILE_PERMISSIONS=true n8nio/n8n:1.83.2</a:t>
            </a:r>
          </a:p>
          <a:p>
            <a:r>
              <a:rPr lang="en-GB" dirty="0"/>
              <a:t>localhost:5678</a:t>
            </a:r>
          </a:p>
          <a:p>
            <a:endParaRPr lang="en-GB" dirty="0"/>
          </a:p>
          <a:p>
            <a:r>
              <a:rPr lang="en-GB" dirty="0"/>
              <a:t>Email: </a:t>
            </a:r>
            <a:r>
              <a:rPr lang="en-GB" dirty="0">
                <a:hlinkClick r:id="rId2"/>
              </a:rPr>
              <a:t>root@root.com</a:t>
            </a:r>
            <a:r>
              <a:rPr lang="en-GB" dirty="0"/>
              <a:t>, First name: root, Last name: root, Password: Root@1234</a:t>
            </a:r>
          </a:p>
          <a:p>
            <a:r>
              <a:rPr lang="en-GB" dirty="0"/>
              <a:t>Later, in the license key prompt, give your actual email id to receive license key</a:t>
            </a:r>
          </a:p>
          <a:p>
            <a:r>
              <a:rPr lang="en-GB" dirty="0"/>
              <a:t>Go to Usage and plan and enter the license key -&gt; Click Activate</a:t>
            </a:r>
          </a:p>
          <a:p>
            <a:endParaRPr lang="en-GB" dirty="0"/>
          </a:p>
          <a:p>
            <a:r>
              <a:rPr lang="en-GB" dirty="0"/>
              <a:t>Create a workflow as shown on the next slide</a:t>
            </a:r>
          </a:p>
          <a:p>
            <a:r>
              <a:rPr lang="en-GB" dirty="0"/>
              <a:t>OpenAI API key: </a:t>
            </a:r>
            <a:r>
              <a:rPr lang="en-GB" dirty="0">
                <a:highlight>
                  <a:srgbClr val="000000"/>
                </a:highlight>
              </a:rPr>
              <a:t>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</a:t>
            </a:r>
          </a:p>
          <a:p>
            <a:r>
              <a:rPr lang="en-GB" dirty="0"/>
              <a:t>Jokes API: https://official-joke-api.appspot.com/random_joke</a:t>
            </a:r>
          </a:p>
        </p:txBody>
      </p:sp>
    </p:spTree>
    <p:extLst>
      <p:ext uri="{BB962C8B-B14F-4D97-AF65-F5344CB8AC3E}">
        <p14:creationId xmlns:p14="http://schemas.microsoft.com/office/powerpoint/2010/main" val="328358741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1482-5C3A-84AC-40D1-0D4A342902E1}"/>
              </a:ext>
            </a:extLst>
          </p:cNvPr>
          <p:cNvSpPr>
            <a:spLocks noGrp="1"/>
          </p:cNvSpPr>
          <p:nvPr>
            <p:ph type="title"/>
          </p:nvPr>
        </p:nvSpPr>
        <p:spPr/>
        <p:txBody>
          <a:bodyPr/>
          <a:lstStyle/>
          <a:p>
            <a:r>
              <a:rPr lang="en-IN" dirty="0"/>
              <a:t>MCP Hands-on</a:t>
            </a:r>
            <a:endParaRPr lang="en-GB" dirty="0"/>
          </a:p>
        </p:txBody>
      </p:sp>
      <p:sp>
        <p:nvSpPr>
          <p:cNvPr id="3" name="Content Placeholder 2">
            <a:extLst>
              <a:ext uri="{FF2B5EF4-FFF2-40B4-BE49-F238E27FC236}">
                <a16:creationId xmlns:a16="http://schemas.microsoft.com/office/drawing/2014/main" id="{2CC50882-36AA-A185-E83C-8141F2898AF5}"/>
              </a:ext>
            </a:extLst>
          </p:cNvPr>
          <p:cNvSpPr>
            <a:spLocks noGrp="1"/>
          </p:cNvSpPr>
          <p:nvPr>
            <p:ph idx="1"/>
          </p:nvPr>
        </p:nvSpPr>
        <p:spPr/>
        <p:txBody>
          <a:bodyPr>
            <a:normAutofit fontScale="92500" lnSpcReduction="10000"/>
          </a:bodyPr>
          <a:lstStyle/>
          <a:p>
            <a:r>
              <a:rPr lang="en-IN" dirty="0"/>
              <a:t>Create directory </a:t>
            </a:r>
            <a:r>
              <a:rPr lang="it-IT" dirty="0"/>
              <a:t>C:\code\agentic_ai\6_mcp</a:t>
            </a:r>
          </a:p>
          <a:p>
            <a:r>
              <a:rPr lang="it-IT" dirty="0"/>
              <a:t>In VS Code</a:t>
            </a:r>
          </a:p>
          <a:p>
            <a:pPr lvl="1"/>
            <a:r>
              <a:rPr lang="it-IT" dirty="0"/>
              <a:t>(.venv) PS C:\code\agentic_ai&gt; </a:t>
            </a:r>
            <a:r>
              <a:rPr lang="it-IT" b="1" dirty="0"/>
              <a:t>cd .\6_mcp\</a:t>
            </a:r>
          </a:p>
          <a:p>
            <a:pPr lvl="1"/>
            <a:r>
              <a:rPr lang="it-IT" dirty="0"/>
              <a:t>If we are in .venv as shown above: </a:t>
            </a:r>
            <a:r>
              <a:rPr lang="it-IT" b="1" dirty="0"/>
              <a:t>deactivate</a:t>
            </a:r>
          </a:p>
          <a:p>
            <a:pPr lvl="1"/>
            <a:r>
              <a:rPr lang="en-GB" dirty="0"/>
              <a:t>PS C:\code\agentic_ai\6_mcp&gt; </a:t>
            </a:r>
            <a:r>
              <a:rPr lang="en-GB" b="1" dirty="0"/>
              <a:t>python   -m   </a:t>
            </a:r>
            <a:r>
              <a:rPr lang="en-GB" b="1" dirty="0" err="1"/>
              <a:t>venv</a:t>
            </a:r>
            <a:r>
              <a:rPr lang="en-GB" b="1" dirty="0"/>
              <a:t>   .</a:t>
            </a:r>
            <a:r>
              <a:rPr lang="en-GB" b="1" dirty="0" err="1"/>
              <a:t>venv</a:t>
            </a:r>
            <a:endParaRPr lang="en-GB" b="1" dirty="0"/>
          </a:p>
          <a:p>
            <a:pPr lvl="1"/>
            <a:r>
              <a:rPr lang="en-GB" dirty="0"/>
              <a:t>PS C:\code\agentic_ai\6_mcp&gt; </a:t>
            </a:r>
            <a:r>
              <a:rPr lang="en-GB" b="1" dirty="0"/>
              <a:t>.</a:t>
            </a:r>
            <a:r>
              <a:rPr lang="en-GB" b="1" dirty="0" err="1"/>
              <a:t>venv</a:t>
            </a:r>
            <a:r>
              <a:rPr lang="en-GB" b="1" dirty="0"/>
              <a:t>\Scripts\activate</a:t>
            </a:r>
          </a:p>
          <a:p>
            <a:pPr lvl="1"/>
            <a:r>
              <a:rPr lang="en-GB" dirty="0"/>
              <a:t>Prompt will change to </a:t>
            </a:r>
            <a:r>
              <a:rPr lang="it-IT" dirty="0"/>
              <a:t>(.venv) PS C:\code\agentic_ai\6_mcp&gt;</a:t>
            </a:r>
          </a:p>
          <a:p>
            <a:pPr lvl="1"/>
            <a:r>
              <a:rPr lang="it-IT" b="1" dirty="0"/>
              <a:t>pip   install   mcp</a:t>
            </a:r>
          </a:p>
          <a:p>
            <a:r>
              <a:rPr lang="it-IT" dirty="0"/>
              <a:t>Code: C:\code\agentic_ai\6_mcp\.venv\</a:t>
            </a:r>
            <a:r>
              <a:rPr lang="en-US" dirty="0"/>
              <a:t>1_lab1_mcp_server.py and 1_lab1_mcp_client.py</a:t>
            </a:r>
            <a:r>
              <a:rPr lang="it-IT" dirty="0"/>
              <a:t> </a:t>
            </a:r>
          </a:p>
          <a:p>
            <a:r>
              <a:rPr lang="it-IT" dirty="0"/>
              <a:t>Run </a:t>
            </a:r>
            <a:r>
              <a:rPr lang="en-US" dirty="0"/>
              <a:t>1_lab1_mcp_client.py</a:t>
            </a:r>
            <a:r>
              <a:rPr lang="it-IT" dirty="0"/>
              <a:t>  ... It should automatically start the server also</a:t>
            </a:r>
            <a:endParaRPr lang="en-GB" dirty="0"/>
          </a:p>
        </p:txBody>
      </p:sp>
    </p:spTree>
    <p:extLst>
      <p:ext uri="{BB962C8B-B14F-4D97-AF65-F5344CB8AC3E}">
        <p14:creationId xmlns:p14="http://schemas.microsoft.com/office/powerpoint/2010/main" val="357705492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A0940-D44D-7417-8021-8245E7C3E3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9A8B61-6A96-584D-2DD5-F135EA1498A6}"/>
              </a:ext>
            </a:extLst>
          </p:cNvPr>
          <p:cNvSpPr>
            <a:spLocks noGrp="1"/>
          </p:cNvSpPr>
          <p:nvPr>
            <p:ph type="title"/>
          </p:nvPr>
        </p:nvSpPr>
        <p:spPr/>
        <p:txBody>
          <a:bodyPr/>
          <a:lstStyle/>
          <a:p>
            <a:r>
              <a:rPr lang="en-IN" dirty="0"/>
              <a:t>MCP Code Explanation – Server</a:t>
            </a:r>
            <a:endParaRPr lang="en-GB" dirty="0"/>
          </a:p>
        </p:txBody>
      </p:sp>
      <p:sp>
        <p:nvSpPr>
          <p:cNvPr id="3" name="Content Placeholder 2">
            <a:extLst>
              <a:ext uri="{FF2B5EF4-FFF2-40B4-BE49-F238E27FC236}">
                <a16:creationId xmlns:a16="http://schemas.microsoft.com/office/drawing/2014/main" id="{5D63D3DC-F6BD-789F-7DB6-F53B9708DE9E}"/>
              </a:ext>
            </a:extLst>
          </p:cNvPr>
          <p:cNvSpPr>
            <a:spLocks noGrp="1"/>
          </p:cNvSpPr>
          <p:nvPr>
            <p:ph idx="1"/>
          </p:nvPr>
        </p:nvSpPr>
        <p:spPr/>
        <p:txBody>
          <a:bodyPr>
            <a:normAutofit/>
          </a:bodyPr>
          <a:lstStyle/>
          <a:p>
            <a:r>
              <a:rPr lang="en-GB" sz="2200" dirty="0">
                <a:solidFill>
                  <a:srgbClr val="FF0000"/>
                </a:solidFill>
                <a:latin typeface="Cascadia Code" panose="020B0609020000020004" pitchFamily="49" charset="0"/>
                <a:cs typeface="Cascadia Code" panose="020B0609020000020004" pitchFamily="49" charset="0"/>
              </a:rPr>
              <a:t>from </a:t>
            </a:r>
            <a:r>
              <a:rPr lang="en-GB" sz="2200" dirty="0" err="1">
                <a:solidFill>
                  <a:srgbClr val="FF0000"/>
                </a:solidFill>
                <a:latin typeface="Cascadia Code" panose="020B0609020000020004" pitchFamily="49" charset="0"/>
                <a:cs typeface="Cascadia Code" panose="020B0609020000020004" pitchFamily="49" charset="0"/>
              </a:rPr>
              <a:t>mcp.server.fastmcp</a:t>
            </a:r>
            <a:r>
              <a:rPr lang="en-GB" sz="2200" dirty="0">
                <a:solidFill>
                  <a:srgbClr val="FF0000"/>
                </a:solidFill>
                <a:latin typeface="Cascadia Code" panose="020B0609020000020004" pitchFamily="49" charset="0"/>
                <a:cs typeface="Cascadia Code" panose="020B0609020000020004" pitchFamily="49" charset="0"/>
              </a:rPr>
              <a:t> import </a:t>
            </a:r>
            <a:r>
              <a:rPr lang="en-GB" sz="2200" dirty="0" err="1">
                <a:solidFill>
                  <a:srgbClr val="FF0000"/>
                </a:solidFill>
                <a:highlight>
                  <a:srgbClr val="FFFF00"/>
                </a:highlight>
                <a:latin typeface="Cascadia Code" panose="020B0609020000020004" pitchFamily="49" charset="0"/>
                <a:cs typeface="Cascadia Code" panose="020B0609020000020004" pitchFamily="49" charset="0"/>
              </a:rPr>
              <a:t>FastMCP</a:t>
            </a:r>
            <a:endParaRPr lang="en-GB" sz="2200" dirty="0">
              <a:solidFill>
                <a:srgbClr val="FF0000"/>
              </a:solidFill>
              <a:highlight>
                <a:srgbClr val="FFFF00"/>
              </a:highlight>
              <a:latin typeface="Cascadia Code" panose="020B0609020000020004" pitchFamily="49" charset="0"/>
              <a:cs typeface="Cascadia Code" panose="020B0609020000020004" pitchFamily="49" charset="0"/>
            </a:endParaRPr>
          </a:p>
          <a:p>
            <a:r>
              <a:rPr lang="en-GB" sz="2200" dirty="0">
                <a:solidFill>
                  <a:srgbClr val="FF0000"/>
                </a:solidFill>
                <a:latin typeface="Cascadia Code" panose="020B0609020000020004" pitchFamily="49" charset="0"/>
                <a:cs typeface="Cascadia Code" panose="020B0609020000020004" pitchFamily="49" charset="0"/>
              </a:rPr>
              <a:t>server = </a:t>
            </a:r>
            <a:r>
              <a:rPr lang="en-GB" sz="2200" dirty="0" err="1">
                <a:solidFill>
                  <a:srgbClr val="FF0000"/>
                </a:solidFill>
                <a:latin typeface="Cascadia Code" panose="020B0609020000020004" pitchFamily="49" charset="0"/>
                <a:cs typeface="Cascadia Code" panose="020B0609020000020004" pitchFamily="49" charset="0"/>
              </a:rPr>
              <a:t>FastMCP</a:t>
            </a:r>
            <a:r>
              <a:rPr lang="en-GB" sz="2200" dirty="0">
                <a:solidFill>
                  <a:srgbClr val="FF0000"/>
                </a:solidFill>
                <a:latin typeface="Cascadia Code" panose="020B0609020000020004" pitchFamily="49" charset="0"/>
                <a:cs typeface="Cascadia Code" panose="020B0609020000020004" pitchFamily="49" charset="0"/>
              </a:rPr>
              <a:t>("</a:t>
            </a:r>
            <a:r>
              <a:rPr lang="en-GB" sz="2200" dirty="0" err="1">
                <a:solidFill>
                  <a:srgbClr val="FF0000"/>
                </a:solidFill>
                <a:latin typeface="Cascadia Code" panose="020B0609020000020004" pitchFamily="49" charset="0"/>
                <a:cs typeface="Cascadia Code" panose="020B0609020000020004" pitchFamily="49" charset="0"/>
              </a:rPr>
              <a:t>MinimalServer</a:t>
            </a:r>
            <a:r>
              <a:rPr lang="en-GB" sz="2200" dirty="0">
                <a:solidFill>
                  <a:srgbClr val="FF0000"/>
                </a:solidFill>
                <a:latin typeface="Cascadia Code" panose="020B0609020000020004" pitchFamily="49" charset="0"/>
                <a:cs typeface="Cascadia Code" panose="020B0609020000020004" pitchFamily="49" charset="0"/>
              </a:rPr>
              <a:t>")</a:t>
            </a:r>
          </a:p>
          <a:p>
            <a:r>
              <a:rPr lang="en-GB" dirty="0" err="1"/>
              <a:t>FastMCP</a:t>
            </a:r>
            <a:r>
              <a:rPr lang="en-GB" dirty="0"/>
              <a:t> is a high-level server class that handles all MCP protocol details</a:t>
            </a:r>
          </a:p>
          <a:p>
            <a:pPr lvl="1"/>
            <a:endParaRPr lang="en-GB" dirty="0"/>
          </a:p>
          <a:p>
            <a:r>
              <a:rPr lang="en-GB" dirty="0"/>
              <a:t>Tool definition</a:t>
            </a:r>
          </a:p>
          <a:p>
            <a:r>
              <a:rPr lang="en-US" sz="2200" dirty="0">
                <a:solidFill>
                  <a:srgbClr val="FF0000"/>
                </a:solidFill>
                <a:latin typeface="Cascadia Code" panose="020B0609020000020004" pitchFamily="49" charset="0"/>
                <a:cs typeface="Cascadia Code" panose="020B0609020000020004" pitchFamily="49" charset="0"/>
              </a:rPr>
              <a:t>@server.tool()</a:t>
            </a:r>
          </a:p>
          <a:p>
            <a:r>
              <a:rPr lang="en-US" sz="2200" dirty="0">
                <a:solidFill>
                  <a:srgbClr val="FF0000"/>
                </a:solidFill>
                <a:latin typeface="Cascadia Code" panose="020B0609020000020004" pitchFamily="49" charset="0"/>
                <a:cs typeface="Cascadia Code" panose="020B0609020000020004" pitchFamily="49" charset="0"/>
              </a:rPr>
              <a:t>def add(a: int, b: int) -&gt; int:</a:t>
            </a:r>
          </a:p>
          <a:p>
            <a:r>
              <a:rPr lang="en-US" sz="2200" dirty="0">
                <a:solidFill>
                  <a:srgbClr val="FF0000"/>
                </a:solidFill>
                <a:latin typeface="Cascadia Code" panose="020B0609020000020004" pitchFamily="49" charset="0"/>
                <a:cs typeface="Cascadia Code" panose="020B0609020000020004" pitchFamily="49" charset="0"/>
              </a:rPr>
              <a:t>    """Add two numbers together"""</a:t>
            </a:r>
          </a:p>
          <a:p>
            <a:r>
              <a:rPr lang="en-US" sz="2200" dirty="0">
                <a:solidFill>
                  <a:srgbClr val="FF0000"/>
                </a:solidFill>
                <a:latin typeface="Cascadia Code" panose="020B0609020000020004" pitchFamily="49" charset="0"/>
                <a:cs typeface="Cascadia Code" panose="020B0609020000020004" pitchFamily="49" charset="0"/>
              </a:rPr>
              <a:t>    return a + b</a:t>
            </a:r>
            <a:endParaRPr lang="en-GB" dirty="0"/>
          </a:p>
        </p:txBody>
      </p:sp>
      <p:sp>
        <p:nvSpPr>
          <p:cNvPr id="4" name="TextBox 3">
            <a:extLst>
              <a:ext uri="{FF2B5EF4-FFF2-40B4-BE49-F238E27FC236}">
                <a16:creationId xmlns:a16="http://schemas.microsoft.com/office/drawing/2014/main" id="{13352B50-9C2B-E0E6-98ED-4C454677148A}"/>
              </a:ext>
            </a:extLst>
          </p:cNvPr>
          <p:cNvSpPr txBox="1"/>
          <p:nvPr/>
        </p:nvSpPr>
        <p:spPr>
          <a:xfrm>
            <a:off x="6924311" y="3310340"/>
            <a:ext cx="5137393" cy="3416320"/>
          </a:xfrm>
          <a:prstGeom prst="rect">
            <a:avLst/>
          </a:prstGeom>
          <a:noFill/>
        </p:spPr>
        <p:txBody>
          <a:bodyPr wrap="square" rtlCol="0">
            <a:spAutoFit/>
          </a:bodyPr>
          <a:lstStyle/>
          <a:p>
            <a:r>
              <a:rPr lang="en-US" dirty="0"/>
              <a:t>@server.tool() decorator registers this function as an MCP tool</a:t>
            </a:r>
          </a:p>
          <a:p>
            <a:endParaRPr lang="en-US" dirty="0"/>
          </a:p>
          <a:p>
            <a:r>
              <a:rPr lang="en-US" dirty="0"/>
              <a:t>Automatically generates JSON schema</a:t>
            </a:r>
          </a:p>
          <a:p>
            <a:r>
              <a:rPr lang="en-GB" dirty="0"/>
              <a:t>{</a:t>
            </a:r>
          </a:p>
          <a:p>
            <a:r>
              <a:rPr lang="en-GB" dirty="0"/>
              <a:t>  "type": "object",</a:t>
            </a:r>
          </a:p>
          <a:p>
            <a:r>
              <a:rPr lang="en-GB" dirty="0"/>
              <a:t>  "properties": {</a:t>
            </a:r>
          </a:p>
          <a:p>
            <a:r>
              <a:rPr lang="en-GB" dirty="0"/>
              <a:t>    "a": {"type": "integer"},</a:t>
            </a:r>
          </a:p>
          <a:p>
            <a:r>
              <a:rPr lang="en-GB" dirty="0"/>
              <a:t>    "b": {"type": "integer"}</a:t>
            </a:r>
          </a:p>
          <a:p>
            <a:r>
              <a:rPr lang="en-GB" dirty="0"/>
              <a:t>  },</a:t>
            </a:r>
          </a:p>
          <a:p>
            <a:r>
              <a:rPr lang="en-GB" dirty="0"/>
              <a:t>  "required": ["a", "b"]</a:t>
            </a:r>
          </a:p>
          <a:p>
            <a:r>
              <a:rPr lang="en-GB" dirty="0"/>
              <a:t>}</a:t>
            </a:r>
          </a:p>
        </p:txBody>
      </p:sp>
    </p:spTree>
    <p:extLst>
      <p:ext uri="{BB962C8B-B14F-4D97-AF65-F5344CB8AC3E}">
        <p14:creationId xmlns:p14="http://schemas.microsoft.com/office/powerpoint/2010/main" val="138257228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7BC71-428B-1B39-497E-0B0DC84EDA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21426B-B37E-112A-6806-A32BF2AEDAA1}"/>
              </a:ext>
            </a:extLst>
          </p:cNvPr>
          <p:cNvSpPr>
            <a:spLocks noGrp="1"/>
          </p:cNvSpPr>
          <p:nvPr>
            <p:ph type="title"/>
          </p:nvPr>
        </p:nvSpPr>
        <p:spPr/>
        <p:txBody>
          <a:bodyPr/>
          <a:lstStyle/>
          <a:p>
            <a:r>
              <a:rPr lang="en-IN" dirty="0"/>
              <a:t>MCP Code Explanation – Server</a:t>
            </a:r>
            <a:endParaRPr lang="en-GB" dirty="0"/>
          </a:p>
        </p:txBody>
      </p:sp>
      <p:sp>
        <p:nvSpPr>
          <p:cNvPr id="3" name="Content Placeholder 2">
            <a:extLst>
              <a:ext uri="{FF2B5EF4-FFF2-40B4-BE49-F238E27FC236}">
                <a16:creationId xmlns:a16="http://schemas.microsoft.com/office/drawing/2014/main" id="{D1C0C76E-E25A-B357-75E1-CC542CB26E21}"/>
              </a:ext>
            </a:extLst>
          </p:cNvPr>
          <p:cNvSpPr>
            <a:spLocks noGrp="1"/>
          </p:cNvSpPr>
          <p:nvPr>
            <p:ph idx="1"/>
          </p:nvPr>
        </p:nvSpPr>
        <p:spPr/>
        <p:txBody>
          <a:bodyPr>
            <a:normAutofit/>
          </a:bodyPr>
          <a:lstStyle/>
          <a:p>
            <a:r>
              <a:rPr lang="en-GB" dirty="0"/>
              <a:t>Server runtime</a:t>
            </a:r>
            <a:endParaRPr lang="en-GB" dirty="0">
              <a:solidFill>
                <a:srgbClr val="FF0000"/>
              </a:solidFill>
              <a:cs typeface="Cascadia Code" panose="020B0609020000020004" pitchFamily="49" charset="0"/>
            </a:endParaRPr>
          </a:p>
          <a:p>
            <a:endParaRPr lang="en-GB" sz="2200" dirty="0">
              <a:solidFill>
                <a:srgbClr val="FF0000"/>
              </a:solidFill>
              <a:latin typeface="Cascadia Code" panose="020B0609020000020004" pitchFamily="49" charset="0"/>
              <a:cs typeface="Cascadia Code" panose="020B0609020000020004" pitchFamily="49" charset="0"/>
            </a:endParaRPr>
          </a:p>
          <a:p>
            <a:r>
              <a:rPr lang="en-GB" sz="2200" dirty="0" err="1">
                <a:solidFill>
                  <a:srgbClr val="FF0000"/>
                </a:solidFill>
                <a:latin typeface="Cascadia Code" panose="020B0609020000020004" pitchFamily="49" charset="0"/>
                <a:cs typeface="Cascadia Code" panose="020B0609020000020004" pitchFamily="49" charset="0"/>
              </a:rPr>
              <a:t>server.run</a:t>
            </a:r>
            <a:r>
              <a:rPr lang="en-GB" sz="2200" dirty="0">
                <a:solidFill>
                  <a:srgbClr val="FF0000"/>
                </a:solidFill>
                <a:latin typeface="Cascadia Code" panose="020B0609020000020004" pitchFamily="49" charset="0"/>
                <a:cs typeface="Cascadia Code" panose="020B0609020000020004" pitchFamily="49" charset="0"/>
              </a:rPr>
              <a:t>(transport="</a:t>
            </a:r>
            <a:r>
              <a:rPr lang="en-GB" sz="2200" dirty="0" err="1">
                <a:solidFill>
                  <a:srgbClr val="FF0000"/>
                </a:solidFill>
                <a:latin typeface="Cascadia Code" panose="020B0609020000020004" pitchFamily="49" charset="0"/>
                <a:cs typeface="Cascadia Code" panose="020B0609020000020004" pitchFamily="49" charset="0"/>
              </a:rPr>
              <a:t>stdio</a:t>
            </a:r>
            <a:r>
              <a:rPr lang="en-GB" sz="2200" dirty="0">
                <a:solidFill>
                  <a:srgbClr val="FF0000"/>
                </a:solidFill>
                <a:latin typeface="Cascadia Code" panose="020B0609020000020004" pitchFamily="49" charset="0"/>
                <a:cs typeface="Cascadia Code" panose="020B0609020000020004" pitchFamily="49" charset="0"/>
              </a:rPr>
              <a:t>")</a:t>
            </a:r>
            <a:endParaRPr lang="en-GB" sz="2200" dirty="0">
              <a:solidFill>
                <a:srgbClr val="FF0000"/>
              </a:solidFill>
              <a:highlight>
                <a:srgbClr val="FFFF00"/>
              </a:highlight>
              <a:latin typeface="Cascadia Code" panose="020B0609020000020004" pitchFamily="49" charset="0"/>
              <a:cs typeface="Cascadia Code" panose="020B0609020000020004" pitchFamily="49" charset="0"/>
            </a:endParaRPr>
          </a:p>
          <a:p>
            <a:r>
              <a:rPr lang="en-GB" dirty="0" err="1"/>
              <a:t>stdio</a:t>
            </a:r>
            <a:r>
              <a:rPr lang="en-GB" dirty="0"/>
              <a:t> transport: Communication via standard input/output</a:t>
            </a:r>
          </a:p>
          <a:p>
            <a:r>
              <a:rPr lang="en-GB" dirty="0"/>
              <a:t>Server waits for JSON-RPC messages from clients</a:t>
            </a:r>
          </a:p>
          <a:p>
            <a:r>
              <a:rPr lang="en-GB" dirty="0"/>
              <a:t>Handles: tool listing, tool execution, error handling</a:t>
            </a:r>
          </a:p>
        </p:txBody>
      </p:sp>
    </p:spTree>
    <p:extLst>
      <p:ext uri="{BB962C8B-B14F-4D97-AF65-F5344CB8AC3E}">
        <p14:creationId xmlns:p14="http://schemas.microsoft.com/office/powerpoint/2010/main" val="10350433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FDEB8-0BF1-CBD0-B9E9-3A48BD87AB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274043-41CF-6E73-317C-7A7A4167F769}"/>
              </a:ext>
            </a:extLst>
          </p:cNvPr>
          <p:cNvSpPr>
            <a:spLocks noGrp="1"/>
          </p:cNvSpPr>
          <p:nvPr>
            <p:ph type="title"/>
          </p:nvPr>
        </p:nvSpPr>
        <p:spPr/>
        <p:txBody>
          <a:bodyPr/>
          <a:lstStyle/>
          <a:p>
            <a:r>
              <a:rPr lang="en-IN" dirty="0"/>
              <a:t>MCP Code Explanation – Client</a:t>
            </a:r>
            <a:endParaRPr lang="en-GB" dirty="0"/>
          </a:p>
        </p:txBody>
      </p:sp>
      <p:sp>
        <p:nvSpPr>
          <p:cNvPr id="3" name="Content Placeholder 2">
            <a:extLst>
              <a:ext uri="{FF2B5EF4-FFF2-40B4-BE49-F238E27FC236}">
                <a16:creationId xmlns:a16="http://schemas.microsoft.com/office/drawing/2014/main" id="{0FA9EF35-F98C-46BC-E523-C0D433BF51C3}"/>
              </a:ext>
            </a:extLst>
          </p:cNvPr>
          <p:cNvSpPr>
            <a:spLocks noGrp="1"/>
          </p:cNvSpPr>
          <p:nvPr>
            <p:ph idx="1"/>
          </p:nvPr>
        </p:nvSpPr>
        <p:spPr/>
        <p:txBody>
          <a:bodyPr>
            <a:normAutofit/>
          </a:bodyPr>
          <a:lstStyle/>
          <a:p>
            <a:r>
              <a:rPr lang="en-GB" dirty="0"/>
              <a:t>Server connection setup</a:t>
            </a:r>
            <a:endParaRPr lang="en-GB" sz="2200" dirty="0">
              <a:solidFill>
                <a:srgbClr val="FF0000"/>
              </a:solidFill>
              <a:latin typeface="Cascadia Code" panose="020B0609020000020004" pitchFamily="49" charset="0"/>
              <a:cs typeface="Cascadia Code" panose="020B0609020000020004" pitchFamily="49" charset="0"/>
            </a:endParaRPr>
          </a:p>
          <a:p>
            <a:r>
              <a:rPr lang="en-GB" sz="2200" dirty="0" err="1">
                <a:solidFill>
                  <a:srgbClr val="FF0000"/>
                </a:solidFill>
                <a:latin typeface="Cascadia Code" panose="020B0609020000020004" pitchFamily="49" charset="0"/>
                <a:cs typeface="Cascadia Code" panose="020B0609020000020004" pitchFamily="49" charset="0"/>
              </a:rPr>
              <a:t>server_params</a:t>
            </a:r>
            <a:r>
              <a:rPr lang="en-GB" sz="2200" dirty="0">
                <a:solidFill>
                  <a:srgbClr val="FF0000"/>
                </a:solidFill>
                <a:latin typeface="Cascadia Code" panose="020B0609020000020004" pitchFamily="49" charset="0"/>
                <a:cs typeface="Cascadia Code" panose="020B0609020000020004" pitchFamily="49" charset="0"/>
              </a:rPr>
              <a:t> = </a:t>
            </a:r>
            <a:r>
              <a:rPr lang="en-GB" sz="2200" dirty="0" err="1">
                <a:solidFill>
                  <a:srgbClr val="FF0000"/>
                </a:solidFill>
                <a:latin typeface="Cascadia Code" panose="020B0609020000020004" pitchFamily="49" charset="0"/>
                <a:cs typeface="Cascadia Code" panose="020B0609020000020004" pitchFamily="49" charset="0"/>
              </a:rPr>
              <a:t>StdioServerParameters</a:t>
            </a:r>
            <a:r>
              <a:rPr lang="en-GB" sz="2200" dirty="0">
                <a:solidFill>
                  <a:srgbClr val="FF0000"/>
                </a:solidFill>
                <a:latin typeface="Cascadia Code" panose="020B0609020000020004" pitchFamily="49" charset="0"/>
                <a:cs typeface="Cascadia Code" panose="020B0609020000020004" pitchFamily="49" charset="0"/>
              </a:rPr>
              <a:t>(</a:t>
            </a:r>
          </a:p>
          <a:p>
            <a:r>
              <a:rPr lang="en-GB" sz="2200" dirty="0">
                <a:solidFill>
                  <a:srgbClr val="FF0000"/>
                </a:solidFill>
                <a:latin typeface="Cascadia Code" panose="020B0609020000020004" pitchFamily="49" charset="0"/>
                <a:cs typeface="Cascadia Code" panose="020B0609020000020004" pitchFamily="49" charset="0"/>
              </a:rPr>
              <a:t>    command=</a:t>
            </a:r>
            <a:r>
              <a:rPr lang="en-GB" sz="2200" dirty="0" err="1">
                <a:solidFill>
                  <a:srgbClr val="FF0000"/>
                </a:solidFill>
                <a:latin typeface="Cascadia Code" panose="020B0609020000020004" pitchFamily="49" charset="0"/>
                <a:cs typeface="Cascadia Code" panose="020B0609020000020004" pitchFamily="49" charset="0"/>
              </a:rPr>
              <a:t>sys.executable</a:t>
            </a:r>
            <a:r>
              <a:rPr lang="en-GB" sz="2200" dirty="0">
                <a:solidFill>
                  <a:srgbClr val="FF0000"/>
                </a:solidFill>
                <a:latin typeface="Cascadia Code" panose="020B0609020000020004" pitchFamily="49" charset="0"/>
                <a:cs typeface="Cascadia Code" panose="020B0609020000020004" pitchFamily="49" charset="0"/>
              </a:rPr>
              <a:t>,  # Python path</a:t>
            </a:r>
          </a:p>
          <a:p>
            <a:r>
              <a:rPr lang="en-GB" sz="2200" dirty="0">
                <a:solidFill>
                  <a:srgbClr val="FF0000"/>
                </a:solidFill>
                <a:latin typeface="Cascadia Code" panose="020B0609020000020004" pitchFamily="49" charset="0"/>
                <a:cs typeface="Cascadia Code" panose="020B0609020000020004" pitchFamily="49" charset="0"/>
              </a:rPr>
              <a:t>    </a:t>
            </a:r>
            <a:r>
              <a:rPr lang="en-GB" sz="2200" dirty="0" err="1">
                <a:solidFill>
                  <a:srgbClr val="FF0000"/>
                </a:solidFill>
                <a:latin typeface="Cascadia Code" panose="020B0609020000020004" pitchFamily="49" charset="0"/>
                <a:cs typeface="Cascadia Code" panose="020B0609020000020004" pitchFamily="49" charset="0"/>
              </a:rPr>
              <a:t>args</a:t>
            </a:r>
            <a:r>
              <a:rPr lang="en-GB" sz="2200" dirty="0">
                <a:solidFill>
                  <a:srgbClr val="FF0000"/>
                </a:solidFill>
                <a:latin typeface="Cascadia Code" panose="020B0609020000020004" pitchFamily="49" charset="0"/>
                <a:cs typeface="Cascadia Code" panose="020B0609020000020004" pitchFamily="49" charset="0"/>
              </a:rPr>
              <a:t>=[</a:t>
            </a:r>
            <a:r>
              <a:rPr lang="en-GB" sz="2200" dirty="0" err="1">
                <a:solidFill>
                  <a:srgbClr val="FF0000"/>
                </a:solidFill>
                <a:latin typeface="Cascadia Code" panose="020B0609020000020004" pitchFamily="49" charset="0"/>
                <a:cs typeface="Cascadia Code" panose="020B0609020000020004" pitchFamily="49" charset="0"/>
              </a:rPr>
              <a:t>server_path</a:t>
            </a:r>
            <a:r>
              <a:rPr lang="en-GB" sz="2200" dirty="0">
                <a:solidFill>
                  <a:srgbClr val="FF0000"/>
                </a:solidFill>
                <a:latin typeface="Cascadia Code" panose="020B0609020000020004" pitchFamily="49" charset="0"/>
                <a:cs typeface="Cascadia Code" panose="020B0609020000020004" pitchFamily="49" charset="0"/>
              </a:rPr>
              <a:t>],      # Server script</a:t>
            </a:r>
          </a:p>
          <a:p>
            <a:r>
              <a:rPr lang="en-GB" sz="2200" dirty="0">
                <a:solidFill>
                  <a:srgbClr val="FF0000"/>
                </a:solidFill>
                <a:latin typeface="Cascadia Code" panose="020B0609020000020004" pitchFamily="49" charset="0"/>
                <a:cs typeface="Cascadia Code" panose="020B0609020000020004" pitchFamily="49" charset="0"/>
              </a:rPr>
              <a:t>    </a:t>
            </a:r>
            <a:r>
              <a:rPr lang="en-GB" sz="2200" dirty="0" err="1">
                <a:solidFill>
                  <a:srgbClr val="FF0000"/>
                </a:solidFill>
                <a:latin typeface="Cascadia Code" panose="020B0609020000020004" pitchFamily="49" charset="0"/>
                <a:cs typeface="Cascadia Code" panose="020B0609020000020004" pitchFamily="49" charset="0"/>
              </a:rPr>
              <a:t>cwd</a:t>
            </a:r>
            <a:r>
              <a:rPr lang="en-GB" sz="2200" dirty="0">
                <a:solidFill>
                  <a:srgbClr val="FF0000"/>
                </a:solidFill>
                <a:latin typeface="Cascadia Code" panose="020B0609020000020004" pitchFamily="49" charset="0"/>
                <a:cs typeface="Cascadia Code" panose="020B0609020000020004" pitchFamily="49" charset="0"/>
              </a:rPr>
              <a:t>=</a:t>
            </a:r>
            <a:r>
              <a:rPr lang="en-GB" sz="2200" dirty="0" err="1">
                <a:solidFill>
                  <a:srgbClr val="FF0000"/>
                </a:solidFill>
                <a:latin typeface="Cascadia Code" panose="020B0609020000020004" pitchFamily="49" charset="0"/>
                <a:cs typeface="Cascadia Code" panose="020B0609020000020004" pitchFamily="49" charset="0"/>
              </a:rPr>
              <a:t>current_dir</a:t>
            </a:r>
            <a:r>
              <a:rPr lang="en-GB" sz="2200" dirty="0">
                <a:solidFill>
                  <a:srgbClr val="FF0000"/>
                </a:solidFill>
                <a:latin typeface="Cascadia Code" panose="020B0609020000020004" pitchFamily="49" charset="0"/>
                <a:cs typeface="Cascadia Code" panose="020B0609020000020004" pitchFamily="49" charset="0"/>
              </a:rPr>
              <a:t>          # Working directory</a:t>
            </a:r>
          </a:p>
          <a:p>
            <a:r>
              <a:rPr lang="en-GB" sz="2200" dirty="0">
                <a:solidFill>
                  <a:srgbClr val="FF0000"/>
                </a:solidFill>
                <a:latin typeface="Cascadia Code" panose="020B0609020000020004" pitchFamily="49" charset="0"/>
                <a:cs typeface="Cascadia Code" panose="020B0609020000020004" pitchFamily="49" charset="0"/>
              </a:rPr>
              <a:t>)</a:t>
            </a:r>
            <a:endParaRPr lang="en-GB" sz="2200" dirty="0">
              <a:solidFill>
                <a:srgbClr val="FF0000"/>
              </a:solidFill>
              <a:highlight>
                <a:srgbClr val="FFFF00"/>
              </a:highlight>
              <a:latin typeface="Cascadia Code" panose="020B0609020000020004" pitchFamily="49" charset="0"/>
              <a:cs typeface="Cascadia Code" panose="020B0609020000020004" pitchFamily="49" charset="0"/>
            </a:endParaRPr>
          </a:p>
          <a:p>
            <a:r>
              <a:rPr lang="en-US" dirty="0" err="1"/>
              <a:t>StdioServerParameters</a:t>
            </a:r>
            <a:r>
              <a:rPr lang="en-US" dirty="0"/>
              <a:t>: Configuration for subprocess server</a:t>
            </a:r>
          </a:p>
          <a:p>
            <a:r>
              <a:rPr lang="en-US" dirty="0"/>
              <a:t>Client will start server as subprocess and communicate via pipes</a:t>
            </a:r>
            <a:endParaRPr lang="en-GB" dirty="0"/>
          </a:p>
        </p:txBody>
      </p:sp>
    </p:spTree>
    <p:extLst>
      <p:ext uri="{BB962C8B-B14F-4D97-AF65-F5344CB8AC3E}">
        <p14:creationId xmlns:p14="http://schemas.microsoft.com/office/powerpoint/2010/main" val="51510361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06C04-3A61-05C5-D7C1-8115953451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209688-8716-3594-1B86-D76BA4DD16B1}"/>
              </a:ext>
            </a:extLst>
          </p:cNvPr>
          <p:cNvSpPr>
            <a:spLocks noGrp="1"/>
          </p:cNvSpPr>
          <p:nvPr>
            <p:ph type="title"/>
          </p:nvPr>
        </p:nvSpPr>
        <p:spPr/>
        <p:txBody>
          <a:bodyPr/>
          <a:lstStyle/>
          <a:p>
            <a:r>
              <a:rPr lang="en-IN" dirty="0"/>
              <a:t>MCP Code Explanation – Client Connection Management</a:t>
            </a:r>
            <a:endParaRPr lang="en-GB" dirty="0"/>
          </a:p>
        </p:txBody>
      </p:sp>
      <p:sp>
        <p:nvSpPr>
          <p:cNvPr id="3" name="Content Placeholder 2">
            <a:extLst>
              <a:ext uri="{FF2B5EF4-FFF2-40B4-BE49-F238E27FC236}">
                <a16:creationId xmlns:a16="http://schemas.microsoft.com/office/drawing/2014/main" id="{78DBA18E-A9C8-63BB-5A0E-950505355A02}"/>
              </a:ext>
            </a:extLst>
          </p:cNvPr>
          <p:cNvSpPr>
            <a:spLocks noGrp="1"/>
          </p:cNvSpPr>
          <p:nvPr>
            <p:ph idx="1"/>
          </p:nvPr>
        </p:nvSpPr>
        <p:spPr/>
        <p:txBody>
          <a:bodyPr>
            <a:normAutofit/>
          </a:bodyPr>
          <a:lstStyle/>
          <a:p>
            <a:r>
              <a:rPr lang="en-US" sz="2200" dirty="0">
                <a:solidFill>
                  <a:srgbClr val="FF0000"/>
                </a:solidFill>
                <a:latin typeface="Cascadia Code" panose="020B0609020000020004" pitchFamily="49" charset="0"/>
                <a:cs typeface="Cascadia Code" panose="020B0609020000020004" pitchFamily="49" charset="0"/>
              </a:rPr>
              <a:t>async with </a:t>
            </a:r>
            <a:r>
              <a:rPr lang="en-US" sz="2200" dirty="0" err="1">
                <a:solidFill>
                  <a:srgbClr val="FF0000"/>
                </a:solidFill>
                <a:latin typeface="Cascadia Code" panose="020B0609020000020004" pitchFamily="49" charset="0"/>
                <a:cs typeface="Cascadia Code" panose="020B0609020000020004" pitchFamily="49" charset="0"/>
              </a:rPr>
              <a:t>stdio_client</a:t>
            </a:r>
            <a:r>
              <a:rPr lang="en-US" sz="2200" dirty="0">
                <a:solidFill>
                  <a:srgbClr val="FF0000"/>
                </a:solidFill>
                <a:latin typeface="Cascadia Code" panose="020B0609020000020004" pitchFamily="49" charset="0"/>
                <a:cs typeface="Cascadia Code" panose="020B0609020000020004" pitchFamily="49" charset="0"/>
              </a:rPr>
              <a:t>(</a:t>
            </a:r>
            <a:r>
              <a:rPr lang="en-US" sz="2200" dirty="0" err="1">
                <a:solidFill>
                  <a:srgbClr val="FF0000"/>
                </a:solidFill>
                <a:latin typeface="Cascadia Code" panose="020B0609020000020004" pitchFamily="49" charset="0"/>
                <a:cs typeface="Cascadia Code" panose="020B0609020000020004" pitchFamily="49" charset="0"/>
              </a:rPr>
              <a:t>server_params</a:t>
            </a:r>
            <a:r>
              <a:rPr lang="en-US" sz="2200" dirty="0">
                <a:solidFill>
                  <a:srgbClr val="FF0000"/>
                </a:solidFill>
                <a:latin typeface="Cascadia Code" panose="020B0609020000020004" pitchFamily="49" charset="0"/>
                <a:cs typeface="Cascadia Code" panose="020B0609020000020004" pitchFamily="49" charset="0"/>
              </a:rPr>
              <a:t>) as (read, write):</a:t>
            </a:r>
          </a:p>
          <a:p>
            <a:r>
              <a:rPr lang="en-US" sz="2200" dirty="0">
                <a:solidFill>
                  <a:srgbClr val="FF0000"/>
                </a:solidFill>
                <a:latin typeface="Cascadia Code" panose="020B0609020000020004" pitchFamily="49" charset="0"/>
                <a:cs typeface="Cascadia Code" panose="020B0609020000020004" pitchFamily="49" charset="0"/>
              </a:rPr>
              <a:t>    async with </a:t>
            </a:r>
            <a:r>
              <a:rPr lang="en-US" sz="2200" dirty="0" err="1">
                <a:solidFill>
                  <a:srgbClr val="FF0000"/>
                </a:solidFill>
                <a:latin typeface="Cascadia Code" panose="020B0609020000020004" pitchFamily="49" charset="0"/>
                <a:cs typeface="Cascadia Code" panose="020B0609020000020004" pitchFamily="49" charset="0"/>
              </a:rPr>
              <a:t>ClientSession</a:t>
            </a:r>
            <a:r>
              <a:rPr lang="en-US" sz="2200" dirty="0">
                <a:solidFill>
                  <a:srgbClr val="FF0000"/>
                </a:solidFill>
                <a:latin typeface="Cascadia Code" panose="020B0609020000020004" pitchFamily="49" charset="0"/>
                <a:cs typeface="Cascadia Code" panose="020B0609020000020004" pitchFamily="49" charset="0"/>
              </a:rPr>
              <a:t>(read, write) as session:</a:t>
            </a:r>
            <a:endParaRPr lang="en-GB" sz="2200" dirty="0">
              <a:solidFill>
                <a:srgbClr val="FF0000"/>
              </a:solidFill>
              <a:highlight>
                <a:srgbClr val="FFFF00"/>
              </a:highlight>
              <a:latin typeface="Cascadia Code" panose="020B0609020000020004" pitchFamily="49" charset="0"/>
              <a:cs typeface="Cascadia Code" panose="020B0609020000020004" pitchFamily="49" charset="0"/>
            </a:endParaRPr>
          </a:p>
          <a:p>
            <a:r>
              <a:rPr lang="en-US" dirty="0" err="1"/>
              <a:t>stdio_client</a:t>
            </a:r>
            <a:r>
              <a:rPr lang="en-US" dirty="0"/>
              <a:t>: Creates bidirectional communication streams</a:t>
            </a:r>
          </a:p>
          <a:p>
            <a:r>
              <a:rPr lang="en-US" dirty="0" err="1"/>
              <a:t>ClientSession</a:t>
            </a:r>
            <a:r>
              <a:rPr lang="en-US" dirty="0"/>
              <a:t>: Manages MCP protocol conversation</a:t>
            </a:r>
          </a:p>
          <a:p>
            <a:r>
              <a:rPr lang="en-US" dirty="0"/>
              <a:t>Context managers: Ensure proper cleanup</a:t>
            </a:r>
            <a:endParaRPr lang="en-GB" dirty="0"/>
          </a:p>
        </p:txBody>
      </p:sp>
    </p:spTree>
    <p:extLst>
      <p:ext uri="{BB962C8B-B14F-4D97-AF65-F5344CB8AC3E}">
        <p14:creationId xmlns:p14="http://schemas.microsoft.com/office/powerpoint/2010/main" val="387163335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56C3-785D-B4FD-5B95-7B5CE1C7BDF7}"/>
              </a:ext>
            </a:extLst>
          </p:cNvPr>
          <p:cNvSpPr>
            <a:spLocks noGrp="1"/>
          </p:cNvSpPr>
          <p:nvPr>
            <p:ph type="title"/>
          </p:nvPr>
        </p:nvSpPr>
        <p:spPr/>
        <p:txBody>
          <a:bodyPr>
            <a:noAutofit/>
          </a:bodyPr>
          <a:lstStyle/>
          <a:p>
            <a:r>
              <a:rPr lang="en-IN" sz="3600" dirty="0"/>
              <a:t>MCP </a:t>
            </a:r>
            <a:br>
              <a:rPr lang="en-IN" sz="3600" dirty="0"/>
            </a:br>
            <a:r>
              <a:rPr lang="en-IN" sz="3600" dirty="0"/>
              <a:t>Protocol </a:t>
            </a:r>
            <a:br>
              <a:rPr lang="en-IN" sz="3600" dirty="0"/>
            </a:br>
            <a:r>
              <a:rPr lang="en-IN" sz="3600" dirty="0"/>
              <a:t>Flow</a:t>
            </a:r>
            <a:endParaRPr lang="en-GB" sz="3600" dirty="0"/>
          </a:p>
        </p:txBody>
      </p:sp>
      <p:sp>
        <p:nvSpPr>
          <p:cNvPr id="3" name="Content Placeholder 2">
            <a:extLst>
              <a:ext uri="{FF2B5EF4-FFF2-40B4-BE49-F238E27FC236}">
                <a16:creationId xmlns:a16="http://schemas.microsoft.com/office/drawing/2014/main" id="{6580F67C-3BDF-C4A1-367E-1BFC62903924}"/>
              </a:ext>
            </a:extLst>
          </p:cNvPr>
          <p:cNvSpPr>
            <a:spLocks noGrp="1"/>
          </p:cNvSpPr>
          <p:nvPr>
            <p:ph idx="1"/>
          </p:nvPr>
        </p:nvSpPr>
        <p:spPr/>
        <p:txBody>
          <a:bodyPr/>
          <a:lstStyle/>
          <a:p>
            <a:endParaRPr lang="en-GB"/>
          </a:p>
        </p:txBody>
      </p:sp>
      <p:sp>
        <p:nvSpPr>
          <p:cNvPr id="4" name="TextBox 3">
            <a:extLst>
              <a:ext uri="{FF2B5EF4-FFF2-40B4-BE49-F238E27FC236}">
                <a16:creationId xmlns:a16="http://schemas.microsoft.com/office/drawing/2014/main" id="{F9725E87-4B39-9C9C-7D44-BFF5179C51E6}"/>
              </a:ext>
            </a:extLst>
          </p:cNvPr>
          <p:cNvSpPr txBox="1"/>
          <p:nvPr/>
        </p:nvSpPr>
        <p:spPr>
          <a:xfrm>
            <a:off x="481630" y="2149887"/>
            <a:ext cx="2778101" cy="2123658"/>
          </a:xfrm>
          <a:prstGeom prst="rect">
            <a:avLst/>
          </a:prstGeom>
          <a:solidFill>
            <a:schemeClr val="accent3">
              <a:lumMod val="20000"/>
              <a:lumOff val="80000"/>
            </a:schemeClr>
          </a:solidFill>
        </p:spPr>
        <p:txBody>
          <a:bodyPr wrap="square" rtlCol="0">
            <a:spAutoFit/>
          </a:bodyPr>
          <a:lstStyle/>
          <a:p>
            <a:r>
              <a:rPr lang="en-US" sz="1200" dirty="0"/>
              <a:t># 1. Initialize connection</a:t>
            </a:r>
          </a:p>
          <a:p>
            <a:r>
              <a:rPr lang="en-US" sz="1200" dirty="0">
                <a:solidFill>
                  <a:srgbClr val="FF0000"/>
                </a:solidFill>
                <a:latin typeface="Cascadia Code" panose="020B0609020000020004" pitchFamily="49" charset="0"/>
                <a:cs typeface="Cascadia Code" panose="020B0609020000020004" pitchFamily="49" charset="0"/>
              </a:rPr>
              <a:t>await </a:t>
            </a:r>
            <a:r>
              <a:rPr lang="en-US" sz="1200" dirty="0" err="1">
                <a:solidFill>
                  <a:srgbClr val="FF0000"/>
                </a:solidFill>
                <a:latin typeface="Cascadia Code" panose="020B0609020000020004" pitchFamily="49" charset="0"/>
                <a:cs typeface="Cascadia Code" panose="020B0609020000020004" pitchFamily="49" charset="0"/>
              </a:rPr>
              <a:t>session.initialize</a:t>
            </a:r>
            <a:r>
              <a:rPr lang="en-US" sz="1200" dirty="0">
                <a:solidFill>
                  <a:srgbClr val="FF0000"/>
                </a:solidFill>
                <a:latin typeface="Cascadia Code" panose="020B0609020000020004" pitchFamily="49" charset="0"/>
                <a:cs typeface="Cascadia Code" panose="020B0609020000020004" pitchFamily="49" charset="0"/>
              </a:rPr>
              <a:t>()</a:t>
            </a:r>
          </a:p>
          <a:p>
            <a:endParaRPr lang="en-US" sz="1200" dirty="0"/>
          </a:p>
          <a:p>
            <a:r>
              <a:rPr lang="en-US" sz="1200" dirty="0"/>
              <a:t># 2. Discover available tools</a:t>
            </a:r>
          </a:p>
          <a:p>
            <a:r>
              <a:rPr lang="en-US" sz="1200" dirty="0" err="1">
                <a:solidFill>
                  <a:srgbClr val="FF0000"/>
                </a:solidFill>
                <a:latin typeface="Cascadia Code" panose="020B0609020000020004" pitchFamily="49" charset="0"/>
                <a:cs typeface="Cascadia Code" panose="020B0609020000020004" pitchFamily="49" charset="0"/>
              </a:rPr>
              <a:t>tools_response</a:t>
            </a:r>
            <a:r>
              <a:rPr lang="en-US" sz="1200" dirty="0">
                <a:solidFill>
                  <a:srgbClr val="FF0000"/>
                </a:solidFill>
                <a:latin typeface="Cascadia Code" panose="020B0609020000020004" pitchFamily="49" charset="0"/>
                <a:cs typeface="Cascadia Code" panose="020B0609020000020004" pitchFamily="49" charset="0"/>
              </a:rPr>
              <a:t> = await </a:t>
            </a:r>
            <a:r>
              <a:rPr lang="en-US" sz="1200" dirty="0" err="1">
                <a:solidFill>
                  <a:srgbClr val="FF0000"/>
                </a:solidFill>
                <a:latin typeface="Cascadia Code" panose="020B0609020000020004" pitchFamily="49" charset="0"/>
                <a:cs typeface="Cascadia Code" panose="020B0609020000020004" pitchFamily="49" charset="0"/>
              </a:rPr>
              <a:t>session.list_tools</a:t>
            </a:r>
            <a:r>
              <a:rPr lang="en-US" sz="1200" dirty="0">
                <a:solidFill>
                  <a:srgbClr val="FF0000"/>
                </a:solidFill>
                <a:latin typeface="Cascadia Code" panose="020B0609020000020004" pitchFamily="49" charset="0"/>
                <a:cs typeface="Cascadia Code" panose="020B0609020000020004" pitchFamily="49" charset="0"/>
              </a:rPr>
              <a:t>()</a:t>
            </a:r>
          </a:p>
          <a:p>
            <a:endParaRPr lang="en-US" sz="1200" dirty="0"/>
          </a:p>
          <a:p>
            <a:r>
              <a:rPr lang="en-US" sz="1200" dirty="0"/>
              <a:t># 3. Execute tools</a:t>
            </a:r>
          </a:p>
          <a:p>
            <a:r>
              <a:rPr lang="en-US" sz="1200" dirty="0">
                <a:solidFill>
                  <a:srgbClr val="FF0000"/>
                </a:solidFill>
                <a:latin typeface="Cascadia Code" panose="020B0609020000020004" pitchFamily="49" charset="0"/>
                <a:cs typeface="Cascadia Code" panose="020B0609020000020004" pitchFamily="49" charset="0"/>
              </a:rPr>
              <a:t>result = await </a:t>
            </a:r>
            <a:r>
              <a:rPr lang="en-US" sz="1200" dirty="0" err="1">
                <a:solidFill>
                  <a:srgbClr val="FF0000"/>
                </a:solidFill>
                <a:latin typeface="Cascadia Code" panose="020B0609020000020004" pitchFamily="49" charset="0"/>
                <a:cs typeface="Cascadia Code" panose="020B0609020000020004" pitchFamily="49" charset="0"/>
              </a:rPr>
              <a:t>session.call_tool</a:t>
            </a:r>
            <a:r>
              <a:rPr lang="en-US" sz="1200" dirty="0">
                <a:solidFill>
                  <a:srgbClr val="FF0000"/>
                </a:solidFill>
                <a:latin typeface="Cascadia Code" panose="020B0609020000020004" pitchFamily="49" charset="0"/>
                <a:cs typeface="Cascadia Code" panose="020B0609020000020004" pitchFamily="49" charset="0"/>
              </a:rPr>
              <a:t>("add", {"a": 10, "b": 5})</a:t>
            </a:r>
            <a:endParaRPr lang="en-GB" sz="1200" dirty="0">
              <a:solidFill>
                <a:srgbClr val="FF0000"/>
              </a:solidFill>
              <a:latin typeface="Cascadia Code" panose="020B0609020000020004" pitchFamily="49" charset="0"/>
              <a:cs typeface="Cascadia Code" panose="020B0609020000020004" pitchFamily="49" charset="0"/>
            </a:endParaRPr>
          </a:p>
        </p:txBody>
      </p:sp>
      <p:sp>
        <p:nvSpPr>
          <p:cNvPr id="5" name="TextBox 4">
            <a:extLst>
              <a:ext uri="{FF2B5EF4-FFF2-40B4-BE49-F238E27FC236}">
                <a16:creationId xmlns:a16="http://schemas.microsoft.com/office/drawing/2014/main" id="{16F8FF03-DF69-5C77-3F65-4F665DEB1517}"/>
              </a:ext>
            </a:extLst>
          </p:cNvPr>
          <p:cNvSpPr txBox="1"/>
          <p:nvPr/>
        </p:nvSpPr>
        <p:spPr>
          <a:xfrm>
            <a:off x="3670105" y="139604"/>
            <a:ext cx="3973161" cy="2031325"/>
          </a:xfrm>
          <a:prstGeom prst="rect">
            <a:avLst/>
          </a:prstGeom>
          <a:solidFill>
            <a:schemeClr val="accent4">
              <a:lumMod val="20000"/>
              <a:lumOff val="80000"/>
            </a:schemeClr>
          </a:solidFill>
        </p:spPr>
        <p:txBody>
          <a:bodyPr wrap="square" rtlCol="0">
            <a:spAutoFit/>
          </a:bodyPr>
          <a:lstStyle/>
          <a:p>
            <a:r>
              <a:rPr lang="en-GB" sz="1400" dirty="0"/>
              <a:t>Client → Server: {</a:t>
            </a:r>
          </a:p>
          <a:p>
            <a:r>
              <a:rPr lang="en-GB" sz="1400" dirty="0"/>
              <a:t>  "</a:t>
            </a:r>
            <a:r>
              <a:rPr lang="en-GB" sz="1400" dirty="0" err="1"/>
              <a:t>jsonrpc</a:t>
            </a:r>
            <a:r>
              <a:rPr lang="en-GB" sz="1400" dirty="0"/>
              <a:t>": "2.0",</a:t>
            </a:r>
          </a:p>
          <a:p>
            <a:r>
              <a:rPr lang="en-GB" sz="1400" dirty="0"/>
              <a:t>  "id": 1,</a:t>
            </a:r>
          </a:p>
          <a:p>
            <a:r>
              <a:rPr lang="en-GB" sz="1400" dirty="0"/>
              <a:t>  "method": "initialize",</a:t>
            </a:r>
          </a:p>
          <a:p>
            <a:r>
              <a:rPr lang="en-GB" sz="1400" dirty="0"/>
              <a:t>  "params": {</a:t>
            </a:r>
          </a:p>
          <a:p>
            <a:r>
              <a:rPr lang="en-GB" sz="1400" dirty="0"/>
              <a:t>    "</a:t>
            </a:r>
            <a:r>
              <a:rPr lang="en-GB" sz="1400" dirty="0" err="1"/>
              <a:t>protocolVersion</a:t>
            </a:r>
            <a:r>
              <a:rPr lang="en-GB" sz="1400" dirty="0"/>
              <a:t>": "2024-11-05",</a:t>
            </a:r>
          </a:p>
          <a:p>
            <a:r>
              <a:rPr lang="en-GB" sz="1400" dirty="0"/>
              <a:t>    "capabilities": {}</a:t>
            </a:r>
          </a:p>
          <a:p>
            <a:r>
              <a:rPr lang="en-GB" sz="1400" dirty="0"/>
              <a:t>  }</a:t>
            </a:r>
          </a:p>
          <a:p>
            <a:r>
              <a:rPr lang="en-GB" sz="1400" dirty="0"/>
              <a:t>}</a:t>
            </a:r>
          </a:p>
        </p:txBody>
      </p:sp>
      <p:sp>
        <p:nvSpPr>
          <p:cNvPr id="6" name="TextBox 5">
            <a:extLst>
              <a:ext uri="{FF2B5EF4-FFF2-40B4-BE49-F238E27FC236}">
                <a16:creationId xmlns:a16="http://schemas.microsoft.com/office/drawing/2014/main" id="{E2EE1B1C-3FEC-8065-9100-23C1A114B323}"/>
              </a:ext>
            </a:extLst>
          </p:cNvPr>
          <p:cNvSpPr txBox="1"/>
          <p:nvPr/>
        </p:nvSpPr>
        <p:spPr>
          <a:xfrm>
            <a:off x="7900076" y="905232"/>
            <a:ext cx="3973161" cy="5047536"/>
          </a:xfrm>
          <a:prstGeom prst="rect">
            <a:avLst/>
          </a:prstGeom>
          <a:solidFill>
            <a:schemeClr val="accent4">
              <a:lumMod val="20000"/>
              <a:lumOff val="80000"/>
            </a:schemeClr>
          </a:solidFill>
        </p:spPr>
        <p:txBody>
          <a:bodyPr wrap="square" rtlCol="0">
            <a:spAutoFit/>
          </a:bodyPr>
          <a:lstStyle/>
          <a:p>
            <a:r>
              <a:rPr lang="en-GB" sz="1400" dirty="0"/>
              <a:t>Client → Server: {</a:t>
            </a:r>
          </a:p>
          <a:p>
            <a:r>
              <a:rPr lang="en-GB" sz="1400" dirty="0"/>
              <a:t>  "</a:t>
            </a:r>
            <a:r>
              <a:rPr lang="en-GB" sz="1400" dirty="0" err="1"/>
              <a:t>jsonrpc</a:t>
            </a:r>
            <a:r>
              <a:rPr lang="en-GB" sz="1400" dirty="0"/>
              <a:t>": "2.0",</a:t>
            </a:r>
          </a:p>
          <a:p>
            <a:r>
              <a:rPr lang="en-GB" sz="1400" dirty="0"/>
              <a:t>  "id": 2,</a:t>
            </a:r>
          </a:p>
          <a:p>
            <a:r>
              <a:rPr lang="en-GB" sz="1400" dirty="0"/>
              <a:t>  "method": "tools/list"</a:t>
            </a:r>
          </a:p>
          <a:p>
            <a:r>
              <a:rPr lang="en-GB" sz="1400" dirty="0"/>
              <a:t>}</a:t>
            </a:r>
          </a:p>
          <a:p>
            <a:endParaRPr lang="en-GB" sz="1400" dirty="0"/>
          </a:p>
          <a:p>
            <a:r>
              <a:rPr lang="en-GB" sz="1400" dirty="0"/>
              <a:t>Server → Client: {</a:t>
            </a:r>
          </a:p>
          <a:p>
            <a:r>
              <a:rPr lang="en-GB" sz="1400" dirty="0"/>
              <a:t>  "</a:t>
            </a:r>
            <a:r>
              <a:rPr lang="en-GB" sz="1400" dirty="0" err="1"/>
              <a:t>jsonrpc</a:t>
            </a:r>
            <a:r>
              <a:rPr lang="en-GB" sz="1400" dirty="0"/>
              <a:t>": "2.0",</a:t>
            </a:r>
          </a:p>
          <a:p>
            <a:r>
              <a:rPr lang="en-GB" sz="1400" dirty="0"/>
              <a:t>  "id": 2,</a:t>
            </a:r>
          </a:p>
          <a:p>
            <a:r>
              <a:rPr lang="en-GB" sz="1400" dirty="0"/>
              <a:t>  "result": {</a:t>
            </a:r>
          </a:p>
          <a:p>
            <a:r>
              <a:rPr lang="en-GB" sz="1400" dirty="0"/>
              <a:t>    "tools": [{</a:t>
            </a:r>
          </a:p>
          <a:p>
            <a:r>
              <a:rPr lang="en-GB" sz="1400" dirty="0"/>
              <a:t>      "name": "add",</a:t>
            </a:r>
          </a:p>
          <a:p>
            <a:r>
              <a:rPr lang="en-GB" sz="1400" dirty="0"/>
              <a:t>      "description": "Add two numbers together",</a:t>
            </a:r>
          </a:p>
          <a:p>
            <a:r>
              <a:rPr lang="en-GB" sz="1400" dirty="0"/>
              <a:t>      "</a:t>
            </a:r>
            <a:r>
              <a:rPr lang="en-GB" sz="1400" dirty="0" err="1"/>
              <a:t>inputSchema</a:t>
            </a:r>
            <a:r>
              <a:rPr lang="en-GB" sz="1400" dirty="0"/>
              <a:t>": {</a:t>
            </a:r>
          </a:p>
          <a:p>
            <a:r>
              <a:rPr lang="en-GB" sz="1400" dirty="0"/>
              <a:t>        "type": "object",</a:t>
            </a:r>
          </a:p>
          <a:p>
            <a:r>
              <a:rPr lang="en-GB" sz="1400" dirty="0"/>
              <a:t>        "properties": {</a:t>
            </a:r>
          </a:p>
          <a:p>
            <a:r>
              <a:rPr lang="en-GB" sz="1400" dirty="0"/>
              <a:t>          "a": {"type": "integer"},</a:t>
            </a:r>
          </a:p>
          <a:p>
            <a:r>
              <a:rPr lang="en-GB" sz="1400" dirty="0"/>
              <a:t>          "b": {"type": "integer"}</a:t>
            </a:r>
          </a:p>
          <a:p>
            <a:r>
              <a:rPr lang="en-GB" sz="1400" dirty="0"/>
              <a:t>        }</a:t>
            </a:r>
          </a:p>
          <a:p>
            <a:r>
              <a:rPr lang="en-GB" sz="1400" dirty="0"/>
              <a:t>      }</a:t>
            </a:r>
          </a:p>
          <a:p>
            <a:r>
              <a:rPr lang="en-GB" sz="1400" dirty="0"/>
              <a:t>    }]</a:t>
            </a:r>
          </a:p>
          <a:p>
            <a:r>
              <a:rPr lang="en-GB" sz="1400" dirty="0"/>
              <a:t>  }</a:t>
            </a:r>
          </a:p>
          <a:p>
            <a:r>
              <a:rPr lang="en-GB" sz="1400" dirty="0"/>
              <a:t>}</a:t>
            </a:r>
          </a:p>
        </p:txBody>
      </p:sp>
      <p:sp>
        <p:nvSpPr>
          <p:cNvPr id="7" name="TextBox 6">
            <a:extLst>
              <a:ext uri="{FF2B5EF4-FFF2-40B4-BE49-F238E27FC236}">
                <a16:creationId xmlns:a16="http://schemas.microsoft.com/office/drawing/2014/main" id="{D8493B21-CBCD-FEA7-F02D-C7787BA1F23D}"/>
              </a:ext>
            </a:extLst>
          </p:cNvPr>
          <p:cNvSpPr txBox="1"/>
          <p:nvPr/>
        </p:nvSpPr>
        <p:spPr>
          <a:xfrm>
            <a:off x="3670104" y="2522557"/>
            <a:ext cx="3973161" cy="3970318"/>
          </a:xfrm>
          <a:prstGeom prst="rect">
            <a:avLst/>
          </a:prstGeom>
          <a:solidFill>
            <a:schemeClr val="accent4">
              <a:lumMod val="20000"/>
              <a:lumOff val="80000"/>
            </a:schemeClr>
          </a:solidFill>
        </p:spPr>
        <p:txBody>
          <a:bodyPr wrap="square" rtlCol="0">
            <a:spAutoFit/>
          </a:bodyPr>
          <a:lstStyle/>
          <a:p>
            <a:r>
              <a:rPr lang="en-GB" sz="1400" dirty="0"/>
              <a:t>Client → Server: {</a:t>
            </a:r>
          </a:p>
          <a:p>
            <a:r>
              <a:rPr lang="en-GB" sz="1400" dirty="0"/>
              <a:t>  "</a:t>
            </a:r>
            <a:r>
              <a:rPr lang="en-GB" sz="1400" dirty="0" err="1"/>
              <a:t>jsonrpc</a:t>
            </a:r>
            <a:r>
              <a:rPr lang="en-GB" sz="1400" dirty="0"/>
              <a:t>": "2.0",</a:t>
            </a:r>
          </a:p>
          <a:p>
            <a:r>
              <a:rPr lang="en-GB" sz="1400" dirty="0"/>
              <a:t>  "id": 3,</a:t>
            </a:r>
          </a:p>
          <a:p>
            <a:r>
              <a:rPr lang="en-GB" sz="1400" dirty="0"/>
              <a:t>  "method": "tools/call",</a:t>
            </a:r>
          </a:p>
          <a:p>
            <a:r>
              <a:rPr lang="en-GB" sz="1400" dirty="0"/>
              <a:t>  "params": {</a:t>
            </a:r>
          </a:p>
          <a:p>
            <a:r>
              <a:rPr lang="en-GB" sz="1400" dirty="0"/>
              <a:t>    "name": "add",</a:t>
            </a:r>
          </a:p>
          <a:p>
            <a:r>
              <a:rPr lang="en-GB" sz="1400" dirty="0"/>
              <a:t>    "arguments": {"a": 10, "b": 5}</a:t>
            </a:r>
          </a:p>
          <a:p>
            <a:r>
              <a:rPr lang="en-GB" sz="1400" dirty="0"/>
              <a:t>  }</a:t>
            </a:r>
          </a:p>
          <a:p>
            <a:r>
              <a:rPr lang="en-GB" sz="1400" dirty="0"/>
              <a:t>}</a:t>
            </a:r>
          </a:p>
          <a:p>
            <a:endParaRPr lang="en-GB" sz="1400" dirty="0"/>
          </a:p>
          <a:p>
            <a:r>
              <a:rPr lang="en-GB" sz="1400" dirty="0"/>
              <a:t>Server → Client: {</a:t>
            </a:r>
          </a:p>
          <a:p>
            <a:r>
              <a:rPr lang="en-GB" sz="1400" dirty="0"/>
              <a:t>  "</a:t>
            </a:r>
            <a:r>
              <a:rPr lang="en-GB" sz="1400" dirty="0" err="1"/>
              <a:t>jsonrpc</a:t>
            </a:r>
            <a:r>
              <a:rPr lang="en-GB" sz="1400" dirty="0"/>
              <a:t>": "2.0",</a:t>
            </a:r>
          </a:p>
          <a:p>
            <a:r>
              <a:rPr lang="en-GB" sz="1400" dirty="0"/>
              <a:t>  "id": 3,</a:t>
            </a:r>
          </a:p>
          <a:p>
            <a:r>
              <a:rPr lang="en-GB" sz="1400" dirty="0"/>
              <a:t>  "result": {</a:t>
            </a:r>
          </a:p>
          <a:p>
            <a:r>
              <a:rPr lang="en-GB" sz="1400" dirty="0"/>
              <a:t>    "content": [{"type": "text", "text": "15"}],</a:t>
            </a:r>
          </a:p>
          <a:p>
            <a:r>
              <a:rPr lang="en-GB" sz="1400" dirty="0"/>
              <a:t>    "</a:t>
            </a:r>
            <a:r>
              <a:rPr lang="en-GB" sz="1400" dirty="0" err="1"/>
              <a:t>structuredContent</a:t>
            </a:r>
            <a:r>
              <a:rPr lang="en-GB" sz="1400" dirty="0"/>
              <a:t>": 15</a:t>
            </a:r>
          </a:p>
          <a:p>
            <a:r>
              <a:rPr lang="en-GB" sz="1400" dirty="0"/>
              <a:t>  }</a:t>
            </a:r>
          </a:p>
          <a:p>
            <a:r>
              <a:rPr lang="en-GB" sz="1400" dirty="0"/>
              <a:t>}</a:t>
            </a:r>
          </a:p>
        </p:txBody>
      </p:sp>
      <p:cxnSp>
        <p:nvCxnSpPr>
          <p:cNvPr id="9" name="Straight Connector 8">
            <a:extLst>
              <a:ext uri="{FF2B5EF4-FFF2-40B4-BE49-F238E27FC236}">
                <a16:creationId xmlns:a16="http://schemas.microsoft.com/office/drawing/2014/main" id="{82E1FC0C-696F-DFA9-1B4A-38704B033A54}"/>
              </a:ext>
            </a:extLst>
          </p:cNvPr>
          <p:cNvCxnSpPr>
            <a:cxnSpLocks/>
          </p:cNvCxnSpPr>
          <p:nvPr/>
        </p:nvCxnSpPr>
        <p:spPr>
          <a:xfrm>
            <a:off x="2952605" y="2477954"/>
            <a:ext cx="307126"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2EF715-B558-6D7A-EE28-F0D75D177F15}"/>
              </a:ext>
            </a:extLst>
          </p:cNvPr>
          <p:cNvCxnSpPr/>
          <p:nvPr/>
        </p:nvCxnSpPr>
        <p:spPr>
          <a:xfrm flipV="1">
            <a:off x="3259731" y="739896"/>
            <a:ext cx="0" cy="1738058"/>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1C66042-1A54-9A1E-17F4-EAA1C4557C60}"/>
              </a:ext>
            </a:extLst>
          </p:cNvPr>
          <p:cNvCxnSpPr/>
          <p:nvPr/>
        </p:nvCxnSpPr>
        <p:spPr>
          <a:xfrm>
            <a:off x="3252751" y="739896"/>
            <a:ext cx="410373" cy="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4B7C72F-08EB-A592-2F62-9803362F13AD}"/>
              </a:ext>
            </a:extLst>
          </p:cNvPr>
          <p:cNvCxnSpPr>
            <a:cxnSpLocks/>
          </p:cNvCxnSpPr>
          <p:nvPr/>
        </p:nvCxnSpPr>
        <p:spPr>
          <a:xfrm>
            <a:off x="2595453" y="3160845"/>
            <a:ext cx="81784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DD8982-46B3-B633-B23A-8B8CE180FEB0}"/>
              </a:ext>
            </a:extLst>
          </p:cNvPr>
          <p:cNvCxnSpPr>
            <a:cxnSpLocks/>
          </p:cNvCxnSpPr>
          <p:nvPr/>
        </p:nvCxnSpPr>
        <p:spPr>
          <a:xfrm flipV="1">
            <a:off x="3413295" y="2317411"/>
            <a:ext cx="0" cy="84343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4576093-AE11-AA43-2E28-A46B51A5EBF5}"/>
              </a:ext>
            </a:extLst>
          </p:cNvPr>
          <p:cNvCxnSpPr>
            <a:cxnSpLocks/>
          </p:cNvCxnSpPr>
          <p:nvPr/>
        </p:nvCxnSpPr>
        <p:spPr>
          <a:xfrm>
            <a:off x="3413295" y="2323228"/>
            <a:ext cx="4486781" cy="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D5383-DF76-A41A-FBEA-804B54AE634D}"/>
              </a:ext>
            </a:extLst>
          </p:cNvPr>
          <p:cNvCxnSpPr>
            <a:cxnSpLocks/>
          </p:cNvCxnSpPr>
          <p:nvPr/>
        </p:nvCxnSpPr>
        <p:spPr>
          <a:xfrm>
            <a:off x="2747418" y="3872822"/>
            <a:ext cx="915706" cy="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6025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96D0-266B-4CA5-5A2D-6F1046B5B785}"/>
              </a:ext>
            </a:extLst>
          </p:cNvPr>
          <p:cNvSpPr>
            <a:spLocks noGrp="1"/>
          </p:cNvSpPr>
          <p:nvPr>
            <p:ph type="title"/>
          </p:nvPr>
        </p:nvSpPr>
        <p:spPr/>
        <p:txBody>
          <a:bodyPr/>
          <a:lstStyle/>
          <a:p>
            <a:r>
              <a:rPr lang="en-IN" dirty="0"/>
              <a:t>Another Code Example</a:t>
            </a:r>
            <a:endParaRPr lang="en-GB" dirty="0"/>
          </a:p>
        </p:txBody>
      </p:sp>
      <p:sp>
        <p:nvSpPr>
          <p:cNvPr id="3" name="Content Placeholder 2">
            <a:extLst>
              <a:ext uri="{FF2B5EF4-FFF2-40B4-BE49-F238E27FC236}">
                <a16:creationId xmlns:a16="http://schemas.microsoft.com/office/drawing/2014/main" id="{331FBC20-906A-7BC4-CCE3-B86CBFBC3ACC}"/>
              </a:ext>
            </a:extLst>
          </p:cNvPr>
          <p:cNvSpPr>
            <a:spLocks noGrp="1"/>
          </p:cNvSpPr>
          <p:nvPr>
            <p:ph idx="1"/>
          </p:nvPr>
        </p:nvSpPr>
        <p:spPr/>
        <p:txBody>
          <a:bodyPr/>
          <a:lstStyle/>
          <a:p>
            <a:r>
              <a:rPr lang="en-GB" dirty="0"/>
              <a:t>C:\code\agentic_ai\6_mcp\.venv\2_lab2_mcp_server.py</a:t>
            </a:r>
          </a:p>
          <a:p>
            <a:r>
              <a:rPr lang="en-GB" dirty="0"/>
              <a:t>C:\code\agentic_ai\6_mcp\.venv\2_lab2_</a:t>
            </a:r>
            <a:r>
              <a:rPr lang="en-GB"/>
              <a:t>mcp_client.</a:t>
            </a:r>
            <a:r>
              <a:rPr lang="en-GB" dirty="0"/>
              <a:t>py</a:t>
            </a:r>
          </a:p>
        </p:txBody>
      </p:sp>
    </p:spTree>
    <p:extLst>
      <p:ext uri="{BB962C8B-B14F-4D97-AF65-F5344CB8AC3E}">
        <p14:creationId xmlns:p14="http://schemas.microsoft.com/office/powerpoint/2010/main" val="49794727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AC84-76EC-4548-3008-59B39CCA6645}"/>
              </a:ext>
            </a:extLst>
          </p:cNvPr>
          <p:cNvSpPr>
            <a:spLocks noGrp="1"/>
          </p:cNvSpPr>
          <p:nvPr>
            <p:ph type="title"/>
          </p:nvPr>
        </p:nvSpPr>
        <p:spPr/>
        <p:txBody>
          <a:bodyPr/>
          <a:lstStyle/>
          <a:p>
            <a:r>
              <a:rPr lang="en-IN" dirty="0"/>
              <a:t>MCP: Detailed</a:t>
            </a:r>
            <a:endParaRPr lang="en-GB" dirty="0"/>
          </a:p>
        </p:txBody>
      </p:sp>
      <p:sp>
        <p:nvSpPr>
          <p:cNvPr id="5" name="Text Placeholder 4">
            <a:extLst>
              <a:ext uri="{FF2B5EF4-FFF2-40B4-BE49-F238E27FC236}">
                <a16:creationId xmlns:a16="http://schemas.microsoft.com/office/drawing/2014/main" id="{2BCBFB15-8260-BA98-E09C-249FF0B009B4}"/>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52775516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0316-C096-11F2-B2F6-78A52C91CE13}"/>
              </a:ext>
            </a:extLst>
          </p:cNvPr>
          <p:cNvSpPr>
            <a:spLocks noGrp="1"/>
          </p:cNvSpPr>
          <p:nvPr>
            <p:ph type="title"/>
          </p:nvPr>
        </p:nvSpPr>
        <p:spPr/>
        <p:txBody>
          <a:bodyPr/>
          <a:lstStyle/>
          <a:p>
            <a:r>
              <a:rPr lang="en-IN" dirty="0"/>
              <a:t>What is MCP?</a:t>
            </a:r>
            <a:endParaRPr lang="en-GB" dirty="0"/>
          </a:p>
        </p:txBody>
      </p:sp>
      <p:sp>
        <p:nvSpPr>
          <p:cNvPr id="3" name="Content Placeholder 2">
            <a:extLst>
              <a:ext uri="{FF2B5EF4-FFF2-40B4-BE49-F238E27FC236}">
                <a16:creationId xmlns:a16="http://schemas.microsoft.com/office/drawing/2014/main" id="{93CD20BF-BB8E-15C4-B8D5-F00E6D3FC2E1}"/>
              </a:ext>
            </a:extLst>
          </p:cNvPr>
          <p:cNvSpPr>
            <a:spLocks noGrp="1"/>
          </p:cNvSpPr>
          <p:nvPr>
            <p:ph idx="1"/>
          </p:nvPr>
        </p:nvSpPr>
        <p:spPr/>
        <p:txBody>
          <a:bodyPr>
            <a:normAutofit fontScale="92500" lnSpcReduction="10000"/>
          </a:bodyPr>
          <a:lstStyle/>
          <a:p>
            <a:r>
              <a:rPr lang="en-US" b="1" dirty="0"/>
              <a:t>Model Context Protocol (MCP)</a:t>
            </a:r>
            <a:r>
              <a:rPr lang="en-US" dirty="0"/>
              <a:t>: A standardized communication protocol that enables AI models (like GPT, Claude, etc.) to securely connect to and interact with external data sources and tools</a:t>
            </a:r>
          </a:p>
          <a:p>
            <a:r>
              <a:rPr lang="en-US" dirty="0"/>
              <a:t>Think of it as a "universal translator" that allows AI systems to seamlessly access databases, files, APIs, and other resources without custom integrations for each connection</a:t>
            </a:r>
          </a:p>
          <a:p>
            <a:r>
              <a:rPr lang="en-US" dirty="0"/>
              <a:t>Before MCP</a:t>
            </a:r>
          </a:p>
          <a:p>
            <a:pPr lvl="1"/>
            <a:r>
              <a:rPr lang="en-GB" dirty="0"/>
              <a:t>AI Model → Custom API → Database</a:t>
            </a:r>
          </a:p>
          <a:p>
            <a:pPr lvl="1"/>
            <a:r>
              <a:rPr lang="en-GB" dirty="0"/>
              <a:t>AI Model → Different Custom API → File System  </a:t>
            </a:r>
          </a:p>
          <a:p>
            <a:pPr lvl="1"/>
            <a:r>
              <a:rPr lang="en-GB" dirty="0"/>
              <a:t>AI Model → Another Custom API → Web Service</a:t>
            </a:r>
          </a:p>
          <a:p>
            <a:r>
              <a:rPr lang="en-GB" dirty="0"/>
              <a:t>With MCP</a:t>
            </a:r>
          </a:p>
          <a:p>
            <a:pPr lvl="1"/>
            <a:r>
              <a:rPr lang="en-GB" dirty="0"/>
              <a:t>AI Model → MCP Protocol → Any MCP Server (Database, Files, APIs, etc.)</a:t>
            </a:r>
          </a:p>
        </p:txBody>
      </p:sp>
    </p:spTree>
    <p:extLst>
      <p:ext uri="{BB962C8B-B14F-4D97-AF65-F5344CB8AC3E}">
        <p14:creationId xmlns:p14="http://schemas.microsoft.com/office/powerpoint/2010/main" val="331100499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3183D-ED43-452F-F8C8-E2BAD6C2A2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4288F1-7F08-2A4F-16A3-132DA8894579}"/>
              </a:ext>
            </a:extLst>
          </p:cNvPr>
          <p:cNvSpPr>
            <a:spLocks noGrp="1"/>
          </p:cNvSpPr>
          <p:nvPr>
            <p:ph type="title"/>
          </p:nvPr>
        </p:nvSpPr>
        <p:spPr/>
        <p:txBody>
          <a:bodyPr/>
          <a:lstStyle/>
          <a:p>
            <a:r>
              <a:rPr lang="en-IN" dirty="0"/>
              <a:t>What is MCP?</a:t>
            </a:r>
            <a:endParaRPr lang="en-GB" dirty="0"/>
          </a:p>
        </p:txBody>
      </p:sp>
      <p:sp>
        <p:nvSpPr>
          <p:cNvPr id="4" name="Text Placeholder 3">
            <a:extLst>
              <a:ext uri="{FF2B5EF4-FFF2-40B4-BE49-F238E27FC236}">
                <a16:creationId xmlns:a16="http://schemas.microsoft.com/office/drawing/2014/main" id="{9903E13D-8A23-A6E6-7DE7-D3A0AA2E2861}"/>
              </a:ext>
            </a:extLst>
          </p:cNvPr>
          <p:cNvSpPr>
            <a:spLocks noGrp="1"/>
          </p:cNvSpPr>
          <p:nvPr>
            <p:ph type="body" idx="1"/>
          </p:nvPr>
        </p:nvSpPr>
        <p:spPr/>
        <p:txBody>
          <a:bodyPr/>
          <a:lstStyle/>
          <a:p>
            <a:r>
              <a:rPr lang="en-IN" dirty="0"/>
              <a:t>Without MCP</a:t>
            </a:r>
            <a:endParaRPr lang="en-GB" dirty="0"/>
          </a:p>
        </p:txBody>
      </p:sp>
      <p:sp>
        <p:nvSpPr>
          <p:cNvPr id="3" name="Content Placeholder 2">
            <a:extLst>
              <a:ext uri="{FF2B5EF4-FFF2-40B4-BE49-F238E27FC236}">
                <a16:creationId xmlns:a16="http://schemas.microsoft.com/office/drawing/2014/main" id="{CF0D8186-3435-4EF9-9904-C537A6877F46}"/>
              </a:ext>
            </a:extLst>
          </p:cNvPr>
          <p:cNvSpPr>
            <a:spLocks noGrp="1"/>
          </p:cNvSpPr>
          <p:nvPr>
            <p:ph sz="half" idx="2"/>
          </p:nvPr>
        </p:nvSpPr>
        <p:spPr/>
        <p:txBody>
          <a:bodyPr>
            <a:normAutofit fontScale="62500" lnSpcReduction="20000"/>
          </a:bodyPr>
          <a:lstStyle/>
          <a:p>
            <a:r>
              <a:rPr lang="en-GB" dirty="0"/>
              <a:t># 5 different integrations, 5 different patterns</a:t>
            </a:r>
          </a:p>
          <a:p>
            <a:r>
              <a:rPr lang="en-GB" dirty="0" err="1"/>
              <a:t>customer_data</a:t>
            </a:r>
            <a:r>
              <a:rPr lang="en-GB" dirty="0"/>
              <a:t> = </a:t>
            </a:r>
            <a:r>
              <a:rPr lang="en-GB" dirty="0" err="1"/>
              <a:t>mysql_connector.query</a:t>
            </a:r>
            <a:r>
              <a:rPr lang="en-GB" dirty="0"/>
              <a:t>("SELECT * FROM customers")</a:t>
            </a:r>
          </a:p>
          <a:p>
            <a:r>
              <a:rPr lang="en-GB" dirty="0"/>
              <a:t>orders = </a:t>
            </a:r>
            <a:r>
              <a:rPr lang="en-GB" dirty="0" err="1"/>
              <a:t>file_reader.read_csv</a:t>
            </a:r>
            <a:r>
              <a:rPr lang="en-GB" dirty="0"/>
              <a:t>("/orders/customer_123.csv")</a:t>
            </a:r>
          </a:p>
          <a:p>
            <a:r>
              <a:rPr lang="en-GB" dirty="0"/>
              <a:t>shipping = </a:t>
            </a:r>
            <a:r>
              <a:rPr lang="en-GB" dirty="0" err="1"/>
              <a:t>shipping_api.get_status</a:t>
            </a:r>
            <a:r>
              <a:rPr lang="en-GB" dirty="0"/>
              <a:t>(</a:t>
            </a:r>
            <a:r>
              <a:rPr lang="en-GB" dirty="0" err="1"/>
              <a:t>tracking_number</a:t>
            </a:r>
            <a:r>
              <a:rPr lang="en-GB" dirty="0"/>
              <a:t>)</a:t>
            </a:r>
          </a:p>
          <a:p>
            <a:r>
              <a:rPr lang="en-GB" dirty="0"/>
              <a:t>knowledge = </a:t>
            </a:r>
            <a:r>
              <a:rPr lang="en-GB" dirty="0" err="1"/>
              <a:t>elastic_search.search</a:t>
            </a:r>
            <a:r>
              <a:rPr lang="en-GB" dirty="0"/>
              <a:t>(query)</a:t>
            </a:r>
          </a:p>
          <a:p>
            <a:r>
              <a:rPr lang="en-GB" dirty="0"/>
              <a:t>emails = </a:t>
            </a:r>
            <a:r>
              <a:rPr lang="en-GB" dirty="0" err="1"/>
              <a:t>gmail_api.get_thread</a:t>
            </a:r>
            <a:r>
              <a:rPr lang="en-GB" dirty="0"/>
              <a:t>(</a:t>
            </a:r>
            <a:r>
              <a:rPr lang="en-GB" dirty="0" err="1"/>
              <a:t>thread_id</a:t>
            </a:r>
            <a:r>
              <a:rPr lang="en-GB" dirty="0"/>
              <a:t>)</a:t>
            </a:r>
          </a:p>
        </p:txBody>
      </p:sp>
      <p:sp>
        <p:nvSpPr>
          <p:cNvPr id="5" name="Text Placeholder 4">
            <a:extLst>
              <a:ext uri="{FF2B5EF4-FFF2-40B4-BE49-F238E27FC236}">
                <a16:creationId xmlns:a16="http://schemas.microsoft.com/office/drawing/2014/main" id="{BEA5CD4D-7330-F405-CBC5-F0096D8209B2}"/>
              </a:ext>
            </a:extLst>
          </p:cNvPr>
          <p:cNvSpPr>
            <a:spLocks noGrp="1"/>
          </p:cNvSpPr>
          <p:nvPr>
            <p:ph type="body" sz="quarter" idx="3"/>
          </p:nvPr>
        </p:nvSpPr>
        <p:spPr/>
        <p:txBody>
          <a:bodyPr/>
          <a:lstStyle/>
          <a:p>
            <a:r>
              <a:rPr lang="en-IN" dirty="0"/>
              <a:t>With MCP</a:t>
            </a:r>
            <a:endParaRPr lang="en-GB" dirty="0"/>
          </a:p>
        </p:txBody>
      </p:sp>
      <p:sp>
        <p:nvSpPr>
          <p:cNvPr id="6" name="Content Placeholder 5">
            <a:extLst>
              <a:ext uri="{FF2B5EF4-FFF2-40B4-BE49-F238E27FC236}">
                <a16:creationId xmlns:a16="http://schemas.microsoft.com/office/drawing/2014/main" id="{7059FD97-35C5-8719-992C-B3887021DC3F}"/>
              </a:ext>
            </a:extLst>
          </p:cNvPr>
          <p:cNvSpPr>
            <a:spLocks noGrp="1"/>
          </p:cNvSpPr>
          <p:nvPr>
            <p:ph sz="quarter" idx="4"/>
          </p:nvPr>
        </p:nvSpPr>
        <p:spPr/>
        <p:txBody>
          <a:bodyPr>
            <a:normAutofit fontScale="62500" lnSpcReduction="20000"/>
          </a:bodyPr>
          <a:lstStyle/>
          <a:p>
            <a:r>
              <a:rPr lang="en-GB" dirty="0"/>
              <a:t># One pattern for everything</a:t>
            </a:r>
          </a:p>
          <a:p>
            <a:r>
              <a:rPr lang="en-GB" dirty="0" err="1"/>
              <a:t>customer_data</a:t>
            </a:r>
            <a:r>
              <a:rPr lang="en-GB" dirty="0"/>
              <a:t> = </a:t>
            </a:r>
            <a:r>
              <a:rPr lang="en-GB" dirty="0" err="1"/>
              <a:t>mcp_client.get_resource</a:t>
            </a:r>
            <a:r>
              <a:rPr lang="en-GB" dirty="0"/>
              <a:t>("</a:t>
            </a:r>
            <a:r>
              <a:rPr lang="en-GB" dirty="0" err="1"/>
              <a:t>mysql</a:t>
            </a:r>
            <a:r>
              <a:rPr lang="en-GB" dirty="0"/>
              <a:t>://customers/123")</a:t>
            </a:r>
          </a:p>
          <a:p>
            <a:r>
              <a:rPr lang="en-GB" dirty="0"/>
              <a:t>orders = </a:t>
            </a:r>
            <a:r>
              <a:rPr lang="en-GB" dirty="0" err="1"/>
              <a:t>mcp_client.get_resource</a:t>
            </a:r>
            <a:r>
              <a:rPr lang="en-GB" dirty="0"/>
              <a:t>("file://orders/customer_123.csv")</a:t>
            </a:r>
          </a:p>
          <a:p>
            <a:r>
              <a:rPr lang="en-GB" dirty="0"/>
              <a:t>shipping = </a:t>
            </a:r>
            <a:r>
              <a:rPr lang="en-GB" dirty="0" err="1"/>
              <a:t>mcp_client.call_tool</a:t>
            </a:r>
            <a:r>
              <a:rPr lang="en-GB" dirty="0"/>
              <a:t>("</a:t>
            </a:r>
            <a:r>
              <a:rPr lang="en-GB" dirty="0" err="1"/>
              <a:t>shipping_tracker</a:t>
            </a:r>
            <a:r>
              <a:rPr lang="en-GB" dirty="0"/>
              <a:t>", {"tracking": "ABC123"})</a:t>
            </a:r>
          </a:p>
          <a:p>
            <a:r>
              <a:rPr lang="en-GB" dirty="0"/>
              <a:t>knowledge = </a:t>
            </a:r>
            <a:r>
              <a:rPr lang="en-GB" dirty="0" err="1"/>
              <a:t>mcp_client.call_tool</a:t>
            </a:r>
            <a:r>
              <a:rPr lang="en-GB" dirty="0"/>
              <a:t>("</a:t>
            </a:r>
            <a:r>
              <a:rPr lang="en-GB" dirty="0" err="1"/>
              <a:t>knowledge_search</a:t>
            </a:r>
            <a:r>
              <a:rPr lang="en-GB" dirty="0"/>
              <a:t>", {"query": "refund policy"})</a:t>
            </a:r>
          </a:p>
          <a:p>
            <a:r>
              <a:rPr lang="en-GB" dirty="0"/>
              <a:t>emails = </a:t>
            </a:r>
            <a:r>
              <a:rPr lang="en-GB" dirty="0" err="1"/>
              <a:t>mcp_client.get_resource</a:t>
            </a:r>
            <a:r>
              <a:rPr lang="en-GB" dirty="0"/>
              <a:t>("</a:t>
            </a:r>
            <a:r>
              <a:rPr lang="en-GB" dirty="0" err="1"/>
              <a:t>gmail</a:t>
            </a:r>
            <a:r>
              <a:rPr lang="en-GB" dirty="0"/>
              <a:t>://threads/456")</a:t>
            </a:r>
          </a:p>
        </p:txBody>
      </p:sp>
    </p:spTree>
    <p:extLst>
      <p:ext uri="{BB962C8B-B14F-4D97-AF65-F5344CB8AC3E}">
        <p14:creationId xmlns:p14="http://schemas.microsoft.com/office/powerpoint/2010/main" val="347607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03B06-FBB2-BDBB-0345-CA7D877B43E6}"/>
              </a:ext>
            </a:extLst>
          </p:cNvPr>
          <p:cNvSpPr>
            <a:spLocks noGrp="1"/>
          </p:cNvSpPr>
          <p:nvPr>
            <p:ph type="title"/>
          </p:nvPr>
        </p:nvSpPr>
        <p:spPr/>
        <p:txBody>
          <a:bodyPr/>
          <a:lstStyle/>
          <a:p>
            <a:r>
              <a:rPr lang="en-IN" dirty="0"/>
              <a:t>First Agentic Workflow</a:t>
            </a:r>
            <a:endParaRPr lang="en-GB" dirty="0"/>
          </a:p>
        </p:txBody>
      </p:sp>
      <p:sp>
        <p:nvSpPr>
          <p:cNvPr id="3" name="Content Placeholder 2">
            <a:extLst>
              <a:ext uri="{FF2B5EF4-FFF2-40B4-BE49-F238E27FC236}">
                <a16:creationId xmlns:a16="http://schemas.microsoft.com/office/drawing/2014/main" id="{F2A4F217-E885-5D30-E7DB-AFD3EF24D6D2}"/>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81F67F07-E6BE-31BA-EE2A-5FED17DDE254}"/>
              </a:ext>
            </a:extLst>
          </p:cNvPr>
          <p:cNvPicPr>
            <a:picLocks noChangeAspect="1"/>
          </p:cNvPicPr>
          <p:nvPr/>
        </p:nvPicPr>
        <p:blipFill>
          <a:blip r:embed="rId2"/>
          <a:stretch>
            <a:fillRect/>
          </a:stretch>
        </p:blipFill>
        <p:spPr>
          <a:xfrm>
            <a:off x="1047219" y="1580413"/>
            <a:ext cx="9678751" cy="5277587"/>
          </a:xfrm>
          <a:prstGeom prst="rect">
            <a:avLst/>
          </a:prstGeom>
        </p:spPr>
      </p:pic>
    </p:spTree>
    <p:extLst>
      <p:ext uri="{BB962C8B-B14F-4D97-AF65-F5344CB8AC3E}">
        <p14:creationId xmlns:p14="http://schemas.microsoft.com/office/powerpoint/2010/main" val="311862280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DB00C31-5538-31D3-DDE0-B9F1F3F5130F}"/>
              </a:ext>
            </a:extLst>
          </p:cNvPr>
          <p:cNvSpPr>
            <a:spLocks noGrp="1"/>
          </p:cNvSpPr>
          <p:nvPr>
            <p:ph type="title"/>
          </p:nvPr>
        </p:nvSpPr>
        <p:spPr/>
        <p:txBody>
          <a:bodyPr/>
          <a:lstStyle/>
          <a:p>
            <a:r>
              <a:rPr lang="en-IN" dirty="0"/>
              <a:t>MCP Architecture</a:t>
            </a:r>
            <a:endParaRPr lang="en-GB" dirty="0"/>
          </a:p>
        </p:txBody>
      </p:sp>
      <p:sp>
        <p:nvSpPr>
          <p:cNvPr id="8" name="Content Placeholder 7">
            <a:extLst>
              <a:ext uri="{FF2B5EF4-FFF2-40B4-BE49-F238E27FC236}">
                <a16:creationId xmlns:a16="http://schemas.microsoft.com/office/drawing/2014/main" id="{EEC04499-EB53-10A6-F487-BD23BB0306D0}"/>
              </a:ext>
            </a:extLst>
          </p:cNvPr>
          <p:cNvSpPr>
            <a:spLocks noGrp="1"/>
          </p:cNvSpPr>
          <p:nvPr>
            <p:ph idx="1"/>
          </p:nvPr>
        </p:nvSpPr>
        <p:spPr/>
        <p:txBody>
          <a:bodyPr/>
          <a:lstStyle/>
          <a:p>
            <a:r>
              <a:rPr lang="en-US" dirty="0"/>
              <a:t>Client-server architecture, where AI models and applications act as clients that communicate with servers that provide access to resources and tools</a:t>
            </a:r>
            <a:endParaRPr lang="en-GB" dirty="0"/>
          </a:p>
        </p:txBody>
      </p:sp>
      <p:sp>
        <p:nvSpPr>
          <p:cNvPr id="9" name="TextBox 8">
            <a:extLst>
              <a:ext uri="{FF2B5EF4-FFF2-40B4-BE49-F238E27FC236}">
                <a16:creationId xmlns:a16="http://schemas.microsoft.com/office/drawing/2014/main" id="{9A470787-977D-B830-D520-6764CD8B52CF}"/>
              </a:ext>
            </a:extLst>
          </p:cNvPr>
          <p:cNvSpPr txBox="1"/>
          <p:nvPr/>
        </p:nvSpPr>
        <p:spPr>
          <a:xfrm>
            <a:off x="1423951" y="3262630"/>
            <a:ext cx="1842760" cy="1477328"/>
          </a:xfrm>
          <a:prstGeom prst="rect">
            <a:avLst/>
          </a:prstGeom>
          <a:solidFill>
            <a:schemeClr val="accent4">
              <a:lumMod val="20000"/>
              <a:lumOff val="80000"/>
            </a:schemeClr>
          </a:solidFill>
        </p:spPr>
        <p:txBody>
          <a:bodyPr wrap="square" rtlCol="0">
            <a:spAutoFit/>
          </a:bodyPr>
          <a:lstStyle/>
          <a:p>
            <a:pPr algn="ctr"/>
            <a:r>
              <a:rPr lang="en-IN" b="1" dirty="0"/>
              <a:t>MCP Client</a:t>
            </a:r>
          </a:p>
          <a:p>
            <a:endParaRPr lang="en-GB" dirty="0"/>
          </a:p>
          <a:p>
            <a:pPr marL="285750" indent="-285750">
              <a:buFont typeface="Arial" panose="020B0604020202020204" pitchFamily="34" charset="0"/>
              <a:buChar char="•"/>
            </a:pPr>
            <a:r>
              <a:rPr lang="en-GB" dirty="0"/>
              <a:t>AI Models</a:t>
            </a:r>
          </a:p>
          <a:p>
            <a:pPr marL="285750" indent="-285750">
              <a:buFont typeface="Arial" panose="020B0604020202020204" pitchFamily="34" charset="0"/>
              <a:buChar char="•"/>
            </a:pPr>
            <a:r>
              <a:rPr lang="en-GB" dirty="0"/>
              <a:t>Applications</a:t>
            </a:r>
          </a:p>
          <a:p>
            <a:pPr marL="285750" indent="-285750">
              <a:buFont typeface="Arial" panose="020B0604020202020204" pitchFamily="34" charset="0"/>
              <a:buChar char="•"/>
            </a:pPr>
            <a:r>
              <a:rPr lang="en-GB" dirty="0"/>
              <a:t>Agents</a:t>
            </a:r>
          </a:p>
        </p:txBody>
      </p:sp>
      <p:sp>
        <p:nvSpPr>
          <p:cNvPr id="10" name="TextBox 9">
            <a:extLst>
              <a:ext uri="{FF2B5EF4-FFF2-40B4-BE49-F238E27FC236}">
                <a16:creationId xmlns:a16="http://schemas.microsoft.com/office/drawing/2014/main" id="{945A7551-6602-974D-7073-52F65370D643}"/>
              </a:ext>
            </a:extLst>
          </p:cNvPr>
          <p:cNvSpPr txBox="1"/>
          <p:nvPr/>
        </p:nvSpPr>
        <p:spPr>
          <a:xfrm>
            <a:off x="6623001" y="3262630"/>
            <a:ext cx="1842760" cy="1477328"/>
          </a:xfrm>
          <a:prstGeom prst="rect">
            <a:avLst/>
          </a:prstGeom>
          <a:solidFill>
            <a:schemeClr val="accent4">
              <a:lumMod val="20000"/>
              <a:lumOff val="80000"/>
            </a:schemeClr>
          </a:solidFill>
        </p:spPr>
        <p:txBody>
          <a:bodyPr wrap="square" rtlCol="0">
            <a:spAutoFit/>
          </a:bodyPr>
          <a:lstStyle/>
          <a:p>
            <a:pPr algn="ctr"/>
            <a:r>
              <a:rPr lang="en-IN" b="1" dirty="0"/>
              <a:t>MCP Server</a:t>
            </a:r>
          </a:p>
          <a:p>
            <a:endParaRPr lang="en-GB" dirty="0"/>
          </a:p>
          <a:p>
            <a:pPr marL="285750" indent="-285750">
              <a:buFont typeface="Arial" panose="020B0604020202020204" pitchFamily="34" charset="0"/>
              <a:buChar char="•"/>
            </a:pPr>
            <a:r>
              <a:rPr lang="en-GB" dirty="0"/>
              <a:t>Resources</a:t>
            </a:r>
          </a:p>
          <a:p>
            <a:pPr marL="285750" indent="-285750">
              <a:buFont typeface="Arial" panose="020B0604020202020204" pitchFamily="34" charset="0"/>
              <a:buChar char="•"/>
            </a:pPr>
            <a:r>
              <a:rPr lang="en-GB" dirty="0"/>
              <a:t>Tools</a:t>
            </a:r>
          </a:p>
          <a:p>
            <a:pPr marL="285750" indent="-285750">
              <a:buFont typeface="Arial" panose="020B0604020202020204" pitchFamily="34" charset="0"/>
              <a:buChar char="•"/>
            </a:pPr>
            <a:r>
              <a:rPr lang="en-GB" dirty="0"/>
              <a:t>Data Sources</a:t>
            </a:r>
          </a:p>
        </p:txBody>
      </p:sp>
      <p:sp>
        <p:nvSpPr>
          <p:cNvPr id="11" name="Arrow: Left-Right 10">
            <a:extLst>
              <a:ext uri="{FF2B5EF4-FFF2-40B4-BE49-F238E27FC236}">
                <a16:creationId xmlns:a16="http://schemas.microsoft.com/office/drawing/2014/main" id="{05CFE1A9-CE3A-BE85-463C-421FCA807D1D}"/>
              </a:ext>
            </a:extLst>
          </p:cNvPr>
          <p:cNvSpPr/>
          <p:nvPr/>
        </p:nvSpPr>
        <p:spPr>
          <a:xfrm>
            <a:off x="3266711" y="3580817"/>
            <a:ext cx="3329243" cy="1040043"/>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MCP  protocol</a:t>
            </a:r>
          </a:p>
          <a:p>
            <a:pPr algn="ctr"/>
            <a:r>
              <a:rPr lang="en-IN" dirty="0"/>
              <a:t>(JSON-RPC 2.0)</a:t>
            </a:r>
            <a:endParaRPr lang="en-GB" dirty="0"/>
          </a:p>
        </p:txBody>
      </p:sp>
      <p:sp>
        <p:nvSpPr>
          <p:cNvPr id="12" name="TextBox 11">
            <a:extLst>
              <a:ext uri="{FF2B5EF4-FFF2-40B4-BE49-F238E27FC236}">
                <a16:creationId xmlns:a16="http://schemas.microsoft.com/office/drawing/2014/main" id="{D7DB8B5F-389D-56CB-EB4E-99D9F8D4BC56}"/>
              </a:ext>
            </a:extLst>
          </p:cNvPr>
          <p:cNvSpPr txBox="1"/>
          <p:nvPr/>
        </p:nvSpPr>
        <p:spPr>
          <a:xfrm>
            <a:off x="530492" y="4939047"/>
            <a:ext cx="4446357" cy="1754326"/>
          </a:xfrm>
          <a:prstGeom prst="rect">
            <a:avLst/>
          </a:prstGeom>
          <a:noFill/>
        </p:spPr>
        <p:txBody>
          <a:bodyPr wrap="square" rtlCol="0">
            <a:spAutoFit/>
          </a:bodyPr>
          <a:lstStyle/>
          <a:p>
            <a:r>
              <a:rPr lang="en-IN" b="1" dirty="0"/>
              <a:t>MCP Client (Consumer)</a:t>
            </a:r>
          </a:p>
          <a:p>
            <a:pPr marL="285750" indent="-285750">
              <a:buFont typeface="Arial" panose="020B0604020202020204" pitchFamily="34" charset="0"/>
              <a:buChar char="•"/>
            </a:pPr>
            <a:r>
              <a:rPr lang="en-IN" dirty="0"/>
              <a:t>Who: AI models, applications, AI frameworks</a:t>
            </a:r>
          </a:p>
          <a:p>
            <a:pPr marL="285750" indent="-285750">
              <a:buFont typeface="Arial" panose="020B0604020202020204" pitchFamily="34" charset="0"/>
              <a:buChar char="•"/>
            </a:pPr>
            <a:r>
              <a:rPr lang="en-IN" dirty="0"/>
              <a:t>What: Requests resources and tools</a:t>
            </a:r>
          </a:p>
          <a:p>
            <a:pPr marL="285750" indent="-285750">
              <a:buFont typeface="Arial" panose="020B0604020202020204" pitchFamily="34" charset="0"/>
              <a:buChar char="•"/>
            </a:pPr>
            <a:r>
              <a:rPr lang="en-IN" dirty="0"/>
              <a:t>Examples: LangGraph agents, Custom AI applications</a:t>
            </a:r>
            <a:endParaRPr lang="en-GB" dirty="0"/>
          </a:p>
        </p:txBody>
      </p:sp>
      <p:sp>
        <p:nvSpPr>
          <p:cNvPr id="13" name="TextBox 12">
            <a:extLst>
              <a:ext uri="{FF2B5EF4-FFF2-40B4-BE49-F238E27FC236}">
                <a16:creationId xmlns:a16="http://schemas.microsoft.com/office/drawing/2014/main" id="{4BA57018-5C38-7E2D-B027-C2E38F32C10E}"/>
              </a:ext>
            </a:extLst>
          </p:cNvPr>
          <p:cNvSpPr txBox="1"/>
          <p:nvPr/>
        </p:nvSpPr>
        <p:spPr>
          <a:xfrm>
            <a:off x="6043649" y="4939047"/>
            <a:ext cx="4880290" cy="1754326"/>
          </a:xfrm>
          <a:prstGeom prst="rect">
            <a:avLst/>
          </a:prstGeom>
          <a:noFill/>
        </p:spPr>
        <p:txBody>
          <a:bodyPr wrap="square" rtlCol="0">
            <a:spAutoFit/>
          </a:bodyPr>
          <a:lstStyle/>
          <a:p>
            <a:r>
              <a:rPr lang="en-IN" b="1" dirty="0"/>
              <a:t>MCP Server (Provider)</a:t>
            </a:r>
          </a:p>
          <a:p>
            <a:pPr marL="285750" indent="-285750">
              <a:buFont typeface="Arial" panose="020B0604020202020204" pitchFamily="34" charset="0"/>
              <a:buChar char="•"/>
            </a:pPr>
            <a:r>
              <a:rPr lang="en-IN" dirty="0"/>
              <a:t>Who: Resource provider, Tool executor</a:t>
            </a:r>
          </a:p>
          <a:p>
            <a:pPr marL="285750" indent="-285750">
              <a:buFont typeface="Arial" panose="020B0604020202020204" pitchFamily="34" charset="0"/>
              <a:buChar char="•"/>
            </a:pPr>
            <a:r>
              <a:rPr lang="en-IN" dirty="0"/>
              <a:t>What: Exposes resources and tools via standardized interface</a:t>
            </a:r>
          </a:p>
          <a:p>
            <a:pPr marL="285750" indent="-285750">
              <a:buFont typeface="Arial" panose="020B0604020202020204" pitchFamily="34" charset="0"/>
              <a:buChar char="•"/>
            </a:pPr>
            <a:r>
              <a:rPr lang="en-IN" dirty="0"/>
              <a:t>Examples: Database connectors, API gateways, File servers, Custom business logic</a:t>
            </a:r>
            <a:endParaRPr lang="en-GB" dirty="0"/>
          </a:p>
        </p:txBody>
      </p:sp>
    </p:spTree>
    <p:extLst>
      <p:ext uri="{BB962C8B-B14F-4D97-AF65-F5344CB8AC3E}">
        <p14:creationId xmlns:p14="http://schemas.microsoft.com/office/powerpoint/2010/main" val="359443027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3206-4C94-F21A-0A58-BD12A9AFF5A1}"/>
              </a:ext>
            </a:extLst>
          </p:cNvPr>
          <p:cNvSpPr>
            <a:spLocks noGrp="1"/>
          </p:cNvSpPr>
          <p:nvPr>
            <p:ph type="title"/>
          </p:nvPr>
        </p:nvSpPr>
        <p:spPr/>
        <p:txBody>
          <a:bodyPr/>
          <a:lstStyle/>
          <a:p>
            <a:r>
              <a:rPr lang="en-IN" dirty="0"/>
              <a:t>Communication Flow: Phase 1 – Connection Establishment</a:t>
            </a:r>
            <a:endParaRPr lang="en-GB" dirty="0"/>
          </a:p>
        </p:txBody>
      </p:sp>
      <p:sp>
        <p:nvSpPr>
          <p:cNvPr id="3" name="Content Placeholder 2">
            <a:extLst>
              <a:ext uri="{FF2B5EF4-FFF2-40B4-BE49-F238E27FC236}">
                <a16:creationId xmlns:a16="http://schemas.microsoft.com/office/drawing/2014/main" id="{6CFE5E48-8121-70D8-8644-0239C7D22C73}"/>
              </a:ext>
            </a:extLst>
          </p:cNvPr>
          <p:cNvSpPr>
            <a:spLocks noGrp="1"/>
          </p:cNvSpPr>
          <p:nvPr>
            <p:ph idx="1"/>
          </p:nvPr>
        </p:nvSpPr>
        <p:spPr/>
        <p:txBody>
          <a:bodyPr>
            <a:normAutofit fontScale="92500" lnSpcReduction="10000"/>
          </a:bodyPr>
          <a:lstStyle/>
          <a:p>
            <a:endParaRPr lang="en-IN" dirty="0"/>
          </a:p>
          <a:p>
            <a:endParaRPr lang="en-GB" dirty="0"/>
          </a:p>
          <a:p>
            <a:endParaRPr lang="en-GB" dirty="0"/>
          </a:p>
          <a:p>
            <a:endParaRPr lang="en-GB" dirty="0"/>
          </a:p>
          <a:p>
            <a:endParaRPr lang="en-GB" dirty="0"/>
          </a:p>
          <a:p>
            <a:endParaRPr lang="en-GB" dirty="0"/>
          </a:p>
          <a:p>
            <a:endParaRPr lang="en-GB" dirty="0"/>
          </a:p>
          <a:p>
            <a:endParaRPr lang="en-GB" dirty="0"/>
          </a:p>
          <a:p>
            <a:r>
              <a:rPr lang="en-GB" dirty="0"/>
              <a:t>Now, client-server resource access flow/tool execution can happen (See next slides)</a:t>
            </a:r>
          </a:p>
        </p:txBody>
      </p:sp>
      <p:sp>
        <p:nvSpPr>
          <p:cNvPr id="4" name="TextBox 3">
            <a:extLst>
              <a:ext uri="{FF2B5EF4-FFF2-40B4-BE49-F238E27FC236}">
                <a16:creationId xmlns:a16="http://schemas.microsoft.com/office/drawing/2014/main" id="{476B3D1B-B46E-E76A-025B-5DB80657C82E}"/>
              </a:ext>
            </a:extLst>
          </p:cNvPr>
          <p:cNvSpPr txBox="1"/>
          <p:nvPr/>
        </p:nvSpPr>
        <p:spPr>
          <a:xfrm>
            <a:off x="454001" y="2720304"/>
            <a:ext cx="1647316" cy="2031325"/>
          </a:xfrm>
          <a:prstGeom prst="rect">
            <a:avLst/>
          </a:prstGeom>
          <a:solidFill>
            <a:schemeClr val="accent4">
              <a:lumMod val="20000"/>
              <a:lumOff val="80000"/>
            </a:schemeClr>
          </a:solidFill>
        </p:spPr>
        <p:txBody>
          <a:bodyPr wrap="square" rtlCol="0">
            <a:spAutoFit/>
          </a:bodyPr>
          <a:lstStyle/>
          <a:p>
            <a:pPr algn="ctr"/>
            <a:endParaRPr lang="en-IN" b="1" dirty="0"/>
          </a:p>
          <a:p>
            <a:pPr algn="ctr"/>
            <a:endParaRPr lang="en-IN" b="1" dirty="0"/>
          </a:p>
          <a:p>
            <a:pPr algn="ctr"/>
            <a:endParaRPr lang="en-IN" b="1" dirty="0"/>
          </a:p>
          <a:p>
            <a:pPr algn="ctr"/>
            <a:r>
              <a:rPr lang="en-IN" b="1" dirty="0"/>
              <a:t>Client</a:t>
            </a:r>
          </a:p>
          <a:p>
            <a:pPr algn="ctr"/>
            <a:endParaRPr lang="en-IN" b="1" dirty="0"/>
          </a:p>
          <a:p>
            <a:pPr algn="ctr"/>
            <a:endParaRPr lang="en-IN" b="1" dirty="0"/>
          </a:p>
          <a:p>
            <a:pPr algn="ctr"/>
            <a:endParaRPr lang="en-GB" b="1" dirty="0"/>
          </a:p>
        </p:txBody>
      </p:sp>
      <p:sp>
        <p:nvSpPr>
          <p:cNvPr id="5" name="TextBox 4">
            <a:extLst>
              <a:ext uri="{FF2B5EF4-FFF2-40B4-BE49-F238E27FC236}">
                <a16:creationId xmlns:a16="http://schemas.microsoft.com/office/drawing/2014/main" id="{2E976939-D6A6-0703-1A6E-8EE7D39478A1}"/>
              </a:ext>
            </a:extLst>
          </p:cNvPr>
          <p:cNvSpPr txBox="1"/>
          <p:nvPr/>
        </p:nvSpPr>
        <p:spPr>
          <a:xfrm>
            <a:off x="9859758" y="2720303"/>
            <a:ext cx="1647316" cy="2031325"/>
          </a:xfrm>
          <a:prstGeom prst="rect">
            <a:avLst/>
          </a:prstGeom>
          <a:solidFill>
            <a:srgbClr val="92D050"/>
          </a:solidFill>
        </p:spPr>
        <p:txBody>
          <a:bodyPr wrap="square" rtlCol="0">
            <a:spAutoFit/>
          </a:bodyPr>
          <a:lstStyle/>
          <a:p>
            <a:pPr algn="ctr"/>
            <a:endParaRPr lang="en-IN" b="1" dirty="0"/>
          </a:p>
          <a:p>
            <a:pPr algn="ctr"/>
            <a:endParaRPr lang="en-IN" b="1" dirty="0"/>
          </a:p>
          <a:p>
            <a:pPr algn="ctr"/>
            <a:endParaRPr lang="en-IN" b="1" dirty="0"/>
          </a:p>
          <a:p>
            <a:pPr algn="ctr"/>
            <a:r>
              <a:rPr lang="en-IN" b="1" dirty="0"/>
              <a:t>Server</a:t>
            </a:r>
          </a:p>
          <a:p>
            <a:pPr algn="ctr"/>
            <a:endParaRPr lang="en-IN" b="1" dirty="0"/>
          </a:p>
          <a:p>
            <a:pPr algn="ctr"/>
            <a:endParaRPr lang="en-IN" b="1" dirty="0"/>
          </a:p>
          <a:p>
            <a:pPr algn="ctr"/>
            <a:endParaRPr lang="en-GB" b="1" dirty="0"/>
          </a:p>
        </p:txBody>
      </p:sp>
      <p:sp>
        <p:nvSpPr>
          <p:cNvPr id="7" name="TextBox 6">
            <a:extLst>
              <a:ext uri="{FF2B5EF4-FFF2-40B4-BE49-F238E27FC236}">
                <a16:creationId xmlns:a16="http://schemas.microsoft.com/office/drawing/2014/main" id="{43451C53-A07A-EE2F-3CE2-A70C32D7D576}"/>
              </a:ext>
            </a:extLst>
          </p:cNvPr>
          <p:cNvSpPr txBox="1"/>
          <p:nvPr/>
        </p:nvSpPr>
        <p:spPr>
          <a:xfrm>
            <a:off x="4481258" y="2624537"/>
            <a:ext cx="3036366" cy="369332"/>
          </a:xfrm>
          <a:prstGeom prst="rect">
            <a:avLst/>
          </a:prstGeom>
          <a:solidFill>
            <a:schemeClr val="bg1">
              <a:lumMod val="85000"/>
            </a:schemeClr>
          </a:solidFill>
        </p:spPr>
        <p:txBody>
          <a:bodyPr wrap="square" rtlCol="0">
            <a:spAutoFit/>
          </a:bodyPr>
          <a:lstStyle/>
          <a:p>
            <a:pPr algn="ctr"/>
            <a:r>
              <a:rPr lang="en-IN" dirty="0"/>
              <a:t>Initialize Connection</a:t>
            </a:r>
            <a:endParaRPr lang="en-GB" dirty="0"/>
          </a:p>
        </p:txBody>
      </p:sp>
      <p:cxnSp>
        <p:nvCxnSpPr>
          <p:cNvPr id="9" name="Straight Arrow Connector 8">
            <a:extLst>
              <a:ext uri="{FF2B5EF4-FFF2-40B4-BE49-F238E27FC236}">
                <a16:creationId xmlns:a16="http://schemas.microsoft.com/office/drawing/2014/main" id="{68ABED8A-D4A4-79CA-EE31-2EE9DDD5FDEA}"/>
              </a:ext>
            </a:extLst>
          </p:cNvPr>
          <p:cNvCxnSpPr/>
          <p:nvPr/>
        </p:nvCxnSpPr>
        <p:spPr>
          <a:xfrm>
            <a:off x="7503665" y="2826962"/>
            <a:ext cx="2038204" cy="0"/>
          </a:xfrm>
          <a:prstGeom prst="straightConnector1">
            <a:avLst/>
          </a:prstGeom>
          <a:ln w="2222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3CB161-AE02-A380-3CB6-4DBD793A907C}"/>
              </a:ext>
            </a:extLst>
          </p:cNvPr>
          <p:cNvCxnSpPr/>
          <p:nvPr/>
        </p:nvCxnSpPr>
        <p:spPr>
          <a:xfrm>
            <a:off x="2268550" y="2819983"/>
            <a:ext cx="2212708" cy="0"/>
          </a:xfrm>
          <a:prstGeom prst="line">
            <a:avLst/>
          </a:prstGeom>
          <a:ln w="2222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CA36043-0A5C-8BD8-C342-B3963BAEDB90}"/>
              </a:ext>
            </a:extLst>
          </p:cNvPr>
          <p:cNvSpPr txBox="1"/>
          <p:nvPr/>
        </p:nvSpPr>
        <p:spPr>
          <a:xfrm>
            <a:off x="4467299" y="3189315"/>
            <a:ext cx="3036366" cy="369332"/>
          </a:xfrm>
          <a:prstGeom prst="rect">
            <a:avLst/>
          </a:prstGeom>
          <a:solidFill>
            <a:schemeClr val="accent1">
              <a:lumMod val="20000"/>
              <a:lumOff val="80000"/>
            </a:schemeClr>
          </a:solidFill>
        </p:spPr>
        <p:txBody>
          <a:bodyPr wrap="square" rtlCol="0">
            <a:spAutoFit/>
          </a:bodyPr>
          <a:lstStyle/>
          <a:p>
            <a:pPr algn="ctr"/>
            <a:r>
              <a:rPr lang="en-IN" dirty="0"/>
              <a:t>Handshake Response</a:t>
            </a:r>
            <a:endParaRPr lang="en-GB" dirty="0"/>
          </a:p>
        </p:txBody>
      </p:sp>
      <p:cxnSp>
        <p:nvCxnSpPr>
          <p:cNvPr id="13" name="Straight Connector 12">
            <a:extLst>
              <a:ext uri="{FF2B5EF4-FFF2-40B4-BE49-F238E27FC236}">
                <a16:creationId xmlns:a16="http://schemas.microsoft.com/office/drawing/2014/main" id="{37F9830C-C7DD-5B08-EE84-8A1DF95ADFF3}"/>
              </a:ext>
            </a:extLst>
          </p:cNvPr>
          <p:cNvCxnSpPr/>
          <p:nvPr/>
        </p:nvCxnSpPr>
        <p:spPr>
          <a:xfrm>
            <a:off x="7503665" y="3378977"/>
            <a:ext cx="2212708" cy="0"/>
          </a:xfrm>
          <a:prstGeom prst="line">
            <a:avLst/>
          </a:prstGeom>
          <a:ln w="2222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3635F25-F733-AB42-8237-16196C451847}"/>
              </a:ext>
            </a:extLst>
          </p:cNvPr>
          <p:cNvCxnSpPr>
            <a:cxnSpLocks/>
          </p:cNvCxnSpPr>
          <p:nvPr/>
        </p:nvCxnSpPr>
        <p:spPr>
          <a:xfrm flipH="1">
            <a:off x="2177808" y="3373981"/>
            <a:ext cx="2289491" cy="0"/>
          </a:xfrm>
          <a:prstGeom prst="straightConnector1">
            <a:avLst/>
          </a:prstGeom>
          <a:ln w="2222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0C92945-E82E-0285-DD62-EC5BE1ECD6A4}"/>
              </a:ext>
            </a:extLst>
          </p:cNvPr>
          <p:cNvSpPr txBox="1"/>
          <p:nvPr/>
        </p:nvSpPr>
        <p:spPr>
          <a:xfrm>
            <a:off x="4467299" y="3749030"/>
            <a:ext cx="3036366" cy="369332"/>
          </a:xfrm>
          <a:prstGeom prst="rect">
            <a:avLst/>
          </a:prstGeom>
          <a:solidFill>
            <a:schemeClr val="bg1">
              <a:lumMod val="85000"/>
            </a:schemeClr>
          </a:solidFill>
        </p:spPr>
        <p:txBody>
          <a:bodyPr wrap="square" rtlCol="0">
            <a:spAutoFit/>
          </a:bodyPr>
          <a:lstStyle/>
          <a:p>
            <a:pPr algn="ctr"/>
            <a:r>
              <a:rPr lang="en-IN" dirty="0"/>
              <a:t>Capabilities Exchange</a:t>
            </a:r>
            <a:endParaRPr lang="en-GB" dirty="0"/>
          </a:p>
        </p:txBody>
      </p:sp>
      <p:cxnSp>
        <p:nvCxnSpPr>
          <p:cNvPr id="17" name="Straight Arrow Connector 16">
            <a:extLst>
              <a:ext uri="{FF2B5EF4-FFF2-40B4-BE49-F238E27FC236}">
                <a16:creationId xmlns:a16="http://schemas.microsoft.com/office/drawing/2014/main" id="{CAA29125-AE5D-E090-EBA9-B333BA7E0C61}"/>
              </a:ext>
            </a:extLst>
          </p:cNvPr>
          <p:cNvCxnSpPr/>
          <p:nvPr/>
        </p:nvCxnSpPr>
        <p:spPr>
          <a:xfrm>
            <a:off x="7489706" y="3951455"/>
            <a:ext cx="2038204" cy="0"/>
          </a:xfrm>
          <a:prstGeom prst="straightConnector1">
            <a:avLst/>
          </a:prstGeom>
          <a:ln w="2222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5AA51F0-C2FE-B80A-DEEC-CC3EF4721138}"/>
              </a:ext>
            </a:extLst>
          </p:cNvPr>
          <p:cNvCxnSpPr/>
          <p:nvPr/>
        </p:nvCxnSpPr>
        <p:spPr>
          <a:xfrm>
            <a:off x="2254591" y="3944476"/>
            <a:ext cx="2212708" cy="0"/>
          </a:xfrm>
          <a:prstGeom prst="line">
            <a:avLst/>
          </a:prstGeom>
          <a:ln w="2222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1AD9C5C-8181-86D3-75E4-06FCEC559F22}"/>
              </a:ext>
            </a:extLst>
          </p:cNvPr>
          <p:cNvSpPr txBox="1"/>
          <p:nvPr/>
        </p:nvSpPr>
        <p:spPr>
          <a:xfrm>
            <a:off x="4481258" y="4273009"/>
            <a:ext cx="3036366" cy="369332"/>
          </a:xfrm>
          <a:prstGeom prst="rect">
            <a:avLst/>
          </a:prstGeom>
          <a:solidFill>
            <a:schemeClr val="accent1">
              <a:lumMod val="20000"/>
              <a:lumOff val="80000"/>
            </a:schemeClr>
          </a:solidFill>
        </p:spPr>
        <p:txBody>
          <a:bodyPr wrap="square" rtlCol="0">
            <a:spAutoFit/>
          </a:bodyPr>
          <a:lstStyle/>
          <a:p>
            <a:pPr algn="ctr"/>
            <a:r>
              <a:rPr lang="en-IN" dirty="0"/>
              <a:t>Available Resources, Tools</a:t>
            </a:r>
            <a:endParaRPr lang="en-GB" dirty="0"/>
          </a:p>
        </p:txBody>
      </p:sp>
      <p:cxnSp>
        <p:nvCxnSpPr>
          <p:cNvPr id="20" name="Straight Connector 19">
            <a:extLst>
              <a:ext uri="{FF2B5EF4-FFF2-40B4-BE49-F238E27FC236}">
                <a16:creationId xmlns:a16="http://schemas.microsoft.com/office/drawing/2014/main" id="{C618D21A-1B7B-7B2E-9B65-2A7F51767BCA}"/>
              </a:ext>
            </a:extLst>
          </p:cNvPr>
          <p:cNvCxnSpPr/>
          <p:nvPr/>
        </p:nvCxnSpPr>
        <p:spPr>
          <a:xfrm>
            <a:off x="7517624" y="4462671"/>
            <a:ext cx="2212708" cy="0"/>
          </a:xfrm>
          <a:prstGeom prst="line">
            <a:avLst/>
          </a:prstGeom>
          <a:ln w="2222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04AC356-8BFD-8DDE-4ED0-21660B5B45F9}"/>
              </a:ext>
            </a:extLst>
          </p:cNvPr>
          <p:cNvCxnSpPr>
            <a:cxnSpLocks/>
          </p:cNvCxnSpPr>
          <p:nvPr/>
        </p:nvCxnSpPr>
        <p:spPr>
          <a:xfrm flipH="1">
            <a:off x="2191767" y="4457675"/>
            <a:ext cx="2289491" cy="0"/>
          </a:xfrm>
          <a:prstGeom prst="straightConnector1">
            <a:avLst/>
          </a:prstGeom>
          <a:ln w="2222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ED09AA8-2B1D-A94A-7CC0-1B83555BF496}"/>
              </a:ext>
            </a:extLst>
          </p:cNvPr>
          <p:cNvSpPr txBox="1"/>
          <p:nvPr/>
        </p:nvSpPr>
        <p:spPr>
          <a:xfrm>
            <a:off x="4453340" y="4836398"/>
            <a:ext cx="3036366" cy="369332"/>
          </a:xfrm>
          <a:prstGeom prst="rect">
            <a:avLst/>
          </a:prstGeom>
          <a:noFill/>
        </p:spPr>
        <p:txBody>
          <a:bodyPr wrap="square" rtlCol="0">
            <a:spAutoFit/>
          </a:bodyPr>
          <a:lstStyle/>
          <a:p>
            <a:pPr algn="ctr"/>
            <a:r>
              <a:rPr lang="en-IN" dirty="0">
                <a:solidFill>
                  <a:srgbClr val="FF0000"/>
                </a:solidFill>
              </a:rPr>
              <a:t>Connection established</a:t>
            </a:r>
            <a:endParaRPr lang="en-GB" dirty="0">
              <a:solidFill>
                <a:srgbClr val="FF0000"/>
              </a:solidFill>
            </a:endParaRPr>
          </a:p>
        </p:txBody>
      </p:sp>
    </p:spTree>
    <p:extLst>
      <p:ext uri="{BB962C8B-B14F-4D97-AF65-F5344CB8AC3E}">
        <p14:creationId xmlns:p14="http://schemas.microsoft.com/office/powerpoint/2010/main" val="350819962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C952F-3931-7CF4-C31F-426CDDB8DB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BE57E1-0B60-9FFA-3FE8-3E0E5AB04D0C}"/>
              </a:ext>
            </a:extLst>
          </p:cNvPr>
          <p:cNvSpPr>
            <a:spLocks noGrp="1"/>
          </p:cNvSpPr>
          <p:nvPr>
            <p:ph type="title"/>
          </p:nvPr>
        </p:nvSpPr>
        <p:spPr/>
        <p:txBody>
          <a:bodyPr/>
          <a:lstStyle/>
          <a:p>
            <a:r>
              <a:rPr lang="en-IN" dirty="0"/>
              <a:t>Communication Flow: Phase 2 – Resource Access Flow: Client</a:t>
            </a:r>
            <a:endParaRPr lang="en-GB" dirty="0"/>
          </a:p>
        </p:txBody>
      </p:sp>
      <p:sp>
        <p:nvSpPr>
          <p:cNvPr id="3" name="Content Placeholder 2">
            <a:extLst>
              <a:ext uri="{FF2B5EF4-FFF2-40B4-BE49-F238E27FC236}">
                <a16:creationId xmlns:a16="http://schemas.microsoft.com/office/drawing/2014/main" id="{3F1062FB-C123-2C37-0835-EA5CFEC1DB2F}"/>
              </a:ext>
            </a:extLst>
          </p:cNvPr>
          <p:cNvSpPr>
            <a:spLocks noGrp="1"/>
          </p:cNvSpPr>
          <p:nvPr>
            <p:ph idx="1"/>
          </p:nvPr>
        </p:nvSpPr>
        <p:spPr/>
        <p:txBody>
          <a:bodyPr>
            <a:normAutofit fontScale="47500" lnSpcReduction="20000"/>
          </a:bodyPr>
          <a:lstStyle/>
          <a:p>
            <a:r>
              <a:rPr lang="en-GB" dirty="0"/>
              <a:t>async def </a:t>
            </a:r>
            <a:r>
              <a:rPr lang="en-GB" dirty="0" err="1"/>
              <a:t>get_customer_data</a:t>
            </a:r>
            <a:r>
              <a:rPr lang="en-GB" dirty="0"/>
              <a:t>(</a:t>
            </a:r>
            <a:r>
              <a:rPr lang="en-GB" dirty="0" err="1"/>
              <a:t>customer_id</a:t>
            </a:r>
            <a:r>
              <a:rPr lang="en-GB" dirty="0"/>
              <a:t>):</a:t>
            </a:r>
          </a:p>
          <a:p>
            <a:r>
              <a:rPr lang="en-GB" dirty="0"/>
              <a:t>    # 1. Client requests resource</a:t>
            </a:r>
          </a:p>
          <a:p>
            <a:r>
              <a:rPr lang="en-GB" dirty="0"/>
              <a:t>    request = {</a:t>
            </a:r>
          </a:p>
          <a:p>
            <a:r>
              <a:rPr lang="en-GB" dirty="0"/>
              <a:t>        "</a:t>
            </a:r>
            <a:r>
              <a:rPr lang="en-GB" dirty="0" err="1"/>
              <a:t>jsonrpc</a:t>
            </a:r>
            <a:r>
              <a:rPr lang="en-GB" dirty="0"/>
              <a:t>": "2.0",</a:t>
            </a:r>
          </a:p>
          <a:p>
            <a:r>
              <a:rPr lang="en-GB" dirty="0"/>
              <a:t>        "id": 1,</a:t>
            </a:r>
          </a:p>
          <a:p>
            <a:r>
              <a:rPr lang="en-GB" dirty="0"/>
              <a:t>        "method": "resources/read",</a:t>
            </a:r>
          </a:p>
          <a:p>
            <a:r>
              <a:rPr lang="en-GB" dirty="0"/>
              <a:t>        "params": {</a:t>
            </a:r>
          </a:p>
          <a:p>
            <a:r>
              <a:rPr lang="en-GB" dirty="0"/>
              <a:t>            "</a:t>
            </a:r>
            <a:r>
              <a:rPr lang="en-GB" dirty="0" err="1"/>
              <a:t>uri</a:t>
            </a:r>
            <a:r>
              <a:rPr lang="en-GB" dirty="0"/>
              <a:t>": </a:t>
            </a:r>
            <a:r>
              <a:rPr lang="en-GB" dirty="0" err="1"/>
              <a:t>f"mysql</a:t>
            </a:r>
            <a:r>
              <a:rPr lang="en-GB" dirty="0"/>
              <a:t>://customers/{</a:t>
            </a:r>
            <a:r>
              <a:rPr lang="en-GB" dirty="0" err="1"/>
              <a:t>customer_id</a:t>
            </a:r>
            <a:r>
              <a:rPr lang="en-GB" dirty="0"/>
              <a:t>}"</a:t>
            </a:r>
          </a:p>
          <a:p>
            <a:r>
              <a:rPr lang="en-GB" dirty="0"/>
              <a:t>        }</a:t>
            </a:r>
          </a:p>
          <a:p>
            <a:r>
              <a:rPr lang="en-GB" dirty="0"/>
              <a:t>    }</a:t>
            </a:r>
          </a:p>
          <a:p>
            <a:r>
              <a:rPr lang="en-GB" dirty="0"/>
              <a:t>    </a:t>
            </a:r>
          </a:p>
          <a:p>
            <a:r>
              <a:rPr lang="en-GB" dirty="0"/>
              <a:t>    # 2. Send to server</a:t>
            </a:r>
          </a:p>
          <a:p>
            <a:r>
              <a:rPr lang="en-GB" dirty="0"/>
              <a:t>    response = await </a:t>
            </a:r>
            <a:r>
              <a:rPr lang="en-GB" dirty="0" err="1"/>
              <a:t>mcp_client.send_request</a:t>
            </a:r>
            <a:r>
              <a:rPr lang="en-GB" dirty="0"/>
              <a:t>(request)</a:t>
            </a:r>
          </a:p>
          <a:p>
            <a:r>
              <a:rPr lang="en-GB" dirty="0"/>
              <a:t>    </a:t>
            </a:r>
          </a:p>
          <a:p>
            <a:r>
              <a:rPr lang="en-GB" dirty="0"/>
              <a:t>    # 3. Process response</a:t>
            </a:r>
          </a:p>
          <a:p>
            <a:r>
              <a:rPr lang="en-GB" dirty="0"/>
              <a:t>    return response["result"]["content"]</a:t>
            </a:r>
          </a:p>
        </p:txBody>
      </p:sp>
    </p:spTree>
    <p:extLst>
      <p:ext uri="{BB962C8B-B14F-4D97-AF65-F5344CB8AC3E}">
        <p14:creationId xmlns:p14="http://schemas.microsoft.com/office/powerpoint/2010/main" val="422511664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58DB4-611F-F063-772F-C9A6712F1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F0FE5F-08E1-1569-C431-0D97F77274E0}"/>
              </a:ext>
            </a:extLst>
          </p:cNvPr>
          <p:cNvSpPr>
            <a:spLocks noGrp="1"/>
          </p:cNvSpPr>
          <p:nvPr>
            <p:ph type="title"/>
          </p:nvPr>
        </p:nvSpPr>
        <p:spPr/>
        <p:txBody>
          <a:bodyPr/>
          <a:lstStyle/>
          <a:p>
            <a:r>
              <a:rPr lang="en-IN" dirty="0"/>
              <a:t>Communication Flow: Phase 2 – Resource Access Flow: Server</a:t>
            </a:r>
            <a:endParaRPr lang="en-GB" dirty="0"/>
          </a:p>
        </p:txBody>
      </p:sp>
      <p:sp>
        <p:nvSpPr>
          <p:cNvPr id="3" name="Content Placeholder 2">
            <a:extLst>
              <a:ext uri="{FF2B5EF4-FFF2-40B4-BE49-F238E27FC236}">
                <a16:creationId xmlns:a16="http://schemas.microsoft.com/office/drawing/2014/main" id="{B4F4BAC2-239F-F55E-3221-81F80B4EA5CA}"/>
              </a:ext>
            </a:extLst>
          </p:cNvPr>
          <p:cNvSpPr>
            <a:spLocks noGrp="1"/>
          </p:cNvSpPr>
          <p:nvPr>
            <p:ph idx="1"/>
          </p:nvPr>
        </p:nvSpPr>
        <p:spPr/>
        <p:txBody>
          <a:bodyPr>
            <a:normAutofit fontScale="25000" lnSpcReduction="20000"/>
          </a:bodyPr>
          <a:lstStyle/>
          <a:p>
            <a:r>
              <a:rPr lang="en-GB" dirty="0"/>
              <a:t>async def </a:t>
            </a:r>
            <a:r>
              <a:rPr lang="en-GB" dirty="0" err="1"/>
              <a:t>handle_resource_request</a:t>
            </a:r>
            <a:r>
              <a:rPr lang="en-GB" dirty="0"/>
              <a:t>(request):</a:t>
            </a:r>
          </a:p>
          <a:p>
            <a:r>
              <a:rPr lang="en-GB" dirty="0"/>
              <a:t>    # 1. Validate request</a:t>
            </a:r>
          </a:p>
          <a:p>
            <a:r>
              <a:rPr lang="en-GB" dirty="0"/>
              <a:t>    </a:t>
            </a:r>
            <a:r>
              <a:rPr lang="en-GB" dirty="0" err="1"/>
              <a:t>uri</a:t>
            </a:r>
            <a:r>
              <a:rPr lang="en-GB" dirty="0"/>
              <a:t> = request["params"]["</a:t>
            </a:r>
            <a:r>
              <a:rPr lang="en-GB" dirty="0" err="1"/>
              <a:t>uri</a:t>
            </a:r>
            <a:r>
              <a:rPr lang="en-GB" dirty="0"/>
              <a:t>"]</a:t>
            </a:r>
          </a:p>
          <a:p>
            <a:r>
              <a:rPr lang="en-GB" dirty="0"/>
              <a:t>    </a:t>
            </a:r>
          </a:p>
          <a:p>
            <a:r>
              <a:rPr lang="en-GB" dirty="0"/>
              <a:t>    # 2. Check permissions</a:t>
            </a:r>
          </a:p>
          <a:p>
            <a:r>
              <a:rPr lang="en-GB" dirty="0"/>
              <a:t>    if not </a:t>
            </a:r>
            <a:r>
              <a:rPr lang="en-GB" dirty="0" err="1"/>
              <a:t>has_permission</a:t>
            </a:r>
            <a:r>
              <a:rPr lang="en-GB" dirty="0"/>
              <a:t>(</a:t>
            </a:r>
            <a:r>
              <a:rPr lang="en-GB" dirty="0" err="1"/>
              <a:t>uri</a:t>
            </a:r>
            <a:r>
              <a:rPr lang="en-GB" dirty="0"/>
              <a:t>):</a:t>
            </a:r>
          </a:p>
          <a:p>
            <a:r>
              <a:rPr lang="en-GB" dirty="0"/>
              <a:t>        raise </a:t>
            </a:r>
            <a:r>
              <a:rPr lang="en-GB" dirty="0" err="1"/>
              <a:t>PermissionError</a:t>
            </a:r>
            <a:r>
              <a:rPr lang="en-GB" dirty="0"/>
              <a:t>()</a:t>
            </a:r>
          </a:p>
          <a:p>
            <a:r>
              <a:rPr lang="en-GB" dirty="0"/>
              <a:t>    </a:t>
            </a:r>
          </a:p>
          <a:p>
            <a:r>
              <a:rPr lang="en-GB" dirty="0"/>
              <a:t>    # 3. Fetch resource</a:t>
            </a:r>
          </a:p>
          <a:p>
            <a:r>
              <a:rPr lang="en-GB" dirty="0"/>
              <a:t>    data = </a:t>
            </a:r>
            <a:r>
              <a:rPr lang="en-GB" dirty="0" err="1"/>
              <a:t>database.query</a:t>
            </a:r>
            <a:r>
              <a:rPr lang="en-GB" dirty="0"/>
              <a:t>(</a:t>
            </a:r>
            <a:r>
              <a:rPr lang="en-GB" dirty="0" err="1"/>
              <a:t>f"SELECT</a:t>
            </a:r>
            <a:r>
              <a:rPr lang="en-GB" dirty="0"/>
              <a:t> * FROM customers WHERE id={</a:t>
            </a:r>
            <a:r>
              <a:rPr lang="en-GB" dirty="0" err="1"/>
              <a:t>customer_id</a:t>
            </a:r>
            <a:r>
              <a:rPr lang="en-GB" dirty="0"/>
              <a:t>}")</a:t>
            </a:r>
          </a:p>
          <a:p>
            <a:r>
              <a:rPr lang="en-GB" dirty="0"/>
              <a:t>    </a:t>
            </a:r>
          </a:p>
          <a:p>
            <a:r>
              <a:rPr lang="en-GB" dirty="0"/>
              <a:t>    # 4. Return response</a:t>
            </a:r>
          </a:p>
          <a:p>
            <a:r>
              <a:rPr lang="en-GB" dirty="0"/>
              <a:t>    return {</a:t>
            </a:r>
          </a:p>
          <a:p>
            <a:r>
              <a:rPr lang="en-GB" dirty="0"/>
              <a:t>        "</a:t>
            </a:r>
            <a:r>
              <a:rPr lang="en-GB" dirty="0" err="1"/>
              <a:t>jsonrpc</a:t>
            </a:r>
            <a:r>
              <a:rPr lang="en-GB" dirty="0"/>
              <a:t>": "2.0",</a:t>
            </a:r>
          </a:p>
          <a:p>
            <a:r>
              <a:rPr lang="en-GB" dirty="0"/>
              <a:t>        "id": request["id"],</a:t>
            </a:r>
          </a:p>
          <a:p>
            <a:r>
              <a:rPr lang="en-GB" dirty="0"/>
              <a:t>        "result": {</a:t>
            </a:r>
          </a:p>
          <a:p>
            <a:r>
              <a:rPr lang="en-GB" dirty="0"/>
              <a:t>            "content": data,</a:t>
            </a:r>
          </a:p>
          <a:p>
            <a:r>
              <a:rPr lang="en-GB" dirty="0"/>
              <a:t>            "</a:t>
            </a:r>
            <a:r>
              <a:rPr lang="en-GB" dirty="0" err="1"/>
              <a:t>mimeType</a:t>
            </a:r>
            <a:r>
              <a:rPr lang="en-GB" dirty="0"/>
              <a:t>": "application/</a:t>
            </a:r>
            <a:r>
              <a:rPr lang="en-GB" dirty="0" err="1"/>
              <a:t>json</a:t>
            </a:r>
            <a:r>
              <a:rPr lang="en-GB" dirty="0"/>
              <a:t>"</a:t>
            </a:r>
          </a:p>
          <a:p>
            <a:r>
              <a:rPr lang="en-GB" dirty="0"/>
              <a:t>        }</a:t>
            </a:r>
          </a:p>
          <a:p>
            <a:r>
              <a:rPr lang="en-GB" dirty="0"/>
              <a:t>    }</a:t>
            </a:r>
          </a:p>
        </p:txBody>
      </p:sp>
    </p:spTree>
    <p:extLst>
      <p:ext uri="{BB962C8B-B14F-4D97-AF65-F5344CB8AC3E}">
        <p14:creationId xmlns:p14="http://schemas.microsoft.com/office/powerpoint/2010/main" val="82933742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A822-7EB6-4AE3-3B7D-8FA96E810E2A}"/>
              </a:ext>
            </a:extLst>
          </p:cNvPr>
          <p:cNvSpPr>
            <a:spLocks noGrp="1"/>
          </p:cNvSpPr>
          <p:nvPr>
            <p:ph type="title"/>
          </p:nvPr>
        </p:nvSpPr>
        <p:spPr/>
        <p:txBody>
          <a:bodyPr/>
          <a:lstStyle/>
          <a:p>
            <a:r>
              <a:rPr lang="en-IN" dirty="0"/>
              <a:t>Communication Flow: Phase 2 – Tool Execution: Client</a:t>
            </a:r>
            <a:endParaRPr lang="en-GB" dirty="0"/>
          </a:p>
        </p:txBody>
      </p:sp>
      <p:sp>
        <p:nvSpPr>
          <p:cNvPr id="3" name="Content Placeholder 2">
            <a:extLst>
              <a:ext uri="{FF2B5EF4-FFF2-40B4-BE49-F238E27FC236}">
                <a16:creationId xmlns:a16="http://schemas.microsoft.com/office/drawing/2014/main" id="{4EEEDA7D-AC76-BDE1-8FE1-6A36A5DFF674}"/>
              </a:ext>
            </a:extLst>
          </p:cNvPr>
          <p:cNvSpPr>
            <a:spLocks noGrp="1"/>
          </p:cNvSpPr>
          <p:nvPr>
            <p:ph idx="1"/>
          </p:nvPr>
        </p:nvSpPr>
        <p:spPr/>
        <p:txBody>
          <a:bodyPr>
            <a:normAutofit fontScale="62500" lnSpcReduction="20000"/>
          </a:bodyPr>
          <a:lstStyle/>
          <a:p>
            <a:r>
              <a:rPr lang="en-GB" dirty="0"/>
              <a:t>async def </a:t>
            </a:r>
            <a:r>
              <a:rPr lang="en-GB" dirty="0" err="1"/>
              <a:t>execute_analysis_tool</a:t>
            </a:r>
            <a:r>
              <a:rPr lang="en-GB" dirty="0"/>
              <a:t>(data):</a:t>
            </a:r>
          </a:p>
          <a:p>
            <a:r>
              <a:rPr lang="en-GB" dirty="0"/>
              <a:t>    request = {</a:t>
            </a:r>
          </a:p>
          <a:p>
            <a:r>
              <a:rPr lang="en-GB" dirty="0"/>
              <a:t>        "</a:t>
            </a:r>
            <a:r>
              <a:rPr lang="en-GB" dirty="0" err="1"/>
              <a:t>jsonrpc</a:t>
            </a:r>
            <a:r>
              <a:rPr lang="en-GB" dirty="0"/>
              <a:t>": "2.0",</a:t>
            </a:r>
          </a:p>
          <a:p>
            <a:r>
              <a:rPr lang="en-GB" dirty="0"/>
              <a:t>        "id": 2,</a:t>
            </a:r>
          </a:p>
          <a:p>
            <a:r>
              <a:rPr lang="en-GB" dirty="0"/>
              <a:t>        "method": "tools/call",</a:t>
            </a:r>
          </a:p>
          <a:p>
            <a:r>
              <a:rPr lang="en-GB" dirty="0"/>
              <a:t>        "params": {</a:t>
            </a:r>
          </a:p>
          <a:p>
            <a:r>
              <a:rPr lang="en-GB" dirty="0"/>
              <a:t>            "name": "</a:t>
            </a:r>
            <a:r>
              <a:rPr lang="en-GB" dirty="0" err="1"/>
              <a:t>data_analyzer</a:t>
            </a:r>
            <a:r>
              <a:rPr lang="en-GB" dirty="0"/>
              <a:t>",</a:t>
            </a:r>
          </a:p>
          <a:p>
            <a:r>
              <a:rPr lang="en-GB" dirty="0"/>
              <a:t>            "arguments": {"</a:t>
            </a:r>
            <a:r>
              <a:rPr lang="en-GB" dirty="0" err="1"/>
              <a:t>input_data</a:t>
            </a:r>
            <a:r>
              <a:rPr lang="en-GB" dirty="0"/>
              <a:t>": data}</a:t>
            </a:r>
          </a:p>
          <a:p>
            <a:r>
              <a:rPr lang="en-GB" dirty="0"/>
              <a:t>        }</a:t>
            </a:r>
          </a:p>
          <a:p>
            <a:r>
              <a:rPr lang="en-GB" dirty="0"/>
              <a:t>    }</a:t>
            </a:r>
          </a:p>
          <a:p>
            <a:r>
              <a:rPr lang="en-GB" dirty="0"/>
              <a:t>    </a:t>
            </a:r>
          </a:p>
          <a:p>
            <a:r>
              <a:rPr lang="en-GB" dirty="0"/>
              <a:t>    response = await </a:t>
            </a:r>
            <a:r>
              <a:rPr lang="en-GB" dirty="0" err="1"/>
              <a:t>mcp_client.send_request</a:t>
            </a:r>
            <a:r>
              <a:rPr lang="en-GB" dirty="0"/>
              <a:t>(request)</a:t>
            </a:r>
          </a:p>
          <a:p>
            <a:r>
              <a:rPr lang="en-GB" dirty="0"/>
              <a:t>    return response["result"]</a:t>
            </a:r>
          </a:p>
        </p:txBody>
      </p:sp>
    </p:spTree>
    <p:extLst>
      <p:ext uri="{BB962C8B-B14F-4D97-AF65-F5344CB8AC3E}">
        <p14:creationId xmlns:p14="http://schemas.microsoft.com/office/powerpoint/2010/main" val="16360883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91F33-C4C3-E68B-1D41-8C21D28B58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E08E56-DDD9-04EB-30C0-388F62EC746B}"/>
              </a:ext>
            </a:extLst>
          </p:cNvPr>
          <p:cNvSpPr>
            <a:spLocks noGrp="1"/>
          </p:cNvSpPr>
          <p:nvPr>
            <p:ph type="title"/>
          </p:nvPr>
        </p:nvSpPr>
        <p:spPr/>
        <p:txBody>
          <a:bodyPr/>
          <a:lstStyle/>
          <a:p>
            <a:r>
              <a:rPr lang="en-IN" dirty="0"/>
              <a:t>Communication Flow: Phase 2 – Tool Execution: Server</a:t>
            </a:r>
            <a:endParaRPr lang="en-GB" dirty="0"/>
          </a:p>
        </p:txBody>
      </p:sp>
      <p:sp>
        <p:nvSpPr>
          <p:cNvPr id="3" name="Content Placeholder 2">
            <a:extLst>
              <a:ext uri="{FF2B5EF4-FFF2-40B4-BE49-F238E27FC236}">
                <a16:creationId xmlns:a16="http://schemas.microsoft.com/office/drawing/2014/main" id="{B7645104-BC6C-0524-34AD-143BA0AD9F85}"/>
              </a:ext>
            </a:extLst>
          </p:cNvPr>
          <p:cNvSpPr>
            <a:spLocks noGrp="1"/>
          </p:cNvSpPr>
          <p:nvPr>
            <p:ph idx="1"/>
          </p:nvPr>
        </p:nvSpPr>
        <p:spPr/>
        <p:txBody>
          <a:bodyPr>
            <a:normAutofit fontScale="77500" lnSpcReduction="20000"/>
          </a:bodyPr>
          <a:lstStyle/>
          <a:p>
            <a:r>
              <a:rPr lang="en-US" dirty="0"/>
              <a:t>async def </a:t>
            </a:r>
            <a:r>
              <a:rPr lang="en-US" dirty="0" err="1"/>
              <a:t>handle_tool_call</a:t>
            </a:r>
            <a:r>
              <a:rPr lang="en-US" dirty="0"/>
              <a:t>(request):</a:t>
            </a:r>
          </a:p>
          <a:p>
            <a:r>
              <a:rPr lang="en-US" dirty="0"/>
              <a:t>    </a:t>
            </a:r>
            <a:r>
              <a:rPr lang="en-US" dirty="0" err="1"/>
              <a:t>tool_name</a:t>
            </a:r>
            <a:r>
              <a:rPr lang="en-US" dirty="0"/>
              <a:t> = request["params"]["name"]</a:t>
            </a:r>
          </a:p>
          <a:p>
            <a:r>
              <a:rPr lang="en-US" dirty="0"/>
              <a:t>    arguments = request["params"]["arguments"]</a:t>
            </a:r>
          </a:p>
          <a:p>
            <a:r>
              <a:rPr lang="en-US" dirty="0"/>
              <a:t>    </a:t>
            </a:r>
          </a:p>
          <a:p>
            <a:r>
              <a:rPr lang="en-US" dirty="0"/>
              <a:t>    # Execute the tool</a:t>
            </a:r>
          </a:p>
          <a:p>
            <a:r>
              <a:rPr lang="en-US" dirty="0"/>
              <a:t>    result = await tools[</a:t>
            </a:r>
            <a:r>
              <a:rPr lang="en-US" dirty="0" err="1"/>
              <a:t>tool_name</a:t>
            </a:r>
            <a:r>
              <a:rPr lang="en-US" dirty="0"/>
              <a:t>].execute(**arguments)</a:t>
            </a:r>
          </a:p>
          <a:p>
            <a:r>
              <a:rPr lang="en-US" dirty="0"/>
              <a:t>    </a:t>
            </a:r>
          </a:p>
          <a:p>
            <a:r>
              <a:rPr lang="en-US" dirty="0"/>
              <a:t>    return {</a:t>
            </a:r>
          </a:p>
          <a:p>
            <a:r>
              <a:rPr lang="en-US" dirty="0"/>
              <a:t>        "</a:t>
            </a:r>
            <a:r>
              <a:rPr lang="en-US" dirty="0" err="1"/>
              <a:t>jsonrpc</a:t>
            </a:r>
            <a:r>
              <a:rPr lang="en-US" dirty="0"/>
              <a:t>": "2.0",</a:t>
            </a:r>
          </a:p>
          <a:p>
            <a:r>
              <a:rPr lang="en-US" dirty="0"/>
              <a:t>        "id": request["id"],</a:t>
            </a:r>
          </a:p>
          <a:p>
            <a:r>
              <a:rPr lang="en-US" dirty="0"/>
              <a:t>        "result": result</a:t>
            </a:r>
          </a:p>
          <a:p>
            <a:r>
              <a:rPr lang="en-US" dirty="0"/>
              <a:t>    }</a:t>
            </a:r>
            <a:endParaRPr lang="en-GB" dirty="0"/>
          </a:p>
        </p:txBody>
      </p:sp>
    </p:spTree>
    <p:extLst>
      <p:ext uri="{BB962C8B-B14F-4D97-AF65-F5344CB8AC3E}">
        <p14:creationId xmlns:p14="http://schemas.microsoft.com/office/powerpoint/2010/main" val="65601715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26760-D196-D56A-71A8-8FA4A4914FAD}"/>
              </a:ext>
            </a:extLst>
          </p:cNvPr>
          <p:cNvSpPr>
            <a:spLocks noGrp="1"/>
          </p:cNvSpPr>
          <p:nvPr>
            <p:ph type="title"/>
          </p:nvPr>
        </p:nvSpPr>
        <p:spPr/>
        <p:txBody>
          <a:bodyPr/>
          <a:lstStyle/>
          <a:p>
            <a:r>
              <a:rPr lang="en-IN" dirty="0"/>
              <a:t>Multiple Server Architecture</a:t>
            </a:r>
            <a:endParaRPr lang="en-GB" dirty="0"/>
          </a:p>
        </p:txBody>
      </p:sp>
      <p:sp>
        <p:nvSpPr>
          <p:cNvPr id="3" name="Content Placeholder 2">
            <a:extLst>
              <a:ext uri="{FF2B5EF4-FFF2-40B4-BE49-F238E27FC236}">
                <a16:creationId xmlns:a16="http://schemas.microsoft.com/office/drawing/2014/main" id="{032C79EC-5EFA-7648-9132-6AACA7D95DA5}"/>
              </a:ext>
            </a:extLst>
          </p:cNvPr>
          <p:cNvSpPr>
            <a:spLocks noGrp="1"/>
          </p:cNvSpPr>
          <p:nvPr>
            <p:ph idx="1"/>
          </p:nvPr>
        </p:nvSpPr>
        <p:spPr/>
        <p:txBody>
          <a:bodyPr/>
          <a:lstStyle/>
          <a:p>
            <a:r>
              <a:rPr lang="en-US" dirty="0"/>
              <a:t>In production, clients typically connect to multiple servers simultaneously</a:t>
            </a:r>
            <a:endParaRPr lang="en-GB" dirty="0"/>
          </a:p>
        </p:txBody>
      </p:sp>
      <p:sp>
        <p:nvSpPr>
          <p:cNvPr id="6" name="TextBox 5">
            <a:extLst>
              <a:ext uri="{FF2B5EF4-FFF2-40B4-BE49-F238E27FC236}">
                <a16:creationId xmlns:a16="http://schemas.microsoft.com/office/drawing/2014/main" id="{25CB1422-8181-07D7-A1CF-E494E3F0E68A}"/>
              </a:ext>
            </a:extLst>
          </p:cNvPr>
          <p:cNvSpPr txBox="1"/>
          <p:nvPr/>
        </p:nvSpPr>
        <p:spPr>
          <a:xfrm>
            <a:off x="760837" y="3619725"/>
            <a:ext cx="1647316" cy="1200329"/>
          </a:xfrm>
          <a:prstGeom prst="rect">
            <a:avLst/>
          </a:prstGeom>
          <a:solidFill>
            <a:schemeClr val="accent4">
              <a:lumMod val="20000"/>
              <a:lumOff val="80000"/>
            </a:schemeClr>
          </a:solidFill>
        </p:spPr>
        <p:txBody>
          <a:bodyPr wrap="square" rtlCol="0">
            <a:spAutoFit/>
          </a:bodyPr>
          <a:lstStyle/>
          <a:p>
            <a:pPr algn="ctr"/>
            <a:r>
              <a:rPr lang="en-IN" b="1" dirty="0"/>
              <a:t>MCP Client</a:t>
            </a:r>
          </a:p>
          <a:p>
            <a:pPr algn="ctr"/>
            <a:endParaRPr lang="en-IN" b="1" dirty="0"/>
          </a:p>
          <a:p>
            <a:pPr marL="285750" indent="-285750">
              <a:buFont typeface="Arial" panose="020B0604020202020204" pitchFamily="34" charset="0"/>
              <a:buChar char="•"/>
            </a:pPr>
            <a:r>
              <a:rPr lang="en-IN" dirty="0"/>
              <a:t>AI Agent</a:t>
            </a:r>
          </a:p>
          <a:p>
            <a:pPr marL="285750" indent="-285750">
              <a:buFont typeface="Arial" panose="020B0604020202020204" pitchFamily="34" charset="0"/>
              <a:buChar char="•"/>
            </a:pPr>
            <a:r>
              <a:rPr lang="en-IN" dirty="0"/>
              <a:t>LangGraph</a:t>
            </a:r>
            <a:endParaRPr lang="en-GB" dirty="0"/>
          </a:p>
        </p:txBody>
      </p:sp>
      <p:sp>
        <p:nvSpPr>
          <p:cNvPr id="7" name="TextBox 6">
            <a:extLst>
              <a:ext uri="{FF2B5EF4-FFF2-40B4-BE49-F238E27FC236}">
                <a16:creationId xmlns:a16="http://schemas.microsoft.com/office/drawing/2014/main" id="{DB672572-3132-48A9-7CA0-E4F79FCA905E}"/>
              </a:ext>
            </a:extLst>
          </p:cNvPr>
          <p:cNvSpPr txBox="1"/>
          <p:nvPr/>
        </p:nvSpPr>
        <p:spPr>
          <a:xfrm>
            <a:off x="7970172" y="2419396"/>
            <a:ext cx="2220850" cy="1200329"/>
          </a:xfrm>
          <a:prstGeom prst="rect">
            <a:avLst/>
          </a:prstGeom>
          <a:solidFill>
            <a:srgbClr val="92D050"/>
          </a:solidFill>
        </p:spPr>
        <p:txBody>
          <a:bodyPr wrap="square" rtlCol="0">
            <a:spAutoFit/>
          </a:bodyPr>
          <a:lstStyle/>
          <a:p>
            <a:pPr algn="ctr"/>
            <a:r>
              <a:rPr lang="en-IN" b="1" dirty="0"/>
              <a:t>File Server</a:t>
            </a:r>
          </a:p>
          <a:p>
            <a:pPr algn="ctr"/>
            <a:endParaRPr lang="en-IN" b="1" dirty="0"/>
          </a:p>
          <a:p>
            <a:pPr marL="285750" indent="-285750">
              <a:buFont typeface="Arial" panose="020B0604020202020204" pitchFamily="34" charset="0"/>
              <a:buChar char="•"/>
            </a:pPr>
            <a:r>
              <a:rPr lang="en-IN" dirty="0"/>
              <a:t>Local files</a:t>
            </a:r>
          </a:p>
          <a:p>
            <a:pPr marL="285750" indent="-285750">
              <a:buFont typeface="Arial" panose="020B0604020202020204" pitchFamily="34" charset="0"/>
              <a:buChar char="•"/>
            </a:pPr>
            <a:r>
              <a:rPr lang="en-IN" dirty="0"/>
              <a:t>Cloud storage</a:t>
            </a:r>
            <a:endParaRPr lang="en-GB" dirty="0"/>
          </a:p>
        </p:txBody>
      </p:sp>
      <p:sp>
        <p:nvSpPr>
          <p:cNvPr id="8" name="TextBox 7">
            <a:extLst>
              <a:ext uri="{FF2B5EF4-FFF2-40B4-BE49-F238E27FC236}">
                <a16:creationId xmlns:a16="http://schemas.microsoft.com/office/drawing/2014/main" id="{47D007D0-9CAD-F209-90AD-B221AB9F74D7}"/>
              </a:ext>
            </a:extLst>
          </p:cNvPr>
          <p:cNvSpPr txBox="1"/>
          <p:nvPr/>
        </p:nvSpPr>
        <p:spPr>
          <a:xfrm>
            <a:off x="7970172" y="3698014"/>
            <a:ext cx="2220850" cy="1200329"/>
          </a:xfrm>
          <a:prstGeom prst="rect">
            <a:avLst/>
          </a:prstGeom>
          <a:solidFill>
            <a:srgbClr val="92D050"/>
          </a:solidFill>
        </p:spPr>
        <p:txBody>
          <a:bodyPr wrap="square" rtlCol="0">
            <a:spAutoFit/>
          </a:bodyPr>
          <a:lstStyle/>
          <a:p>
            <a:pPr algn="ctr"/>
            <a:r>
              <a:rPr lang="en-IN" b="1" dirty="0"/>
              <a:t>Database Server</a:t>
            </a:r>
          </a:p>
          <a:p>
            <a:pPr algn="ctr"/>
            <a:endParaRPr lang="en-IN" b="1" dirty="0"/>
          </a:p>
          <a:p>
            <a:pPr marL="285750" indent="-285750">
              <a:buFont typeface="Arial" panose="020B0604020202020204" pitchFamily="34" charset="0"/>
              <a:buChar char="•"/>
            </a:pPr>
            <a:r>
              <a:rPr lang="en-IN" dirty="0"/>
              <a:t>PostgreSQL</a:t>
            </a:r>
          </a:p>
          <a:p>
            <a:pPr marL="285750" indent="-285750">
              <a:buFont typeface="Arial" panose="020B0604020202020204" pitchFamily="34" charset="0"/>
              <a:buChar char="•"/>
            </a:pPr>
            <a:r>
              <a:rPr lang="en-IN" dirty="0"/>
              <a:t>MongoDB</a:t>
            </a:r>
            <a:endParaRPr lang="en-GB" dirty="0"/>
          </a:p>
        </p:txBody>
      </p:sp>
      <p:sp>
        <p:nvSpPr>
          <p:cNvPr id="9" name="TextBox 8">
            <a:extLst>
              <a:ext uri="{FF2B5EF4-FFF2-40B4-BE49-F238E27FC236}">
                <a16:creationId xmlns:a16="http://schemas.microsoft.com/office/drawing/2014/main" id="{880CFCC1-499E-1073-B08D-BD553017BE10}"/>
              </a:ext>
            </a:extLst>
          </p:cNvPr>
          <p:cNvSpPr txBox="1"/>
          <p:nvPr/>
        </p:nvSpPr>
        <p:spPr>
          <a:xfrm>
            <a:off x="7970172" y="4976632"/>
            <a:ext cx="2220850" cy="1200329"/>
          </a:xfrm>
          <a:prstGeom prst="rect">
            <a:avLst/>
          </a:prstGeom>
          <a:solidFill>
            <a:srgbClr val="92D050"/>
          </a:solidFill>
        </p:spPr>
        <p:txBody>
          <a:bodyPr wrap="square" rtlCol="0">
            <a:spAutoFit/>
          </a:bodyPr>
          <a:lstStyle/>
          <a:p>
            <a:pPr algn="ctr"/>
            <a:r>
              <a:rPr lang="en-IN" b="1" dirty="0"/>
              <a:t>API Server</a:t>
            </a:r>
          </a:p>
          <a:p>
            <a:pPr algn="ctr"/>
            <a:endParaRPr lang="en-IN" b="1" dirty="0"/>
          </a:p>
          <a:p>
            <a:pPr marL="285750" indent="-285750">
              <a:buFont typeface="Arial" panose="020B0604020202020204" pitchFamily="34" charset="0"/>
              <a:buChar char="•"/>
            </a:pPr>
            <a:r>
              <a:rPr lang="en-IN" dirty="0"/>
              <a:t>REST APIs</a:t>
            </a:r>
          </a:p>
          <a:p>
            <a:pPr marL="285750" indent="-285750">
              <a:buFont typeface="Arial" panose="020B0604020202020204" pitchFamily="34" charset="0"/>
              <a:buChar char="•"/>
            </a:pPr>
            <a:r>
              <a:rPr lang="en-IN" dirty="0"/>
              <a:t>Web Services</a:t>
            </a:r>
            <a:endParaRPr lang="en-GB" dirty="0"/>
          </a:p>
        </p:txBody>
      </p:sp>
      <p:cxnSp>
        <p:nvCxnSpPr>
          <p:cNvPr id="11" name="Straight Connector 10">
            <a:extLst>
              <a:ext uri="{FF2B5EF4-FFF2-40B4-BE49-F238E27FC236}">
                <a16:creationId xmlns:a16="http://schemas.microsoft.com/office/drawing/2014/main" id="{0959CDC4-FCFB-7D41-4E57-343744A87EC3}"/>
              </a:ext>
            </a:extLst>
          </p:cNvPr>
          <p:cNvCxnSpPr/>
          <p:nvPr/>
        </p:nvCxnSpPr>
        <p:spPr>
          <a:xfrm>
            <a:off x="2415133" y="3860024"/>
            <a:ext cx="1263407"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5D9647-A186-474A-AF52-46EC7151BEFF}"/>
              </a:ext>
            </a:extLst>
          </p:cNvPr>
          <p:cNvCxnSpPr>
            <a:cxnSpLocks/>
          </p:cNvCxnSpPr>
          <p:nvPr/>
        </p:nvCxnSpPr>
        <p:spPr>
          <a:xfrm flipV="1">
            <a:off x="3664580" y="3033520"/>
            <a:ext cx="0" cy="81952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0477E52-DC9E-0F46-42D9-E7ABB049068A}"/>
              </a:ext>
            </a:extLst>
          </p:cNvPr>
          <p:cNvCxnSpPr>
            <a:endCxn id="7" idx="1"/>
          </p:cNvCxnSpPr>
          <p:nvPr/>
        </p:nvCxnSpPr>
        <p:spPr>
          <a:xfrm flipV="1">
            <a:off x="3671560" y="3019561"/>
            <a:ext cx="4298612" cy="13959"/>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EB3B2F5-8F94-6542-B99C-57C5E80B701A}"/>
              </a:ext>
            </a:extLst>
          </p:cNvPr>
          <p:cNvCxnSpPr>
            <a:cxnSpLocks/>
            <a:endCxn id="8" idx="1"/>
          </p:cNvCxnSpPr>
          <p:nvPr/>
        </p:nvCxnSpPr>
        <p:spPr>
          <a:xfrm>
            <a:off x="2415133" y="4298179"/>
            <a:ext cx="5555039" cy="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95BF610-F3D6-014C-0EE7-B98C8D0ABBFD}"/>
              </a:ext>
            </a:extLst>
          </p:cNvPr>
          <p:cNvCxnSpPr/>
          <p:nvPr/>
        </p:nvCxnSpPr>
        <p:spPr>
          <a:xfrm flipV="1">
            <a:off x="3678540" y="5493036"/>
            <a:ext cx="4298612" cy="13959"/>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914A327-215F-803F-BDCF-4BFC77A59CA5}"/>
              </a:ext>
            </a:extLst>
          </p:cNvPr>
          <p:cNvCxnSpPr/>
          <p:nvPr/>
        </p:nvCxnSpPr>
        <p:spPr>
          <a:xfrm>
            <a:off x="2401173" y="4696479"/>
            <a:ext cx="1263407"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1551B52-C56F-87B2-AC7F-A37D929F8B8F}"/>
              </a:ext>
            </a:extLst>
          </p:cNvPr>
          <p:cNvCxnSpPr>
            <a:cxnSpLocks/>
          </p:cNvCxnSpPr>
          <p:nvPr/>
        </p:nvCxnSpPr>
        <p:spPr>
          <a:xfrm flipV="1">
            <a:off x="3664580" y="4696479"/>
            <a:ext cx="0" cy="81952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0667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8C20-61CB-1EC1-383D-BD74AF56BAEE}"/>
              </a:ext>
            </a:extLst>
          </p:cNvPr>
          <p:cNvSpPr>
            <a:spLocks noGrp="1"/>
          </p:cNvSpPr>
          <p:nvPr>
            <p:ph type="title"/>
          </p:nvPr>
        </p:nvSpPr>
        <p:spPr/>
        <p:txBody>
          <a:bodyPr/>
          <a:lstStyle/>
          <a:p>
            <a:r>
              <a:rPr lang="en-IN" dirty="0"/>
              <a:t>Using MCP</a:t>
            </a:r>
            <a:endParaRPr lang="en-GB" dirty="0"/>
          </a:p>
        </p:txBody>
      </p:sp>
      <p:sp>
        <p:nvSpPr>
          <p:cNvPr id="3" name="Content Placeholder 2">
            <a:extLst>
              <a:ext uri="{FF2B5EF4-FFF2-40B4-BE49-F238E27FC236}">
                <a16:creationId xmlns:a16="http://schemas.microsoft.com/office/drawing/2014/main" id="{3AE93F08-A99B-4254-22E4-34B2D50BF2C7}"/>
              </a:ext>
            </a:extLst>
          </p:cNvPr>
          <p:cNvSpPr>
            <a:spLocks noGrp="1"/>
          </p:cNvSpPr>
          <p:nvPr>
            <p:ph idx="1"/>
          </p:nvPr>
        </p:nvSpPr>
        <p:spPr/>
        <p:txBody>
          <a:bodyPr/>
          <a:lstStyle/>
          <a:p>
            <a:r>
              <a:rPr lang="en-IN" dirty="0"/>
              <a:t>Create a virtual environment and activate it in Windows</a:t>
            </a:r>
          </a:p>
          <a:p>
            <a:pPr lvl="1"/>
            <a:r>
              <a:rPr lang="en-GB" b="1" dirty="0"/>
              <a:t>python    -m 	</a:t>
            </a:r>
            <a:r>
              <a:rPr lang="en-GB" b="1" dirty="0" err="1"/>
              <a:t>venv</a:t>
            </a:r>
            <a:r>
              <a:rPr lang="en-GB" b="1" dirty="0"/>
              <a:t> 		</a:t>
            </a:r>
            <a:r>
              <a:rPr lang="en-GB" b="1" dirty="0" err="1"/>
              <a:t>mcp</a:t>
            </a:r>
            <a:endParaRPr lang="en-GB" b="1" dirty="0"/>
          </a:p>
          <a:p>
            <a:pPr lvl="1"/>
            <a:r>
              <a:rPr lang="en-GB" b="1" dirty="0" err="1"/>
              <a:t>mcp</a:t>
            </a:r>
            <a:r>
              <a:rPr lang="en-GB" b="1" dirty="0"/>
              <a:t>\Scripts\activate</a:t>
            </a:r>
          </a:p>
          <a:p>
            <a:r>
              <a:rPr lang="en-GB" dirty="0"/>
              <a:t>Check Python version: </a:t>
            </a:r>
            <a:r>
              <a:rPr lang="en-GB" b="1" dirty="0"/>
              <a:t>python  --version</a:t>
            </a:r>
            <a:r>
              <a:rPr lang="en-GB" dirty="0"/>
              <a:t>    		(Should be 3.8+)</a:t>
            </a:r>
          </a:p>
          <a:p>
            <a:r>
              <a:rPr lang="en-GB" dirty="0"/>
              <a:t>Install MCP packages</a:t>
            </a:r>
          </a:p>
          <a:p>
            <a:pPr lvl="1"/>
            <a:r>
              <a:rPr lang="en-GB" b="1" dirty="0"/>
              <a:t>pip 	install 	  “</a:t>
            </a:r>
            <a:r>
              <a:rPr lang="en-GB" b="1" dirty="0" err="1"/>
              <a:t>mcp</a:t>
            </a:r>
            <a:r>
              <a:rPr lang="en-GB" b="1" dirty="0"/>
              <a:t>[cli]”	</a:t>
            </a:r>
            <a:r>
              <a:rPr lang="en-GB" b="1" dirty="0" err="1"/>
              <a:t>asyncio</a:t>
            </a:r>
            <a:r>
              <a:rPr lang="en-GB" b="1" dirty="0"/>
              <a:t>   </a:t>
            </a:r>
            <a:r>
              <a:rPr lang="en-GB" b="1" dirty="0" err="1"/>
              <a:t>pathlib</a:t>
            </a:r>
            <a:endParaRPr lang="en-GB" b="1" dirty="0"/>
          </a:p>
          <a:p>
            <a:endParaRPr lang="en-GB" dirty="0"/>
          </a:p>
          <a:p>
            <a:pPr lvl="1"/>
            <a:endParaRPr lang="en-GB" dirty="0"/>
          </a:p>
        </p:txBody>
      </p:sp>
    </p:spTree>
    <p:extLst>
      <p:ext uri="{BB962C8B-B14F-4D97-AF65-F5344CB8AC3E}">
        <p14:creationId xmlns:p14="http://schemas.microsoft.com/office/powerpoint/2010/main" val="248011343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58CA-B02D-8B91-06D2-890F967BA854}"/>
              </a:ext>
            </a:extLst>
          </p:cNvPr>
          <p:cNvSpPr>
            <a:spLocks noGrp="1"/>
          </p:cNvSpPr>
          <p:nvPr>
            <p:ph type="title"/>
          </p:nvPr>
        </p:nvSpPr>
        <p:spPr/>
        <p:txBody>
          <a:bodyPr/>
          <a:lstStyle/>
          <a:p>
            <a:r>
              <a:rPr lang="en-IN" dirty="0"/>
              <a:t>Simple MCP Example</a:t>
            </a:r>
            <a:endParaRPr lang="en-GB" dirty="0"/>
          </a:p>
        </p:txBody>
      </p:sp>
      <p:sp>
        <p:nvSpPr>
          <p:cNvPr id="3" name="Content Placeholder 2">
            <a:extLst>
              <a:ext uri="{FF2B5EF4-FFF2-40B4-BE49-F238E27FC236}">
                <a16:creationId xmlns:a16="http://schemas.microsoft.com/office/drawing/2014/main" id="{E2335765-4514-1387-B228-CE1C390A2358}"/>
              </a:ext>
            </a:extLst>
          </p:cNvPr>
          <p:cNvSpPr>
            <a:spLocks noGrp="1"/>
          </p:cNvSpPr>
          <p:nvPr>
            <p:ph idx="1"/>
          </p:nvPr>
        </p:nvSpPr>
        <p:spPr/>
        <p:txBody>
          <a:bodyPr/>
          <a:lstStyle/>
          <a:p>
            <a:r>
              <a:rPr lang="en-IN" dirty="0"/>
              <a:t>Calculator server: </a:t>
            </a:r>
            <a:r>
              <a:rPr lang="pt-BR" dirty="0"/>
              <a:t>C:\code\mcp\mcp\calculator_server.py</a:t>
            </a:r>
          </a:p>
          <a:p>
            <a:r>
              <a:rPr lang="pt-BR" dirty="0"/>
              <a:t>To run: (mcp) PS C:\code\mcp&gt; &amp; C:/code/mcp/mcp/Scripts/python.exe c:/code/mcp/mcp/calculator_server.py</a:t>
            </a:r>
          </a:p>
          <a:p>
            <a:r>
              <a:rPr lang="pt-BR" dirty="0"/>
              <a:t>Code explanation follows</a:t>
            </a:r>
            <a:endParaRPr lang="en-GB" dirty="0"/>
          </a:p>
        </p:txBody>
      </p:sp>
    </p:spTree>
    <p:extLst>
      <p:ext uri="{BB962C8B-B14F-4D97-AF65-F5344CB8AC3E}">
        <p14:creationId xmlns:p14="http://schemas.microsoft.com/office/powerpoint/2010/main" val="98435095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E5AD-C407-EAEC-FEA3-E3577D1A060B}"/>
              </a:ext>
            </a:extLst>
          </p:cNvPr>
          <p:cNvSpPr>
            <a:spLocks noGrp="1"/>
          </p:cNvSpPr>
          <p:nvPr>
            <p:ph type="title"/>
          </p:nvPr>
        </p:nvSpPr>
        <p:spPr/>
        <p:txBody>
          <a:bodyPr/>
          <a:lstStyle/>
          <a:p>
            <a:r>
              <a:rPr lang="en-IN" dirty="0"/>
              <a:t>Creating an MCP Server (Code Explanation)</a:t>
            </a:r>
            <a:endParaRPr lang="en-GB" dirty="0"/>
          </a:p>
        </p:txBody>
      </p:sp>
      <p:sp>
        <p:nvSpPr>
          <p:cNvPr id="3" name="Content Placeholder 2">
            <a:extLst>
              <a:ext uri="{FF2B5EF4-FFF2-40B4-BE49-F238E27FC236}">
                <a16:creationId xmlns:a16="http://schemas.microsoft.com/office/drawing/2014/main" id="{ED63FFC7-F0EE-63FA-CC99-F88CEC838682}"/>
              </a:ext>
            </a:extLst>
          </p:cNvPr>
          <p:cNvSpPr>
            <a:spLocks noGrp="1"/>
          </p:cNvSpPr>
          <p:nvPr>
            <p:ph idx="1"/>
          </p:nvPr>
        </p:nvSpPr>
        <p:spPr/>
        <p:txBody>
          <a:bodyPr>
            <a:normAutofit fontScale="85000" lnSpcReduction="20000"/>
          </a:bodyPr>
          <a:lstStyle/>
          <a:p>
            <a:r>
              <a:rPr lang="en-IN" dirty="0"/>
              <a:t>First create the minimum server template</a:t>
            </a:r>
          </a:p>
          <a:p>
            <a:pPr lvl="1"/>
            <a:r>
              <a:rPr lang="en-GB" dirty="0"/>
              <a:t>from </a:t>
            </a:r>
            <a:r>
              <a:rPr lang="en-GB" dirty="0" err="1"/>
              <a:t>mcp.server</a:t>
            </a:r>
            <a:r>
              <a:rPr lang="en-GB" dirty="0"/>
              <a:t> import Server</a:t>
            </a:r>
          </a:p>
          <a:p>
            <a:pPr lvl="1"/>
            <a:r>
              <a:rPr lang="en-GB" dirty="0"/>
              <a:t>from </a:t>
            </a:r>
            <a:r>
              <a:rPr lang="en-GB" dirty="0" err="1"/>
              <a:t>mcp.server.stdio</a:t>
            </a:r>
            <a:r>
              <a:rPr lang="en-GB" dirty="0"/>
              <a:t> import </a:t>
            </a:r>
            <a:r>
              <a:rPr lang="en-GB" dirty="0" err="1"/>
              <a:t>stdio_server</a:t>
            </a:r>
            <a:endParaRPr lang="en-GB" dirty="0"/>
          </a:p>
          <a:p>
            <a:pPr lvl="1"/>
            <a:r>
              <a:rPr lang="en-GB" dirty="0"/>
              <a:t>from </a:t>
            </a:r>
            <a:r>
              <a:rPr lang="en-GB" dirty="0" err="1"/>
              <a:t>mcp.types</a:t>
            </a:r>
            <a:r>
              <a:rPr lang="en-GB" dirty="0"/>
              <a:t> import Tool, </a:t>
            </a:r>
            <a:r>
              <a:rPr lang="en-GB" dirty="0" err="1"/>
              <a:t>TextContent</a:t>
            </a:r>
            <a:endParaRPr lang="en-GB" dirty="0"/>
          </a:p>
          <a:p>
            <a:pPr lvl="1"/>
            <a:endParaRPr lang="en-GB" dirty="0"/>
          </a:p>
          <a:p>
            <a:pPr lvl="1"/>
            <a:r>
              <a:rPr lang="en-GB" dirty="0"/>
              <a:t>server = Server("my-server-name")</a:t>
            </a:r>
          </a:p>
          <a:p>
            <a:pPr lvl="1"/>
            <a:endParaRPr lang="en-GB" dirty="0"/>
          </a:p>
          <a:p>
            <a:pPr lvl="1"/>
            <a:r>
              <a:rPr lang="en-GB" dirty="0"/>
              <a:t># Tools go here</a:t>
            </a:r>
          </a:p>
          <a:p>
            <a:pPr lvl="1"/>
            <a:endParaRPr lang="en-GB" dirty="0"/>
          </a:p>
          <a:p>
            <a:pPr lvl="1"/>
            <a:r>
              <a:rPr lang="en-GB" dirty="0"/>
              <a:t>async def main():</a:t>
            </a:r>
          </a:p>
          <a:p>
            <a:pPr lvl="1"/>
            <a:r>
              <a:rPr lang="en-GB" dirty="0"/>
              <a:t>    async with </a:t>
            </a:r>
            <a:r>
              <a:rPr lang="en-GB" dirty="0" err="1"/>
              <a:t>stdio_server</a:t>
            </a:r>
            <a:r>
              <a:rPr lang="en-GB" dirty="0"/>
              <a:t>() as (</a:t>
            </a:r>
            <a:r>
              <a:rPr lang="en-GB" dirty="0" err="1"/>
              <a:t>read_stream</a:t>
            </a:r>
            <a:r>
              <a:rPr lang="en-GB" dirty="0"/>
              <a:t>, </a:t>
            </a:r>
            <a:r>
              <a:rPr lang="en-GB" dirty="0" err="1"/>
              <a:t>write_stream</a:t>
            </a:r>
            <a:r>
              <a:rPr lang="en-GB" dirty="0"/>
              <a:t>):</a:t>
            </a:r>
          </a:p>
          <a:p>
            <a:pPr lvl="1"/>
            <a:r>
              <a:rPr lang="en-GB" dirty="0"/>
              <a:t>        await </a:t>
            </a:r>
            <a:r>
              <a:rPr lang="en-GB" dirty="0" err="1"/>
              <a:t>server.run</a:t>
            </a:r>
            <a:r>
              <a:rPr lang="en-GB" dirty="0"/>
              <a:t>(</a:t>
            </a:r>
            <a:r>
              <a:rPr lang="en-GB" dirty="0" err="1"/>
              <a:t>read_stream</a:t>
            </a:r>
            <a:r>
              <a:rPr lang="en-GB" dirty="0"/>
              <a:t>, </a:t>
            </a:r>
            <a:r>
              <a:rPr lang="en-GB" dirty="0" err="1"/>
              <a:t>write_stream</a:t>
            </a:r>
            <a:r>
              <a:rPr lang="en-GB" dirty="0"/>
              <a:t>, </a:t>
            </a:r>
            <a:r>
              <a:rPr lang="en-GB" dirty="0" err="1"/>
              <a:t>server.create_initialization_options</a:t>
            </a:r>
            <a:r>
              <a:rPr lang="en-GB" dirty="0"/>
              <a:t>())</a:t>
            </a:r>
          </a:p>
          <a:p>
            <a:pPr lvl="1"/>
            <a:endParaRPr lang="en-GB" dirty="0"/>
          </a:p>
          <a:p>
            <a:pPr lvl="1"/>
            <a:r>
              <a:rPr lang="en-GB" dirty="0"/>
              <a:t>if __name__ == "__main__":</a:t>
            </a:r>
          </a:p>
          <a:p>
            <a:pPr lvl="1"/>
            <a:r>
              <a:rPr lang="en-GB" dirty="0"/>
              <a:t>    </a:t>
            </a:r>
            <a:r>
              <a:rPr lang="en-GB" dirty="0" err="1"/>
              <a:t>asyncio.run</a:t>
            </a:r>
            <a:r>
              <a:rPr lang="en-GB" dirty="0"/>
              <a:t>(main())</a:t>
            </a:r>
          </a:p>
        </p:txBody>
      </p:sp>
      <p:sp>
        <p:nvSpPr>
          <p:cNvPr id="4" name="TextBox 3">
            <a:extLst>
              <a:ext uri="{FF2B5EF4-FFF2-40B4-BE49-F238E27FC236}">
                <a16:creationId xmlns:a16="http://schemas.microsoft.com/office/drawing/2014/main" id="{5C7FA413-5883-3E87-C92F-C2CA965C73CB}"/>
              </a:ext>
            </a:extLst>
          </p:cNvPr>
          <p:cNvSpPr txBox="1"/>
          <p:nvPr/>
        </p:nvSpPr>
        <p:spPr>
          <a:xfrm>
            <a:off x="5388678" y="3199224"/>
            <a:ext cx="3880965" cy="369332"/>
          </a:xfrm>
          <a:prstGeom prst="rect">
            <a:avLst/>
          </a:prstGeom>
          <a:solidFill>
            <a:schemeClr val="accent4">
              <a:lumMod val="20000"/>
              <a:lumOff val="80000"/>
            </a:schemeClr>
          </a:solidFill>
        </p:spPr>
        <p:txBody>
          <a:bodyPr wrap="square" rtlCol="0">
            <a:spAutoFit/>
          </a:bodyPr>
          <a:lstStyle/>
          <a:p>
            <a:r>
              <a:rPr lang="en-IN" dirty="0"/>
              <a:t>Example: </a:t>
            </a:r>
            <a:r>
              <a:rPr lang="en-GB" dirty="0"/>
              <a:t>server = Server("calculator")</a:t>
            </a:r>
          </a:p>
        </p:txBody>
      </p:sp>
    </p:spTree>
    <p:extLst>
      <p:ext uri="{BB962C8B-B14F-4D97-AF65-F5344CB8AC3E}">
        <p14:creationId xmlns:p14="http://schemas.microsoft.com/office/powerpoint/2010/main" val="2959185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5FA71-AA5C-11BD-D5F3-E482754A7326}"/>
              </a:ext>
            </a:extLst>
          </p:cNvPr>
          <p:cNvSpPr>
            <a:spLocks noGrp="1"/>
          </p:cNvSpPr>
          <p:nvPr>
            <p:ph type="title"/>
          </p:nvPr>
        </p:nvSpPr>
        <p:spPr/>
        <p:txBody>
          <a:bodyPr/>
          <a:lstStyle/>
          <a:p>
            <a:r>
              <a:rPr lang="en-IN" dirty="0"/>
              <a:t>Virtual Environments in Python</a:t>
            </a:r>
            <a:endParaRPr lang="en-GB" dirty="0"/>
          </a:p>
        </p:txBody>
      </p:sp>
      <p:sp>
        <p:nvSpPr>
          <p:cNvPr id="3" name="Content Placeholder 2">
            <a:extLst>
              <a:ext uri="{FF2B5EF4-FFF2-40B4-BE49-F238E27FC236}">
                <a16:creationId xmlns:a16="http://schemas.microsoft.com/office/drawing/2014/main" id="{7174B933-D02A-067A-BE1E-982A1C6763A2}"/>
              </a:ext>
            </a:extLst>
          </p:cNvPr>
          <p:cNvSpPr>
            <a:spLocks noGrp="1"/>
          </p:cNvSpPr>
          <p:nvPr>
            <p:ph idx="1"/>
          </p:nvPr>
        </p:nvSpPr>
        <p:spPr/>
        <p:txBody>
          <a:bodyPr>
            <a:normAutofit fontScale="92500" lnSpcReduction="20000"/>
          </a:bodyPr>
          <a:lstStyle/>
          <a:p>
            <a:r>
              <a:rPr lang="en-IN" dirty="0"/>
              <a:t>Create a directory c:\agentic_ai</a:t>
            </a:r>
          </a:p>
          <a:p>
            <a:r>
              <a:rPr lang="en-IN" dirty="0"/>
              <a:t>Open VS Code -&gt; File -&gt; Open Folder -&gt; c:\agentic_ai</a:t>
            </a:r>
          </a:p>
          <a:p>
            <a:r>
              <a:rPr lang="en-IN" dirty="0"/>
              <a:t>Open a terminal</a:t>
            </a:r>
          </a:p>
          <a:p>
            <a:pPr lvl="1"/>
            <a:r>
              <a:rPr lang="en-GB" dirty="0"/>
              <a:t>Create a directory called </a:t>
            </a:r>
            <a:r>
              <a:rPr lang="en-GB" dirty="0" err="1"/>
              <a:t>venv</a:t>
            </a:r>
            <a:r>
              <a:rPr lang="en-GB" dirty="0"/>
              <a:t> inside </a:t>
            </a:r>
            <a:r>
              <a:rPr lang="en-GB" dirty="0" err="1"/>
              <a:t>agentic_ai</a:t>
            </a:r>
            <a:r>
              <a:rPr lang="en-GB" dirty="0"/>
              <a:t>, which will contain our isolated Python environment: </a:t>
            </a:r>
            <a:r>
              <a:rPr lang="en-GB" b="1" dirty="0"/>
              <a:t>python   -m    </a:t>
            </a:r>
            <a:r>
              <a:rPr lang="en-GB" b="1" dirty="0" err="1"/>
              <a:t>venv</a:t>
            </a:r>
            <a:r>
              <a:rPr lang="en-GB" b="1" dirty="0"/>
              <a:t>     </a:t>
            </a:r>
            <a:r>
              <a:rPr lang="en-GB" b="1" dirty="0" err="1"/>
              <a:t>venv</a:t>
            </a:r>
            <a:endParaRPr lang="en-GB" dirty="0"/>
          </a:p>
          <a:p>
            <a:pPr lvl="1"/>
            <a:r>
              <a:rPr lang="en-GB" dirty="0"/>
              <a:t>Activate the virtual environment – After activation, we should see (</a:t>
            </a:r>
            <a:r>
              <a:rPr lang="en-GB" dirty="0" err="1"/>
              <a:t>venv</a:t>
            </a:r>
            <a:r>
              <a:rPr lang="en-GB" dirty="0"/>
              <a:t>) at the beginning of the terminal prompt:   </a:t>
            </a:r>
            <a:r>
              <a:rPr lang="en-GB" b="1" dirty="0"/>
              <a:t> .\</a:t>
            </a:r>
            <a:r>
              <a:rPr lang="en-GB" b="1" dirty="0" err="1"/>
              <a:t>venv</a:t>
            </a:r>
            <a:r>
              <a:rPr lang="en-GB" b="1" dirty="0"/>
              <a:t>\Scripts\Activate</a:t>
            </a:r>
          </a:p>
          <a:p>
            <a:pPr lvl="1"/>
            <a:r>
              <a:rPr lang="en-GB" dirty="0"/>
              <a:t>Install dependencies: </a:t>
            </a:r>
            <a:r>
              <a:rPr lang="en-GB" b="1" dirty="0"/>
              <a:t>pip   install   </a:t>
            </a:r>
            <a:r>
              <a:rPr lang="en-GB" b="1" dirty="0" err="1"/>
              <a:t>openai</a:t>
            </a:r>
            <a:r>
              <a:rPr lang="en-GB" b="1" dirty="0"/>
              <a:t>   </a:t>
            </a:r>
            <a:r>
              <a:rPr lang="en-GB" b="1" dirty="0" err="1"/>
              <a:t>dotenv</a:t>
            </a:r>
            <a:endParaRPr lang="en-GB" b="1" dirty="0"/>
          </a:p>
          <a:p>
            <a:r>
              <a:rPr lang="en-GB" dirty="0"/>
              <a:t>Create the first sub-directory: Under </a:t>
            </a:r>
            <a:r>
              <a:rPr lang="en-GB" dirty="0" err="1"/>
              <a:t>venv</a:t>
            </a:r>
            <a:r>
              <a:rPr lang="en-GB" dirty="0"/>
              <a:t>, create a new folder named </a:t>
            </a:r>
            <a:r>
              <a:rPr lang="en-GB" i="1" dirty="0"/>
              <a:t>foundations</a:t>
            </a:r>
          </a:p>
          <a:p>
            <a:r>
              <a:rPr lang="en-GB" dirty="0"/>
              <a:t>First code file: Go to this folder, create a new file </a:t>
            </a:r>
            <a:r>
              <a:rPr lang="en-GB" i="1" dirty="0"/>
              <a:t>1_lab1.py</a:t>
            </a:r>
            <a:endParaRPr lang="en-GB" dirty="0"/>
          </a:p>
          <a:p>
            <a:r>
              <a:rPr lang="en-GB" dirty="0"/>
              <a:t>Every time we restart VS Code, activate the terminal:</a:t>
            </a:r>
            <a:r>
              <a:rPr lang="en-GB" b="1" dirty="0"/>
              <a:t> .\</a:t>
            </a:r>
            <a:r>
              <a:rPr lang="en-GB" b="1" dirty="0" err="1"/>
              <a:t>venv</a:t>
            </a:r>
            <a:r>
              <a:rPr lang="en-GB" b="1" dirty="0"/>
              <a:t>\Scripts</a:t>
            </a:r>
            <a:r>
              <a:rPr lang="en-GB" b="1"/>
              <a:t>\Activate</a:t>
            </a:r>
            <a:endParaRPr lang="en-GB" dirty="0"/>
          </a:p>
        </p:txBody>
      </p:sp>
    </p:spTree>
    <p:extLst>
      <p:ext uri="{BB962C8B-B14F-4D97-AF65-F5344CB8AC3E}">
        <p14:creationId xmlns:p14="http://schemas.microsoft.com/office/powerpoint/2010/main" val="268901427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05660-4BDB-68D0-068F-67D8967A6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FA790-42EC-B502-D75E-CE20DB4F4F10}"/>
              </a:ext>
            </a:extLst>
          </p:cNvPr>
          <p:cNvSpPr>
            <a:spLocks noGrp="1"/>
          </p:cNvSpPr>
          <p:nvPr>
            <p:ph type="title"/>
          </p:nvPr>
        </p:nvSpPr>
        <p:spPr/>
        <p:txBody>
          <a:bodyPr/>
          <a:lstStyle/>
          <a:p>
            <a:r>
              <a:rPr lang="en-IN" dirty="0"/>
              <a:t>Creating an MCP Server (Code Explanation)</a:t>
            </a:r>
            <a:endParaRPr lang="en-GB" dirty="0"/>
          </a:p>
        </p:txBody>
      </p:sp>
      <p:sp>
        <p:nvSpPr>
          <p:cNvPr id="3" name="Content Placeholder 2">
            <a:extLst>
              <a:ext uri="{FF2B5EF4-FFF2-40B4-BE49-F238E27FC236}">
                <a16:creationId xmlns:a16="http://schemas.microsoft.com/office/drawing/2014/main" id="{F6BCB97B-AE6A-2131-ADD8-99246FB3255A}"/>
              </a:ext>
            </a:extLst>
          </p:cNvPr>
          <p:cNvSpPr>
            <a:spLocks noGrp="1"/>
          </p:cNvSpPr>
          <p:nvPr>
            <p:ph idx="1"/>
          </p:nvPr>
        </p:nvSpPr>
        <p:spPr/>
        <p:txBody>
          <a:bodyPr>
            <a:normAutofit fontScale="70000" lnSpcReduction="20000"/>
          </a:bodyPr>
          <a:lstStyle/>
          <a:p>
            <a:r>
              <a:rPr lang="en-IN" dirty="0"/>
              <a:t>Define tools</a:t>
            </a:r>
          </a:p>
          <a:p>
            <a:pPr lvl="1"/>
            <a:r>
              <a:rPr lang="en-IN" dirty="0"/>
              <a:t>@server.list_tools()</a:t>
            </a:r>
          </a:p>
          <a:p>
            <a:pPr lvl="1"/>
            <a:r>
              <a:rPr lang="en-IN" dirty="0"/>
              <a:t>async def </a:t>
            </a:r>
            <a:r>
              <a:rPr lang="en-IN" dirty="0" err="1"/>
              <a:t>list_tools</a:t>
            </a:r>
            <a:r>
              <a:rPr lang="en-IN" dirty="0"/>
              <a:t>():</a:t>
            </a:r>
          </a:p>
          <a:p>
            <a:pPr lvl="1"/>
            <a:r>
              <a:rPr lang="en-IN" dirty="0"/>
              <a:t>    return [</a:t>
            </a:r>
          </a:p>
          <a:p>
            <a:pPr lvl="1"/>
            <a:r>
              <a:rPr lang="en-IN" dirty="0"/>
              <a:t>        Tool(</a:t>
            </a:r>
          </a:p>
          <a:p>
            <a:pPr lvl="1"/>
            <a:r>
              <a:rPr lang="en-IN" dirty="0"/>
              <a:t>            name="</a:t>
            </a:r>
            <a:r>
              <a:rPr lang="en-IN" dirty="0" err="1"/>
              <a:t>tool_name</a:t>
            </a:r>
            <a:r>
              <a:rPr lang="en-IN" dirty="0"/>
              <a:t>",</a:t>
            </a:r>
          </a:p>
          <a:p>
            <a:pPr lvl="1"/>
            <a:r>
              <a:rPr lang="en-IN" dirty="0"/>
              <a:t>            description="What it does",</a:t>
            </a:r>
          </a:p>
          <a:p>
            <a:pPr lvl="1"/>
            <a:r>
              <a:rPr lang="en-IN" dirty="0"/>
              <a:t>            </a:t>
            </a:r>
            <a:r>
              <a:rPr lang="en-IN" dirty="0" err="1"/>
              <a:t>inputSchema</a:t>
            </a:r>
            <a:r>
              <a:rPr lang="en-IN" dirty="0"/>
              <a:t>={</a:t>
            </a:r>
          </a:p>
          <a:p>
            <a:pPr lvl="1"/>
            <a:r>
              <a:rPr lang="en-IN" dirty="0"/>
              <a:t>                "type": "object",</a:t>
            </a:r>
          </a:p>
          <a:p>
            <a:pPr lvl="1"/>
            <a:r>
              <a:rPr lang="en-IN" dirty="0"/>
              <a:t>                "properties": {</a:t>
            </a:r>
          </a:p>
          <a:p>
            <a:pPr lvl="1"/>
            <a:r>
              <a:rPr lang="en-IN" dirty="0"/>
              <a:t>                    "param1": {"type": "string"},</a:t>
            </a:r>
          </a:p>
          <a:p>
            <a:pPr lvl="1"/>
            <a:r>
              <a:rPr lang="en-IN" dirty="0"/>
              <a:t>                    "param2": {"type": "number"}</a:t>
            </a:r>
          </a:p>
          <a:p>
            <a:pPr lvl="1"/>
            <a:r>
              <a:rPr lang="en-IN" dirty="0"/>
              <a:t>                },</a:t>
            </a:r>
          </a:p>
          <a:p>
            <a:pPr lvl="1"/>
            <a:r>
              <a:rPr lang="en-IN" dirty="0"/>
              <a:t>                "required": ["param1"]</a:t>
            </a:r>
          </a:p>
          <a:p>
            <a:pPr lvl="1"/>
            <a:r>
              <a:rPr lang="en-IN" dirty="0"/>
              <a:t>            }</a:t>
            </a:r>
          </a:p>
          <a:p>
            <a:pPr lvl="1"/>
            <a:r>
              <a:rPr lang="en-IN" dirty="0"/>
              <a:t>        )</a:t>
            </a:r>
          </a:p>
          <a:p>
            <a:pPr lvl="1"/>
            <a:r>
              <a:rPr lang="en-IN" dirty="0"/>
              <a:t>    ]</a:t>
            </a:r>
          </a:p>
        </p:txBody>
      </p:sp>
      <p:sp>
        <p:nvSpPr>
          <p:cNvPr id="4" name="TextBox 3">
            <a:extLst>
              <a:ext uri="{FF2B5EF4-FFF2-40B4-BE49-F238E27FC236}">
                <a16:creationId xmlns:a16="http://schemas.microsoft.com/office/drawing/2014/main" id="{57640984-EDA6-6031-4FA2-8F01DFBBE625}"/>
              </a:ext>
            </a:extLst>
          </p:cNvPr>
          <p:cNvSpPr txBox="1"/>
          <p:nvPr/>
        </p:nvSpPr>
        <p:spPr>
          <a:xfrm>
            <a:off x="6533423" y="1690688"/>
            <a:ext cx="5409618" cy="4801314"/>
          </a:xfrm>
          <a:prstGeom prst="rect">
            <a:avLst/>
          </a:prstGeom>
          <a:solidFill>
            <a:schemeClr val="accent4">
              <a:lumMod val="20000"/>
              <a:lumOff val="80000"/>
            </a:schemeClr>
          </a:solidFill>
        </p:spPr>
        <p:txBody>
          <a:bodyPr wrap="square" rtlCol="0">
            <a:spAutoFit/>
          </a:bodyPr>
          <a:lstStyle/>
          <a:p>
            <a:r>
              <a:rPr lang="en-GB" dirty="0"/>
              <a:t>Example</a:t>
            </a:r>
          </a:p>
          <a:p>
            <a:r>
              <a:rPr lang="en-GB" dirty="0"/>
              <a:t>@server.list_tools()</a:t>
            </a:r>
          </a:p>
          <a:p>
            <a:r>
              <a:rPr lang="en-GB" dirty="0"/>
              <a:t>async def </a:t>
            </a:r>
            <a:r>
              <a:rPr lang="en-GB" dirty="0" err="1"/>
              <a:t>list_tools</a:t>
            </a:r>
            <a:r>
              <a:rPr lang="en-GB" dirty="0"/>
              <a:t>():</a:t>
            </a:r>
          </a:p>
          <a:p>
            <a:r>
              <a:rPr lang="en-GB" dirty="0"/>
              <a:t>    log("Client requested tool list")</a:t>
            </a:r>
          </a:p>
          <a:p>
            <a:r>
              <a:rPr lang="en-GB" dirty="0"/>
              <a:t>    return [</a:t>
            </a:r>
          </a:p>
          <a:p>
            <a:r>
              <a:rPr lang="en-GB" dirty="0"/>
              <a:t>        Tool(</a:t>
            </a:r>
          </a:p>
          <a:p>
            <a:r>
              <a:rPr lang="en-GB" dirty="0"/>
              <a:t>            name="calculate",</a:t>
            </a:r>
          </a:p>
          <a:p>
            <a:r>
              <a:rPr lang="en-GB" dirty="0"/>
              <a:t>            description="Calculate math expressions",</a:t>
            </a:r>
          </a:p>
          <a:p>
            <a:r>
              <a:rPr lang="en-GB" dirty="0"/>
              <a:t>            </a:t>
            </a:r>
            <a:r>
              <a:rPr lang="en-GB" dirty="0" err="1"/>
              <a:t>inputSchema</a:t>
            </a:r>
            <a:r>
              <a:rPr lang="en-GB" dirty="0"/>
              <a:t>={</a:t>
            </a:r>
          </a:p>
          <a:p>
            <a:r>
              <a:rPr lang="en-GB" dirty="0"/>
              <a:t>                "type": "object",</a:t>
            </a:r>
          </a:p>
          <a:p>
            <a:r>
              <a:rPr lang="en-GB" dirty="0"/>
              <a:t>                "properties": {</a:t>
            </a:r>
          </a:p>
          <a:p>
            <a:r>
              <a:rPr lang="en-GB" dirty="0"/>
              <a:t>                    "expression": {"type": "string"}</a:t>
            </a:r>
          </a:p>
          <a:p>
            <a:r>
              <a:rPr lang="en-GB" dirty="0"/>
              <a:t>                },</a:t>
            </a:r>
          </a:p>
          <a:p>
            <a:r>
              <a:rPr lang="en-GB" dirty="0"/>
              <a:t>                "required": ["expression"]</a:t>
            </a:r>
          </a:p>
          <a:p>
            <a:r>
              <a:rPr lang="en-GB" dirty="0"/>
              <a:t>            }</a:t>
            </a:r>
          </a:p>
          <a:p>
            <a:r>
              <a:rPr lang="en-GB" dirty="0"/>
              <a:t>        )</a:t>
            </a:r>
          </a:p>
          <a:p>
            <a:r>
              <a:rPr lang="en-GB" dirty="0"/>
              <a:t>    ]</a:t>
            </a:r>
          </a:p>
        </p:txBody>
      </p:sp>
    </p:spTree>
    <p:extLst>
      <p:ext uri="{BB962C8B-B14F-4D97-AF65-F5344CB8AC3E}">
        <p14:creationId xmlns:p14="http://schemas.microsoft.com/office/powerpoint/2010/main" val="276883750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AD2E0-8EBD-0CCE-8875-77C977673A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02FB75-7C79-00EC-0CAD-29D450F0DE56}"/>
              </a:ext>
            </a:extLst>
          </p:cNvPr>
          <p:cNvSpPr>
            <a:spLocks noGrp="1"/>
          </p:cNvSpPr>
          <p:nvPr>
            <p:ph type="title"/>
          </p:nvPr>
        </p:nvSpPr>
        <p:spPr/>
        <p:txBody>
          <a:bodyPr/>
          <a:lstStyle/>
          <a:p>
            <a:r>
              <a:rPr lang="en-IN" dirty="0"/>
              <a:t>Creating an MCP Server (Code Explanation)</a:t>
            </a:r>
            <a:endParaRPr lang="en-GB" dirty="0"/>
          </a:p>
        </p:txBody>
      </p:sp>
      <p:sp>
        <p:nvSpPr>
          <p:cNvPr id="3" name="Content Placeholder 2">
            <a:extLst>
              <a:ext uri="{FF2B5EF4-FFF2-40B4-BE49-F238E27FC236}">
                <a16:creationId xmlns:a16="http://schemas.microsoft.com/office/drawing/2014/main" id="{E40244E1-F1D2-D62D-1FB5-94911413D8E7}"/>
              </a:ext>
            </a:extLst>
          </p:cNvPr>
          <p:cNvSpPr>
            <a:spLocks noGrp="1"/>
          </p:cNvSpPr>
          <p:nvPr>
            <p:ph idx="1"/>
          </p:nvPr>
        </p:nvSpPr>
        <p:spPr>
          <a:xfrm>
            <a:off x="258266" y="1825625"/>
            <a:ext cx="11095534" cy="4351338"/>
          </a:xfrm>
        </p:spPr>
        <p:txBody>
          <a:bodyPr>
            <a:normAutofit/>
          </a:bodyPr>
          <a:lstStyle/>
          <a:p>
            <a:r>
              <a:rPr lang="en-IN" sz="2000" dirty="0"/>
              <a:t>Implement tool logic</a:t>
            </a:r>
          </a:p>
          <a:p>
            <a:pPr lvl="1"/>
            <a:r>
              <a:rPr lang="en-US" sz="1800" dirty="0"/>
              <a:t>@server.call_tool()</a:t>
            </a:r>
          </a:p>
          <a:p>
            <a:pPr lvl="1"/>
            <a:r>
              <a:rPr lang="en-US" sz="1800" dirty="0"/>
              <a:t>async def </a:t>
            </a:r>
            <a:r>
              <a:rPr lang="en-US" sz="1800" dirty="0" err="1"/>
              <a:t>call_tool</a:t>
            </a:r>
            <a:r>
              <a:rPr lang="en-US" sz="1800" dirty="0"/>
              <a:t>(name: str, arguments: </a:t>
            </a:r>
            <a:r>
              <a:rPr lang="en-US" sz="1800" dirty="0" err="1"/>
              <a:t>dict</a:t>
            </a:r>
            <a:r>
              <a:rPr lang="en-US" sz="1800" dirty="0"/>
              <a:t>):</a:t>
            </a:r>
          </a:p>
          <a:p>
            <a:pPr lvl="1"/>
            <a:r>
              <a:rPr lang="en-US" sz="1800" dirty="0"/>
              <a:t>    if name == "</a:t>
            </a:r>
            <a:r>
              <a:rPr lang="en-US" sz="1800" dirty="0" err="1"/>
              <a:t>tool_name</a:t>
            </a:r>
            <a:r>
              <a:rPr lang="en-US" sz="1800" dirty="0"/>
              <a:t>":</a:t>
            </a:r>
          </a:p>
          <a:p>
            <a:pPr lvl="1"/>
            <a:r>
              <a:rPr lang="en-US" sz="1800" dirty="0"/>
              <a:t>        # Do the work</a:t>
            </a:r>
          </a:p>
          <a:p>
            <a:pPr lvl="1"/>
            <a:r>
              <a:rPr lang="en-US" sz="1800" dirty="0"/>
              <a:t>        result = </a:t>
            </a:r>
            <a:r>
              <a:rPr lang="en-US" sz="1800" dirty="0" err="1"/>
              <a:t>do_something</a:t>
            </a:r>
            <a:r>
              <a:rPr lang="en-US" sz="1800" dirty="0"/>
              <a:t>(arguments["param1"])</a:t>
            </a:r>
          </a:p>
          <a:p>
            <a:pPr lvl="1"/>
            <a:r>
              <a:rPr lang="en-US" sz="1800" dirty="0"/>
              <a:t>        return [</a:t>
            </a:r>
            <a:r>
              <a:rPr lang="en-US" sz="1800" dirty="0" err="1"/>
              <a:t>TextContent</a:t>
            </a:r>
            <a:r>
              <a:rPr lang="en-US" sz="1800" dirty="0"/>
              <a:t>(type="text", text=str(result))]</a:t>
            </a:r>
          </a:p>
          <a:p>
            <a:pPr lvl="1"/>
            <a:r>
              <a:rPr lang="en-US" sz="1800" dirty="0"/>
              <a:t>    else:</a:t>
            </a:r>
          </a:p>
          <a:p>
            <a:pPr lvl="1"/>
            <a:r>
              <a:rPr lang="en-US" sz="1800" dirty="0"/>
              <a:t>        raise </a:t>
            </a:r>
            <a:r>
              <a:rPr lang="en-US" sz="1800" dirty="0" err="1"/>
              <a:t>ValueError</a:t>
            </a:r>
            <a:r>
              <a:rPr lang="en-US" sz="1800" dirty="0"/>
              <a:t>(</a:t>
            </a:r>
            <a:r>
              <a:rPr lang="en-US" sz="1800" dirty="0" err="1"/>
              <a:t>f"Unknown</a:t>
            </a:r>
            <a:r>
              <a:rPr lang="en-US" sz="1800" dirty="0"/>
              <a:t> tool: {name}")</a:t>
            </a:r>
            <a:endParaRPr lang="en-IN" sz="1800" dirty="0"/>
          </a:p>
        </p:txBody>
      </p:sp>
      <p:sp>
        <p:nvSpPr>
          <p:cNvPr id="4" name="TextBox 3">
            <a:extLst>
              <a:ext uri="{FF2B5EF4-FFF2-40B4-BE49-F238E27FC236}">
                <a16:creationId xmlns:a16="http://schemas.microsoft.com/office/drawing/2014/main" id="{88AE2CFF-F620-005B-3D46-061B2A867DF7}"/>
              </a:ext>
            </a:extLst>
          </p:cNvPr>
          <p:cNvSpPr txBox="1"/>
          <p:nvPr/>
        </p:nvSpPr>
        <p:spPr>
          <a:xfrm>
            <a:off x="6205356" y="1600637"/>
            <a:ext cx="5912189" cy="4247317"/>
          </a:xfrm>
          <a:prstGeom prst="rect">
            <a:avLst/>
          </a:prstGeom>
          <a:solidFill>
            <a:schemeClr val="accent4">
              <a:lumMod val="20000"/>
              <a:lumOff val="80000"/>
            </a:schemeClr>
          </a:solidFill>
        </p:spPr>
        <p:txBody>
          <a:bodyPr wrap="square" rtlCol="0">
            <a:spAutoFit/>
          </a:bodyPr>
          <a:lstStyle/>
          <a:p>
            <a:r>
              <a:rPr lang="en-GB" dirty="0"/>
              <a:t>Example</a:t>
            </a:r>
          </a:p>
          <a:p>
            <a:r>
              <a:rPr lang="en-GB" dirty="0"/>
              <a:t>@server.call_tool()</a:t>
            </a:r>
          </a:p>
          <a:p>
            <a:r>
              <a:rPr lang="en-GB" dirty="0"/>
              <a:t>async def </a:t>
            </a:r>
            <a:r>
              <a:rPr lang="en-GB" dirty="0" err="1"/>
              <a:t>call_tool</a:t>
            </a:r>
            <a:r>
              <a:rPr lang="en-GB" dirty="0"/>
              <a:t>(name: str, arguments: </a:t>
            </a:r>
            <a:r>
              <a:rPr lang="en-GB" dirty="0" err="1"/>
              <a:t>dict</a:t>
            </a:r>
            <a:r>
              <a:rPr lang="en-GB" dirty="0"/>
              <a:t>):</a:t>
            </a:r>
          </a:p>
          <a:p>
            <a:r>
              <a:rPr lang="en-GB" dirty="0"/>
              <a:t>    log(</a:t>
            </a:r>
            <a:r>
              <a:rPr lang="en-GB" dirty="0" err="1"/>
              <a:t>f"Tool</a:t>
            </a:r>
            <a:r>
              <a:rPr lang="en-GB" dirty="0"/>
              <a:t> called: {name} with {arguments}")</a:t>
            </a:r>
          </a:p>
          <a:p>
            <a:r>
              <a:rPr lang="en-GB" dirty="0"/>
              <a:t>    if name == "calculate":</a:t>
            </a:r>
          </a:p>
          <a:p>
            <a:r>
              <a:rPr lang="en-GB" dirty="0"/>
              <a:t>        try:</a:t>
            </a:r>
          </a:p>
          <a:p>
            <a:r>
              <a:rPr lang="en-GB" dirty="0"/>
              <a:t>            result = eval(arguments["expression"])</a:t>
            </a:r>
          </a:p>
          <a:p>
            <a:r>
              <a:rPr lang="en-GB" dirty="0"/>
              <a:t>            log(</a:t>
            </a:r>
            <a:r>
              <a:rPr lang="en-GB" dirty="0" err="1"/>
              <a:t>f"Calculated</a:t>
            </a:r>
            <a:r>
              <a:rPr lang="en-GB" dirty="0"/>
              <a:t>: {arguments['expression']} = {result}")</a:t>
            </a:r>
          </a:p>
          <a:p>
            <a:r>
              <a:rPr lang="en-GB" dirty="0"/>
              <a:t>            return [</a:t>
            </a:r>
            <a:r>
              <a:rPr lang="en-GB" dirty="0" err="1"/>
              <a:t>TextContent</a:t>
            </a:r>
            <a:r>
              <a:rPr lang="en-GB" dirty="0"/>
              <a:t>(type="text", text=f"{arguments['expression']} = {result}")]</a:t>
            </a:r>
          </a:p>
          <a:p>
            <a:r>
              <a:rPr lang="en-GB" dirty="0"/>
              <a:t>        except Exception as e:</a:t>
            </a:r>
          </a:p>
          <a:p>
            <a:r>
              <a:rPr lang="en-GB" dirty="0"/>
              <a:t>            log(</a:t>
            </a:r>
            <a:r>
              <a:rPr lang="en-GB" dirty="0" err="1"/>
              <a:t>f"Error</a:t>
            </a:r>
            <a:r>
              <a:rPr lang="en-GB" dirty="0"/>
              <a:t> calculating: {e}")</a:t>
            </a:r>
          </a:p>
          <a:p>
            <a:r>
              <a:rPr lang="en-GB" dirty="0"/>
              <a:t>            return [</a:t>
            </a:r>
            <a:r>
              <a:rPr lang="en-GB" dirty="0" err="1"/>
              <a:t>TextContent</a:t>
            </a:r>
            <a:r>
              <a:rPr lang="en-GB" dirty="0"/>
              <a:t>(type="text", text=</a:t>
            </a:r>
            <a:r>
              <a:rPr lang="en-GB" dirty="0" err="1"/>
              <a:t>f"Error</a:t>
            </a:r>
            <a:r>
              <a:rPr lang="en-GB" dirty="0"/>
              <a:t>: {e}")]</a:t>
            </a:r>
          </a:p>
          <a:p>
            <a:br>
              <a:rPr lang="en-GB" dirty="0"/>
            </a:br>
            <a:endParaRPr lang="en-GB" dirty="0"/>
          </a:p>
        </p:txBody>
      </p:sp>
    </p:spTree>
    <p:extLst>
      <p:ext uri="{BB962C8B-B14F-4D97-AF65-F5344CB8AC3E}">
        <p14:creationId xmlns:p14="http://schemas.microsoft.com/office/powerpoint/2010/main" val="42633599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A5CB4-03B9-A0C8-0033-FE75E0FB81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90A298-4137-73F5-5B35-811620DEFBCF}"/>
              </a:ext>
            </a:extLst>
          </p:cNvPr>
          <p:cNvSpPr>
            <a:spLocks noGrp="1"/>
          </p:cNvSpPr>
          <p:nvPr>
            <p:ph type="title"/>
          </p:nvPr>
        </p:nvSpPr>
        <p:spPr/>
        <p:txBody>
          <a:bodyPr/>
          <a:lstStyle/>
          <a:p>
            <a:r>
              <a:rPr lang="en-IN" dirty="0"/>
              <a:t>Creating an MCP Server (Code Explanation)</a:t>
            </a:r>
            <a:endParaRPr lang="en-GB" dirty="0"/>
          </a:p>
        </p:txBody>
      </p:sp>
      <p:sp>
        <p:nvSpPr>
          <p:cNvPr id="3" name="Content Placeholder 2">
            <a:extLst>
              <a:ext uri="{FF2B5EF4-FFF2-40B4-BE49-F238E27FC236}">
                <a16:creationId xmlns:a16="http://schemas.microsoft.com/office/drawing/2014/main" id="{5C642024-F94E-DBB8-0E76-78352017AA69}"/>
              </a:ext>
            </a:extLst>
          </p:cNvPr>
          <p:cNvSpPr>
            <a:spLocks noGrp="1"/>
          </p:cNvSpPr>
          <p:nvPr>
            <p:ph idx="1"/>
          </p:nvPr>
        </p:nvSpPr>
        <p:spPr/>
        <p:txBody>
          <a:bodyPr>
            <a:normAutofit/>
          </a:bodyPr>
          <a:lstStyle/>
          <a:p>
            <a:r>
              <a:rPr lang="en-IN" dirty="0"/>
              <a:t>Add error handling by wrapping the tool code inside try-catch</a:t>
            </a:r>
          </a:p>
          <a:p>
            <a:pPr lvl="1"/>
            <a:r>
              <a:rPr lang="en-US" dirty="0"/>
              <a:t>@server.call_tool()</a:t>
            </a:r>
          </a:p>
          <a:p>
            <a:pPr lvl="1"/>
            <a:r>
              <a:rPr lang="en-US" dirty="0"/>
              <a:t>async def </a:t>
            </a:r>
            <a:r>
              <a:rPr lang="en-US" dirty="0" err="1"/>
              <a:t>call_tool</a:t>
            </a:r>
            <a:r>
              <a:rPr lang="en-US" dirty="0"/>
              <a:t>(name: str, arguments: </a:t>
            </a:r>
            <a:r>
              <a:rPr lang="en-US" dirty="0" err="1"/>
              <a:t>dict</a:t>
            </a:r>
            <a:r>
              <a:rPr lang="en-US" dirty="0"/>
              <a:t>):</a:t>
            </a:r>
          </a:p>
          <a:p>
            <a:pPr lvl="1"/>
            <a:r>
              <a:rPr lang="en-US" dirty="0"/>
              <a:t>    try:</a:t>
            </a:r>
          </a:p>
          <a:p>
            <a:pPr lvl="1"/>
            <a:r>
              <a:rPr lang="en-US" dirty="0"/>
              <a:t>        # Tool logic here</a:t>
            </a:r>
          </a:p>
          <a:p>
            <a:pPr lvl="1"/>
            <a:r>
              <a:rPr lang="en-US" dirty="0"/>
              <a:t>        pass</a:t>
            </a:r>
          </a:p>
          <a:p>
            <a:pPr lvl="1"/>
            <a:r>
              <a:rPr lang="en-US" dirty="0"/>
              <a:t>    except Exception as e:</a:t>
            </a:r>
          </a:p>
          <a:p>
            <a:pPr lvl="1"/>
            <a:r>
              <a:rPr lang="en-US" dirty="0"/>
              <a:t>        return [</a:t>
            </a:r>
            <a:r>
              <a:rPr lang="en-US" dirty="0" err="1"/>
              <a:t>TextContent</a:t>
            </a:r>
            <a:r>
              <a:rPr lang="en-US" dirty="0"/>
              <a:t>(type="text", text=</a:t>
            </a:r>
            <a:r>
              <a:rPr lang="en-US" dirty="0" err="1"/>
              <a:t>f"Error</a:t>
            </a:r>
            <a:r>
              <a:rPr lang="en-US" dirty="0"/>
              <a:t>: {e}")]</a:t>
            </a:r>
            <a:endParaRPr lang="en-IN" dirty="0"/>
          </a:p>
        </p:txBody>
      </p:sp>
    </p:spTree>
    <p:extLst>
      <p:ext uri="{BB962C8B-B14F-4D97-AF65-F5344CB8AC3E}">
        <p14:creationId xmlns:p14="http://schemas.microsoft.com/office/powerpoint/2010/main" val="338563569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448B9-8340-8D60-88C6-B9238E399F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AC875B-8B5F-E303-69C3-3931DC6222A4}"/>
              </a:ext>
            </a:extLst>
          </p:cNvPr>
          <p:cNvSpPr>
            <a:spLocks noGrp="1"/>
          </p:cNvSpPr>
          <p:nvPr>
            <p:ph type="title"/>
          </p:nvPr>
        </p:nvSpPr>
        <p:spPr/>
        <p:txBody>
          <a:bodyPr/>
          <a:lstStyle/>
          <a:p>
            <a:r>
              <a:rPr lang="en-IN" dirty="0"/>
              <a:t>Creating an MCP Server (Code Explanation)</a:t>
            </a:r>
            <a:endParaRPr lang="en-GB" dirty="0"/>
          </a:p>
        </p:txBody>
      </p:sp>
      <p:sp>
        <p:nvSpPr>
          <p:cNvPr id="3" name="Content Placeholder 2">
            <a:extLst>
              <a:ext uri="{FF2B5EF4-FFF2-40B4-BE49-F238E27FC236}">
                <a16:creationId xmlns:a16="http://schemas.microsoft.com/office/drawing/2014/main" id="{D971186D-6067-1F71-51D1-A38147690D8B}"/>
              </a:ext>
            </a:extLst>
          </p:cNvPr>
          <p:cNvSpPr>
            <a:spLocks noGrp="1"/>
          </p:cNvSpPr>
          <p:nvPr>
            <p:ph idx="1"/>
          </p:nvPr>
        </p:nvSpPr>
        <p:spPr/>
        <p:txBody>
          <a:bodyPr>
            <a:normAutofit/>
          </a:bodyPr>
          <a:lstStyle/>
          <a:p>
            <a:r>
              <a:rPr lang="en-IN" dirty="0"/>
              <a:t>Add logging (Optional) for debugging</a:t>
            </a:r>
          </a:p>
          <a:p>
            <a:pPr lvl="1"/>
            <a:r>
              <a:rPr lang="en-US" dirty="0"/>
              <a:t>import sys</a:t>
            </a:r>
          </a:p>
          <a:p>
            <a:pPr lvl="1"/>
            <a:endParaRPr lang="en-US" dirty="0"/>
          </a:p>
          <a:p>
            <a:pPr lvl="1"/>
            <a:r>
              <a:rPr lang="en-US" dirty="0"/>
              <a:t>def log(message):</a:t>
            </a:r>
          </a:p>
          <a:p>
            <a:pPr lvl="1"/>
            <a:r>
              <a:rPr lang="en-US" dirty="0"/>
              <a:t>    print(f"[SERVER] {message}", file=</a:t>
            </a:r>
            <a:r>
              <a:rPr lang="en-US" dirty="0" err="1"/>
              <a:t>sys.stderr</a:t>
            </a:r>
            <a:r>
              <a:rPr lang="en-US" dirty="0"/>
              <a:t>, flush=True)</a:t>
            </a:r>
          </a:p>
          <a:p>
            <a:pPr lvl="1"/>
            <a:endParaRPr lang="en-US" dirty="0"/>
          </a:p>
          <a:p>
            <a:pPr lvl="1"/>
            <a:r>
              <a:rPr lang="en-US" dirty="0"/>
              <a:t># Use throughout your code</a:t>
            </a:r>
          </a:p>
          <a:p>
            <a:pPr lvl="1"/>
            <a:r>
              <a:rPr lang="en-US" dirty="0"/>
              <a:t>log("Server starting...")</a:t>
            </a:r>
          </a:p>
          <a:p>
            <a:pPr lvl="1"/>
            <a:r>
              <a:rPr lang="en-US" dirty="0"/>
              <a:t>log(</a:t>
            </a:r>
            <a:r>
              <a:rPr lang="en-US" dirty="0" err="1"/>
              <a:t>f"Calculating</a:t>
            </a:r>
            <a:r>
              <a:rPr lang="en-US" dirty="0"/>
              <a:t>: {expression}")</a:t>
            </a:r>
            <a:endParaRPr lang="en-IN" dirty="0"/>
          </a:p>
        </p:txBody>
      </p:sp>
    </p:spTree>
    <p:extLst>
      <p:ext uri="{BB962C8B-B14F-4D97-AF65-F5344CB8AC3E}">
        <p14:creationId xmlns:p14="http://schemas.microsoft.com/office/powerpoint/2010/main" val="187980507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7787F-5FFD-010F-C286-FAC7D14088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D2B0BA-54B7-0B8C-84E2-FA8CDF7E3A6A}"/>
              </a:ext>
            </a:extLst>
          </p:cNvPr>
          <p:cNvSpPr>
            <a:spLocks noGrp="1"/>
          </p:cNvSpPr>
          <p:nvPr>
            <p:ph type="title"/>
          </p:nvPr>
        </p:nvSpPr>
        <p:spPr/>
        <p:txBody>
          <a:bodyPr/>
          <a:lstStyle/>
          <a:p>
            <a:r>
              <a:rPr lang="en-IN" dirty="0"/>
              <a:t>Creating an MCP Server (Code Explanation)</a:t>
            </a:r>
            <a:endParaRPr lang="en-GB" dirty="0"/>
          </a:p>
        </p:txBody>
      </p:sp>
      <p:sp>
        <p:nvSpPr>
          <p:cNvPr id="3" name="Content Placeholder 2">
            <a:extLst>
              <a:ext uri="{FF2B5EF4-FFF2-40B4-BE49-F238E27FC236}">
                <a16:creationId xmlns:a16="http://schemas.microsoft.com/office/drawing/2014/main" id="{C39B33F8-1073-B35D-DF25-F14C6737FA73}"/>
              </a:ext>
            </a:extLst>
          </p:cNvPr>
          <p:cNvSpPr>
            <a:spLocks noGrp="1"/>
          </p:cNvSpPr>
          <p:nvPr>
            <p:ph idx="1"/>
          </p:nvPr>
        </p:nvSpPr>
        <p:spPr/>
        <p:txBody>
          <a:bodyPr>
            <a:normAutofit/>
          </a:bodyPr>
          <a:lstStyle/>
          <a:p>
            <a:r>
              <a:rPr lang="en-IN" dirty="0"/>
              <a:t>Testing strategy – Create a simple client to test our server</a:t>
            </a:r>
          </a:p>
          <a:p>
            <a:pPr lvl="1"/>
            <a:r>
              <a:rPr lang="en-US" dirty="0"/>
              <a:t>async with </a:t>
            </a:r>
            <a:r>
              <a:rPr lang="en-US" dirty="0" err="1"/>
              <a:t>stdio_client</a:t>
            </a:r>
            <a:r>
              <a:rPr lang="en-US" dirty="0"/>
              <a:t>(</a:t>
            </a:r>
            <a:r>
              <a:rPr lang="en-US" dirty="0" err="1"/>
              <a:t>server_params</a:t>
            </a:r>
            <a:r>
              <a:rPr lang="en-US" dirty="0"/>
              <a:t>) as (read, write):</a:t>
            </a:r>
          </a:p>
          <a:p>
            <a:pPr lvl="1"/>
            <a:r>
              <a:rPr lang="en-US" dirty="0"/>
              <a:t>    async with </a:t>
            </a:r>
            <a:r>
              <a:rPr lang="en-US" dirty="0" err="1"/>
              <a:t>ClientSession</a:t>
            </a:r>
            <a:r>
              <a:rPr lang="en-US" dirty="0"/>
              <a:t>(read, write) as session:</a:t>
            </a:r>
          </a:p>
          <a:p>
            <a:pPr lvl="1"/>
            <a:r>
              <a:rPr lang="en-US" dirty="0"/>
              <a:t>        await </a:t>
            </a:r>
            <a:r>
              <a:rPr lang="en-US" dirty="0" err="1"/>
              <a:t>session.initialize</a:t>
            </a:r>
            <a:r>
              <a:rPr lang="en-US" dirty="0"/>
              <a:t>()</a:t>
            </a:r>
          </a:p>
          <a:p>
            <a:pPr lvl="1"/>
            <a:r>
              <a:rPr lang="en-US" dirty="0"/>
              <a:t>        result = await </a:t>
            </a:r>
            <a:r>
              <a:rPr lang="en-US" dirty="0" err="1"/>
              <a:t>session.call_tool</a:t>
            </a:r>
            <a:r>
              <a:rPr lang="en-US" dirty="0"/>
              <a:t>("</a:t>
            </a:r>
            <a:r>
              <a:rPr lang="en-US" dirty="0" err="1"/>
              <a:t>tool_name</a:t>
            </a:r>
            <a:r>
              <a:rPr lang="en-US" dirty="0"/>
              <a:t>", {"param1": "test"})</a:t>
            </a:r>
          </a:p>
          <a:p>
            <a:pPr lvl="1"/>
            <a:r>
              <a:rPr lang="en-US" dirty="0"/>
              <a:t>        print(</a:t>
            </a:r>
            <a:r>
              <a:rPr lang="en-US" dirty="0" err="1"/>
              <a:t>result.content</a:t>
            </a:r>
            <a:r>
              <a:rPr lang="en-US" dirty="0"/>
              <a:t>[0].text)</a:t>
            </a:r>
            <a:endParaRPr lang="en-IN" dirty="0"/>
          </a:p>
        </p:txBody>
      </p:sp>
    </p:spTree>
    <p:extLst>
      <p:ext uri="{BB962C8B-B14F-4D97-AF65-F5344CB8AC3E}">
        <p14:creationId xmlns:p14="http://schemas.microsoft.com/office/powerpoint/2010/main" val="99437925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9B0F-89DC-DFC8-F8F8-6747999A9FBE}"/>
              </a:ext>
            </a:extLst>
          </p:cNvPr>
          <p:cNvSpPr>
            <a:spLocks noGrp="1"/>
          </p:cNvSpPr>
          <p:nvPr>
            <p:ph type="title"/>
          </p:nvPr>
        </p:nvSpPr>
        <p:spPr/>
        <p:txBody>
          <a:bodyPr/>
          <a:lstStyle/>
          <a:p>
            <a:r>
              <a:rPr lang="en-IN" dirty="0"/>
              <a:t>Creating an MCP Server (Code Explanation)</a:t>
            </a:r>
            <a:endParaRPr lang="en-GB" dirty="0"/>
          </a:p>
        </p:txBody>
      </p:sp>
      <p:sp>
        <p:nvSpPr>
          <p:cNvPr id="3" name="Content Placeholder 2">
            <a:extLst>
              <a:ext uri="{FF2B5EF4-FFF2-40B4-BE49-F238E27FC236}">
                <a16:creationId xmlns:a16="http://schemas.microsoft.com/office/drawing/2014/main" id="{EA808BBB-B746-9588-3CDC-BA22EE94404A}"/>
              </a:ext>
            </a:extLst>
          </p:cNvPr>
          <p:cNvSpPr>
            <a:spLocks noGrp="1"/>
          </p:cNvSpPr>
          <p:nvPr>
            <p:ph idx="1"/>
          </p:nvPr>
        </p:nvSpPr>
        <p:spPr/>
        <p:txBody>
          <a:bodyPr/>
          <a:lstStyle/>
          <a:p>
            <a:r>
              <a:rPr lang="en-IN" dirty="0"/>
              <a:t>Development workflow</a:t>
            </a:r>
          </a:p>
          <a:p>
            <a:pPr marL="914400" lvl="1" indent="-457200">
              <a:buFont typeface="+mj-lt"/>
              <a:buAutoNum type="arabicPeriod"/>
            </a:pPr>
            <a:r>
              <a:rPr lang="en-US" dirty="0"/>
              <a:t>Write the server with basic structure</a:t>
            </a:r>
          </a:p>
          <a:p>
            <a:pPr marL="914400" lvl="1" indent="-457200">
              <a:buFont typeface="+mj-lt"/>
              <a:buAutoNum type="arabicPeriod"/>
            </a:pPr>
            <a:r>
              <a:rPr lang="en-US" dirty="0"/>
              <a:t>Test with simple client - does it connect?</a:t>
            </a:r>
          </a:p>
          <a:p>
            <a:pPr marL="914400" lvl="1" indent="-457200">
              <a:buFont typeface="+mj-lt"/>
              <a:buAutoNum type="arabicPeriod"/>
            </a:pPr>
            <a:r>
              <a:rPr lang="en-US" dirty="0"/>
              <a:t>Add one tool at a time - test each one</a:t>
            </a:r>
          </a:p>
          <a:p>
            <a:pPr marL="914400" lvl="1" indent="-457200">
              <a:buFont typeface="+mj-lt"/>
              <a:buAutoNum type="arabicPeriod"/>
            </a:pPr>
            <a:r>
              <a:rPr lang="en-US" dirty="0"/>
              <a:t>Add error handling - test error cases</a:t>
            </a:r>
          </a:p>
          <a:p>
            <a:pPr marL="914400" lvl="1" indent="-457200">
              <a:buFont typeface="+mj-lt"/>
              <a:buAutoNum type="arabicPeriod"/>
            </a:pPr>
            <a:r>
              <a:rPr lang="en-US" dirty="0"/>
              <a:t>Add logging - debug issues</a:t>
            </a:r>
          </a:p>
          <a:p>
            <a:pPr marL="914400" lvl="1" indent="-457200">
              <a:buFont typeface="+mj-lt"/>
              <a:buAutoNum type="arabicPeriod"/>
            </a:pPr>
            <a:r>
              <a:rPr lang="en-US" dirty="0"/>
              <a:t>Refine and optimize</a:t>
            </a:r>
            <a:endParaRPr lang="en-GB" dirty="0"/>
          </a:p>
        </p:txBody>
      </p:sp>
    </p:spTree>
    <p:extLst>
      <p:ext uri="{BB962C8B-B14F-4D97-AF65-F5344CB8AC3E}">
        <p14:creationId xmlns:p14="http://schemas.microsoft.com/office/powerpoint/2010/main" val="267110979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54EB-90B2-FC79-33A1-F7B77908C10E}"/>
              </a:ext>
            </a:extLst>
          </p:cNvPr>
          <p:cNvSpPr>
            <a:spLocks noGrp="1"/>
          </p:cNvSpPr>
          <p:nvPr>
            <p:ph type="title"/>
          </p:nvPr>
        </p:nvSpPr>
        <p:spPr/>
        <p:txBody>
          <a:bodyPr/>
          <a:lstStyle/>
          <a:p>
            <a:r>
              <a:rPr lang="en-IN" dirty="0"/>
              <a:t>Creating an MCP Client</a:t>
            </a:r>
            <a:endParaRPr lang="en-GB" dirty="0"/>
          </a:p>
        </p:txBody>
      </p:sp>
      <p:sp>
        <p:nvSpPr>
          <p:cNvPr id="3" name="Content Placeholder 2">
            <a:extLst>
              <a:ext uri="{FF2B5EF4-FFF2-40B4-BE49-F238E27FC236}">
                <a16:creationId xmlns:a16="http://schemas.microsoft.com/office/drawing/2014/main" id="{E4362887-EA54-196D-5F84-764559E45A25}"/>
              </a:ext>
            </a:extLst>
          </p:cNvPr>
          <p:cNvSpPr>
            <a:spLocks noGrp="1"/>
          </p:cNvSpPr>
          <p:nvPr>
            <p:ph idx="1"/>
          </p:nvPr>
        </p:nvSpPr>
        <p:spPr/>
        <p:txBody>
          <a:bodyPr/>
          <a:lstStyle/>
          <a:p>
            <a:r>
              <a:rPr lang="en-IN" dirty="0"/>
              <a:t>Code: C:\code\mcp\mcp\calculator_client.py</a:t>
            </a:r>
          </a:p>
          <a:p>
            <a:r>
              <a:rPr lang="en-IN" dirty="0"/>
              <a:t>To run: (</a:t>
            </a:r>
            <a:r>
              <a:rPr lang="en-IN" dirty="0" err="1"/>
              <a:t>mcp</a:t>
            </a:r>
            <a:r>
              <a:rPr lang="en-IN" dirty="0"/>
              <a:t>) PS C:\code\mcp&gt; &amp; C:/code/mcp/mcp/Scripts/python.exe c:/code/mcp/mcp/calculator_server.py</a:t>
            </a:r>
          </a:p>
          <a:p>
            <a:r>
              <a:rPr lang="en-IN" dirty="0"/>
              <a:t>Code explanation follows …</a:t>
            </a:r>
            <a:endParaRPr lang="en-GB" dirty="0"/>
          </a:p>
        </p:txBody>
      </p:sp>
    </p:spTree>
    <p:extLst>
      <p:ext uri="{BB962C8B-B14F-4D97-AF65-F5344CB8AC3E}">
        <p14:creationId xmlns:p14="http://schemas.microsoft.com/office/powerpoint/2010/main" val="350069355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17898-F4B4-4077-31D8-DD741700C6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44921B-C064-4C1C-9C38-63CF28E318A2}"/>
              </a:ext>
            </a:extLst>
          </p:cNvPr>
          <p:cNvSpPr>
            <a:spLocks noGrp="1"/>
          </p:cNvSpPr>
          <p:nvPr>
            <p:ph type="title"/>
          </p:nvPr>
        </p:nvSpPr>
        <p:spPr/>
        <p:txBody>
          <a:bodyPr/>
          <a:lstStyle/>
          <a:p>
            <a:r>
              <a:rPr lang="en-IN" dirty="0"/>
              <a:t>Creating an MCP Client</a:t>
            </a:r>
            <a:endParaRPr lang="en-GB" dirty="0"/>
          </a:p>
        </p:txBody>
      </p:sp>
      <p:sp>
        <p:nvSpPr>
          <p:cNvPr id="3" name="Content Placeholder 2">
            <a:extLst>
              <a:ext uri="{FF2B5EF4-FFF2-40B4-BE49-F238E27FC236}">
                <a16:creationId xmlns:a16="http://schemas.microsoft.com/office/drawing/2014/main" id="{ED158631-7A6F-BE3C-0862-D09DCF004345}"/>
              </a:ext>
            </a:extLst>
          </p:cNvPr>
          <p:cNvSpPr>
            <a:spLocks noGrp="1"/>
          </p:cNvSpPr>
          <p:nvPr>
            <p:ph idx="1"/>
          </p:nvPr>
        </p:nvSpPr>
        <p:spPr>
          <a:xfrm>
            <a:off x="209405" y="1825625"/>
            <a:ext cx="11144395" cy="4351338"/>
          </a:xfrm>
        </p:spPr>
        <p:txBody>
          <a:bodyPr>
            <a:normAutofit fontScale="92500" lnSpcReduction="10000"/>
          </a:bodyPr>
          <a:lstStyle/>
          <a:p>
            <a:r>
              <a:rPr lang="en-IN" sz="1800" dirty="0"/>
              <a:t>Start with basic connection</a:t>
            </a:r>
          </a:p>
          <a:p>
            <a:pPr lvl="1"/>
            <a:r>
              <a:rPr lang="en-GB" sz="1600" dirty="0"/>
              <a:t>import </a:t>
            </a:r>
            <a:r>
              <a:rPr lang="en-GB" sz="1600" dirty="0" err="1"/>
              <a:t>asyncio</a:t>
            </a:r>
            <a:endParaRPr lang="en-GB" sz="1600" dirty="0"/>
          </a:p>
          <a:p>
            <a:pPr lvl="1"/>
            <a:r>
              <a:rPr lang="en-GB" sz="1600" dirty="0"/>
              <a:t>from </a:t>
            </a:r>
            <a:r>
              <a:rPr lang="en-GB" sz="1600" dirty="0" err="1"/>
              <a:t>mcp.client.stdio</a:t>
            </a:r>
            <a:r>
              <a:rPr lang="en-GB" sz="1600" dirty="0"/>
              <a:t> import </a:t>
            </a:r>
            <a:r>
              <a:rPr lang="en-GB" sz="1600" dirty="0" err="1"/>
              <a:t>stdio_client</a:t>
            </a:r>
            <a:endParaRPr lang="en-GB" sz="1600" dirty="0"/>
          </a:p>
          <a:p>
            <a:pPr lvl="1"/>
            <a:r>
              <a:rPr lang="en-GB" sz="1600" dirty="0"/>
              <a:t>from </a:t>
            </a:r>
            <a:r>
              <a:rPr lang="en-GB" sz="1600" dirty="0" err="1"/>
              <a:t>mcp</a:t>
            </a:r>
            <a:r>
              <a:rPr lang="en-GB" sz="1600" dirty="0"/>
              <a:t> import </a:t>
            </a:r>
            <a:r>
              <a:rPr lang="en-GB" sz="1600" dirty="0" err="1"/>
              <a:t>ClientSession</a:t>
            </a:r>
            <a:r>
              <a:rPr lang="en-GB" sz="1600" dirty="0"/>
              <a:t>, </a:t>
            </a:r>
            <a:r>
              <a:rPr lang="en-GB" sz="1600" dirty="0" err="1"/>
              <a:t>StdioServerParameters</a:t>
            </a:r>
            <a:endParaRPr lang="en-GB" sz="1600" dirty="0"/>
          </a:p>
          <a:p>
            <a:pPr lvl="1"/>
            <a:endParaRPr lang="en-GB" sz="1600" dirty="0"/>
          </a:p>
          <a:p>
            <a:pPr lvl="1"/>
            <a:r>
              <a:rPr lang="en-GB" sz="1600" dirty="0"/>
              <a:t>async def </a:t>
            </a:r>
            <a:r>
              <a:rPr lang="en-GB" sz="1600" dirty="0" err="1"/>
              <a:t>connect_to_server</a:t>
            </a:r>
            <a:r>
              <a:rPr lang="en-GB" sz="1600" dirty="0"/>
              <a:t>():</a:t>
            </a:r>
          </a:p>
          <a:p>
            <a:pPr lvl="1"/>
            <a:r>
              <a:rPr lang="en-GB" sz="1600" dirty="0"/>
              <a:t>    </a:t>
            </a:r>
            <a:r>
              <a:rPr lang="en-GB" sz="1600" dirty="0" err="1"/>
              <a:t>server_params</a:t>
            </a:r>
            <a:r>
              <a:rPr lang="en-GB" sz="1600" dirty="0"/>
              <a:t> = </a:t>
            </a:r>
            <a:r>
              <a:rPr lang="en-GB" sz="1600" dirty="0" err="1"/>
              <a:t>StdioServerParameters</a:t>
            </a:r>
            <a:r>
              <a:rPr lang="en-GB" sz="1600" dirty="0"/>
              <a:t>(</a:t>
            </a:r>
          </a:p>
          <a:p>
            <a:pPr lvl="1"/>
            <a:r>
              <a:rPr lang="en-GB" sz="1600" dirty="0"/>
              <a:t>        command="python",</a:t>
            </a:r>
          </a:p>
          <a:p>
            <a:pPr lvl="1"/>
            <a:r>
              <a:rPr lang="en-GB" sz="1600" dirty="0"/>
              <a:t>        </a:t>
            </a:r>
            <a:r>
              <a:rPr lang="en-GB" sz="1600" dirty="0" err="1"/>
              <a:t>args</a:t>
            </a:r>
            <a:r>
              <a:rPr lang="en-GB" sz="1600" dirty="0"/>
              <a:t>=["your_server.py"]</a:t>
            </a:r>
          </a:p>
          <a:p>
            <a:pPr lvl="1"/>
            <a:r>
              <a:rPr lang="en-GB" sz="1600" dirty="0"/>
              <a:t>    )</a:t>
            </a:r>
          </a:p>
          <a:p>
            <a:pPr lvl="1"/>
            <a:r>
              <a:rPr lang="en-GB" sz="1600" dirty="0"/>
              <a:t>    </a:t>
            </a:r>
          </a:p>
          <a:p>
            <a:pPr lvl="1"/>
            <a:r>
              <a:rPr lang="en-GB" sz="1600" dirty="0"/>
              <a:t>    async with </a:t>
            </a:r>
            <a:r>
              <a:rPr lang="en-GB" sz="1600" dirty="0" err="1"/>
              <a:t>stdio_client</a:t>
            </a:r>
            <a:r>
              <a:rPr lang="en-GB" sz="1600" dirty="0"/>
              <a:t>(</a:t>
            </a:r>
            <a:r>
              <a:rPr lang="en-GB" sz="1600" dirty="0" err="1"/>
              <a:t>server_params</a:t>
            </a:r>
            <a:r>
              <a:rPr lang="en-GB" sz="1600" dirty="0"/>
              <a:t>) as (read, write):</a:t>
            </a:r>
          </a:p>
          <a:p>
            <a:pPr lvl="1"/>
            <a:r>
              <a:rPr lang="en-GB" sz="1600" dirty="0"/>
              <a:t>        async with </a:t>
            </a:r>
            <a:r>
              <a:rPr lang="en-GB" sz="1600" dirty="0" err="1"/>
              <a:t>ClientSession</a:t>
            </a:r>
            <a:r>
              <a:rPr lang="en-GB" sz="1600" dirty="0"/>
              <a:t>(read, write) as session:</a:t>
            </a:r>
          </a:p>
          <a:p>
            <a:pPr lvl="1"/>
            <a:r>
              <a:rPr lang="en-GB" sz="1600" dirty="0"/>
              <a:t>            await </a:t>
            </a:r>
            <a:r>
              <a:rPr lang="en-GB" sz="1600" dirty="0" err="1"/>
              <a:t>session.initialize</a:t>
            </a:r>
            <a:r>
              <a:rPr lang="en-GB" sz="1600" dirty="0"/>
              <a:t>()</a:t>
            </a:r>
          </a:p>
          <a:p>
            <a:pPr lvl="1"/>
            <a:r>
              <a:rPr lang="en-GB" sz="1600" dirty="0"/>
              <a:t>            # Client logic here</a:t>
            </a:r>
          </a:p>
          <a:p>
            <a:pPr lvl="1"/>
            <a:endParaRPr lang="en-GB" sz="1600" dirty="0"/>
          </a:p>
          <a:p>
            <a:pPr lvl="1"/>
            <a:r>
              <a:rPr lang="en-GB" sz="1600" dirty="0" err="1"/>
              <a:t>asyncio.run</a:t>
            </a:r>
            <a:r>
              <a:rPr lang="en-GB" sz="1600" dirty="0"/>
              <a:t>(</a:t>
            </a:r>
            <a:r>
              <a:rPr lang="en-GB" sz="1600" dirty="0" err="1"/>
              <a:t>connect_to_server</a:t>
            </a:r>
            <a:r>
              <a:rPr lang="en-GB" sz="1600" dirty="0"/>
              <a:t>())</a:t>
            </a:r>
          </a:p>
        </p:txBody>
      </p:sp>
      <p:sp>
        <p:nvSpPr>
          <p:cNvPr id="4" name="TextBox 3">
            <a:extLst>
              <a:ext uri="{FF2B5EF4-FFF2-40B4-BE49-F238E27FC236}">
                <a16:creationId xmlns:a16="http://schemas.microsoft.com/office/drawing/2014/main" id="{0A68F4D7-444E-D997-A0FD-D79497D0A5E5}"/>
              </a:ext>
            </a:extLst>
          </p:cNvPr>
          <p:cNvSpPr txBox="1"/>
          <p:nvPr/>
        </p:nvSpPr>
        <p:spPr>
          <a:xfrm>
            <a:off x="5891248" y="1369804"/>
            <a:ext cx="6091347" cy="5016758"/>
          </a:xfrm>
          <a:prstGeom prst="rect">
            <a:avLst/>
          </a:prstGeom>
          <a:solidFill>
            <a:schemeClr val="accent4">
              <a:lumMod val="20000"/>
              <a:lumOff val="80000"/>
            </a:schemeClr>
          </a:solidFill>
        </p:spPr>
        <p:txBody>
          <a:bodyPr wrap="square" rtlCol="0">
            <a:spAutoFit/>
          </a:bodyPr>
          <a:lstStyle/>
          <a:p>
            <a:r>
              <a:rPr lang="en-IN" sz="1600" dirty="0"/>
              <a:t>Example</a:t>
            </a:r>
          </a:p>
          <a:p>
            <a:r>
              <a:rPr lang="en-GB" sz="1600" dirty="0"/>
              <a:t>async def </a:t>
            </a:r>
            <a:r>
              <a:rPr lang="en-GB" sz="1600" dirty="0" err="1"/>
              <a:t>test_calculator</a:t>
            </a:r>
            <a:r>
              <a:rPr lang="en-GB" sz="1600" dirty="0"/>
              <a:t>():</a:t>
            </a:r>
          </a:p>
          <a:p>
            <a:r>
              <a:rPr lang="en-GB" sz="1600" dirty="0"/>
              <a:t>    print("Testing calculator server...")</a:t>
            </a:r>
          </a:p>
          <a:p>
            <a:r>
              <a:rPr lang="en-GB" sz="1600" dirty="0"/>
              <a:t>    </a:t>
            </a:r>
          </a:p>
          <a:p>
            <a:r>
              <a:rPr lang="en-GB" sz="1600" dirty="0"/>
              <a:t>     </a:t>
            </a:r>
            <a:r>
              <a:rPr lang="en-GB" sz="1600" dirty="0" err="1"/>
              <a:t>server_params</a:t>
            </a:r>
            <a:r>
              <a:rPr lang="en-GB" sz="1600" dirty="0"/>
              <a:t> = </a:t>
            </a:r>
            <a:r>
              <a:rPr lang="en-GB" sz="1600" dirty="0" err="1"/>
              <a:t>StdioServerParameters</a:t>
            </a:r>
            <a:r>
              <a:rPr lang="en-GB" sz="1600" dirty="0"/>
              <a:t>(</a:t>
            </a:r>
          </a:p>
          <a:p>
            <a:r>
              <a:rPr lang="en-GB" sz="1600" dirty="0"/>
              <a:t>            command="python", </a:t>
            </a:r>
          </a:p>
          <a:p>
            <a:r>
              <a:rPr lang="en-GB" sz="1600" dirty="0"/>
              <a:t>            </a:t>
            </a:r>
            <a:r>
              <a:rPr lang="en-GB" sz="1600" dirty="0" err="1"/>
              <a:t>args</a:t>
            </a:r>
            <a:r>
              <a:rPr lang="en-GB" sz="1600" dirty="0"/>
              <a:t>=[str(Path("./</a:t>
            </a:r>
            <a:r>
              <a:rPr lang="en-GB" sz="1600" dirty="0" err="1"/>
              <a:t>mcp</a:t>
            </a:r>
            <a:r>
              <a:rPr lang="en-GB" sz="1600" dirty="0"/>
              <a:t>/calculator_server.py").absolute())]</a:t>
            </a:r>
          </a:p>
          <a:p>
            <a:r>
              <a:rPr lang="en-GB" sz="1600" dirty="0"/>
              <a:t>        )</a:t>
            </a:r>
          </a:p>
          <a:p>
            <a:r>
              <a:rPr lang="en-GB" sz="1600" dirty="0"/>
              <a:t>        </a:t>
            </a:r>
          </a:p>
          <a:p>
            <a:r>
              <a:rPr lang="en-GB" sz="1600" dirty="0"/>
              <a:t>        print(</a:t>
            </a:r>
            <a:r>
              <a:rPr lang="en-GB" sz="1600" dirty="0" err="1"/>
              <a:t>f"Starting</a:t>
            </a:r>
            <a:r>
              <a:rPr lang="en-GB" sz="1600" dirty="0"/>
              <a:t> server: {</a:t>
            </a:r>
            <a:r>
              <a:rPr lang="en-GB" sz="1600" dirty="0" err="1"/>
              <a:t>server_params.args</a:t>
            </a:r>
            <a:r>
              <a:rPr lang="en-GB" sz="1600" dirty="0"/>
              <a:t>}")</a:t>
            </a:r>
          </a:p>
          <a:p>
            <a:r>
              <a:rPr lang="en-GB" sz="1600" dirty="0"/>
              <a:t>        </a:t>
            </a:r>
          </a:p>
          <a:p>
            <a:r>
              <a:rPr lang="en-GB" sz="1600" dirty="0"/>
              <a:t>        # Connect and test</a:t>
            </a:r>
          </a:p>
          <a:p>
            <a:r>
              <a:rPr lang="en-GB" sz="1600" dirty="0"/>
              <a:t>        async with </a:t>
            </a:r>
            <a:r>
              <a:rPr lang="en-GB" sz="1600" dirty="0" err="1"/>
              <a:t>stdio_client</a:t>
            </a:r>
            <a:r>
              <a:rPr lang="en-GB" sz="1600" dirty="0"/>
              <a:t>(</a:t>
            </a:r>
            <a:r>
              <a:rPr lang="en-GB" sz="1600" dirty="0" err="1"/>
              <a:t>server_params</a:t>
            </a:r>
            <a:r>
              <a:rPr lang="en-GB" sz="1600" dirty="0"/>
              <a:t>) as (</a:t>
            </a:r>
            <a:r>
              <a:rPr lang="en-GB" sz="1600" dirty="0" err="1"/>
              <a:t>read_stream</a:t>
            </a:r>
            <a:r>
              <a:rPr lang="en-GB" sz="1600" dirty="0"/>
              <a:t>, </a:t>
            </a:r>
            <a:r>
              <a:rPr lang="en-GB" sz="1600" dirty="0" err="1"/>
              <a:t>write_stream</a:t>
            </a:r>
            <a:r>
              <a:rPr lang="en-GB" sz="1600" dirty="0"/>
              <a:t>):</a:t>
            </a:r>
          </a:p>
          <a:p>
            <a:r>
              <a:rPr lang="en-GB" sz="1600" dirty="0"/>
              <a:t>            async with </a:t>
            </a:r>
            <a:r>
              <a:rPr lang="en-GB" sz="1600" dirty="0" err="1"/>
              <a:t>ClientSession</a:t>
            </a:r>
            <a:r>
              <a:rPr lang="en-GB" sz="1600" dirty="0"/>
              <a:t>(</a:t>
            </a:r>
            <a:r>
              <a:rPr lang="en-GB" sz="1600" dirty="0" err="1"/>
              <a:t>read_stream</a:t>
            </a:r>
            <a:r>
              <a:rPr lang="en-GB" sz="1600" dirty="0"/>
              <a:t>, </a:t>
            </a:r>
            <a:r>
              <a:rPr lang="en-GB" sz="1600" dirty="0" err="1"/>
              <a:t>write_stream</a:t>
            </a:r>
            <a:r>
              <a:rPr lang="en-GB" sz="1600" dirty="0"/>
              <a:t>) as session:</a:t>
            </a:r>
          </a:p>
          <a:p>
            <a:r>
              <a:rPr lang="en-GB" sz="1600" dirty="0"/>
              <a:t>                print("Initializing session...")</a:t>
            </a:r>
          </a:p>
          <a:p>
            <a:r>
              <a:rPr lang="en-GB" sz="1600" dirty="0"/>
              <a:t>                await </a:t>
            </a:r>
            <a:r>
              <a:rPr lang="en-GB" sz="1600" dirty="0" err="1"/>
              <a:t>session.initialize</a:t>
            </a:r>
            <a:r>
              <a:rPr lang="en-GB" sz="1600" dirty="0"/>
              <a:t>()</a:t>
            </a:r>
          </a:p>
          <a:p>
            <a:r>
              <a:rPr lang="en-GB" sz="1600" dirty="0"/>
              <a:t>                # Client logic here</a:t>
            </a:r>
          </a:p>
          <a:p>
            <a:endParaRPr lang="en-GB" sz="1600" dirty="0"/>
          </a:p>
          <a:p>
            <a:r>
              <a:rPr lang="en-GB" sz="1600" dirty="0" err="1"/>
              <a:t>asyncio.run</a:t>
            </a:r>
            <a:r>
              <a:rPr lang="en-GB" sz="1600" dirty="0"/>
              <a:t>(</a:t>
            </a:r>
            <a:r>
              <a:rPr lang="en-GB" sz="1600" dirty="0" err="1"/>
              <a:t>test_calculator</a:t>
            </a:r>
            <a:r>
              <a:rPr lang="en-GB" sz="1600" dirty="0"/>
              <a:t>())</a:t>
            </a:r>
          </a:p>
        </p:txBody>
      </p:sp>
    </p:spTree>
    <p:extLst>
      <p:ext uri="{BB962C8B-B14F-4D97-AF65-F5344CB8AC3E}">
        <p14:creationId xmlns:p14="http://schemas.microsoft.com/office/powerpoint/2010/main" val="97953569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82C33-9F8C-69A7-581C-C0539F2960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FA1F29-9724-00A1-5924-9F70587F6E1B}"/>
              </a:ext>
            </a:extLst>
          </p:cNvPr>
          <p:cNvSpPr>
            <a:spLocks noGrp="1"/>
          </p:cNvSpPr>
          <p:nvPr>
            <p:ph type="title"/>
          </p:nvPr>
        </p:nvSpPr>
        <p:spPr/>
        <p:txBody>
          <a:bodyPr/>
          <a:lstStyle/>
          <a:p>
            <a:r>
              <a:rPr lang="en-IN" dirty="0"/>
              <a:t>Creating an MCP Client</a:t>
            </a:r>
            <a:endParaRPr lang="en-GB" dirty="0"/>
          </a:p>
        </p:txBody>
      </p:sp>
      <p:sp>
        <p:nvSpPr>
          <p:cNvPr id="3" name="Content Placeholder 2">
            <a:extLst>
              <a:ext uri="{FF2B5EF4-FFF2-40B4-BE49-F238E27FC236}">
                <a16:creationId xmlns:a16="http://schemas.microsoft.com/office/drawing/2014/main" id="{71AAC95D-8495-E0BA-B5D8-A4672AC52318}"/>
              </a:ext>
            </a:extLst>
          </p:cNvPr>
          <p:cNvSpPr>
            <a:spLocks noGrp="1"/>
          </p:cNvSpPr>
          <p:nvPr>
            <p:ph idx="1"/>
          </p:nvPr>
        </p:nvSpPr>
        <p:spPr>
          <a:xfrm>
            <a:off x="209405" y="1825625"/>
            <a:ext cx="11144395" cy="4351338"/>
          </a:xfrm>
        </p:spPr>
        <p:txBody>
          <a:bodyPr>
            <a:normAutofit/>
          </a:bodyPr>
          <a:lstStyle/>
          <a:p>
            <a:r>
              <a:rPr lang="en-IN" sz="1800" dirty="0"/>
              <a:t>Before adding functionality, test connection</a:t>
            </a:r>
          </a:p>
          <a:p>
            <a:pPr lvl="1"/>
            <a:r>
              <a:rPr lang="en-US" sz="1600" dirty="0"/>
              <a:t>async def </a:t>
            </a:r>
            <a:r>
              <a:rPr lang="en-US" sz="1600" dirty="0" err="1"/>
              <a:t>test_connection</a:t>
            </a:r>
            <a:r>
              <a:rPr lang="en-US" sz="1600" dirty="0"/>
              <a:t>():</a:t>
            </a:r>
          </a:p>
          <a:p>
            <a:pPr lvl="1"/>
            <a:r>
              <a:rPr lang="en-US" sz="1600" dirty="0"/>
              <a:t>    try:</a:t>
            </a:r>
          </a:p>
          <a:p>
            <a:pPr lvl="1"/>
            <a:r>
              <a:rPr lang="en-US" sz="1600" dirty="0"/>
              <a:t>        # Connection code here</a:t>
            </a:r>
          </a:p>
          <a:p>
            <a:pPr lvl="1"/>
            <a:r>
              <a:rPr lang="en-US" sz="1600" dirty="0"/>
              <a:t>        await </a:t>
            </a:r>
            <a:r>
              <a:rPr lang="en-US" sz="1600" dirty="0" err="1"/>
              <a:t>session.initialize</a:t>
            </a:r>
            <a:r>
              <a:rPr lang="en-US" sz="1600" dirty="0"/>
              <a:t>()</a:t>
            </a:r>
          </a:p>
          <a:p>
            <a:pPr lvl="1"/>
            <a:r>
              <a:rPr lang="en-US" sz="1600" dirty="0"/>
              <a:t>        print("✓ Connected successfully!")</a:t>
            </a:r>
          </a:p>
          <a:p>
            <a:pPr lvl="1"/>
            <a:r>
              <a:rPr lang="en-US" sz="1600" dirty="0"/>
              <a:t>        return True</a:t>
            </a:r>
          </a:p>
          <a:p>
            <a:pPr lvl="1"/>
            <a:r>
              <a:rPr lang="en-US" sz="1600" dirty="0"/>
              <a:t>    except Exception as e:</a:t>
            </a:r>
          </a:p>
          <a:p>
            <a:pPr lvl="1"/>
            <a:r>
              <a:rPr lang="en-US" sz="1600" dirty="0"/>
              <a:t>        print(f"✗ Connection failed: {e}")</a:t>
            </a:r>
          </a:p>
          <a:p>
            <a:pPr lvl="1"/>
            <a:r>
              <a:rPr lang="en-US" sz="1600" dirty="0"/>
              <a:t>        return False</a:t>
            </a:r>
            <a:endParaRPr lang="en-GB" sz="1600" dirty="0"/>
          </a:p>
        </p:txBody>
      </p:sp>
      <p:sp>
        <p:nvSpPr>
          <p:cNvPr id="4" name="TextBox 3">
            <a:extLst>
              <a:ext uri="{FF2B5EF4-FFF2-40B4-BE49-F238E27FC236}">
                <a16:creationId xmlns:a16="http://schemas.microsoft.com/office/drawing/2014/main" id="{33DF7965-0614-21F2-24FD-56CE899FA4DD}"/>
              </a:ext>
            </a:extLst>
          </p:cNvPr>
          <p:cNvSpPr txBox="1"/>
          <p:nvPr/>
        </p:nvSpPr>
        <p:spPr>
          <a:xfrm>
            <a:off x="5437538" y="1825625"/>
            <a:ext cx="6091347" cy="3539430"/>
          </a:xfrm>
          <a:prstGeom prst="rect">
            <a:avLst/>
          </a:prstGeom>
          <a:solidFill>
            <a:schemeClr val="accent4">
              <a:lumMod val="20000"/>
              <a:lumOff val="80000"/>
            </a:schemeClr>
          </a:solidFill>
        </p:spPr>
        <p:txBody>
          <a:bodyPr wrap="square" rtlCol="0">
            <a:spAutoFit/>
          </a:bodyPr>
          <a:lstStyle/>
          <a:p>
            <a:r>
              <a:rPr lang="en-IN" sz="1600" dirty="0"/>
              <a:t>Example</a:t>
            </a:r>
          </a:p>
          <a:p>
            <a:r>
              <a:rPr lang="en-GB" sz="1600" dirty="0"/>
              <a:t>async def </a:t>
            </a:r>
            <a:r>
              <a:rPr lang="en-GB" sz="1600" dirty="0" err="1"/>
              <a:t>test_calculator</a:t>
            </a:r>
            <a:r>
              <a:rPr lang="en-GB" sz="1600" dirty="0"/>
              <a:t>():</a:t>
            </a:r>
          </a:p>
          <a:p>
            <a:r>
              <a:rPr lang="en-GB" sz="1600" dirty="0"/>
              <a:t>    </a:t>
            </a:r>
          </a:p>
          <a:p>
            <a:r>
              <a:rPr lang="en-GB" sz="1600" dirty="0"/>
              <a:t>    try:</a:t>
            </a:r>
          </a:p>
          <a:p>
            <a:r>
              <a:rPr lang="en-GB" sz="1600" dirty="0"/>
              <a:t>        # Connect and test</a:t>
            </a:r>
          </a:p>
          <a:p>
            <a:r>
              <a:rPr lang="en-GB" sz="1600" dirty="0"/>
              <a:t>        async with </a:t>
            </a:r>
            <a:r>
              <a:rPr lang="en-GB" sz="1600" dirty="0" err="1"/>
              <a:t>stdio_client</a:t>
            </a:r>
            <a:r>
              <a:rPr lang="en-GB" sz="1600" dirty="0"/>
              <a:t>(</a:t>
            </a:r>
            <a:r>
              <a:rPr lang="en-GB" sz="1600" dirty="0" err="1"/>
              <a:t>server_params</a:t>
            </a:r>
            <a:r>
              <a:rPr lang="en-GB" sz="1600" dirty="0"/>
              <a:t>) as (</a:t>
            </a:r>
            <a:r>
              <a:rPr lang="en-GB" sz="1600" dirty="0" err="1"/>
              <a:t>read_stream</a:t>
            </a:r>
            <a:r>
              <a:rPr lang="en-GB" sz="1600" dirty="0"/>
              <a:t>, </a:t>
            </a:r>
            <a:r>
              <a:rPr lang="en-GB" sz="1600" dirty="0" err="1"/>
              <a:t>write_stream</a:t>
            </a:r>
            <a:r>
              <a:rPr lang="en-GB" sz="1600" dirty="0"/>
              <a:t>):</a:t>
            </a:r>
          </a:p>
          <a:p>
            <a:r>
              <a:rPr lang="en-GB" sz="1600" dirty="0"/>
              <a:t>            async with </a:t>
            </a:r>
            <a:r>
              <a:rPr lang="en-GB" sz="1600" dirty="0" err="1"/>
              <a:t>ClientSession</a:t>
            </a:r>
            <a:r>
              <a:rPr lang="en-GB" sz="1600" dirty="0"/>
              <a:t>(</a:t>
            </a:r>
            <a:r>
              <a:rPr lang="en-GB" sz="1600" dirty="0" err="1"/>
              <a:t>read_stream</a:t>
            </a:r>
            <a:r>
              <a:rPr lang="en-GB" sz="1600" dirty="0"/>
              <a:t>, </a:t>
            </a:r>
            <a:r>
              <a:rPr lang="en-GB" sz="1600" dirty="0" err="1"/>
              <a:t>write_stream</a:t>
            </a:r>
            <a:r>
              <a:rPr lang="en-GB" sz="1600" dirty="0"/>
              <a:t>) as session:</a:t>
            </a:r>
          </a:p>
          <a:p>
            <a:r>
              <a:rPr lang="en-GB" sz="1600" dirty="0"/>
              <a:t>                print("Initializing session...")</a:t>
            </a:r>
          </a:p>
          <a:p>
            <a:r>
              <a:rPr lang="en-GB" sz="1600" dirty="0"/>
              <a:t>                await </a:t>
            </a:r>
            <a:r>
              <a:rPr lang="en-GB" sz="1600" dirty="0" err="1"/>
              <a:t>session.initialize</a:t>
            </a:r>
            <a:r>
              <a:rPr lang="en-GB" sz="1600" dirty="0"/>
              <a:t>()</a:t>
            </a:r>
          </a:p>
          <a:p>
            <a:r>
              <a:rPr lang="en-GB" sz="1600" dirty="0"/>
              <a:t>                print("✓ Connected!")</a:t>
            </a:r>
          </a:p>
          <a:p>
            <a:r>
              <a:rPr lang="en-GB" sz="1600" dirty="0"/>
              <a:t>                </a:t>
            </a:r>
          </a:p>
          <a:p>
            <a:r>
              <a:rPr lang="en-GB" sz="1600" dirty="0"/>
              <a:t>    except Exception as e:</a:t>
            </a:r>
          </a:p>
          <a:p>
            <a:r>
              <a:rPr lang="en-GB" sz="1600" dirty="0"/>
              <a:t>        print(f"✗ Connection error: {e}")</a:t>
            </a:r>
          </a:p>
        </p:txBody>
      </p:sp>
    </p:spTree>
    <p:extLst>
      <p:ext uri="{BB962C8B-B14F-4D97-AF65-F5344CB8AC3E}">
        <p14:creationId xmlns:p14="http://schemas.microsoft.com/office/powerpoint/2010/main" val="202266937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A452B-4EF2-1FE4-BAE3-F142DF928C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9FE76F-DB1D-066D-315E-FB41EF534DB4}"/>
              </a:ext>
            </a:extLst>
          </p:cNvPr>
          <p:cNvSpPr>
            <a:spLocks noGrp="1"/>
          </p:cNvSpPr>
          <p:nvPr>
            <p:ph type="title"/>
          </p:nvPr>
        </p:nvSpPr>
        <p:spPr/>
        <p:txBody>
          <a:bodyPr/>
          <a:lstStyle/>
          <a:p>
            <a:r>
              <a:rPr lang="en-IN" dirty="0"/>
              <a:t>Creating an MCP Client</a:t>
            </a:r>
            <a:endParaRPr lang="en-GB" dirty="0"/>
          </a:p>
        </p:txBody>
      </p:sp>
      <p:sp>
        <p:nvSpPr>
          <p:cNvPr id="3" name="Content Placeholder 2">
            <a:extLst>
              <a:ext uri="{FF2B5EF4-FFF2-40B4-BE49-F238E27FC236}">
                <a16:creationId xmlns:a16="http://schemas.microsoft.com/office/drawing/2014/main" id="{58107FC5-DCDA-6617-FB26-9BD4BD874BA8}"/>
              </a:ext>
            </a:extLst>
          </p:cNvPr>
          <p:cNvSpPr>
            <a:spLocks noGrp="1"/>
          </p:cNvSpPr>
          <p:nvPr>
            <p:ph idx="1"/>
          </p:nvPr>
        </p:nvSpPr>
        <p:spPr>
          <a:xfrm>
            <a:off x="209405" y="1825625"/>
            <a:ext cx="11144395" cy="4351338"/>
          </a:xfrm>
        </p:spPr>
        <p:txBody>
          <a:bodyPr>
            <a:normAutofit fontScale="92500" lnSpcReduction="20000"/>
          </a:bodyPr>
          <a:lstStyle/>
          <a:p>
            <a:r>
              <a:rPr lang="en-IN" sz="1800" dirty="0"/>
              <a:t>Discover available tools</a:t>
            </a:r>
          </a:p>
          <a:p>
            <a:pPr lvl="1"/>
            <a:r>
              <a:rPr lang="en-US" sz="1600" dirty="0"/>
              <a:t>async def </a:t>
            </a:r>
            <a:r>
              <a:rPr lang="en-US" sz="1600" dirty="0" err="1"/>
              <a:t>discover_server</a:t>
            </a:r>
            <a:r>
              <a:rPr lang="en-US" sz="1600" dirty="0"/>
              <a:t>():</a:t>
            </a:r>
          </a:p>
          <a:p>
            <a:pPr lvl="1"/>
            <a:r>
              <a:rPr lang="en-US" sz="1600" dirty="0"/>
              <a:t>    await </a:t>
            </a:r>
            <a:r>
              <a:rPr lang="en-US" sz="1600" dirty="0" err="1"/>
              <a:t>session.initialize</a:t>
            </a:r>
            <a:r>
              <a:rPr lang="en-US" sz="1600" dirty="0"/>
              <a:t>()</a:t>
            </a:r>
          </a:p>
          <a:p>
            <a:pPr lvl="1"/>
            <a:r>
              <a:rPr lang="en-US" sz="1600" dirty="0"/>
              <a:t>    </a:t>
            </a:r>
          </a:p>
          <a:p>
            <a:pPr lvl="1"/>
            <a:r>
              <a:rPr lang="en-US" sz="1600" dirty="0"/>
              <a:t>    # List tools</a:t>
            </a:r>
          </a:p>
          <a:p>
            <a:pPr lvl="1"/>
            <a:r>
              <a:rPr lang="en-US" sz="1600" dirty="0"/>
              <a:t>    </a:t>
            </a:r>
            <a:r>
              <a:rPr lang="en-US" sz="1600" dirty="0" err="1"/>
              <a:t>tools_response</a:t>
            </a:r>
            <a:r>
              <a:rPr lang="en-US" sz="1600" dirty="0"/>
              <a:t> = await </a:t>
            </a:r>
            <a:r>
              <a:rPr lang="en-US" sz="1600" dirty="0" err="1"/>
              <a:t>session.list_tools</a:t>
            </a:r>
            <a:r>
              <a:rPr lang="en-US" sz="1600" dirty="0"/>
              <a:t>()</a:t>
            </a:r>
          </a:p>
          <a:p>
            <a:pPr lvl="1"/>
            <a:r>
              <a:rPr lang="en-US" sz="1600" dirty="0"/>
              <a:t>    print("Available tools:")</a:t>
            </a:r>
          </a:p>
          <a:p>
            <a:pPr lvl="1"/>
            <a:r>
              <a:rPr lang="en-US" sz="1600" dirty="0"/>
              <a:t>    for tool in </a:t>
            </a:r>
            <a:r>
              <a:rPr lang="en-US" sz="1600" dirty="0" err="1"/>
              <a:t>tools_response.tools</a:t>
            </a:r>
            <a:r>
              <a:rPr lang="en-US" sz="1600" dirty="0"/>
              <a:t>:</a:t>
            </a:r>
          </a:p>
          <a:p>
            <a:pPr lvl="1"/>
            <a:r>
              <a:rPr lang="en-US" sz="1600" dirty="0"/>
              <a:t>        print(f"  - {tool.name}: {</a:t>
            </a:r>
            <a:r>
              <a:rPr lang="en-US" sz="1600" dirty="0" err="1"/>
              <a:t>tool.description</a:t>
            </a:r>
            <a:r>
              <a:rPr lang="en-US" sz="1600" dirty="0"/>
              <a:t>}")</a:t>
            </a:r>
          </a:p>
          <a:p>
            <a:pPr lvl="1"/>
            <a:r>
              <a:rPr lang="en-US" sz="1600" dirty="0"/>
              <a:t>    </a:t>
            </a:r>
          </a:p>
          <a:p>
            <a:pPr lvl="1"/>
            <a:r>
              <a:rPr lang="en-US" sz="1600" dirty="0"/>
              <a:t>    # List resources (if server has any)</a:t>
            </a:r>
          </a:p>
          <a:p>
            <a:pPr lvl="1"/>
            <a:r>
              <a:rPr lang="en-US" sz="1600" dirty="0"/>
              <a:t>    try:</a:t>
            </a:r>
          </a:p>
          <a:p>
            <a:pPr lvl="1"/>
            <a:r>
              <a:rPr lang="en-US" sz="1600" dirty="0"/>
              <a:t>        resources = await </a:t>
            </a:r>
            <a:r>
              <a:rPr lang="en-US" sz="1600" dirty="0" err="1"/>
              <a:t>session.list_resources</a:t>
            </a:r>
            <a:r>
              <a:rPr lang="en-US" sz="1600" dirty="0"/>
              <a:t>()</a:t>
            </a:r>
          </a:p>
          <a:p>
            <a:pPr lvl="1"/>
            <a:r>
              <a:rPr lang="en-US" sz="1600" dirty="0"/>
              <a:t>        print("Available resources:")</a:t>
            </a:r>
          </a:p>
          <a:p>
            <a:pPr lvl="1"/>
            <a:r>
              <a:rPr lang="en-US" sz="1600" dirty="0"/>
              <a:t>        for resource in </a:t>
            </a:r>
            <a:r>
              <a:rPr lang="en-US" sz="1600" dirty="0" err="1"/>
              <a:t>resources.resources</a:t>
            </a:r>
            <a:r>
              <a:rPr lang="en-US" sz="1600" dirty="0"/>
              <a:t>:</a:t>
            </a:r>
          </a:p>
          <a:p>
            <a:pPr lvl="1"/>
            <a:r>
              <a:rPr lang="en-US" sz="1600" dirty="0"/>
              <a:t>            print(f"  - {resource.name}: {</a:t>
            </a:r>
            <a:r>
              <a:rPr lang="en-US" sz="1600" dirty="0" err="1"/>
              <a:t>resource.uri</a:t>
            </a:r>
            <a:r>
              <a:rPr lang="en-US" sz="1600" dirty="0"/>
              <a:t>}")</a:t>
            </a:r>
          </a:p>
          <a:p>
            <a:pPr lvl="1"/>
            <a:r>
              <a:rPr lang="en-US" sz="1600" dirty="0"/>
              <a:t>    except:</a:t>
            </a:r>
          </a:p>
          <a:p>
            <a:pPr lvl="1"/>
            <a:r>
              <a:rPr lang="en-US" sz="1600" dirty="0"/>
              <a:t>        print("No resources available")</a:t>
            </a:r>
            <a:endParaRPr lang="en-GB" sz="1600" dirty="0"/>
          </a:p>
        </p:txBody>
      </p:sp>
    </p:spTree>
    <p:extLst>
      <p:ext uri="{BB962C8B-B14F-4D97-AF65-F5344CB8AC3E}">
        <p14:creationId xmlns:p14="http://schemas.microsoft.com/office/powerpoint/2010/main" val="1078173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71DF-E46D-2EA4-C488-D476E6292953}"/>
              </a:ext>
            </a:extLst>
          </p:cNvPr>
          <p:cNvSpPr>
            <a:spLocks noGrp="1"/>
          </p:cNvSpPr>
          <p:nvPr>
            <p:ph type="title"/>
          </p:nvPr>
        </p:nvSpPr>
        <p:spPr/>
        <p:txBody>
          <a:bodyPr/>
          <a:lstStyle/>
          <a:p>
            <a:r>
              <a:rPr lang="en-US" dirty="0"/>
              <a:t>OpenAI API</a:t>
            </a:r>
            <a:endParaRPr lang="en-GB" dirty="0"/>
          </a:p>
        </p:txBody>
      </p:sp>
      <p:sp>
        <p:nvSpPr>
          <p:cNvPr id="3" name="Content Placeholder 2">
            <a:extLst>
              <a:ext uri="{FF2B5EF4-FFF2-40B4-BE49-F238E27FC236}">
                <a16:creationId xmlns:a16="http://schemas.microsoft.com/office/drawing/2014/main" id="{D3AF34EF-3FBE-E1BC-2C98-75F4A55D979F}"/>
              </a:ext>
            </a:extLst>
          </p:cNvPr>
          <p:cNvSpPr>
            <a:spLocks noGrp="1"/>
          </p:cNvSpPr>
          <p:nvPr>
            <p:ph idx="1"/>
          </p:nvPr>
        </p:nvSpPr>
        <p:spPr/>
        <p:txBody>
          <a:bodyPr>
            <a:normAutofit fontScale="92500" lnSpcReduction="20000"/>
          </a:bodyPr>
          <a:lstStyle/>
          <a:p>
            <a:r>
              <a:rPr lang="en-US" b="1" dirty="0"/>
              <a:t>OpenAI API</a:t>
            </a:r>
            <a:r>
              <a:rPr lang="en-US" dirty="0"/>
              <a:t>: Provides a simple interface to AI models for text generation, natural language processing, computer vision, and more</a:t>
            </a:r>
          </a:p>
          <a:p>
            <a:r>
              <a:rPr lang="en-US" dirty="0"/>
              <a:t>Official SDK:  </a:t>
            </a:r>
            <a:r>
              <a:rPr lang="en-US" b="1" dirty="0"/>
              <a:t>pip    install    </a:t>
            </a:r>
            <a:r>
              <a:rPr lang="en-US" b="1" dirty="0" err="1"/>
              <a:t>openai</a:t>
            </a:r>
            <a:endParaRPr lang="en-US" b="1" dirty="0"/>
          </a:p>
          <a:p>
            <a:r>
              <a:rPr lang="en-US" dirty="0"/>
              <a:t>Code path: C:\code\agentic_ai\1_foundations</a:t>
            </a:r>
          </a:p>
          <a:p>
            <a:endParaRPr lang="en-US" dirty="0"/>
          </a:p>
          <a:p>
            <a:endParaRPr lang="en-US" dirty="0"/>
          </a:p>
          <a:p>
            <a:endParaRPr lang="en-US" dirty="0"/>
          </a:p>
          <a:p>
            <a:endParaRPr lang="en-US" dirty="0"/>
          </a:p>
          <a:p>
            <a:endParaRPr lang="en-US" dirty="0"/>
          </a:p>
          <a:p>
            <a:endParaRPr lang="en-US" dirty="0"/>
          </a:p>
          <a:p>
            <a:r>
              <a:rPr lang="en-US" dirty="0"/>
              <a:t>Model choices: https://platform.openai.com/docs/models</a:t>
            </a:r>
          </a:p>
          <a:p>
            <a:endParaRPr lang="en-GB" dirty="0"/>
          </a:p>
        </p:txBody>
      </p:sp>
      <p:graphicFrame>
        <p:nvGraphicFramePr>
          <p:cNvPr id="4" name="Table 3">
            <a:extLst>
              <a:ext uri="{FF2B5EF4-FFF2-40B4-BE49-F238E27FC236}">
                <a16:creationId xmlns:a16="http://schemas.microsoft.com/office/drawing/2014/main" id="{DE60BDC1-249B-A79F-F7D1-5AF2A6D6DBC2}"/>
              </a:ext>
            </a:extLst>
          </p:cNvPr>
          <p:cNvGraphicFramePr>
            <a:graphicFrameLocks noGrp="1"/>
          </p:cNvGraphicFramePr>
          <p:nvPr>
            <p:extLst>
              <p:ext uri="{D42A27DB-BD31-4B8C-83A1-F6EECF244321}">
                <p14:modId xmlns:p14="http://schemas.microsoft.com/office/powerpoint/2010/main" val="932877908"/>
              </p:ext>
            </p:extLst>
          </p:nvPr>
        </p:nvGraphicFramePr>
        <p:xfrm>
          <a:off x="1005915" y="3301612"/>
          <a:ext cx="9959904" cy="2219960"/>
        </p:xfrm>
        <a:graphic>
          <a:graphicData uri="http://schemas.openxmlformats.org/drawingml/2006/table">
            <a:tbl>
              <a:tblPr firstRow="1" bandRow="1">
                <a:tableStyleId>{912C8C85-51F0-491E-9774-3900AFEF0FD7}</a:tableStyleId>
              </a:tblPr>
              <a:tblGrid>
                <a:gridCol w="2909950">
                  <a:extLst>
                    <a:ext uri="{9D8B030D-6E8A-4147-A177-3AD203B41FA5}">
                      <a16:colId xmlns:a16="http://schemas.microsoft.com/office/drawing/2014/main" val="216924318"/>
                    </a:ext>
                  </a:extLst>
                </a:gridCol>
                <a:gridCol w="7049954">
                  <a:extLst>
                    <a:ext uri="{9D8B030D-6E8A-4147-A177-3AD203B41FA5}">
                      <a16:colId xmlns:a16="http://schemas.microsoft.com/office/drawing/2014/main" val="1428823515"/>
                    </a:ext>
                  </a:extLst>
                </a:gridCol>
              </a:tblGrid>
              <a:tr h="231947">
                <a:tc>
                  <a:txBody>
                    <a:bodyPr/>
                    <a:lstStyle/>
                    <a:p>
                      <a:r>
                        <a:rPr lang="en-US" dirty="0"/>
                        <a:t>Code</a:t>
                      </a:r>
                      <a:endParaRPr lang="en-GB" dirty="0"/>
                    </a:p>
                  </a:txBody>
                  <a:tcPr/>
                </a:tc>
                <a:tc>
                  <a:txBody>
                    <a:bodyPr/>
                    <a:lstStyle/>
                    <a:p>
                      <a:r>
                        <a:rPr lang="en-US" dirty="0"/>
                        <a:t>Purpose</a:t>
                      </a:r>
                      <a:endParaRPr lang="en-GB" dirty="0"/>
                    </a:p>
                  </a:txBody>
                  <a:tcPr/>
                </a:tc>
                <a:extLst>
                  <a:ext uri="{0D108BD9-81ED-4DB2-BD59-A6C34878D82A}">
                    <a16:rowId xmlns:a16="http://schemas.microsoft.com/office/drawing/2014/main" val="268578898"/>
                  </a:ext>
                </a:extLst>
              </a:tr>
              <a:tr h="370840">
                <a:tc>
                  <a:txBody>
                    <a:bodyPr/>
                    <a:lstStyle/>
                    <a:p>
                      <a:r>
                        <a:rPr lang="en-US" dirty="0"/>
                        <a:t>0_openai_api_1.py</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rPr>
                        <a:t>Basic example to ask a model to generate a short story</a:t>
                      </a:r>
                      <a:endParaRPr lang="en-GB" dirty="0"/>
                    </a:p>
                  </a:txBody>
                  <a:tcPr/>
                </a:tc>
                <a:extLst>
                  <a:ext uri="{0D108BD9-81ED-4DB2-BD59-A6C34878D82A}">
                    <a16:rowId xmlns:a16="http://schemas.microsoft.com/office/drawing/2014/main" val="41414930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0_openai_api_2.py</a:t>
                      </a:r>
                      <a:endParaRPr lang="en-GB" dirty="0"/>
                    </a:p>
                  </a:txBody>
                  <a:tcPr/>
                </a:tc>
                <a:tc>
                  <a:txBody>
                    <a:bodyPr/>
                    <a:lstStyle/>
                    <a:p>
                      <a:r>
                        <a:rPr lang="en-US" dirty="0"/>
                        <a:t>Analyze an image</a:t>
                      </a:r>
                      <a:endParaRPr lang="en-GB" dirty="0"/>
                    </a:p>
                  </a:txBody>
                  <a:tcPr/>
                </a:tc>
                <a:extLst>
                  <a:ext uri="{0D108BD9-81ED-4DB2-BD59-A6C34878D82A}">
                    <a16:rowId xmlns:a16="http://schemas.microsoft.com/office/drawing/2014/main" val="22630414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0_openai_api_3.py</a:t>
                      </a:r>
                      <a:endParaRPr lang="en-GB" dirty="0"/>
                    </a:p>
                  </a:txBody>
                  <a:tcPr/>
                </a:tc>
                <a:tc>
                  <a:txBody>
                    <a:bodyPr/>
                    <a:lstStyle/>
                    <a:p>
                      <a:r>
                        <a:rPr lang="en-US" dirty="0"/>
                        <a:t>Summarize text</a:t>
                      </a:r>
                      <a:endParaRPr lang="en-GB" dirty="0"/>
                    </a:p>
                  </a:txBody>
                  <a:tcPr/>
                </a:tc>
                <a:extLst>
                  <a:ext uri="{0D108BD9-81ED-4DB2-BD59-A6C34878D82A}">
                    <a16:rowId xmlns:a16="http://schemas.microsoft.com/office/drawing/2014/main" val="17428744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0_openai_api_4.py</a:t>
                      </a:r>
                      <a:endParaRPr lang="en-GB" dirty="0"/>
                    </a:p>
                  </a:txBody>
                  <a:tcPr/>
                </a:tc>
                <a:tc>
                  <a:txBody>
                    <a:bodyPr/>
                    <a:lstStyle/>
                    <a:p>
                      <a:r>
                        <a:rPr lang="en-US" dirty="0"/>
                        <a:t>Attach tools</a:t>
                      </a:r>
                      <a:endParaRPr lang="en-GB" dirty="0"/>
                    </a:p>
                  </a:txBody>
                  <a:tcPr/>
                </a:tc>
                <a:extLst>
                  <a:ext uri="{0D108BD9-81ED-4DB2-BD59-A6C34878D82A}">
                    <a16:rowId xmlns:a16="http://schemas.microsoft.com/office/drawing/2014/main" val="8829916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0_openai_api_5.py</a:t>
                      </a:r>
                      <a:endParaRPr lang="en-GB" dirty="0"/>
                    </a:p>
                  </a:txBody>
                  <a:tcPr/>
                </a:tc>
                <a:tc>
                  <a:txBody>
                    <a:bodyPr/>
                    <a:lstStyle/>
                    <a:p>
                      <a:r>
                        <a:rPr lang="en-US" dirty="0"/>
                        <a:t>Streaming</a:t>
                      </a:r>
                      <a:endParaRPr lang="en-GB" dirty="0"/>
                    </a:p>
                  </a:txBody>
                  <a:tcPr/>
                </a:tc>
                <a:extLst>
                  <a:ext uri="{0D108BD9-81ED-4DB2-BD59-A6C34878D82A}">
                    <a16:rowId xmlns:a16="http://schemas.microsoft.com/office/drawing/2014/main" val="2957666933"/>
                  </a:ext>
                </a:extLst>
              </a:tr>
            </a:tbl>
          </a:graphicData>
        </a:graphic>
      </p:graphicFrame>
    </p:spTree>
    <p:extLst>
      <p:ext uri="{BB962C8B-B14F-4D97-AF65-F5344CB8AC3E}">
        <p14:creationId xmlns:p14="http://schemas.microsoft.com/office/powerpoint/2010/main" val="319050402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3B3AB-87F8-1E73-08E0-C8B0662E14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A0D1EE-4F1E-B1F1-B1D9-E4E6EE192B1F}"/>
              </a:ext>
            </a:extLst>
          </p:cNvPr>
          <p:cNvSpPr>
            <a:spLocks noGrp="1"/>
          </p:cNvSpPr>
          <p:nvPr>
            <p:ph type="title"/>
          </p:nvPr>
        </p:nvSpPr>
        <p:spPr/>
        <p:txBody>
          <a:bodyPr/>
          <a:lstStyle/>
          <a:p>
            <a:r>
              <a:rPr lang="en-IN" dirty="0"/>
              <a:t>Creating an MCP Client</a:t>
            </a:r>
            <a:endParaRPr lang="en-GB" dirty="0"/>
          </a:p>
        </p:txBody>
      </p:sp>
      <p:sp>
        <p:nvSpPr>
          <p:cNvPr id="3" name="Content Placeholder 2">
            <a:extLst>
              <a:ext uri="{FF2B5EF4-FFF2-40B4-BE49-F238E27FC236}">
                <a16:creationId xmlns:a16="http://schemas.microsoft.com/office/drawing/2014/main" id="{1799C339-6077-C850-CFF1-BBBD0E77493B}"/>
              </a:ext>
            </a:extLst>
          </p:cNvPr>
          <p:cNvSpPr>
            <a:spLocks noGrp="1"/>
          </p:cNvSpPr>
          <p:nvPr>
            <p:ph idx="1"/>
          </p:nvPr>
        </p:nvSpPr>
        <p:spPr>
          <a:xfrm>
            <a:off x="209405" y="1825625"/>
            <a:ext cx="11144395" cy="4351338"/>
          </a:xfrm>
        </p:spPr>
        <p:txBody>
          <a:bodyPr>
            <a:normAutofit/>
          </a:bodyPr>
          <a:lstStyle/>
          <a:p>
            <a:r>
              <a:rPr lang="en-IN" sz="1800" dirty="0"/>
              <a:t>Implement tool calls</a:t>
            </a:r>
          </a:p>
          <a:p>
            <a:pPr lvl="1"/>
            <a:r>
              <a:rPr lang="en-US" sz="1600" dirty="0"/>
              <a:t>async def </a:t>
            </a:r>
            <a:r>
              <a:rPr lang="en-US" sz="1600" dirty="0" err="1"/>
              <a:t>test_tool</a:t>
            </a:r>
            <a:r>
              <a:rPr lang="en-US" sz="1600" dirty="0"/>
              <a:t>(</a:t>
            </a:r>
            <a:r>
              <a:rPr lang="en-US" sz="1600" dirty="0" err="1"/>
              <a:t>tool_name</a:t>
            </a:r>
            <a:r>
              <a:rPr lang="en-US" sz="1600" dirty="0"/>
              <a:t>, arguments):</a:t>
            </a:r>
          </a:p>
          <a:p>
            <a:pPr lvl="1"/>
            <a:r>
              <a:rPr lang="en-US" sz="1600" dirty="0"/>
              <a:t>    try:</a:t>
            </a:r>
          </a:p>
          <a:p>
            <a:pPr lvl="1"/>
            <a:r>
              <a:rPr lang="en-US" sz="1600" dirty="0"/>
              <a:t>        result = await </a:t>
            </a:r>
            <a:r>
              <a:rPr lang="en-US" sz="1600" dirty="0" err="1"/>
              <a:t>session.call_tool</a:t>
            </a:r>
            <a:r>
              <a:rPr lang="en-US" sz="1600" dirty="0"/>
              <a:t>(</a:t>
            </a:r>
            <a:r>
              <a:rPr lang="en-US" sz="1600" dirty="0" err="1"/>
              <a:t>tool_name</a:t>
            </a:r>
            <a:r>
              <a:rPr lang="en-US" sz="1600" dirty="0"/>
              <a:t>, arguments)</a:t>
            </a:r>
          </a:p>
          <a:p>
            <a:pPr lvl="1"/>
            <a:r>
              <a:rPr lang="en-US" sz="1600" dirty="0"/>
              <a:t>        print(f"✓ {</a:t>
            </a:r>
            <a:r>
              <a:rPr lang="en-US" sz="1600" dirty="0" err="1"/>
              <a:t>tool_name</a:t>
            </a:r>
            <a:r>
              <a:rPr lang="en-US" sz="1600" dirty="0"/>
              <a:t>}: {</a:t>
            </a:r>
            <a:r>
              <a:rPr lang="en-US" sz="1600" dirty="0" err="1"/>
              <a:t>result.content</a:t>
            </a:r>
            <a:r>
              <a:rPr lang="en-US" sz="1600" dirty="0"/>
              <a:t>[0].text}")</a:t>
            </a:r>
          </a:p>
          <a:p>
            <a:pPr lvl="1"/>
            <a:r>
              <a:rPr lang="en-US" sz="1600" dirty="0"/>
              <a:t>        return result</a:t>
            </a:r>
          </a:p>
          <a:p>
            <a:pPr lvl="1"/>
            <a:r>
              <a:rPr lang="en-US" sz="1600" dirty="0"/>
              <a:t>    except Exception as e:</a:t>
            </a:r>
          </a:p>
          <a:p>
            <a:pPr lvl="1"/>
            <a:r>
              <a:rPr lang="en-US" sz="1600" dirty="0"/>
              <a:t>        print(f"✗ {</a:t>
            </a:r>
            <a:r>
              <a:rPr lang="en-US" sz="1600" dirty="0" err="1"/>
              <a:t>tool_name</a:t>
            </a:r>
            <a:r>
              <a:rPr lang="en-US" sz="1600" dirty="0"/>
              <a:t>} failed: {e}")</a:t>
            </a:r>
          </a:p>
          <a:p>
            <a:pPr lvl="1"/>
            <a:r>
              <a:rPr lang="en-US" sz="1600" dirty="0"/>
              <a:t>        return None</a:t>
            </a:r>
            <a:endParaRPr lang="en-GB" sz="1600" dirty="0"/>
          </a:p>
        </p:txBody>
      </p:sp>
      <p:sp>
        <p:nvSpPr>
          <p:cNvPr id="4" name="TextBox 3">
            <a:extLst>
              <a:ext uri="{FF2B5EF4-FFF2-40B4-BE49-F238E27FC236}">
                <a16:creationId xmlns:a16="http://schemas.microsoft.com/office/drawing/2014/main" id="{4B9A750D-A174-695F-FE77-C211E5296771}"/>
              </a:ext>
            </a:extLst>
          </p:cNvPr>
          <p:cNvSpPr txBox="1"/>
          <p:nvPr/>
        </p:nvSpPr>
        <p:spPr>
          <a:xfrm>
            <a:off x="5995952" y="1825625"/>
            <a:ext cx="5730705" cy="1846659"/>
          </a:xfrm>
          <a:prstGeom prst="rect">
            <a:avLst/>
          </a:prstGeom>
          <a:solidFill>
            <a:schemeClr val="accent4">
              <a:lumMod val="20000"/>
              <a:lumOff val="80000"/>
            </a:schemeClr>
          </a:solidFill>
        </p:spPr>
        <p:txBody>
          <a:bodyPr wrap="square" rtlCol="0">
            <a:spAutoFit/>
          </a:bodyPr>
          <a:lstStyle/>
          <a:p>
            <a:r>
              <a:rPr lang="en-IN" sz="1400" dirty="0"/>
              <a:t>Example</a:t>
            </a:r>
          </a:p>
          <a:p>
            <a:r>
              <a:rPr lang="en-GB" sz="1400" dirty="0"/>
              <a:t>async def </a:t>
            </a:r>
            <a:r>
              <a:rPr lang="en-GB" sz="1400" dirty="0" err="1"/>
              <a:t>test_calculator</a:t>
            </a:r>
            <a:r>
              <a:rPr lang="en-GB" sz="1400" dirty="0"/>
              <a:t>():</a:t>
            </a:r>
          </a:p>
          <a:p>
            <a:endParaRPr lang="en-GB" sz="1400" dirty="0"/>
          </a:p>
          <a:p>
            <a:r>
              <a:rPr lang="en-GB" sz="1600" dirty="0"/>
              <a:t>try:</a:t>
            </a:r>
            <a:r>
              <a:rPr lang="en-GB" sz="1400" dirty="0"/>
              <a:t>    </a:t>
            </a:r>
          </a:p>
          <a:p>
            <a:r>
              <a:rPr lang="en-GB" sz="1400" dirty="0"/>
              <a:t>    result = await </a:t>
            </a:r>
            <a:r>
              <a:rPr lang="en-GB" sz="1400" dirty="0" err="1"/>
              <a:t>session.call_tool</a:t>
            </a:r>
            <a:r>
              <a:rPr lang="en-GB" sz="1400" dirty="0"/>
              <a:t>("calculate", {"expression": expr})</a:t>
            </a:r>
          </a:p>
          <a:p>
            <a:r>
              <a:rPr lang="en-GB" sz="1400" dirty="0"/>
              <a:t>    print(f"  ✓ {</a:t>
            </a:r>
            <a:r>
              <a:rPr lang="en-GB" sz="1400" dirty="0" err="1"/>
              <a:t>result.content</a:t>
            </a:r>
            <a:r>
              <a:rPr lang="en-GB" sz="1400" dirty="0"/>
              <a:t>[0].text}")</a:t>
            </a:r>
          </a:p>
          <a:p>
            <a:r>
              <a:rPr lang="en-GB" sz="1400" dirty="0"/>
              <a:t>except Exception as e:</a:t>
            </a:r>
          </a:p>
          <a:p>
            <a:r>
              <a:rPr lang="en-GB" sz="1400" dirty="0"/>
              <a:t>    print(f"  ✗ Error: {e}")</a:t>
            </a:r>
          </a:p>
        </p:txBody>
      </p:sp>
    </p:spTree>
    <p:extLst>
      <p:ext uri="{BB962C8B-B14F-4D97-AF65-F5344CB8AC3E}">
        <p14:creationId xmlns:p14="http://schemas.microsoft.com/office/powerpoint/2010/main" val="135715090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BF88-0BF1-1026-E931-96C18634ED3C}"/>
              </a:ext>
            </a:extLst>
          </p:cNvPr>
          <p:cNvSpPr>
            <a:spLocks noGrp="1"/>
          </p:cNvSpPr>
          <p:nvPr>
            <p:ph type="title"/>
          </p:nvPr>
        </p:nvSpPr>
        <p:spPr/>
        <p:txBody>
          <a:bodyPr/>
          <a:lstStyle/>
          <a:p>
            <a:r>
              <a:rPr lang="en-IN" dirty="0"/>
              <a:t>Multi Functional MCP Server</a:t>
            </a:r>
            <a:endParaRPr lang="en-GB" dirty="0"/>
          </a:p>
        </p:txBody>
      </p:sp>
      <p:sp>
        <p:nvSpPr>
          <p:cNvPr id="3" name="Content Placeholder 2">
            <a:extLst>
              <a:ext uri="{FF2B5EF4-FFF2-40B4-BE49-F238E27FC236}">
                <a16:creationId xmlns:a16="http://schemas.microsoft.com/office/drawing/2014/main" id="{33E8D378-86B7-BFF9-F55A-57A03AEE1A14}"/>
              </a:ext>
            </a:extLst>
          </p:cNvPr>
          <p:cNvSpPr>
            <a:spLocks noGrp="1"/>
          </p:cNvSpPr>
          <p:nvPr>
            <p:ph idx="1"/>
          </p:nvPr>
        </p:nvSpPr>
        <p:spPr/>
        <p:txBody>
          <a:bodyPr/>
          <a:lstStyle/>
          <a:p>
            <a:r>
              <a:rPr lang="en-IN" dirty="0"/>
              <a:t>Code: C:\code\mcp\mcp\multi_functional_mcp_server.py</a:t>
            </a:r>
          </a:p>
          <a:p>
            <a:r>
              <a:rPr lang="en-IN" dirty="0"/>
              <a:t>Start server: (</a:t>
            </a:r>
            <a:r>
              <a:rPr lang="en-IN" dirty="0" err="1"/>
              <a:t>mcp</a:t>
            </a:r>
            <a:r>
              <a:rPr lang="en-IN" dirty="0"/>
              <a:t>) PS C:\code\mcp&gt; python ./mcp/multi_functional_mcp_server.py</a:t>
            </a:r>
          </a:p>
          <a:p>
            <a:r>
              <a:rPr lang="en-IN" dirty="0"/>
              <a:t>Keep it running and open a new terminal</a:t>
            </a:r>
          </a:p>
          <a:p>
            <a:r>
              <a:rPr lang="en-IN" dirty="0"/>
              <a:t>Run client: </a:t>
            </a:r>
            <a:r>
              <a:rPr lang="en-GB" dirty="0"/>
              <a:t>python ./mcp/mcp_client_tester.py       ./mcp/multi_functional_mcp_server.py     test</a:t>
            </a:r>
            <a:endParaRPr lang="en-IN" dirty="0"/>
          </a:p>
          <a:p>
            <a:endParaRPr lang="en-GB" dirty="0"/>
          </a:p>
        </p:txBody>
      </p:sp>
    </p:spTree>
    <p:extLst>
      <p:ext uri="{BB962C8B-B14F-4D97-AF65-F5344CB8AC3E}">
        <p14:creationId xmlns:p14="http://schemas.microsoft.com/office/powerpoint/2010/main" val="1034323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C5C0-1E97-3D7D-A493-FDE247E53018}"/>
              </a:ext>
            </a:extLst>
          </p:cNvPr>
          <p:cNvSpPr>
            <a:spLocks noGrp="1"/>
          </p:cNvSpPr>
          <p:nvPr>
            <p:ph type="title"/>
          </p:nvPr>
        </p:nvSpPr>
        <p:spPr>
          <a:xfrm>
            <a:off x="838200" y="97723"/>
            <a:ext cx="10515600" cy="769781"/>
          </a:xfrm>
        </p:spPr>
        <p:txBody>
          <a:bodyPr/>
          <a:lstStyle/>
          <a:p>
            <a:r>
              <a:rPr lang="en-US" dirty="0"/>
              <a:t>Levels of Authority (Chain of Command)</a:t>
            </a:r>
            <a:endParaRPr lang="en-GB" dirty="0"/>
          </a:p>
        </p:txBody>
      </p:sp>
      <p:sp>
        <p:nvSpPr>
          <p:cNvPr id="3" name="Content Placeholder 2">
            <a:extLst>
              <a:ext uri="{FF2B5EF4-FFF2-40B4-BE49-F238E27FC236}">
                <a16:creationId xmlns:a16="http://schemas.microsoft.com/office/drawing/2014/main" id="{E3C576F3-AADE-1DC4-E4CA-823E9E26169B}"/>
              </a:ext>
            </a:extLst>
          </p:cNvPr>
          <p:cNvSpPr>
            <a:spLocks noGrp="1"/>
          </p:cNvSpPr>
          <p:nvPr>
            <p:ph idx="1"/>
          </p:nvPr>
        </p:nvSpPr>
        <p:spPr>
          <a:xfrm>
            <a:off x="838200" y="928360"/>
            <a:ext cx="10515600" cy="5248603"/>
          </a:xfrm>
        </p:spPr>
        <p:txBody>
          <a:bodyPr/>
          <a:lstStyle/>
          <a:p>
            <a:r>
              <a:rPr lang="en-US" b="1" dirty="0"/>
              <a:t>Levels of authority</a:t>
            </a:r>
            <a:r>
              <a:rPr lang="en-US" dirty="0"/>
              <a:t>: Helps developers to adjust the model’s behavior to their needs</a:t>
            </a:r>
          </a:p>
          <a:p>
            <a:endParaRPr lang="en-GB" dirty="0"/>
          </a:p>
        </p:txBody>
      </p:sp>
      <p:graphicFrame>
        <p:nvGraphicFramePr>
          <p:cNvPr id="4" name="Table 3">
            <a:extLst>
              <a:ext uri="{FF2B5EF4-FFF2-40B4-BE49-F238E27FC236}">
                <a16:creationId xmlns:a16="http://schemas.microsoft.com/office/drawing/2014/main" id="{01BE1785-0409-F2AF-32A9-4EB46875D2C9}"/>
              </a:ext>
            </a:extLst>
          </p:cNvPr>
          <p:cNvGraphicFramePr>
            <a:graphicFrameLocks noGrp="1"/>
          </p:cNvGraphicFramePr>
          <p:nvPr>
            <p:extLst>
              <p:ext uri="{D42A27DB-BD31-4B8C-83A1-F6EECF244321}">
                <p14:modId xmlns:p14="http://schemas.microsoft.com/office/powerpoint/2010/main" val="1751291770"/>
              </p:ext>
            </p:extLst>
          </p:nvPr>
        </p:nvGraphicFramePr>
        <p:xfrm>
          <a:off x="1022881" y="1871655"/>
          <a:ext cx="10026701" cy="4481652"/>
        </p:xfrm>
        <a:graphic>
          <a:graphicData uri="http://schemas.openxmlformats.org/drawingml/2006/table">
            <a:tbl>
              <a:tblPr>
                <a:tableStyleId>{E8B1032C-EA38-4F05-BA0D-38AFFFC7BED3}</a:tableStyleId>
              </a:tblPr>
              <a:tblGrid>
                <a:gridCol w="1657498">
                  <a:extLst>
                    <a:ext uri="{9D8B030D-6E8A-4147-A177-3AD203B41FA5}">
                      <a16:colId xmlns:a16="http://schemas.microsoft.com/office/drawing/2014/main" val="1538563545"/>
                    </a:ext>
                  </a:extLst>
                </a:gridCol>
                <a:gridCol w="3162009">
                  <a:extLst>
                    <a:ext uri="{9D8B030D-6E8A-4147-A177-3AD203B41FA5}">
                      <a16:colId xmlns:a16="http://schemas.microsoft.com/office/drawing/2014/main" val="3433147218"/>
                    </a:ext>
                  </a:extLst>
                </a:gridCol>
                <a:gridCol w="5207194">
                  <a:extLst>
                    <a:ext uri="{9D8B030D-6E8A-4147-A177-3AD203B41FA5}">
                      <a16:colId xmlns:a16="http://schemas.microsoft.com/office/drawing/2014/main" val="3374292126"/>
                    </a:ext>
                  </a:extLst>
                </a:gridCol>
              </a:tblGrid>
              <a:tr h="322321">
                <a:tc>
                  <a:txBody>
                    <a:bodyPr/>
                    <a:lstStyle/>
                    <a:p>
                      <a:pPr>
                        <a:buNone/>
                      </a:pPr>
                      <a:r>
                        <a:rPr lang="en-GB" sz="1800" b="1" dirty="0"/>
                        <a:t>Level</a:t>
                      </a:r>
                    </a:p>
                  </a:txBody>
                  <a:tcPr marL="80580" marR="80580" marT="40290" marB="40290" anchor="ctr"/>
                </a:tc>
                <a:tc>
                  <a:txBody>
                    <a:bodyPr/>
                    <a:lstStyle/>
                    <a:p>
                      <a:pPr>
                        <a:buNone/>
                      </a:pPr>
                      <a:r>
                        <a:rPr lang="en-GB" sz="1800" b="1" dirty="0"/>
                        <a:t>Description</a:t>
                      </a:r>
                    </a:p>
                  </a:txBody>
                  <a:tcPr marL="80580" marR="80580" marT="40290" marB="40290" anchor="ctr"/>
                </a:tc>
                <a:tc>
                  <a:txBody>
                    <a:bodyPr/>
                    <a:lstStyle/>
                    <a:p>
                      <a:pPr>
                        <a:buNone/>
                      </a:pPr>
                      <a:r>
                        <a:rPr lang="en-GB" sz="1800" b="1" dirty="0"/>
                        <a:t>Example Scenario</a:t>
                      </a:r>
                    </a:p>
                  </a:txBody>
                  <a:tcPr marL="80580" marR="80580" marT="40290" marB="40290" anchor="ctr"/>
                </a:tc>
                <a:extLst>
                  <a:ext uri="{0D108BD9-81ED-4DB2-BD59-A6C34878D82A}">
                    <a16:rowId xmlns:a16="http://schemas.microsoft.com/office/drawing/2014/main" val="2575902474"/>
                  </a:ext>
                </a:extLst>
              </a:tr>
              <a:tr h="805803">
                <a:tc>
                  <a:txBody>
                    <a:bodyPr/>
                    <a:lstStyle/>
                    <a:p>
                      <a:pPr>
                        <a:buNone/>
                      </a:pPr>
                      <a:r>
                        <a:rPr lang="en-GB" sz="1800" b="1" dirty="0"/>
                        <a:t>Platform</a:t>
                      </a:r>
                    </a:p>
                  </a:txBody>
                  <a:tcPr marL="80580" marR="80580" marT="40290" marB="40290" anchor="ctr"/>
                </a:tc>
                <a:tc>
                  <a:txBody>
                    <a:bodyPr/>
                    <a:lstStyle/>
                    <a:p>
                      <a:pPr>
                        <a:buNone/>
                      </a:pPr>
                      <a:r>
                        <a:rPr lang="en-US" sz="1800"/>
                        <a:t>Rules set by OpenAI that </a:t>
                      </a:r>
                      <a:r>
                        <a:rPr lang="en-US" sz="1800" b="1"/>
                        <a:t>cannot be overridden</a:t>
                      </a:r>
                      <a:endParaRPr lang="en-US" sz="1800"/>
                    </a:p>
                  </a:txBody>
                  <a:tcPr marL="80580" marR="80580" marT="40290" marB="40290" anchor="ctr"/>
                </a:tc>
                <a:tc>
                  <a:txBody>
                    <a:bodyPr/>
                    <a:lstStyle/>
                    <a:p>
                      <a:pPr>
                        <a:buNone/>
                      </a:pPr>
                      <a:r>
                        <a:rPr lang="en-US" sz="1800"/>
                        <a:t>Requesting the model to generate sexual content involving minors — it must refuse</a:t>
                      </a:r>
                    </a:p>
                  </a:txBody>
                  <a:tcPr marL="80580" marR="80580" marT="40290" marB="40290" anchor="ctr"/>
                </a:tc>
                <a:extLst>
                  <a:ext uri="{0D108BD9-81ED-4DB2-BD59-A6C34878D82A}">
                    <a16:rowId xmlns:a16="http://schemas.microsoft.com/office/drawing/2014/main" val="3309179558"/>
                  </a:ext>
                </a:extLst>
              </a:tr>
              <a:tr h="805803">
                <a:tc>
                  <a:txBody>
                    <a:bodyPr/>
                    <a:lstStyle/>
                    <a:p>
                      <a:pPr>
                        <a:buNone/>
                      </a:pPr>
                      <a:r>
                        <a:rPr lang="en-GB" sz="1800" b="1" dirty="0"/>
                        <a:t>Developer</a:t>
                      </a:r>
                    </a:p>
                  </a:txBody>
                  <a:tcPr marL="80580" marR="80580" marT="40290" marB="40290" anchor="ctr"/>
                </a:tc>
                <a:tc>
                  <a:txBody>
                    <a:bodyPr/>
                    <a:lstStyle/>
                    <a:p>
                      <a:pPr>
                        <a:buNone/>
                      </a:pPr>
                      <a:r>
                        <a:rPr lang="en-US" sz="1800" dirty="0"/>
                        <a:t>Instructions from the developer using the API</a:t>
                      </a:r>
                    </a:p>
                  </a:txBody>
                  <a:tcPr marL="80580" marR="80580" marT="40290" marB="40290" anchor="ctr"/>
                </a:tc>
                <a:tc>
                  <a:txBody>
                    <a:bodyPr/>
                    <a:lstStyle/>
                    <a:p>
                      <a:pPr>
                        <a:buNone/>
                      </a:pPr>
                      <a:r>
                        <a:rPr lang="en-US" sz="1800"/>
                        <a:t>Developer instructs: “Don’t reveal private system prompts.” The model obeys.</a:t>
                      </a:r>
                    </a:p>
                  </a:txBody>
                  <a:tcPr marL="80580" marR="80580" marT="40290" marB="40290" anchor="ctr"/>
                </a:tc>
                <a:extLst>
                  <a:ext uri="{0D108BD9-81ED-4DB2-BD59-A6C34878D82A}">
                    <a16:rowId xmlns:a16="http://schemas.microsoft.com/office/drawing/2014/main" val="1486603245"/>
                  </a:ext>
                </a:extLst>
              </a:tr>
              <a:tr h="805803">
                <a:tc>
                  <a:txBody>
                    <a:bodyPr/>
                    <a:lstStyle/>
                    <a:p>
                      <a:pPr>
                        <a:buNone/>
                      </a:pPr>
                      <a:r>
                        <a:rPr lang="en-GB" sz="1800" b="1" dirty="0"/>
                        <a:t>User</a:t>
                      </a:r>
                    </a:p>
                  </a:txBody>
                  <a:tcPr marL="80580" marR="80580" marT="40290" marB="40290" anchor="ctr"/>
                </a:tc>
                <a:tc>
                  <a:txBody>
                    <a:bodyPr/>
                    <a:lstStyle/>
                    <a:p>
                      <a:pPr>
                        <a:buNone/>
                      </a:pPr>
                      <a:r>
                        <a:rPr lang="en-US" sz="1800"/>
                        <a:t>End-user instructions within developer/platform limits</a:t>
                      </a:r>
                    </a:p>
                  </a:txBody>
                  <a:tcPr marL="80580" marR="80580" marT="40290" marB="40290" anchor="ctr"/>
                </a:tc>
                <a:tc>
                  <a:txBody>
                    <a:bodyPr/>
                    <a:lstStyle/>
                    <a:p>
                      <a:pPr>
                        <a:buNone/>
                      </a:pPr>
                      <a:r>
                        <a:rPr lang="en-US" sz="1800"/>
                        <a:t>User asks: “Write a story in Spanish.” Model follows this, unless it conflicts.</a:t>
                      </a:r>
                    </a:p>
                  </a:txBody>
                  <a:tcPr marL="80580" marR="80580" marT="40290" marB="40290" anchor="ctr"/>
                </a:tc>
                <a:extLst>
                  <a:ext uri="{0D108BD9-81ED-4DB2-BD59-A6C34878D82A}">
                    <a16:rowId xmlns:a16="http://schemas.microsoft.com/office/drawing/2014/main" val="2533479427"/>
                  </a:ext>
                </a:extLst>
              </a:tr>
              <a:tr h="805803">
                <a:tc>
                  <a:txBody>
                    <a:bodyPr/>
                    <a:lstStyle/>
                    <a:p>
                      <a:pPr>
                        <a:buNone/>
                      </a:pPr>
                      <a:r>
                        <a:rPr lang="en-GB" sz="1800" b="1" dirty="0"/>
                        <a:t>Guideline</a:t>
                      </a:r>
                    </a:p>
                  </a:txBody>
                  <a:tcPr marL="80580" marR="80580" marT="40290" marB="40290" anchor="ctr"/>
                </a:tc>
                <a:tc>
                  <a:txBody>
                    <a:bodyPr/>
                    <a:lstStyle/>
                    <a:p>
                      <a:pPr>
                        <a:buNone/>
                      </a:pPr>
                      <a:r>
                        <a:rPr lang="en-US" sz="1800"/>
                        <a:t>Internal defaults the model follows unless overridden</a:t>
                      </a:r>
                    </a:p>
                  </a:txBody>
                  <a:tcPr marL="80580" marR="80580" marT="40290" marB="40290" anchor="ctr"/>
                </a:tc>
                <a:tc>
                  <a:txBody>
                    <a:bodyPr/>
                    <a:lstStyle/>
                    <a:p>
                      <a:pPr>
                        <a:buNone/>
                      </a:pPr>
                      <a:r>
                        <a:rPr lang="en-US" sz="1800"/>
                        <a:t>Model expresses uncertainty or asks clarifying questions when needed.</a:t>
                      </a:r>
                    </a:p>
                  </a:txBody>
                  <a:tcPr marL="80580" marR="80580" marT="40290" marB="40290" anchor="ctr"/>
                </a:tc>
                <a:extLst>
                  <a:ext uri="{0D108BD9-81ED-4DB2-BD59-A6C34878D82A}">
                    <a16:rowId xmlns:a16="http://schemas.microsoft.com/office/drawing/2014/main" val="3652800854"/>
                  </a:ext>
                </a:extLst>
              </a:tr>
              <a:tr h="805803">
                <a:tc>
                  <a:txBody>
                    <a:bodyPr/>
                    <a:lstStyle/>
                    <a:p>
                      <a:pPr>
                        <a:buNone/>
                      </a:pPr>
                      <a:r>
                        <a:rPr lang="en-GB" sz="1800" b="1" dirty="0"/>
                        <a:t>No Authority</a:t>
                      </a:r>
                    </a:p>
                  </a:txBody>
                  <a:tcPr marL="80580" marR="80580" marT="40290" marB="40290" anchor="ctr"/>
                </a:tc>
                <a:tc>
                  <a:txBody>
                    <a:bodyPr/>
                    <a:lstStyle/>
                    <a:p>
                      <a:pPr>
                        <a:buNone/>
                      </a:pPr>
                      <a:r>
                        <a:rPr lang="en-US" sz="1800"/>
                        <a:t>Quoted text, untrusted input, or tool outputs — </a:t>
                      </a:r>
                      <a:r>
                        <a:rPr lang="en-US" sz="1800" b="1"/>
                        <a:t>not</a:t>
                      </a:r>
                      <a:r>
                        <a:rPr lang="en-US" sz="1800"/>
                        <a:t> followed as instructions</a:t>
                      </a:r>
                    </a:p>
                  </a:txBody>
                  <a:tcPr marL="80580" marR="80580" marT="40290" marB="40290" anchor="ctr"/>
                </a:tc>
                <a:tc>
                  <a:txBody>
                    <a:bodyPr/>
                    <a:lstStyle/>
                    <a:p>
                      <a:pPr>
                        <a:buNone/>
                      </a:pPr>
                      <a:r>
                        <a:rPr lang="en-US" sz="1800" dirty="0"/>
                        <a:t>Model ignores commands hidden in quoted user content (prompt-injection style).</a:t>
                      </a:r>
                    </a:p>
                  </a:txBody>
                  <a:tcPr marL="80580" marR="80580" marT="40290" marB="40290" anchor="ctr"/>
                </a:tc>
                <a:extLst>
                  <a:ext uri="{0D108BD9-81ED-4DB2-BD59-A6C34878D82A}">
                    <a16:rowId xmlns:a16="http://schemas.microsoft.com/office/drawing/2014/main" val="1300475845"/>
                  </a:ext>
                </a:extLst>
              </a:tr>
            </a:tbl>
          </a:graphicData>
        </a:graphic>
      </p:graphicFrame>
    </p:spTree>
    <p:extLst>
      <p:ext uri="{BB962C8B-B14F-4D97-AF65-F5344CB8AC3E}">
        <p14:creationId xmlns:p14="http://schemas.microsoft.com/office/powerpoint/2010/main" val="3622375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F38DB-3A46-F965-F53C-F6B2D77FA96D}"/>
              </a:ext>
            </a:extLst>
          </p:cNvPr>
          <p:cNvSpPr>
            <a:spLocks noGrp="1"/>
          </p:cNvSpPr>
          <p:nvPr>
            <p:ph type="title"/>
          </p:nvPr>
        </p:nvSpPr>
        <p:spPr/>
        <p:txBody>
          <a:bodyPr/>
          <a:lstStyle/>
          <a:p>
            <a:r>
              <a:rPr lang="en-US" dirty="0"/>
              <a:t>Andrej </a:t>
            </a:r>
            <a:r>
              <a:rPr lang="en-US" dirty="0" err="1"/>
              <a:t>Karpathy</a:t>
            </a:r>
            <a:endParaRPr lang="en-GB" dirty="0"/>
          </a:p>
        </p:txBody>
      </p:sp>
      <p:sp>
        <p:nvSpPr>
          <p:cNvPr id="3" name="Content Placeholder 2">
            <a:extLst>
              <a:ext uri="{FF2B5EF4-FFF2-40B4-BE49-F238E27FC236}">
                <a16:creationId xmlns:a16="http://schemas.microsoft.com/office/drawing/2014/main" id="{BF9F7703-0BDA-B0E8-E53C-A479F1677447}"/>
              </a:ext>
            </a:extLst>
          </p:cNvPr>
          <p:cNvSpPr>
            <a:spLocks noGrp="1"/>
          </p:cNvSpPr>
          <p:nvPr>
            <p:ph idx="1"/>
          </p:nvPr>
        </p:nvSpPr>
        <p:spPr/>
        <p:txBody>
          <a:bodyPr/>
          <a:lstStyle/>
          <a:p>
            <a:r>
              <a:rPr lang="en-GB" dirty="0">
                <a:hlinkClick r:id="rId2"/>
              </a:rPr>
              <a:t>https://www.youtube.com/watch?v=LCEmiRjPEtQ&amp;t=1693s</a:t>
            </a:r>
            <a:endParaRPr lang="en-GB" dirty="0"/>
          </a:p>
          <a:p>
            <a:endParaRPr lang="en-GB" dirty="0"/>
          </a:p>
        </p:txBody>
      </p:sp>
      <p:pic>
        <p:nvPicPr>
          <p:cNvPr id="6" name="Picture 5">
            <a:extLst>
              <a:ext uri="{FF2B5EF4-FFF2-40B4-BE49-F238E27FC236}">
                <a16:creationId xmlns:a16="http://schemas.microsoft.com/office/drawing/2014/main" id="{BEFA5975-7CD0-2DA1-C53E-6BBD6B516EF5}"/>
              </a:ext>
            </a:extLst>
          </p:cNvPr>
          <p:cNvPicPr>
            <a:picLocks noChangeAspect="1"/>
          </p:cNvPicPr>
          <p:nvPr/>
        </p:nvPicPr>
        <p:blipFill>
          <a:blip r:embed="rId3"/>
          <a:stretch>
            <a:fillRect/>
          </a:stretch>
        </p:blipFill>
        <p:spPr>
          <a:xfrm>
            <a:off x="1465831" y="2403702"/>
            <a:ext cx="9011378" cy="4259820"/>
          </a:xfrm>
          <a:prstGeom prst="rect">
            <a:avLst/>
          </a:prstGeom>
        </p:spPr>
      </p:pic>
    </p:spTree>
    <p:extLst>
      <p:ext uri="{BB962C8B-B14F-4D97-AF65-F5344CB8AC3E}">
        <p14:creationId xmlns:p14="http://schemas.microsoft.com/office/powerpoint/2010/main" val="1904484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0CD6B-4700-8654-A0DE-8E508D535DE6}"/>
              </a:ext>
            </a:extLst>
          </p:cNvPr>
          <p:cNvSpPr>
            <a:spLocks noGrp="1"/>
          </p:cNvSpPr>
          <p:nvPr>
            <p:ph type="title"/>
          </p:nvPr>
        </p:nvSpPr>
        <p:spPr/>
        <p:txBody>
          <a:bodyPr/>
          <a:lstStyle/>
          <a:p>
            <a:r>
              <a:rPr lang="en-US" dirty="0"/>
              <a:t>Examples of Authority</a:t>
            </a:r>
            <a:endParaRPr lang="en-GB" dirty="0"/>
          </a:p>
        </p:txBody>
      </p:sp>
      <p:pic>
        <p:nvPicPr>
          <p:cNvPr id="7" name="Content Placeholder 6">
            <a:extLst>
              <a:ext uri="{FF2B5EF4-FFF2-40B4-BE49-F238E27FC236}">
                <a16:creationId xmlns:a16="http://schemas.microsoft.com/office/drawing/2014/main" id="{774C0650-63EF-2FEF-0A36-7E5F0B0E57FA}"/>
              </a:ext>
            </a:extLst>
          </p:cNvPr>
          <p:cNvPicPr>
            <a:picLocks noGrp="1" noChangeAspect="1"/>
          </p:cNvPicPr>
          <p:nvPr>
            <p:ph idx="1"/>
          </p:nvPr>
        </p:nvPicPr>
        <p:blipFill>
          <a:blip r:embed="rId2"/>
          <a:stretch>
            <a:fillRect/>
          </a:stretch>
        </p:blipFill>
        <p:spPr>
          <a:xfrm>
            <a:off x="2667088" y="1825625"/>
            <a:ext cx="6857824" cy="4351338"/>
          </a:xfrm>
          <a:prstGeom prst="rect">
            <a:avLst/>
          </a:prstGeom>
        </p:spPr>
      </p:pic>
    </p:spTree>
    <p:extLst>
      <p:ext uri="{BB962C8B-B14F-4D97-AF65-F5344CB8AC3E}">
        <p14:creationId xmlns:p14="http://schemas.microsoft.com/office/powerpoint/2010/main" val="2730749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D45F-00B6-8596-7B01-12AC8D461113}"/>
              </a:ext>
            </a:extLst>
          </p:cNvPr>
          <p:cNvSpPr>
            <a:spLocks noGrp="1"/>
          </p:cNvSpPr>
          <p:nvPr>
            <p:ph type="title"/>
          </p:nvPr>
        </p:nvSpPr>
        <p:spPr/>
        <p:txBody>
          <a:bodyPr/>
          <a:lstStyle/>
          <a:p>
            <a:r>
              <a:rPr lang="en-US" dirty="0"/>
              <a:t>Examples of Authority</a:t>
            </a:r>
            <a:endParaRPr lang="en-GB" dirty="0"/>
          </a:p>
        </p:txBody>
      </p:sp>
      <p:pic>
        <p:nvPicPr>
          <p:cNvPr id="9" name="Content Placeholder 8">
            <a:extLst>
              <a:ext uri="{FF2B5EF4-FFF2-40B4-BE49-F238E27FC236}">
                <a16:creationId xmlns:a16="http://schemas.microsoft.com/office/drawing/2014/main" id="{1B47B330-A66F-6563-AEB7-8949A98175DD}"/>
              </a:ext>
            </a:extLst>
          </p:cNvPr>
          <p:cNvPicPr>
            <a:picLocks noGrp="1" noChangeAspect="1"/>
          </p:cNvPicPr>
          <p:nvPr>
            <p:ph idx="1"/>
          </p:nvPr>
        </p:nvPicPr>
        <p:blipFill>
          <a:blip r:embed="rId2"/>
          <a:stretch>
            <a:fillRect/>
          </a:stretch>
        </p:blipFill>
        <p:spPr>
          <a:xfrm>
            <a:off x="2747730" y="1825625"/>
            <a:ext cx="6696539" cy="4351338"/>
          </a:xfrm>
          <a:prstGeom prst="rect">
            <a:avLst/>
          </a:prstGeom>
        </p:spPr>
      </p:pic>
    </p:spTree>
    <p:extLst>
      <p:ext uri="{BB962C8B-B14F-4D97-AF65-F5344CB8AC3E}">
        <p14:creationId xmlns:p14="http://schemas.microsoft.com/office/powerpoint/2010/main" val="3286727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A2B67-E0E5-EBB7-0DCA-53DE77E075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8CC636-5053-63F2-6092-BD533747F343}"/>
              </a:ext>
            </a:extLst>
          </p:cNvPr>
          <p:cNvSpPr>
            <a:spLocks noGrp="1"/>
          </p:cNvSpPr>
          <p:nvPr>
            <p:ph type="title"/>
          </p:nvPr>
        </p:nvSpPr>
        <p:spPr/>
        <p:txBody>
          <a:bodyPr/>
          <a:lstStyle/>
          <a:p>
            <a:r>
              <a:rPr lang="en-US" dirty="0"/>
              <a:t>Examples of Authority</a:t>
            </a:r>
            <a:endParaRPr lang="en-GB" dirty="0"/>
          </a:p>
        </p:txBody>
      </p:sp>
      <p:pic>
        <p:nvPicPr>
          <p:cNvPr id="6" name="Content Placeholder 5">
            <a:extLst>
              <a:ext uri="{FF2B5EF4-FFF2-40B4-BE49-F238E27FC236}">
                <a16:creationId xmlns:a16="http://schemas.microsoft.com/office/drawing/2014/main" id="{C88D1166-14A3-255F-1EA1-7FD6E915688E}"/>
              </a:ext>
            </a:extLst>
          </p:cNvPr>
          <p:cNvPicPr>
            <a:picLocks noGrp="1" noChangeAspect="1"/>
          </p:cNvPicPr>
          <p:nvPr>
            <p:ph idx="1"/>
          </p:nvPr>
        </p:nvPicPr>
        <p:blipFill>
          <a:blip r:embed="rId2"/>
          <a:stretch>
            <a:fillRect/>
          </a:stretch>
        </p:blipFill>
        <p:spPr>
          <a:xfrm>
            <a:off x="3249349" y="1825625"/>
            <a:ext cx="5693301" cy="4351338"/>
          </a:xfrm>
          <a:prstGeom prst="rect">
            <a:avLst/>
          </a:prstGeom>
        </p:spPr>
      </p:pic>
    </p:spTree>
    <p:extLst>
      <p:ext uri="{BB962C8B-B14F-4D97-AF65-F5344CB8AC3E}">
        <p14:creationId xmlns:p14="http://schemas.microsoft.com/office/powerpoint/2010/main" val="4242469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31E6C-EC61-AD72-9217-89820099FC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E38029-A436-01D2-7BAA-5D1532AF70BB}"/>
              </a:ext>
            </a:extLst>
          </p:cNvPr>
          <p:cNvSpPr>
            <a:spLocks noGrp="1"/>
          </p:cNvSpPr>
          <p:nvPr>
            <p:ph type="title"/>
          </p:nvPr>
        </p:nvSpPr>
        <p:spPr/>
        <p:txBody>
          <a:bodyPr/>
          <a:lstStyle/>
          <a:p>
            <a:r>
              <a:rPr lang="en-US" dirty="0"/>
              <a:t>Examples of Authority</a:t>
            </a:r>
            <a:endParaRPr lang="en-GB" dirty="0"/>
          </a:p>
        </p:txBody>
      </p:sp>
      <p:pic>
        <p:nvPicPr>
          <p:cNvPr id="7" name="Content Placeholder 6">
            <a:extLst>
              <a:ext uri="{FF2B5EF4-FFF2-40B4-BE49-F238E27FC236}">
                <a16:creationId xmlns:a16="http://schemas.microsoft.com/office/drawing/2014/main" id="{1573E474-9291-720F-EA8E-4993A3CF0385}"/>
              </a:ext>
            </a:extLst>
          </p:cNvPr>
          <p:cNvPicPr>
            <a:picLocks noGrp="1" noChangeAspect="1"/>
          </p:cNvPicPr>
          <p:nvPr>
            <p:ph idx="1"/>
          </p:nvPr>
        </p:nvPicPr>
        <p:blipFill>
          <a:blip r:embed="rId2"/>
          <a:stretch>
            <a:fillRect/>
          </a:stretch>
        </p:blipFill>
        <p:spPr>
          <a:xfrm>
            <a:off x="2288579" y="1825625"/>
            <a:ext cx="7614841" cy="4351338"/>
          </a:xfrm>
          <a:prstGeom prst="rect">
            <a:avLst/>
          </a:prstGeom>
        </p:spPr>
      </p:pic>
    </p:spTree>
    <p:extLst>
      <p:ext uri="{BB962C8B-B14F-4D97-AF65-F5344CB8AC3E}">
        <p14:creationId xmlns:p14="http://schemas.microsoft.com/office/powerpoint/2010/main" val="2356797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C5446-870E-3C12-69D7-6D96361CFC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2BE216-C093-8B4E-A793-770B7116225D}"/>
              </a:ext>
            </a:extLst>
          </p:cNvPr>
          <p:cNvSpPr>
            <a:spLocks noGrp="1"/>
          </p:cNvSpPr>
          <p:nvPr>
            <p:ph type="title"/>
          </p:nvPr>
        </p:nvSpPr>
        <p:spPr/>
        <p:txBody>
          <a:bodyPr/>
          <a:lstStyle/>
          <a:p>
            <a:r>
              <a:rPr lang="en-US" dirty="0"/>
              <a:t>Examples of Authority</a:t>
            </a:r>
            <a:endParaRPr lang="en-GB" dirty="0"/>
          </a:p>
        </p:txBody>
      </p:sp>
      <p:pic>
        <p:nvPicPr>
          <p:cNvPr id="6" name="Content Placeholder 5">
            <a:extLst>
              <a:ext uri="{FF2B5EF4-FFF2-40B4-BE49-F238E27FC236}">
                <a16:creationId xmlns:a16="http://schemas.microsoft.com/office/drawing/2014/main" id="{4DCBAC7F-C62E-DE30-06D9-A7D3D6E74C9C}"/>
              </a:ext>
            </a:extLst>
          </p:cNvPr>
          <p:cNvPicPr>
            <a:picLocks noGrp="1" noChangeAspect="1"/>
          </p:cNvPicPr>
          <p:nvPr>
            <p:ph idx="1"/>
          </p:nvPr>
        </p:nvPicPr>
        <p:blipFill>
          <a:blip r:embed="rId2"/>
          <a:stretch>
            <a:fillRect/>
          </a:stretch>
        </p:blipFill>
        <p:spPr>
          <a:xfrm>
            <a:off x="1986083" y="1825625"/>
            <a:ext cx="8219833" cy="4351338"/>
          </a:xfrm>
          <a:prstGeom prst="rect">
            <a:avLst/>
          </a:prstGeom>
        </p:spPr>
      </p:pic>
    </p:spTree>
    <p:extLst>
      <p:ext uri="{BB962C8B-B14F-4D97-AF65-F5344CB8AC3E}">
        <p14:creationId xmlns:p14="http://schemas.microsoft.com/office/powerpoint/2010/main" val="2801717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6C6F-5772-D001-17ED-1DB7636E7D9E}"/>
              </a:ext>
            </a:extLst>
          </p:cNvPr>
          <p:cNvSpPr>
            <a:spLocks noGrp="1"/>
          </p:cNvSpPr>
          <p:nvPr>
            <p:ph type="title"/>
          </p:nvPr>
        </p:nvSpPr>
        <p:spPr/>
        <p:txBody>
          <a:bodyPr/>
          <a:lstStyle/>
          <a:p>
            <a:r>
              <a:rPr lang="en-US" dirty="0"/>
              <a:t>How to Use Authority in Code?</a:t>
            </a:r>
            <a:endParaRPr lang="en-GB" dirty="0"/>
          </a:p>
        </p:txBody>
      </p:sp>
      <p:sp>
        <p:nvSpPr>
          <p:cNvPr id="3" name="Content Placeholder 2">
            <a:extLst>
              <a:ext uri="{FF2B5EF4-FFF2-40B4-BE49-F238E27FC236}">
                <a16:creationId xmlns:a16="http://schemas.microsoft.com/office/drawing/2014/main" id="{59A7536E-6475-3196-F989-0BB354588020}"/>
              </a:ext>
            </a:extLst>
          </p:cNvPr>
          <p:cNvSpPr>
            <a:spLocks noGrp="1"/>
          </p:cNvSpPr>
          <p:nvPr>
            <p:ph idx="1"/>
          </p:nvPr>
        </p:nvSpPr>
        <p:spPr/>
        <p:txBody>
          <a:bodyPr>
            <a:normAutofit fontScale="47500" lnSpcReduction="20000"/>
          </a:bodyPr>
          <a:lstStyle/>
          <a:p>
            <a:r>
              <a:rPr lang="en-US" sz="5100" dirty="0"/>
              <a:t>Use the </a:t>
            </a:r>
            <a:r>
              <a:rPr lang="en-US" sz="5100" i="1" dirty="0"/>
              <a:t>instructions</a:t>
            </a:r>
            <a:r>
              <a:rPr lang="en-US" sz="5100" dirty="0"/>
              <a:t> API parameter along with </a:t>
            </a:r>
            <a:r>
              <a:rPr lang="en-US" sz="5100" i="1" dirty="0"/>
              <a:t>message </a:t>
            </a:r>
            <a:r>
              <a:rPr lang="en-US" sz="5100" dirty="0"/>
              <a:t>roles</a:t>
            </a:r>
          </a:p>
          <a:p>
            <a:r>
              <a:rPr lang="en-US" sz="5100" dirty="0"/>
              <a:t>It will take priority over a prompt in the </a:t>
            </a:r>
            <a:r>
              <a:rPr lang="en-US" sz="5100" i="1" dirty="0"/>
              <a:t>input</a:t>
            </a:r>
            <a:r>
              <a:rPr lang="en-US" sz="5100" dirty="0"/>
              <a:t> parameter</a:t>
            </a:r>
          </a:p>
          <a:p>
            <a:r>
              <a:rPr lang="en-US" sz="5100" dirty="0"/>
              <a:t>Example: C:\code\agentic_ai\1_foundations\0_openai_api_6.py</a:t>
            </a:r>
          </a:p>
          <a:p>
            <a:r>
              <a:rPr lang="en-US" dirty="0"/>
              <a:t>This code is equivalent to:</a:t>
            </a:r>
          </a:p>
          <a:p>
            <a:r>
              <a:rPr lang="en-US" dirty="0"/>
              <a:t>response = </a:t>
            </a:r>
            <a:r>
              <a:rPr lang="en-US" dirty="0" err="1"/>
              <a:t>client.responses.create</a:t>
            </a:r>
            <a:r>
              <a:rPr lang="en-US" dirty="0"/>
              <a:t>(    …</a:t>
            </a:r>
          </a:p>
          <a:p>
            <a:r>
              <a:rPr lang="en-US" dirty="0"/>
              <a:t>input=[</a:t>
            </a:r>
          </a:p>
          <a:p>
            <a:r>
              <a:rPr lang="en-US" dirty="0"/>
              <a:t>        </a:t>
            </a:r>
            <a:r>
              <a:rPr lang="en-US" dirty="0">
                <a:solidFill>
                  <a:srgbClr val="FF0000"/>
                </a:solidFill>
              </a:rPr>
              <a:t>{</a:t>
            </a:r>
          </a:p>
          <a:p>
            <a:r>
              <a:rPr lang="en-US" dirty="0">
                <a:solidFill>
                  <a:srgbClr val="FF0000"/>
                </a:solidFill>
              </a:rPr>
              <a:t>            "role": "</a:t>
            </a:r>
            <a:r>
              <a:rPr lang="en-US" dirty="0">
                <a:solidFill>
                  <a:srgbClr val="FF0000"/>
                </a:solidFill>
                <a:highlight>
                  <a:srgbClr val="FFFF00"/>
                </a:highlight>
              </a:rPr>
              <a:t>developer</a:t>
            </a:r>
            <a:r>
              <a:rPr lang="en-US" dirty="0">
                <a:solidFill>
                  <a:srgbClr val="FF0000"/>
                </a:solidFill>
              </a:rPr>
              <a:t>",</a:t>
            </a:r>
          </a:p>
          <a:p>
            <a:r>
              <a:rPr lang="en-US" dirty="0">
                <a:solidFill>
                  <a:srgbClr val="FF0000"/>
                </a:solidFill>
              </a:rPr>
              <a:t>            "content": "Talk like a pirate."</a:t>
            </a:r>
          </a:p>
          <a:p>
            <a:r>
              <a:rPr lang="en-US" dirty="0">
                <a:solidFill>
                  <a:srgbClr val="FF0000"/>
                </a:solidFill>
              </a:rPr>
              <a:t>        },</a:t>
            </a:r>
          </a:p>
          <a:p>
            <a:r>
              <a:rPr lang="en-US" dirty="0">
                <a:solidFill>
                  <a:srgbClr val="FF0000"/>
                </a:solidFill>
              </a:rPr>
              <a:t>        {</a:t>
            </a:r>
          </a:p>
          <a:p>
            <a:r>
              <a:rPr lang="en-US" dirty="0">
                <a:solidFill>
                  <a:srgbClr val="FF0000"/>
                </a:solidFill>
              </a:rPr>
              <a:t>            "role": "</a:t>
            </a:r>
            <a:r>
              <a:rPr lang="en-US" dirty="0">
                <a:solidFill>
                  <a:srgbClr val="FF0000"/>
                </a:solidFill>
                <a:highlight>
                  <a:srgbClr val="FFFF00"/>
                </a:highlight>
              </a:rPr>
              <a:t>user</a:t>
            </a:r>
            <a:r>
              <a:rPr lang="en-US" dirty="0">
                <a:solidFill>
                  <a:srgbClr val="FF0000"/>
                </a:solidFill>
              </a:rPr>
              <a:t>",</a:t>
            </a:r>
          </a:p>
          <a:p>
            <a:r>
              <a:rPr lang="en-US" dirty="0">
                <a:solidFill>
                  <a:srgbClr val="FF0000"/>
                </a:solidFill>
              </a:rPr>
              <a:t>            "content": "Are semicolons optional in JavaScript?"</a:t>
            </a:r>
          </a:p>
          <a:p>
            <a:r>
              <a:rPr lang="en-US" dirty="0">
                <a:solidFill>
                  <a:srgbClr val="FF0000"/>
                </a:solidFill>
              </a:rPr>
              <a:t>        }</a:t>
            </a:r>
          </a:p>
          <a:p>
            <a:r>
              <a:rPr lang="en-US" dirty="0"/>
              <a:t>…</a:t>
            </a:r>
          </a:p>
        </p:txBody>
      </p:sp>
      <p:graphicFrame>
        <p:nvGraphicFramePr>
          <p:cNvPr id="6" name="Table 5">
            <a:extLst>
              <a:ext uri="{FF2B5EF4-FFF2-40B4-BE49-F238E27FC236}">
                <a16:creationId xmlns:a16="http://schemas.microsoft.com/office/drawing/2014/main" id="{8F0573BA-F4E1-2779-70B4-90A07AA2EEAC}"/>
              </a:ext>
            </a:extLst>
          </p:cNvPr>
          <p:cNvGraphicFramePr>
            <a:graphicFrameLocks noGrp="1"/>
          </p:cNvGraphicFramePr>
          <p:nvPr>
            <p:extLst>
              <p:ext uri="{D42A27DB-BD31-4B8C-83A1-F6EECF244321}">
                <p14:modId xmlns:p14="http://schemas.microsoft.com/office/powerpoint/2010/main" val="585791817"/>
              </p:ext>
            </p:extLst>
          </p:nvPr>
        </p:nvGraphicFramePr>
        <p:xfrm>
          <a:off x="5221154" y="3701227"/>
          <a:ext cx="6707926" cy="1483360"/>
        </p:xfrm>
        <a:graphic>
          <a:graphicData uri="http://schemas.openxmlformats.org/drawingml/2006/table">
            <a:tbl>
              <a:tblPr firstRow="1" bandRow="1">
                <a:tableStyleId>{5C22544A-7EE6-4342-B048-85BDC9FD1C3A}</a:tableStyleId>
              </a:tblPr>
              <a:tblGrid>
                <a:gridCol w="1319249">
                  <a:extLst>
                    <a:ext uri="{9D8B030D-6E8A-4147-A177-3AD203B41FA5}">
                      <a16:colId xmlns:a16="http://schemas.microsoft.com/office/drawing/2014/main" val="1376260448"/>
                    </a:ext>
                  </a:extLst>
                </a:gridCol>
                <a:gridCol w="5388677">
                  <a:extLst>
                    <a:ext uri="{9D8B030D-6E8A-4147-A177-3AD203B41FA5}">
                      <a16:colId xmlns:a16="http://schemas.microsoft.com/office/drawing/2014/main" val="1206261197"/>
                    </a:ext>
                  </a:extLst>
                </a:gridCol>
              </a:tblGrid>
              <a:tr h="370840">
                <a:tc>
                  <a:txBody>
                    <a:bodyPr/>
                    <a:lstStyle/>
                    <a:p>
                      <a:r>
                        <a:rPr lang="en-US" dirty="0"/>
                        <a:t>Role</a:t>
                      </a:r>
                      <a:endParaRPr lang="en-GB" dirty="0"/>
                    </a:p>
                  </a:txBody>
                  <a:tcPr/>
                </a:tc>
                <a:tc>
                  <a:txBody>
                    <a:bodyPr/>
                    <a:lstStyle/>
                    <a:p>
                      <a:r>
                        <a:rPr lang="en-US" dirty="0"/>
                        <a:t>Meaning</a:t>
                      </a:r>
                      <a:endParaRPr lang="en-GB" dirty="0"/>
                    </a:p>
                  </a:txBody>
                  <a:tcPr/>
                </a:tc>
                <a:extLst>
                  <a:ext uri="{0D108BD9-81ED-4DB2-BD59-A6C34878D82A}">
                    <a16:rowId xmlns:a16="http://schemas.microsoft.com/office/drawing/2014/main" val="1790688752"/>
                  </a:ext>
                </a:extLst>
              </a:tr>
              <a:tr h="370840">
                <a:tc>
                  <a:txBody>
                    <a:bodyPr/>
                    <a:lstStyle/>
                    <a:p>
                      <a:r>
                        <a:rPr lang="en-US" dirty="0"/>
                        <a:t>Developer</a:t>
                      </a:r>
                      <a:endParaRPr lang="en-GB" dirty="0"/>
                    </a:p>
                  </a:txBody>
                  <a:tcPr/>
                </a:tc>
                <a:tc>
                  <a:txBody>
                    <a:bodyPr/>
                    <a:lstStyle/>
                    <a:p>
                      <a:r>
                        <a:rPr lang="en-US" dirty="0"/>
                        <a:t>Application developer, has priority over user messages</a:t>
                      </a:r>
                      <a:endParaRPr lang="en-GB" dirty="0"/>
                    </a:p>
                  </a:txBody>
                  <a:tcPr/>
                </a:tc>
                <a:extLst>
                  <a:ext uri="{0D108BD9-81ED-4DB2-BD59-A6C34878D82A}">
                    <a16:rowId xmlns:a16="http://schemas.microsoft.com/office/drawing/2014/main" val="3351809834"/>
                  </a:ext>
                </a:extLst>
              </a:tr>
              <a:tr h="370840">
                <a:tc>
                  <a:txBody>
                    <a:bodyPr/>
                    <a:lstStyle/>
                    <a:p>
                      <a:r>
                        <a:rPr lang="en-US" dirty="0"/>
                        <a:t>User</a:t>
                      </a:r>
                      <a:endParaRPr lang="en-GB" dirty="0"/>
                    </a:p>
                  </a:txBody>
                  <a:tcPr/>
                </a:tc>
                <a:tc>
                  <a:txBody>
                    <a:bodyPr/>
                    <a:lstStyle/>
                    <a:p>
                      <a:r>
                        <a:rPr lang="en-US" dirty="0"/>
                        <a:t>End user, has low priority over developer messages</a:t>
                      </a:r>
                      <a:endParaRPr lang="en-GB" dirty="0"/>
                    </a:p>
                  </a:txBody>
                  <a:tcPr/>
                </a:tc>
                <a:extLst>
                  <a:ext uri="{0D108BD9-81ED-4DB2-BD59-A6C34878D82A}">
                    <a16:rowId xmlns:a16="http://schemas.microsoft.com/office/drawing/2014/main" val="2123330134"/>
                  </a:ext>
                </a:extLst>
              </a:tr>
              <a:tr h="370840">
                <a:tc>
                  <a:txBody>
                    <a:bodyPr/>
                    <a:lstStyle/>
                    <a:p>
                      <a:r>
                        <a:rPr lang="en-US" dirty="0"/>
                        <a:t>Assistant</a:t>
                      </a:r>
                      <a:endParaRPr lang="en-GB" dirty="0"/>
                    </a:p>
                  </a:txBody>
                  <a:tcPr/>
                </a:tc>
                <a:tc>
                  <a:txBody>
                    <a:bodyPr/>
                    <a:lstStyle/>
                    <a:p>
                      <a:r>
                        <a:rPr lang="en-US" dirty="0"/>
                        <a:t>Messages generated by the model</a:t>
                      </a:r>
                      <a:endParaRPr lang="en-GB" dirty="0"/>
                    </a:p>
                  </a:txBody>
                  <a:tcPr/>
                </a:tc>
                <a:extLst>
                  <a:ext uri="{0D108BD9-81ED-4DB2-BD59-A6C34878D82A}">
                    <a16:rowId xmlns:a16="http://schemas.microsoft.com/office/drawing/2014/main" val="2519595732"/>
                  </a:ext>
                </a:extLst>
              </a:tr>
            </a:tbl>
          </a:graphicData>
        </a:graphic>
      </p:graphicFrame>
    </p:spTree>
    <p:extLst>
      <p:ext uri="{BB962C8B-B14F-4D97-AF65-F5344CB8AC3E}">
        <p14:creationId xmlns:p14="http://schemas.microsoft.com/office/powerpoint/2010/main" val="2674424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3403-6599-8A49-7FA0-63331F5A4BC4}"/>
              </a:ext>
            </a:extLst>
          </p:cNvPr>
          <p:cNvSpPr>
            <a:spLocks noGrp="1"/>
          </p:cNvSpPr>
          <p:nvPr>
            <p:ph type="title"/>
          </p:nvPr>
        </p:nvSpPr>
        <p:spPr/>
        <p:txBody>
          <a:bodyPr/>
          <a:lstStyle/>
          <a:p>
            <a:r>
              <a:rPr lang="en-US" dirty="0"/>
              <a:t>Structured </a:t>
            </a:r>
            <a:br>
              <a:rPr lang="en-US" dirty="0"/>
            </a:br>
            <a:r>
              <a:rPr lang="en-US" dirty="0"/>
              <a:t>Output</a:t>
            </a:r>
            <a:endParaRPr lang="en-GB" dirty="0"/>
          </a:p>
        </p:txBody>
      </p:sp>
      <p:sp>
        <p:nvSpPr>
          <p:cNvPr id="3" name="Content Placeholder 2">
            <a:extLst>
              <a:ext uri="{FF2B5EF4-FFF2-40B4-BE49-F238E27FC236}">
                <a16:creationId xmlns:a16="http://schemas.microsoft.com/office/drawing/2014/main" id="{BDFD8DB1-66F3-E2DE-4F40-688E98C73979}"/>
              </a:ext>
            </a:extLst>
          </p:cNvPr>
          <p:cNvSpPr>
            <a:spLocks noGrp="1"/>
          </p:cNvSpPr>
          <p:nvPr>
            <p:ph idx="1"/>
          </p:nvPr>
        </p:nvSpPr>
        <p:spPr/>
        <p:txBody>
          <a:bodyPr>
            <a:normAutofit fontScale="85000" lnSpcReduction="10000"/>
          </a:bodyPr>
          <a:lstStyle/>
          <a:p>
            <a:r>
              <a:rPr lang="en-IN" dirty="0"/>
              <a:t>Most common data exchange format today: JSON</a:t>
            </a:r>
          </a:p>
          <a:p>
            <a:r>
              <a:rPr lang="en-IN" b="1" dirty="0"/>
              <a:t>Structured outputs</a:t>
            </a:r>
            <a:r>
              <a:rPr lang="en-IN" dirty="0"/>
              <a:t>: Feature that ensures that the model will always generate responses that are not just JSON but also adhere to a JSON schema</a:t>
            </a:r>
          </a:p>
          <a:p>
            <a:r>
              <a:rPr lang="en-IN" dirty="0"/>
              <a:t>Advantages</a:t>
            </a:r>
          </a:p>
          <a:p>
            <a:pPr lvl="1"/>
            <a:r>
              <a:rPr lang="en-IN" dirty="0"/>
              <a:t>Reliable type-safety: No need to validate/retry incorrectly formatted responses</a:t>
            </a:r>
          </a:p>
          <a:p>
            <a:pPr lvl="1"/>
            <a:r>
              <a:rPr lang="en-IN" dirty="0"/>
              <a:t>Explicit refusals: Safety built-in against invalid responses</a:t>
            </a:r>
          </a:p>
          <a:p>
            <a:pPr lvl="1"/>
            <a:r>
              <a:rPr lang="en-IN" dirty="0"/>
              <a:t>Simpler prompting: No need for strongly worded prompts to achieve consistent formatting</a:t>
            </a:r>
          </a:p>
          <a:p>
            <a:r>
              <a:rPr lang="en-IN" dirty="0"/>
              <a:t>Easy to do so in Python using the </a:t>
            </a:r>
            <a:r>
              <a:rPr lang="en-IN" dirty="0" err="1"/>
              <a:t>Pydantic</a:t>
            </a:r>
            <a:r>
              <a:rPr lang="en-IN" dirty="0"/>
              <a:t> library</a:t>
            </a:r>
          </a:p>
          <a:p>
            <a:r>
              <a:rPr lang="en-US" i="1" dirty="0" err="1"/>
              <a:t>text_format</a:t>
            </a:r>
            <a:r>
              <a:rPr lang="en-US" dirty="0"/>
              <a:t> parameter in the code tells the model what schema/format we want the output in</a:t>
            </a:r>
          </a:p>
          <a:p>
            <a:r>
              <a:rPr lang="en-US" dirty="0"/>
              <a:t>Code: C:\code\agentic_ai\1_foundations\0_openai_api_7.py</a:t>
            </a:r>
            <a:endParaRPr lang="en-GB" dirty="0"/>
          </a:p>
        </p:txBody>
      </p:sp>
      <p:graphicFrame>
        <p:nvGraphicFramePr>
          <p:cNvPr id="4" name="Table 3">
            <a:extLst>
              <a:ext uri="{FF2B5EF4-FFF2-40B4-BE49-F238E27FC236}">
                <a16:creationId xmlns:a16="http://schemas.microsoft.com/office/drawing/2014/main" id="{70B8B42C-EAD1-B2DE-01F4-6D9FA0507700}"/>
              </a:ext>
            </a:extLst>
          </p:cNvPr>
          <p:cNvGraphicFramePr>
            <a:graphicFrameLocks noGrp="1"/>
          </p:cNvGraphicFramePr>
          <p:nvPr>
            <p:extLst>
              <p:ext uri="{D42A27DB-BD31-4B8C-83A1-F6EECF244321}">
                <p14:modId xmlns:p14="http://schemas.microsoft.com/office/powerpoint/2010/main" val="2220228795"/>
              </p:ext>
            </p:extLst>
          </p:nvPr>
        </p:nvGraphicFramePr>
        <p:xfrm>
          <a:off x="5207194" y="225365"/>
          <a:ext cx="6414761" cy="1473200"/>
        </p:xfrm>
        <a:graphic>
          <a:graphicData uri="http://schemas.openxmlformats.org/drawingml/2006/table">
            <a:tbl>
              <a:tblPr firstRow="1" bandRow="1">
                <a:tableStyleId>{5C22544A-7EE6-4342-B048-85BDC9FD1C3A}</a:tableStyleId>
              </a:tblPr>
              <a:tblGrid>
                <a:gridCol w="1235487">
                  <a:extLst>
                    <a:ext uri="{9D8B030D-6E8A-4147-A177-3AD203B41FA5}">
                      <a16:colId xmlns:a16="http://schemas.microsoft.com/office/drawing/2014/main" val="1661448237"/>
                    </a:ext>
                  </a:extLst>
                </a:gridCol>
                <a:gridCol w="2254589">
                  <a:extLst>
                    <a:ext uri="{9D8B030D-6E8A-4147-A177-3AD203B41FA5}">
                      <a16:colId xmlns:a16="http://schemas.microsoft.com/office/drawing/2014/main" val="3245511409"/>
                    </a:ext>
                  </a:extLst>
                </a:gridCol>
                <a:gridCol w="2924685">
                  <a:extLst>
                    <a:ext uri="{9D8B030D-6E8A-4147-A177-3AD203B41FA5}">
                      <a16:colId xmlns:a16="http://schemas.microsoft.com/office/drawing/2014/main" val="947548419"/>
                    </a:ext>
                  </a:extLst>
                </a:gridCol>
              </a:tblGrid>
              <a:tr h="370840">
                <a:tc>
                  <a:txBody>
                    <a:bodyPr/>
                    <a:lstStyle/>
                    <a:p>
                      <a:r>
                        <a:rPr lang="en-IN" sz="1400" dirty="0"/>
                        <a:t>Aspect</a:t>
                      </a:r>
                      <a:endParaRPr lang="en-GB" sz="1400" dirty="0"/>
                    </a:p>
                  </a:txBody>
                  <a:tcPr/>
                </a:tc>
                <a:tc>
                  <a:txBody>
                    <a:bodyPr/>
                    <a:lstStyle/>
                    <a:p>
                      <a:r>
                        <a:rPr lang="en-IN" sz="1400" dirty="0"/>
                        <a:t>Normal Code</a:t>
                      </a:r>
                      <a:endParaRPr lang="en-GB" sz="1400" dirty="0"/>
                    </a:p>
                  </a:txBody>
                  <a:tcPr/>
                </a:tc>
                <a:tc>
                  <a:txBody>
                    <a:bodyPr/>
                    <a:lstStyle/>
                    <a:p>
                      <a:r>
                        <a:rPr lang="en-IN" sz="1400" dirty="0"/>
                        <a:t>Structured Output Code</a:t>
                      </a:r>
                      <a:endParaRPr lang="en-GB" sz="1400" dirty="0"/>
                    </a:p>
                  </a:txBody>
                  <a:tcPr/>
                </a:tc>
                <a:extLst>
                  <a:ext uri="{0D108BD9-81ED-4DB2-BD59-A6C34878D82A}">
                    <a16:rowId xmlns:a16="http://schemas.microsoft.com/office/drawing/2014/main" val="5717334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dk1"/>
                          </a:solidFill>
                          <a:effectLst/>
                          <a:latin typeface="+mn-lt"/>
                          <a:ea typeface="+mn-ea"/>
                          <a:cs typeface="+mn-cs"/>
                        </a:rPr>
                        <a:t>LLM call</a:t>
                      </a:r>
                      <a:endParaRPr lang="en-GB" sz="14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kern="1200" dirty="0" err="1">
                          <a:solidFill>
                            <a:schemeClr val="dk1"/>
                          </a:solidFill>
                          <a:effectLst/>
                          <a:latin typeface="+mn-lt"/>
                          <a:ea typeface="+mn-ea"/>
                          <a:cs typeface="+mn-cs"/>
                        </a:rPr>
                        <a:t>client.responses.create</a:t>
                      </a:r>
                      <a:endParaRPr lang="en-GB" sz="14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kern="1200" dirty="0" err="1">
                          <a:solidFill>
                            <a:schemeClr val="dk1"/>
                          </a:solidFill>
                          <a:effectLst/>
                          <a:latin typeface="+mn-lt"/>
                          <a:ea typeface="+mn-ea"/>
                          <a:cs typeface="+mn-cs"/>
                        </a:rPr>
                        <a:t>client.responses.parse</a:t>
                      </a:r>
                      <a:endParaRPr lang="en-GB" sz="1400" b="0" kern="1200" dirty="0">
                        <a:solidFill>
                          <a:schemeClr val="dk1"/>
                        </a:solidFill>
                        <a:effectLst/>
                        <a:latin typeface="+mn-lt"/>
                        <a:ea typeface="+mn-ea"/>
                        <a:cs typeface="+mn-cs"/>
                      </a:endParaRPr>
                    </a:p>
                  </a:txBody>
                  <a:tcPr/>
                </a:tc>
                <a:extLst>
                  <a:ext uri="{0D108BD9-81ED-4DB2-BD59-A6C34878D82A}">
                    <a16:rowId xmlns:a16="http://schemas.microsoft.com/office/drawing/2014/main" val="1316644739"/>
                  </a:ext>
                </a:extLst>
              </a:tr>
              <a:tr h="370840">
                <a:tc>
                  <a:txBody>
                    <a:bodyPr/>
                    <a:lstStyle/>
                    <a:p>
                      <a:r>
                        <a:rPr lang="en-IN" sz="1400" dirty="0"/>
                        <a:t>Handling response</a:t>
                      </a:r>
                      <a:endParaRPr lang="en-GB" sz="1400" dirty="0"/>
                    </a:p>
                  </a:txBody>
                  <a:tcPr/>
                </a:tc>
                <a:tc>
                  <a:txBody>
                    <a:bodyPr/>
                    <a:lstStyle/>
                    <a:p>
                      <a:r>
                        <a:rPr lang="en-IN" sz="1400" dirty="0" err="1"/>
                        <a:t>response.output_text</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kern="1200" dirty="0" err="1">
                          <a:solidFill>
                            <a:schemeClr val="dk1"/>
                          </a:solidFill>
                          <a:effectLst/>
                          <a:latin typeface="+mn-lt"/>
                          <a:ea typeface="+mn-ea"/>
                          <a:cs typeface="+mn-cs"/>
                        </a:rPr>
                        <a:t>response.output_parsed</a:t>
                      </a:r>
                      <a:r>
                        <a:rPr lang="en-GB" sz="1400" b="0" kern="1200" dirty="0">
                          <a:solidFill>
                            <a:schemeClr val="dk1"/>
                          </a:solidFill>
                          <a:effectLst/>
                          <a:latin typeface="+mn-lt"/>
                          <a:ea typeface="+mn-ea"/>
                          <a:cs typeface="+mn-cs"/>
                        </a:rPr>
                        <a:t>, where </a:t>
                      </a:r>
                      <a:r>
                        <a:rPr lang="en-GB" sz="1400" b="0" i="1" kern="1200" dirty="0" err="1">
                          <a:solidFill>
                            <a:schemeClr val="dk1"/>
                          </a:solidFill>
                          <a:effectLst/>
                          <a:latin typeface="+mn-lt"/>
                          <a:ea typeface="+mn-ea"/>
                          <a:cs typeface="+mn-cs"/>
                        </a:rPr>
                        <a:t>output_parsed</a:t>
                      </a:r>
                      <a:r>
                        <a:rPr lang="en-GB" sz="1400" b="0" i="0" kern="1200" dirty="0">
                          <a:solidFill>
                            <a:schemeClr val="dk1"/>
                          </a:solidFill>
                          <a:effectLst/>
                          <a:latin typeface="+mn-lt"/>
                          <a:ea typeface="+mn-ea"/>
                          <a:cs typeface="+mn-cs"/>
                        </a:rPr>
                        <a:t> will be mapped to a schema that we have defined</a:t>
                      </a:r>
                      <a:endParaRPr lang="en-GB" sz="1400" b="0" kern="1200" dirty="0">
                        <a:solidFill>
                          <a:schemeClr val="dk1"/>
                        </a:solidFill>
                        <a:effectLst/>
                        <a:latin typeface="+mn-lt"/>
                        <a:ea typeface="+mn-ea"/>
                        <a:cs typeface="+mn-cs"/>
                      </a:endParaRPr>
                    </a:p>
                  </a:txBody>
                  <a:tcPr/>
                </a:tc>
                <a:extLst>
                  <a:ext uri="{0D108BD9-81ED-4DB2-BD59-A6C34878D82A}">
                    <a16:rowId xmlns:a16="http://schemas.microsoft.com/office/drawing/2014/main" val="741778056"/>
                  </a:ext>
                </a:extLst>
              </a:tr>
            </a:tbl>
          </a:graphicData>
        </a:graphic>
      </p:graphicFrame>
    </p:spTree>
    <p:extLst>
      <p:ext uri="{BB962C8B-B14F-4D97-AF65-F5344CB8AC3E}">
        <p14:creationId xmlns:p14="http://schemas.microsoft.com/office/powerpoint/2010/main" val="806060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25A58-06C8-E679-CD8C-31ED43A80ED5}"/>
              </a:ext>
            </a:extLst>
          </p:cNvPr>
          <p:cNvSpPr>
            <a:spLocks noGrp="1"/>
          </p:cNvSpPr>
          <p:nvPr>
            <p:ph type="title"/>
          </p:nvPr>
        </p:nvSpPr>
        <p:spPr/>
        <p:txBody>
          <a:bodyPr/>
          <a:lstStyle/>
          <a:p>
            <a:r>
              <a:rPr lang="en-IN" dirty="0"/>
              <a:t>Function Calling (Tool Calling)</a:t>
            </a:r>
            <a:endParaRPr lang="en-GB" dirty="0"/>
          </a:p>
        </p:txBody>
      </p:sp>
      <p:sp>
        <p:nvSpPr>
          <p:cNvPr id="3" name="Content Placeholder 2">
            <a:extLst>
              <a:ext uri="{FF2B5EF4-FFF2-40B4-BE49-F238E27FC236}">
                <a16:creationId xmlns:a16="http://schemas.microsoft.com/office/drawing/2014/main" id="{442F3A5E-57B4-83D5-3FA7-03554C456A9F}"/>
              </a:ext>
            </a:extLst>
          </p:cNvPr>
          <p:cNvSpPr>
            <a:spLocks noGrp="1"/>
          </p:cNvSpPr>
          <p:nvPr>
            <p:ph idx="1"/>
          </p:nvPr>
        </p:nvSpPr>
        <p:spPr/>
        <p:txBody>
          <a:bodyPr/>
          <a:lstStyle/>
          <a:p>
            <a:r>
              <a:rPr lang="en-US" b="1" dirty="0"/>
              <a:t>Function calling</a:t>
            </a:r>
            <a:r>
              <a:rPr lang="en-US" dirty="0"/>
              <a:t> (</a:t>
            </a:r>
            <a:r>
              <a:rPr lang="en-US" b="1" dirty="0"/>
              <a:t>tool calling</a:t>
            </a:r>
            <a:r>
              <a:rPr lang="en-US" dirty="0"/>
              <a:t>): Provides a powerful and flexible way for models to interface with external systems and access data outside their training data</a:t>
            </a:r>
          </a:p>
          <a:p>
            <a:r>
              <a:rPr lang="en-US" b="1" dirty="0"/>
              <a:t>Tool</a:t>
            </a:r>
            <a:r>
              <a:rPr lang="en-US" dirty="0"/>
              <a:t>: A functionality that we give to a model</a:t>
            </a:r>
          </a:p>
          <a:p>
            <a:r>
              <a:rPr lang="en-US" dirty="0"/>
              <a:t>Tool calling flow</a:t>
            </a:r>
          </a:p>
          <a:p>
            <a:pPr marL="914400" lvl="1" indent="-457200">
              <a:buFont typeface="+mj-lt"/>
              <a:buAutoNum type="arabicPeriod"/>
            </a:pPr>
            <a:r>
              <a:rPr lang="en-US" dirty="0"/>
              <a:t>Make a request to the model with the tools it can call</a:t>
            </a:r>
          </a:p>
          <a:p>
            <a:pPr marL="914400" lvl="1" indent="-457200">
              <a:buFont typeface="+mj-lt"/>
              <a:buAutoNum type="arabicPeriod"/>
            </a:pPr>
            <a:r>
              <a:rPr lang="en-US" dirty="0"/>
              <a:t>Receive a tool call from the model</a:t>
            </a:r>
          </a:p>
          <a:p>
            <a:pPr marL="914400" lvl="1" indent="-457200">
              <a:buFont typeface="+mj-lt"/>
              <a:buAutoNum type="arabicPeriod"/>
            </a:pPr>
            <a:r>
              <a:rPr lang="en-US" dirty="0"/>
              <a:t>Execute code on the application side with input from the tool call</a:t>
            </a:r>
          </a:p>
          <a:p>
            <a:pPr marL="914400" lvl="1" indent="-457200">
              <a:buFont typeface="+mj-lt"/>
              <a:buAutoNum type="arabicPeriod"/>
            </a:pPr>
            <a:r>
              <a:rPr lang="en-US" dirty="0"/>
              <a:t>Make a second request to the model with the tool output</a:t>
            </a:r>
          </a:p>
          <a:p>
            <a:pPr marL="914400" lvl="1" indent="-457200">
              <a:buFont typeface="+mj-lt"/>
              <a:buAutoNum type="arabicPeriod"/>
            </a:pPr>
            <a:r>
              <a:rPr lang="en-US" dirty="0"/>
              <a:t>Receive a final response from the model (or more tool calls)</a:t>
            </a:r>
            <a:endParaRPr lang="en-GB" dirty="0"/>
          </a:p>
        </p:txBody>
      </p:sp>
    </p:spTree>
    <p:extLst>
      <p:ext uri="{BB962C8B-B14F-4D97-AF65-F5344CB8AC3E}">
        <p14:creationId xmlns:p14="http://schemas.microsoft.com/office/powerpoint/2010/main" val="416571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8A861-802C-0E08-B392-0A70D74D300C}"/>
              </a:ext>
            </a:extLst>
          </p:cNvPr>
          <p:cNvSpPr>
            <a:spLocks noGrp="1"/>
          </p:cNvSpPr>
          <p:nvPr>
            <p:ph type="title"/>
          </p:nvPr>
        </p:nvSpPr>
        <p:spPr/>
        <p:txBody>
          <a:bodyPr/>
          <a:lstStyle/>
          <a:p>
            <a:r>
              <a:rPr lang="en-IN" dirty="0"/>
              <a:t>Tool Calling Example</a:t>
            </a:r>
            <a:endParaRPr lang="en-GB" dirty="0"/>
          </a:p>
        </p:txBody>
      </p:sp>
      <p:sp>
        <p:nvSpPr>
          <p:cNvPr id="3" name="Content Placeholder 2">
            <a:extLst>
              <a:ext uri="{FF2B5EF4-FFF2-40B4-BE49-F238E27FC236}">
                <a16:creationId xmlns:a16="http://schemas.microsoft.com/office/drawing/2014/main" id="{C321403F-17C2-A285-FAC0-188C1D22774F}"/>
              </a:ext>
            </a:extLst>
          </p:cNvPr>
          <p:cNvSpPr>
            <a:spLocks noGrp="1"/>
          </p:cNvSpPr>
          <p:nvPr>
            <p:ph idx="1"/>
          </p:nvPr>
        </p:nvSpPr>
        <p:spPr/>
        <p:txBody>
          <a:bodyPr/>
          <a:lstStyle/>
          <a:p>
            <a:r>
              <a:rPr lang="en-IN" dirty="0"/>
              <a:t>Code: 0_openai_api_9.py</a:t>
            </a:r>
            <a:endParaRPr lang="en-GB" dirty="0"/>
          </a:p>
        </p:txBody>
      </p:sp>
      <p:pic>
        <p:nvPicPr>
          <p:cNvPr id="3074" name="Picture 2" descr="Function Calling Diagram Steps">
            <a:extLst>
              <a:ext uri="{FF2B5EF4-FFF2-40B4-BE49-F238E27FC236}">
                <a16:creationId xmlns:a16="http://schemas.microsoft.com/office/drawing/2014/main" id="{116AB3A0-A3AD-1AB7-B985-9CFEB8E87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1263" y="0"/>
            <a:ext cx="47656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907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7A7EE-3546-E781-943A-F3BDF5695E9A}"/>
              </a:ext>
            </a:extLst>
          </p:cNvPr>
          <p:cNvSpPr>
            <a:spLocks noGrp="1"/>
          </p:cNvSpPr>
          <p:nvPr>
            <p:ph type="title"/>
          </p:nvPr>
        </p:nvSpPr>
        <p:spPr/>
        <p:txBody>
          <a:bodyPr/>
          <a:lstStyle/>
          <a:p>
            <a:r>
              <a:rPr lang="en-IN" dirty="0"/>
              <a:t>Interacting with LLMs Through Chat Completions API</a:t>
            </a:r>
            <a:endParaRPr lang="en-GB" dirty="0"/>
          </a:p>
        </p:txBody>
      </p:sp>
      <p:sp>
        <p:nvSpPr>
          <p:cNvPr id="3" name="Content Placeholder 2">
            <a:extLst>
              <a:ext uri="{FF2B5EF4-FFF2-40B4-BE49-F238E27FC236}">
                <a16:creationId xmlns:a16="http://schemas.microsoft.com/office/drawing/2014/main" id="{07A97816-0D3A-CC39-8E1D-42FE2ED86730}"/>
              </a:ext>
            </a:extLst>
          </p:cNvPr>
          <p:cNvSpPr>
            <a:spLocks noGrp="1"/>
          </p:cNvSpPr>
          <p:nvPr>
            <p:ph idx="1"/>
          </p:nvPr>
        </p:nvSpPr>
        <p:spPr/>
        <p:txBody>
          <a:bodyPr/>
          <a:lstStyle/>
          <a:p>
            <a:r>
              <a:rPr lang="en-US" dirty="0"/>
              <a:t>C:\code\agentic_ai\1_foundations\1_lab1.py</a:t>
            </a:r>
          </a:p>
          <a:p>
            <a:endParaRPr lang="en-US" dirty="0"/>
          </a:p>
          <a:p>
            <a:r>
              <a:rPr lang="en-US" dirty="0"/>
              <a:t>Connect with Open AI</a:t>
            </a:r>
          </a:p>
          <a:p>
            <a:r>
              <a:rPr lang="en-US" dirty="0"/>
              <a:t>Get answers to simple questions</a:t>
            </a:r>
          </a:p>
          <a:p>
            <a:r>
              <a:rPr lang="en-US" dirty="0"/>
              <a:t>Ask it to generate a challenging question</a:t>
            </a:r>
          </a:p>
          <a:p>
            <a:r>
              <a:rPr lang="en-US" dirty="0"/>
              <a:t>Ask it to answer the same challenging question</a:t>
            </a:r>
            <a:endParaRPr lang="en-GB" dirty="0"/>
          </a:p>
        </p:txBody>
      </p:sp>
    </p:spTree>
    <p:extLst>
      <p:ext uri="{BB962C8B-B14F-4D97-AF65-F5344CB8AC3E}">
        <p14:creationId xmlns:p14="http://schemas.microsoft.com/office/powerpoint/2010/main" val="149839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C4509-4C31-9532-5EE2-C2B7084999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76EB88-EE0E-33AA-5901-62C322924945}"/>
              </a:ext>
            </a:extLst>
          </p:cNvPr>
          <p:cNvSpPr>
            <a:spLocks noGrp="1"/>
          </p:cNvSpPr>
          <p:nvPr>
            <p:ph type="title"/>
          </p:nvPr>
        </p:nvSpPr>
        <p:spPr/>
        <p:txBody>
          <a:bodyPr/>
          <a:lstStyle/>
          <a:p>
            <a:r>
              <a:rPr lang="en-US" dirty="0"/>
              <a:t>Andrej </a:t>
            </a:r>
            <a:r>
              <a:rPr lang="en-US" dirty="0" err="1"/>
              <a:t>Karpathy</a:t>
            </a:r>
            <a:endParaRPr lang="en-GB" dirty="0"/>
          </a:p>
        </p:txBody>
      </p:sp>
      <p:sp>
        <p:nvSpPr>
          <p:cNvPr id="3" name="Content Placeholder 2">
            <a:extLst>
              <a:ext uri="{FF2B5EF4-FFF2-40B4-BE49-F238E27FC236}">
                <a16:creationId xmlns:a16="http://schemas.microsoft.com/office/drawing/2014/main" id="{698C232C-F17A-0235-2AA5-86FD910835FA}"/>
              </a:ext>
            </a:extLst>
          </p:cNvPr>
          <p:cNvSpPr>
            <a:spLocks noGrp="1"/>
          </p:cNvSpPr>
          <p:nvPr>
            <p:ph idx="1"/>
          </p:nvPr>
        </p:nvSpPr>
        <p:spPr/>
        <p:txBody>
          <a:bodyPr/>
          <a:lstStyle/>
          <a:p>
            <a:r>
              <a:rPr lang="en-GB" dirty="0">
                <a:hlinkClick r:id="rId2"/>
              </a:rPr>
              <a:t>https://www.youtube.com/watch?v=LCEmiRjPEtQ&amp;t=1693s</a:t>
            </a:r>
            <a:endParaRPr lang="en-GB" dirty="0"/>
          </a:p>
          <a:p>
            <a:endParaRPr lang="en-GB" dirty="0"/>
          </a:p>
        </p:txBody>
      </p:sp>
      <p:pic>
        <p:nvPicPr>
          <p:cNvPr id="5" name="Picture 4">
            <a:extLst>
              <a:ext uri="{FF2B5EF4-FFF2-40B4-BE49-F238E27FC236}">
                <a16:creationId xmlns:a16="http://schemas.microsoft.com/office/drawing/2014/main" id="{ED997DC8-838C-A59D-4B0B-A1491E8B5F3A}"/>
              </a:ext>
            </a:extLst>
          </p:cNvPr>
          <p:cNvPicPr>
            <a:picLocks noChangeAspect="1"/>
          </p:cNvPicPr>
          <p:nvPr/>
        </p:nvPicPr>
        <p:blipFill>
          <a:blip r:embed="rId3"/>
          <a:stretch>
            <a:fillRect/>
          </a:stretch>
        </p:blipFill>
        <p:spPr>
          <a:xfrm>
            <a:off x="838200" y="2336044"/>
            <a:ext cx="9190534" cy="4344716"/>
          </a:xfrm>
          <a:prstGeom prst="rect">
            <a:avLst/>
          </a:prstGeom>
        </p:spPr>
      </p:pic>
      <p:pic>
        <p:nvPicPr>
          <p:cNvPr id="8" name="Picture 7">
            <a:extLst>
              <a:ext uri="{FF2B5EF4-FFF2-40B4-BE49-F238E27FC236}">
                <a16:creationId xmlns:a16="http://schemas.microsoft.com/office/drawing/2014/main" id="{1532EE4C-F100-61A4-26F0-69C890C26408}"/>
              </a:ext>
            </a:extLst>
          </p:cNvPr>
          <p:cNvPicPr>
            <a:picLocks noChangeAspect="1"/>
          </p:cNvPicPr>
          <p:nvPr/>
        </p:nvPicPr>
        <p:blipFill>
          <a:blip r:embed="rId4"/>
          <a:stretch>
            <a:fillRect/>
          </a:stretch>
        </p:blipFill>
        <p:spPr>
          <a:xfrm>
            <a:off x="5870308" y="-101275"/>
            <a:ext cx="6117142" cy="1791963"/>
          </a:xfrm>
          <a:prstGeom prst="rect">
            <a:avLst/>
          </a:prstGeom>
        </p:spPr>
      </p:pic>
    </p:spTree>
    <p:extLst>
      <p:ext uri="{BB962C8B-B14F-4D97-AF65-F5344CB8AC3E}">
        <p14:creationId xmlns:p14="http://schemas.microsoft.com/office/powerpoint/2010/main" val="181563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9809-3A4E-FAEB-8015-D5030921A62C}"/>
              </a:ext>
            </a:extLst>
          </p:cNvPr>
          <p:cNvSpPr>
            <a:spLocks noGrp="1"/>
          </p:cNvSpPr>
          <p:nvPr>
            <p:ph type="title"/>
          </p:nvPr>
        </p:nvSpPr>
        <p:spPr/>
        <p:txBody>
          <a:bodyPr/>
          <a:lstStyle/>
          <a:p>
            <a:r>
              <a:rPr lang="en-US" dirty="0"/>
              <a:t>OpenAI Chat Completions API</a:t>
            </a:r>
            <a:endParaRPr lang="en-GB" dirty="0"/>
          </a:p>
        </p:txBody>
      </p:sp>
      <p:sp>
        <p:nvSpPr>
          <p:cNvPr id="3" name="Content Placeholder 2">
            <a:extLst>
              <a:ext uri="{FF2B5EF4-FFF2-40B4-BE49-F238E27FC236}">
                <a16:creationId xmlns:a16="http://schemas.microsoft.com/office/drawing/2014/main" id="{E66C4DAD-C322-5FD0-6508-FEEB79B254AD}"/>
              </a:ext>
            </a:extLst>
          </p:cNvPr>
          <p:cNvSpPr>
            <a:spLocks noGrp="1"/>
          </p:cNvSpPr>
          <p:nvPr>
            <p:ph idx="1"/>
          </p:nvPr>
        </p:nvSpPr>
        <p:spPr/>
        <p:txBody>
          <a:bodyPr>
            <a:normAutofit lnSpcReduction="10000"/>
          </a:bodyPr>
          <a:lstStyle/>
          <a:p>
            <a:r>
              <a:rPr lang="en-US" dirty="0"/>
              <a:t>Fundamental engine that powers all the other frameworks, where </a:t>
            </a:r>
            <a:r>
              <a:rPr lang="en-GB" dirty="0"/>
              <a:t>actual "thinking" happens</a:t>
            </a:r>
          </a:p>
          <a:p>
            <a:r>
              <a:rPr lang="en-US" dirty="0"/>
              <a:t>Frameworks = body, OpenAI Chat Completions API = brain</a:t>
            </a:r>
          </a:p>
          <a:p>
            <a:r>
              <a:rPr lang="en-US" dirty="0"/>
              <a:t>Example: LangGraph</a:t>
            </a:r>
          </a:p>
          <a:p>
            <a:pPr lvl="1"/>
            <a:r>
              <a:rPr lang="en-US" dirty="0"/>
              <a:t>Uses the OpenAI Chat Completions API within its </a:t>
            </a:r>
            <a:r>
              <a:rPr lang="en-US" i="1" dirty="0"/>
              <a:t>nodes</a:t>
            </a:r>
          </a:p>
          <a:p>
            <a:pPr lvl="1"/>
            <a:r>
              <a:rPr lang="en-US" dirty="0"/>
              <a:t>One node = A step in the workflow (e.g. plan/search/generate)</a:t>
            </a:r>
          </a:p>
          <a:p>
            <a:pPr lvl="1"/>
            <a:r>
              <a:rPr lang="en-US" dirty="0"/>
              <a:t>When a node needs to generate text or make a decision, it makes a call to Open AI Chat Completions API</a:t>
            </a:r>
          </a:p>
          <a:p>
            <a:pPr lvl="1"/>
            <a:r>
              <a:rPr lang="en-US" dirty="0"/>
              <a:t>The API processes the prompt (which includes the conversation history and tool instructions) and returns a response</a:t>
            </a:r>
          </a:p>
          <a:p>
            <a:pPr lvl="1"/>
            <a:r>
              <a:rPr lang="en-US" dirty="0"/>
              <a:t>The node uses it to decide the next step in the graph</a:t>
            </a:r>
          </a:p>
          <a:p>
            <a:endParaRPr lang="en-GB" dirty="0"/>
          </a:p>
        </p:txBody>
      </p:sp>
    </p:spTree>
    <p:extLst>
      <p:ext uri="{BB962C8B-B14F-4D97-AF65-F5344CB8AC3E}">
        <p14:creationId xmlns:p14="http://schemas.microsoft.com/office/powerpoint/2010/main" val="1431936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BBB9-D3B4-22D4-84D0-6773A9B4A0AE}"/>
              </a:ext>
            </a:extLst>
          </p:cNvPr>
          <p:cNvSpPr>
            <a:spLocks noGrp="1"/>
          </p:cNvSpPr>
          <p:nvPr>
            <p:ph type="title"/>
          </p:nvPr>
        </p:nvSpPr>
        <p:spPr/>
        <p:txBody>
          <a:bodyPr/>
          <a:lstStyle/>
          <a:p>
            <a:r>
              <a:rPr lang="en-IN" dirty="0"/>
              <a:t>Syntax Explanation</a:t>
            </a:r>
            <a:endParaRPr lang="en-GB" dirty="0"/>
          </a:p>
        </p:txBody>
      </p:sp>
      <p:sp>
        <p:nvSpPr>
          <p:cNvPr id="3" name="Content Placeholder 2">
            <a:extLst>
              <a:ext uri="{FF2B5EF4-FFF2-40B4-BE49-F238E27FC236}">
                <a16:creationId xmlns:a16="http://schemas.microsoft.com/office/drawing/2014/main" id="{5477B3CD-17D4-5D6E-2019-46266552BCA2}"/>
              </a:ext>
            </a:extLst>
          </p:cNvPr>
          <p:cNvSpPr>
            <a:spLocks noGrp="1"/>
          </p:cNvSpPr>
          <p:nvPr>
            <p:ph idx="1"/>
          </p:nvPr>
        </p:nvSpPr>
        <p:spPr/>
        <p:txBody>
          <a:bodyPr>
            <a:normAutofit/>
          </a:bodyPr>
          <a:lstStyle/>
          <a:p>
            <a:r>
              <a:rPr lang="en-GB" sz="2000" dirty="0">
                <a:solidFill>
                  <a:srgbClr val="7030A0"/>
                </a:solidFill>
              </a:rPr>
              <a:t>from </a:t>
            </a:r>
            <a:r>
              <a:rPr lang="en-GB" sz="2000" dirty="0" err="1">
                <a:solidFill>
                  <a:srgbClr val="7030A0"/>
                </a:solidFill>
              </a:rPr>
              <a:t>openai</a:t>
            </a:r>
            <a:r>
              <a:rPr lang="en-GB" sz="2000" dirty="0">
                <a:solidFill>
                  <a:srgbClr val="7030A0"/>
                </a:solidFill>
              </a:rPr>
              <a:t> import OpenAI</a:t>
            </a:r>
          </a:p>
          <a:p>
            <a:r>
              <a:rPr lang="en-GB" sz="2000" dirty="0" err="1">
                <a:solidFill>
                  <a:srgbClr val="7030A0"/>
                </a:solidFill>
              </a:rPr>
              <a:t>openai</a:t>
            </a:r>
            <a:r>
              <a:rPr lang="en-GB" sz="2000" dirty="0">
                <a:solidFill>
                  <a:srgbClr val="7030A0"/>
                </a:solidFill>
              </a:rPr>
              <a:t> = OpenAI()</a:t>
            </a:r>
          </a:p>
          <a:p>
            <a:endParaRPr lang="en-GB" sz="2000" dirty="0">
              <a:solidFill>
                <a:srgbClr val="7030A0"/>
              </a:solidFill>
            </a:endParaRPr>
          </a:p>
          <a:p>
            <a:r>
              <a:rPr lang="en-GB" sz="2000" dirty="0">
                <a:solidFill>
                  <a:srgbClr val="7030A0"/>
                </a:solidFill>
              </a:rPr>
              <a:t>response = </a:t>
            </a:r>
            <a:r>
              <a:rPr lang="en-GB" sz="2000" dirty="0" err="1">
                <a:solidFill>
                  <a:srgbClr val="7030A0"/>
                </a:solidFill>
              </a:rPr>
              <a:t>openai.chat.completions.create</a:t>
            </a:r>
            <a:r>
              <a:rPr lang="en-GB" sz="2000" dirty="0">
                <a:solidFill>
                  <a:srgbClr val="7030A0"/>
                </a:solidFill>
              </a:rPr>
              <a:t>(</a:t>
            </a:r>
          </a:p>
          <a:p>
            <a:r>
              <a:rPr lang="en-GB" sz="2000" dirty="0">
                <a:solidFill>
                  <a:srgbClr val="7030A0"/>
                </a:solidFill>
              </a:rPr>
              <a:t>    model="gpt-4.1-mini",</a:t>
            </a:r>
          </a:p>
          <a:p>
            <a:r>
              <a:rPr lang="en-GB" sz="2000" dirty="0">
                <a:solidFill>
                  <a:srgbClr val="7030A0"/>
                </a:solidFill>
              </a:rPr>
              <a:t>    messages=messages</a:t>
            </a:r>
          </a:p>
          <a:p>
            <a:r>
              <a:rPr lang="en-GB" sz="2000" dirty="0">
                <a:solidFill>
                  <a:srgbClr val="7030A0"/>
                </a:solidFill>
              </a:rPr>
              <a:t>)</a:t>
            </a:r>
          </a:p>
          <a:p>
            <a:endParaRPr lang="en-GB" sz="2000" dirty="0"/>
          </a:p>
          <a:p>
            <a:endParaRPr lang="en-GB" sz="2000" dirty="0"/>
          </a:p>
        </p:txBody>
      </p:sp>
      <p:graphicFrame>
        <p:nvGraphicFramePr>
          <p:cNvPr id="4" name="Table 3">
            <a:extLst>
              <a:ext uri="{FF2B5EF4-FFF2-40B4-BE49-F238E27FC236}">
                <a16:creationId xmlns:a16="http://schemas.microsoft.com/office/drawing/2014/main" id="{E76B6895-26C4-55AF-B1B3-053F11E51692}"/>
              </a:ext>
            </a:extLst>
          </p:cNvPr>
          <p:cNvGraphicFramePr>
            <a:graphicFrameLocks noGrp="1"/>
          </p:cNvGraphicFramePr>
          <p:nvPr>
            <p:extLst>
              <p:ext uri="{D42A27DB-BD31-4B8C-83A1-F6EECF244321}">
                <p14:modId xmlns:p14="http://schemas.microsoft.com/office/powerpoint/2010/main" val="3855573985"/>
              </p:ext>
            </p:extLst>
          </p:nvPr>
        </p:nvGraphicFramePr>
        <p:xfrm>
          <a:off x="6096000" y="800894"/>
          <a:ext cx="5888340" cy="3200400"/>
        </p:xfrm>
        <a:graphic>
          <a:graphicData uri="http://schemas.openxmlformats.org/drawingml/2006/table">
            <a:tbl>
              <a:tblPr/>
              <a:tblGrid>
                <a:gridCol w="1912561">
                  <a:extLst>
                    <a:ext uri="{9D8B030D-6E8A-4147-A177-3AD203B41FA5}">
                      <a16:colId xmlns:a16="http://schemas.microsoft.com/office/drawing/2014/main" val="1743699641"/>
                    </a:ext>
                  </a:extLst>
                </a:gridCol>
                <a:gridCol w="3975779">
                  <a:extLst>
                    <a:ext uri="{9D8B030D-6E8A-4147-A177-3AD203B41FA5}">
                      <a16:colId xmlns:a16="http://schemas.microsoft.com/office/drawing/2014/main" val="575887517"/>
                    </a:ext>
                  </a:extLst>
                </a:gridCol>
              </a:tblGrid>
              <a:tr h="0">
                <a:tc>
                  <a:txBody>
                    <a:bodyPr/>
                    <a:lstStyle/>
                    <a:p>
                      <a:pPr>
                        <a:buNone/>
                      </a:pPr>
                      <a:r>
                        <a:rPr lang="en-GB" b="1" dirty="0"/>
                        <a:t>Part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buNone/>
                      </a:pPr>
                      <a:r>
                        <a:rPr lang="en-GB" b="1" dirty="0"/>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03229838"/>
                  </a:ext>
                </a:extLst>
              </a:tr>
              <a:tr h="0">
                <a:tc>
                  <a:txBody>
                    <a:bodyPr/>
                    <a:lstStyle/>
                    <a:p>
                      <a:pPr>
                        <a:buNone/>
                      </a:pPr>
                      <a:r>
                        <a:rPr lang="en-GB" b="1" dirty="0" err="1"/>
                        <a:t>openai</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buNone/>
                      </a:pPr>
                      <a:r>
                        <a:rPr lang="en-US" dirty="0"/>
                        <a:t>Client object created earlier, holds the API key and connection settings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66331743"/>
                  </a:ext>
                </a:extLst>
              </a:tr>
              <a:tr h="0">
                <a:tc>
                  <a:txBody>
                    <a:bodyPr/>
                    <a:lstStyle/>
                    <a:p>
                      <a:pPr>
                        <a:buNone/>
                      </a:pPr>
                      <a:r>
                        <a:rPr lang="en-GB" b="1"/>
                        <a:t>.chat</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buNone/>
                      </a:pPr>
                      <a:r>
                        <a:rPr lang="en-US" dirty="0"/>
                        <a:t>Refers to the Chat API endpoint, used for conversational models (e.g., GPT-4)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75557691"/>
                  </a:ext>
                </a:extLst>
              </a:tr>
              <a:tr h="0">
                <a:tc>
                  <a:txBody>
                    <a:bodyPr/>
                    <a:lstStyle/>
                    <a:p>
                      <a:pPr>
                        <a:buNone/>
                      </a:pPr>
                      <a:r>
                        <a:rPr lang="en-GB" b="1"/>
                        <a:t>.completions</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buNone/>
                      </a:pPr>
                      <a:r>
                        <a:rPr lang="en-US" dirty="0"/>
                        <a:t>Specifies that we want GPT to generate a </a:t>
                      </a:r>
                      <a:r>
                        <a:rPr lang="en-US" b="1" dirty="0"/>
                        <a:t>completion</a:t>
                      </a:r>
                      <a:r>
                        <a:rPr lang="en-US" dirty="0"/>
                        <a:t> (reply) to a list of chat messages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71284473"/>
                  </a:ext>
                </a:extLst>
              </a:tr>
              <a:tr h="0">
                <a:tc>
                  <a:txBody>
                    <a:bodyPr/>
                    <a:lstStyle/>
                    <a:p>
                      <a:pPr>
                        <a:buNone/>
                      </a:pPr>
                      <a:r>
                        <a:rPr lang="en-GB" b="1"/>
                        <a:t>.create(… )</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buNone/>
                      </a:pPr>
                      <a:r>
                        <a:rPr lang="en-US" dirty="0"/>
                        <a:t>Executes the request by sending it to the API and returns the response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602134298"/>
                  </a:ext>
                </a:extLst>
              </a:tr>
            </a:tbl>
          </a:graphicData>
        </a:graphic>
      </p:graphicFrame>
      <p:sp>
        <p:nvSpPr>
          <p:cNvPr id="5" name="TextBox 4">
            <a:extLst>
              <a:ext uri="{FF2B5EF4-FFF2-40B4-BE49-F238E27FC236}">
                <a16:creationId xmlns:a16="http://schemas.microsoft.com/office/drawing/2014/main" id="{EB0E96D0-87BD-62D0-1427-C31037154812}"/>
              </a:ext>
            </a:extLst>
          </p:cNvPr>
          <p:cNvSpPr txBox="1"/>
          <p:nvPr/>
        </p:nvSpPr>
        <p:spPr>
          <a:xfrm>
            <a:off x="3825123" y="4334442"/>
            <a:ext cx="5744666" cy="369332"/>
          </a:xfrm>
          <a:prstGeom prst="rect">
            <a:avLst/>
          </a:prstGeom>
          <a:solidFill>
            <a:schemeClr val="accent6">
              <a:lumMod val="20000"/>
              <a:lumOff val="80000"/>
            </a:schemeClr>
          </a:solidFill>
        </p:spPr>
        <p:txBody>
          <a:bodyPr wrap="square" rtlCol="0">
            <a:spAutoFit/>
          </a:bodyPr>
          <a:lstStyle/>
          <a:p>
            <a:r>
              <a:rPr lang="en-IN" dirty="0"/>
              <a:t>What it returns: a </a:t>
            </a:r>
            <a:r>
              <a:rPr lang="en-IN" b="1" dirty="0" err="1"/>
              <a:t>ChatCompletion</a:t>
            </a:r>
            <a:r>
              <a:rPr lang="en-IN" dirty="0"/>
              <a:t> object that contains …</a:t>
            </a:r>
            <a:endParaRPr lang="en-GB" dirty="0"/>
          </a:p>
        </p:txBody>
      </p:sp>
      <p:graphicFrame>
        <p:nvGraphicFramePr>
          <p:cNvPr id="6" name="Table 5">
            <a:extLst>
              <a:ext uri="{FF2B5EF4-FFF2-40B4-BE49-F238E27FC236}">
                <a16:creationId xmlns:a16="http://schemas.microsoft.com/office/drawing/2014/main" id="{BC8F1B69-36EC-4572-1110-2AEF98123865}"/>
              </a:ext>
            </a:extLst>
          </p:cNvPr>
          <p:cNvGraphicFramePr>
            <a:graphicFrameLocks noGrp="1"/>
          </p:cNvGraphicFramePr>
          <p:nvPr>
            <p:extLst>
              <p:ext uri="{D42A27DB-BD31-4B8C-83A1-F6EECF244321}">
                <p14:modId xmlns:p14="http://schemas.microsoft.com/office/powerpoint/2010/main" val="2556408540"/>
              </p:ext>
            </p:extLst>
          </p:nvPr>
        </p:nvGraphicFramePr>
        <p:xfrm>
          <a:off x="1270969" y="4703774"/>
          <a:ext cx="10515600" cy="1828800"/>
        </p:xfrm>
        <a:graphic>
          <a:graphicData uri="http://schemas.openxmlformats.org/drawingml/2006/table">
            <a:tbl>
              <a:tblPr/>
              <a:tblGrid>
                <a:gridCol w="3824542">
                  <a:extLst>
                    <a:ext uri="{9D8B030D-6E8A-4147-A177-3AD203B41FA5}">
                      <a16:colId xmlns:a16="http://schemas.microsoft.com/office/drawing/2014/main" val="3684275321"/>
                    </a:ext>
                  </a:extLst>
                </a:gridCol>
                <a:gridCol w="6691058">
                  <a:extLst>
                    <a:ext uri="{9D8B030D-6E8A-4147-A177-3AD203B41FA5}">
                      <a16:colId xmlns:a16="http://schemas.microsoft.com/office/drawing/2014/main" val="3677119366"/>
                    </a:ext>
                  </a:extLst>
                </a:gridCol>
              </a:tblGrid>
              <a:tr h="0">
                <a:tc>
                  <a:txBody>
                    <a:bodyPr/>
                    <a:lstStyle/>
                    <a:p>
                      <a:pPr>
                        <a:buNone/>
                      </a:pPr>
                      <a:r>
                        <a:rPr lang="en-GB" b="1" dirty="0"/>
                        <a:t>Attribute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buNone/>
                      </a:pPr>
                      <a:r>
                        <a:rPr lang="en-GB" b="1" dirty="0"/>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93173817"/>
                  </a:ext>
                </a:extLst>
              </a:tr>
              <a:tr h="0">
                <a:tc>
                  <a:txBody>
                    <a:bodyPr/>
                    <a:lstStyle/>
                    <a:p>
                      <a:pPr>
                        <a:buNone/>
                      </a:pPr>
                      <a:r>
                        <a:rPr lang="en-GB" b="1"/>
                        <a:t>response.id</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buNone/>
                      </a:pPr>
                      <a:r>
                        <a:rPr lang="en-US" dirty="0"/>
                        <a:t>Unique request ID assigned by the API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77978032"/>
                  </a:ext>
                </a:extLst>
              </a:tr>
              <a:tr h="0">
                <a:tc>
                  <a:txBody>
                    <a:bodyPr/>
                    <a:lstStyle/>
                    <a:p>
                      <a:pPr>
                        <a:buNone/>
                      </a:pPr>
                      <a:r>
                        <a:rPr lang="en-GB" b="1"/>
                        <a:t>response.model</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buNone/>
                      </a:pPr>
                      <a:r>
                        <a:rPr lang="en-US" dirty="0"/>
                        <a:t>The model that generated the response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41881997"/>
                  </a:ext>
                </a:extLst>
              </a:tr>
              <a:tr h="0">
                <a:tc>
                  <a:txBody>
                    <a:bodyPr/>
                    <a:lstStyle/>
                    <a:p>
                      <a:pPr>
                        <a:buNone/>
                      </a:pPr>
                      <a:r>
                        <a:rPr lang="en-GB" b="1"/>
                        <a:t>response.choices</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buNone/>
                      </a:pPr>
                      <a:r>
                        <a:rPr lang="en-US" dirty="0"/>
                        <a:t>A list of outputs (can be one or multiple, depending on request)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27619768"/>
                  </a:ext>
                </a:extLst>
              </a:tr>
              <a:tr h="0">
                <a:tc>
                  <a:txBody>
                    <a:bodyPr/>
                    <a:lstStyle/>
                    <a:p>
                      <a:pPr>
                        <a:buNone/>
                      </a:pPr>
                      <a:r>
                        <a:rPr lang="fr-FR" b="1"/>
                        <a:t>response.choices[0].message.content</a:t>
                      </a:r>
                      <a:endParaRPr lang="fr-F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buNone/>
                      </a:pPr>
                      <a:r>
                        <a:rPr lang="en-US" dirty="0"/>
                        <a:t>The actual text reply from the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50304764"/>
                  </a:ext>
                </a:extLst>
              </a:tr>
            </a:tbl>
          </a:graphicData>
        </a:graphic>
      </p:graphicFrame>
    </p:spTree>
    <p:extLst>
      <p:ext uri="{BB962C8B-B14F-4D97-AF65-F5344CB8AC3E}">
        <p14:creationId xmlns:p14="http://schemas.microsoft.com/office/powerpoint/2010/main" val="1210610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B0006-CF6B-4210-B4A0-F26713D7DC41}"/>
              </a:ext>
            </a:extLst>
          </p:cNvPr>
          <p:cNvSpPr>
            <a:spLocks noGrp="1"/>
          </p:cNvSpPr>
          <p:nvPr>
            <p:ph type="title"/>
          </p:nvPr>
        </p:nvSpPr>
        <p:spPr/>
        <p:txBody>
          <a:bodyPr/>
          <a:lstStyle/>
          <a:p>
            <a:r>
              <a:rPr lang="en-IN" dirty="0"/>
              <a:t>Chat Completions API (What We Used)</a:t>
            </a:r>
          </a:p>
        </p:txBody>
      </p:sp>
      <p:sp>
        <p:nvSpPr>
          <p:cNvPr id="3" name="Content Placeholder 2">
            <a:extLst>
              <a:ext uri="{FF2B5EF4-FFF2-40B4-BE49-F238E27FC236}">
                <a16:creationId xmlns:a16="http://schemas.microsoft.com/office/drawing/2014/main" id="{3C8E0752-39E0-2F78-85BC-44CE916F88CB}"/>
              </a:ext>
            </a:extLst>
          </p:cNvPr>
          <p:cNvSpPr>
            <a:spLocks noGrp="1"/>
          </p:cNvSpPr>
          <p:nvPr>
            <p:ph idx="1"/>
          </p:nvPr>
        </p:nvSpPr>
        <p:spPr/>
        <p:txBody>
          <a:bodyPr>
            <a:normAutofit/>
          </a:bodyPr>
          <a:lstStyle/>
          <a:p>
            <a:r>
              <a:rPr lang="en-US" b="1" dirty="0"/>
              <a:t>Stateless</a:t>
            </a:r>
            <a:r>
              <a:rPr lang="en-US" dirty="0"/>
              <a:t> request/response</a:t>
            </a:r>
          </a:p>
          <a:p>
            <a:r>
              <a:rPr lang="en-US" dirty="0"/>
              <a:t>We send a list of messages (system, user, </a:t>
            </a:r>
            <a:r>
              <a:rPr lang="en-US" dirty="0" err="1"/>
              <a:t>etc</a:t>
            </a:r>
            <a:r>
              <a:rPr lang="en-US" dirty="0"/>
              <a:t>) → model → get a reply</a:t>
            </a:r>
          </a:p>
          <a:p>
            <a:r>
              <a:rPr lang="en-US" dirty="0"/>
              <a:t>Each call is independent; the model does not remember beyond what we include in messages</a:t>
            </a:r>
          </a:p>
          <a:p>
            <a:r>
              <a:rPr lang="en-US" dirty="0"/>
              <a:t>Good for one-shot things: summarization, translation, classification, </a:t>
            </a:r>
            <a:r>
              <a:rPr lang="en-US" dirty="0" err="1"/>
              <a:t>etc</a:t>
            </a:r>
            <a:endParaRPr lang="en-US" dirty="0"/>
          </a:p>
          <a:p>
            <a:r>
              <a:rPr lang="en-US" dirty="0"/>
              <a:t>Analogy: like asking a calculator a single question and getting an answer</a:t>
            </a:r>
          </a:p>
          <a:p>
            <a:r>
              <a:rPr lang="en-US" dirty="0"/>
              <a:t>To make it more </a:t>
            </a:r>
            <a:r>
              <a:rPr lang="en-US" i="1" dirty="0"/>
              <a:t>agentic</a:t>
            </a:r>
            <a:r>
              <a:rPr lang="en-US" dirty="0"/>
              <a:t>, we need to use the Agent API</a:t>
            </a:r>
            <a:endParaRPr lang="en-IN" dirty="0"/>
          </a:p>
        </p:txBody>
      </p:sp>
    </p:spTree>
    <p:extLst>
      <p:ext uri="{BB962C8B-B14F-4D97-AF65-F5344CB8AC3E}">
        <p14:creationId xmlns:p14="http://schemas.microsoft.com/office/powerpoint/2010/main" val="2117532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8938-DF7F-9421-E97E-3D56C245539F}"/>
              </a:ext>
            </a:extLst>
          </p:cNvPr>
          <p:cNvSpPr>
            <a:spLocks noGrp="1"/>
          </p:cNvSpPr>
          <p:nvPr>
            <p:ph type="title"/>
          </p:nvPr>
        </p:nvSpPr>
        <p:spPr/>
        <p:txBody>
          <a:bodyPr/>
          <a:lstStyle/>
          <a:p>
            <a:r>
              <a:rPr lang="en-IN" dirty="0"/>
              <a:t>Agent API (What We Will Now Use)</a:t>
            </a:r>
          </a:p>
        </p:txBody>
      </p:sp>
      <p:sp>
        <p:nvSpPr>
          <p:cNvPr id="3" name="Content Placeholder 2">
            <a:extLst>
              <a:ext uri="{FF2B5EF4-FFF2-40B4-BE49-F238E27FC236}">
                <a16:creationId xmlns:a16="http://schemas.microsoft.com/office/drawing/2014/main" id="{CCA50C13-B7EA-FDC2-AD3E-6C05B5201EF4}"/>
              </a:ext>
            </a:extLst>
          </p:cNvPr>
          <p:cNvSpPr>
            <a:spLocks noGrp="1"/>
          </p:cNvSpPr>
          <p:nvPr>
            <p:ph idx="1"/>
          </p:nvPr>
        </p:nvSpPr>
        <p:spPr/>
        <p:txBody>
          <a:bodyPr>
            <a:normAutofit fontScale="92500" lnSpcReduction="10000"/>
          </a:bodyPr>
          <a:lstStyle/>
          <a:p>
            <a:r>
              <a:rPr lang="en-US" b="1" dirty="0"/>
              <a:t>Stateful</a:t>
            </a:r>
            <a:r>
              <a:rPr lang="en-US" dirty="0"/>
              <a:t>, orchestrated agent</a:t>
            </a:r>
          </a:p>
          <a:p>
            <a:r>
              <a:rPr lang="en-US" dirty="0"/>
              <a:t>We define an Agent (with name, instructions, model)</a:t>
            </a:r>
          </a:p>
          <a:p>
            <a:r>
              <a:rPr lang="en-US" dirty="0"/>
              <a:t>The </a:t>
            </a:r>
            <a:r>
              <a:rPr lang="en-US" b="1" dirty="0"/>
              <a:t>Runner </a:t>
            </a:r>
            <a:r>
              <a:rPr lang="en-US" dirty="0"/>
              <a:t>can manage multiple turns, tools, tracing, and even longer tasks</a:t>
            </a:r>
          </a:p>
          <a:p>
            <a:r>
              <a:rPr lang="en-US" dirty="0"/>
              <a:t>Asynchronous (</a:t>
            </a:r>
            <a:r>
              <a:rPr lang="en-US" dirty="0" err="1"/>
              <a:t>asyncio</a:t>
            </a:r>
            <a:r>
              <a:rPr lang="en-US" dirty="0"/>
              <a:t>), because agents may call tools or take multiple steps before producing the final output</a:t>
            </a:r>
          </a:p>
          <a:p>
            <a:r>
              <a:rPr lang="en-US" dirty="0"/>
              <a:t>Built for </a:t>
            </a:r>
            <a:r>
              <a:rPr lang="en-US" b="1" dirty="0"/>
              <a:t>agentic workflows </a:t>
            </a:r>
            <a:r>
              <a:rPr lang="en-US" dirty="0"/>
              <a:t>(reasoning, planning, calling APIs, chaining steps)</a:t>
            </a:r>
          </a:p>
          <a:p>
            <a:r>
              <a:rPr lang="en-US" dirty="0"/>
              <a:t>Analogy: Like hiring a personal assistant who can keep track of context, use tools, and work until the job is done</a:t>
            </a:r>
          </a:p>
          <a:p>
            <a:r>
              <a:rPr lang="en-US" dirty="0"/>
              <a:t>Code: </a:t>
            </a:r>
            <a:r>
              <a:rPr lang="it-IT" dirty="0"/>
              <a:t>C:\code\agentic_ai\2_openai\1_lab1.py</a:t>
            </a:r>
            <a:endParaRPr lang="en-IN" dirty="0"/>
          </a:p>
        </p:txBody>
      </p:sp>
    </p:spTree>
    <p:extLst>
      <p:ext uri="{BB962C8B-B14F-4D97-AF65-F5344CB8AC3E}">
        <p14:creationId xmlns:p14="http://schemas.microsoft.com/office/powerpoint/2010/main" val="3702639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7833F-35C5-839D-0599-0CCABF0E7759}"/>
              </a:ext>
            </a:extLst>
          </p:cNvPr>
          <p:cNvSpPr>
            <a:spLocks noGrp="1"/>
          </p:cNvSpPr>
          <p:nvPr>
            <p:ph type="title"/>
          </p:nvPr>
        </p:nvSpPr>
        <p:spPr/>
        <p:txBody>
          <a:bodyPr/>
          <a:lstStyle/>
          <a:p>
            <a:r>
              <a:rPr lang="en-IN" dirty="0"/>
              <a:t>Code Explanation</a:t>
            </a:r>
          </a:p>
        </p:txBody>
      </p:sp>
      <p:sp>
        <p:nvSpPr>
          <p:cNvPr id="3" name="Content Placeholder 2">
            <a:extLst>
              <a:ext uri="{FF2B5EF4-FFF2-40B4-BE49-F238E27FC236}">
                <a16:creationId xmlns:a16="http://schemas.microsoft.com/office/drawing/2014/main" id="{D47F6781-0A44-26F9-9C6C-B6E14BAA80CA}"/>
              </a:ext>
            </a:extLst>
          </p:cNvPr>
          <p:cNvSpPr>
            <a:spLocks noGrp="1"/>
          </p:cNvSpPr>
          <p:nvPr>
            <p:ph idx="1"/>
          </p:nvPr>
        </p:nvSpPr>
        <p:spPr/>
        <p:txBody>
          <a:bodyPr>
            <a:normAutofit fontScale="92500" lnSpcReduction="10000"/>
          </a:bodyPr>
          <a:lstStyle/>
          <a:p>
            <a:r>
              <a:rPr lang="en-US" b="1" dirty="0"/>
              <a:t>agents </a:t>
            </a:r>
            <a:r>
              <a:rPr lang="en-US" dirty="0"/>
              <a:t>(from </a:t>
            </a:r>
            <a:r>
              <a:rPr lang="en-US" dirty="0" err="1"/>
              <a:t>openai</a:t>
            </a:r>
            <a:r>
              <a:rPr lang="en-US" dirty="0"/>
              <a:t>-agents) → provides the Agent API:</a:t>
            </a:r>
          </a:p>
          <a:p>
            <a:pPr lvl="1"/>
            <a:r>
              <a:rPr lang="en-US" dirty="0"/>
              <a:t>Agent: defines the role/persona of the agent</a:t>
            </a:r>
          </a:p>
          <a:p>
            <a:pPr lvl="1"/>
            <a:r>
              <a:rPr lang="en-US" dirty="0"/>
              <a:t>Runner: executes the agent with a prompt and manages the interaction</a:t>
            </a:r>
          </a:p>
          <a:p>
            <a:pPr lvl="1"/>
            <a:r>
              <a:rPr lang="en-US" dirty="0"/>
              <a:t>trace: context manager for logging/observability of a task (like “what step is happening”)</a:t>
            </a:r>
          </a:p>
          <a:p>
            <a:r>
              <a:rPr lang="en-US" b="1" dirty="0" err="1"/>
              <a:t>asyncio</a:t>
            </a:r>
            <a:r>
              <a:rPr lang="en-US" dirty="0"/>
              <a:t> → lets us run </a:t>
            </a:r>
            <a:r>
              <a:rPr lang="en-US" b="1" dirty="0"/>
              <a:t>async </a:t>
            </a:r>
            <a:r>
              <a:rPr lang="en-US" dirty="0"/>
              <a:t>functions (because agents may need multiple steps, tool calls, </a:t>
            </a:r>
            <a:r>
              <a:rPr lang="en-US" dirty="0" err="1"/>
              <a:t>etc</a:t>
            </a:r>
            <a:r>
              <a:rPr lang="en-US" dirty="0"/>
              <a:t>)</a:t>
            </a:r>
          </a:p>
          <a:p>
            <a:pPr lvl="1"/>
            <a:r>
              <a:rPr lang="en-US" dirty="0" err="1"/>
              <a:t>asyncio</a:t>
            </a:r>
            <a:r>
              <a:rPr lang="en-US" dirty="0"/>
              <a:t>: A Python library that helps us write programs that run many tasks concurrently (at the same time) without using threads or processes</a:t>
            </a:r>
          </a:p>
          <a:p>
            <a:pPr lvl="1"/>
            <a:r>
              <a:rPr lang="en-US" dirty="0"/>
              <a:t>Instead of waiting for one task to finish before starting another, it allows Python to pause a task while it is waiting (e.g., for input/output) and switch to another task</a:t>
            </a:r>
          </a:p>
          <a:p>
            <a:pPr lvl="1"/>
            <a:r>
              <a:rPr lang="en-US" dirty="0"/>
              <a:t>Summary: Used for </a:t>
            </a:r>
            <a:r>
              <a:rPr lang="en-US" b="1" dirty="0"/>
              <a:t>asynchronous programming </a:t>
            </a:r>
            <a:r>
              <a:rPr lang="en-US" dirty="0"/>
              <a:t>in Python*</a:t>
            </a:r>
            <a:endParaRPr lang="en-IN" dirty="0"/>
          </a:p>
        </p:txBody>
      </p:sp>
    </p:spTree>
    <p:extLst>
      <p:ext uri="{BB962C8B-B14F-4D97-AF65-F5344CB8AC3E}">
        <p14:creationId xmlns:p14="http://schemas.microsoft.com/office/powerpoint/2010/main" val="2604686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5A0C-3F7B-9A8E-8C4F-6943C6735051}"/>
              </a:ext>
            </a:extLst>
          </p:cNvPr>
          <p:cNvSpPr>
            <a:spLocks noGrp="1"/>
          </p:cNvSpPr>
          <p:nvPr>
            <p:ph type="title"/>
          </p:nvPr>
        </p:nvSpPr>
        <p:spPr/>
        <p:txBody>
          <a:bodyPr/>
          <a:lstStyle/>
          <a:p>
            <a:r>
              <a:rPr lang="en-IN" dirty="0"/>
              <a:t>Why </a:t>
            </a:r>
            <a:r>
              <a:rPr lang="en-IN" dirty="0" err="1"/>
              <a:t>asyncio</a:t>
            </a:r>
            <a:r>
              <a:rPr lang="en-IN" dirty="0"/>
              <a:t>?</a:t>
            </a:r>
          </a:p>
        </p:txBody>
      </p:sp>
      <p:sp>
        <p:nvSpPr>
          <p:cNvPr id="3" name="Content Placeholder 2">
            <a:extLst>
              <a:ext uri="{FF2B5EF4-FFF2-40B4-BE49-F238E27FC236}">
                <a16:creationId xmlns:a16="http://schemas.microsoft.com/office/drawing/2014/main" id="{38A79B55-E6CB-4060-5775-D7C133CC04CB}"/>
              </a:ext>
            </a:extLst>
          </p:cNvPr>
          <p:cNvSpPr>
            <a:spLocks noGrp="1"/>
          </p:cNvSpPr>
          <p:nvPr>
            <p:ph idx="1"/>
          </p:nvPr>
        </p:nvSpPr>
        <p:spPr/>
        <p:txBody>
          <a:bodyPr>
            <a:normAutofit/>
          </a:bodyPr>
          <a:lstStyle/>
          <a:p>
            <a:r>
              <a:rPr lang="en-US" dirty="0"/>
              <a:t>Normally, Python runs code synchronously (line by line). If one line is slow (e.g., waiting for a network request), everything else is stuck</a:t>
            </a:r>
          </a:p>
          <a:p>
            <a:r>
              <a:rPr lang="en-US" dirty="0"/>
              <a:t>But with </a:t>
            </a:r>
            <a:r>
              <a:rPr lang="en-US" dirty="0" err="1"/>
              <a:t>asyncio</a:t>
            </a:r>
            <a:r>
              <a:rPr lang="en-US" dirty="0"/>
              <a:t>, we can do something else while waiting</a:t>
            </a:r>
          </a:p>
          <a:p>
            <a:r>
              <a:rPr lang="en-US" dirty="0"/>
              <a:t>Example analogy:</a:t>
            </a:r>
          </a:p>
          <a:p>
            <a:pPr lvl="1"/>
            <a:r>
              <a:rPr lang="en-US" dirty="0"/>
              <a:t>Normal code (sync): We are cooking noodles. We boil water, stand still until it boils, then add noodles.</a:t>
            </a:r>
          </a:p>
          <a:p>
            <a:pPr lvl="1"/>
            <a:r>
              <a:rPr lang="en-US" dirty="0"/>
              <a:t>Async code: While waiting for the water to boil, we cut vegetables and prepare sauce. Nothing is wasted.</a:t>
            </a:r>
          </a:p>
          <a:p>
            <a:r>
              <a:rPr lang="en-US" dirty="0"/>
              <a:t>Code example: Next slide</a:t>
            </a:r>
            <a:endParaRPr lang="en-IN" dirty="0"/>
          </a:p>
        </p:txBody>
      </p:sp>
    </p:spTree>
    <p:extLst>
      <p:ext uri="{BB962C8B-B14F-4D97-AF65-F5344CB8AC3E}">
        <p14:creationId xmlns:p14="http://schemas.microsoft.com/office/powerpoint/2010/main" val="1761158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49EAE-0294-A462-83C8-D157C0A89A77}"/>
              </a:ext>
            </a:extLst>
          </p:cNvPr>
          <p:cNvSpPr>
            <a:spLocks noGrp="1"/>
          </p:cNvSpPr>
          <p:nvPr>
            <p:ph type="title"/>
          </p:nvPr>
        </p:nvSpPr>
        <p:spPr/>
        <p:txBody>
          <a:bodyPr/>
          <a:lstStyle/>
          <a:p>
            <a:r>
              <a:rPr lang="en-IN" dirty="0" err="1"/>
              <a:t>asyncio</a:t>
            </a:r>
            <a:r>
              <a:rPr lang="en-IN" dirty="0"/>
              <a:t> Code Example</a:t>
            </a:r>
          </a:p>
        </p:txBody>
      </p:sp>
      <p:sp>
        <p:nvSpPr>
          <p:cNvPr id="3" name="Content Placeholder 2">
            <a:extLst>
              <a:ext uri="{FF2B5EF4-FFF2-40B4-BE49-F238E27FC236}">
                <a16:creationId xmlns:a16="http://schemas.microsoft.com/office/drawing/2014/main" id="{25F5E676-170D-1715-4CE6-6FEA3661A2E3}"/>
              </a:ext>
            </a:extLst>
          </p:cNvPr>
          <p:cNvSpPr>
            <a:spLocks noGrp="1"/>
          </p:cNvSpPr>
          <p:nvPr>
            <p:ph idx="1"/>
          </p:nvPr>
        </p:nvSpPr>
        <p:spPr/>
        <p:txBody>
          <a:bodyPr>
            <a:normAutofit fontScale="92500" lnSpcReduction="20000"/>
          </a:bodyPr>
          <a:lstStyle/>
          <a:p>
            <a:r>
              <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import </a:t>
            </a:r>
            <a:r>
              <a:rPr lang="en-IN" sz="1400" dirty="0" err="1">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asyncio</a:t>
            </a:r>
            <a:endPar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endPar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r>
              <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async def task(name, delay):</a:t>
            </a:r>
          </a:p>
          <a:p>
            <a:r>
              <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print(</a:t>
            </a:r>
            <a:r>
              <a:rPr lang="en-IN" sz="1400" dirty="0" err="1">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f"Task</a:t>
            </a:r>
            <a:r>
              <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{name} started")</a:t>
            </a:r>
          </a:p>
          <a:p>
            <a:r>
              <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await </a:t>
            </a:r>
            <a:r>
              <a:rPr lang="en-IN" sz="1400" dirty="0" err="1">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asyncio.sleep</a:t>
            </a:r>
            <a:r>
              <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(delay)   # simulate waiting</a:t>
            </a:r>
          </a:p>
          <a:p>
            <a:r>
              <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print(</a:t>
            </a:r>
            <a:r>
              <a:rPr lang="en-IN" sz="1400" dirty="0" err="1">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f"Task</a:t>
            </a:r>
            <a:r>
              <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{name} finished after {delay} seconds")</a:t>
            </a:r>
          </a:p>
          <a:p>
            <a:endPar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r>
              <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async def main():</a:t>
            </a:r>
          </a:p>
          <a:p>
            <a:r>
              <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 Run tasks concurrently</a:t>
            </a:r>
          </a:p>
          <a:p>
            <a:r>
              <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await </a:t>
            </a:r>
            <a:r>
              <a:rPr lang="en-IN" sz="1400" dirty="0" err="1">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asyncio.gather</a:t>
            </a:r>
            <a:r>
              <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p>
          <a:p>
            <a:r>
              <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task("A", 2),</a:t>
            </a:r>
          </a:p>
          <a:p>
            <a:r>
              <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task("B", 1),</a:t>
            </a:r>
          </a:p>
          <a:p>
            <a:r>
              <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task("C", 3),</a:t>
            </a:r>
          </a:p>
          <a:p>
            <a:r>
              <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a:t>
            </a:r>
          </a:p>
          <a:p>
            <a:endPar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a:p>
            <a:r>
              <a:rPr lang="en-IN" sz="1400" dirty="0" err="1">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asyncio.run</a:t>
            </a:r>
            <a:r>
              <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(main())</a:t>
            </a:r>
          </a:p>
          <a:p>
            <a:endParaRPr lang="en-IN" sz="14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 name="TextBox 3">
            <a:extLst>
              <a:ext uri="{FF2B5EF4-FFF2-40B4-BE49-F238E27FC236}">
                <a16:creationId xmlns:a16="http://schemas.microsoft.com/office/drawing/2014/main" id="{9AEC194F-8C06-1B4E-AD01-4D5C36318D7A}"/>
              </a:ext>
            </a:extLst>
          </p:cNvPr>
          <p:cNvSpPr txBox="1"/>
          <p:nvPr/>
        </p:nvSpPr>
        <p:spPr>
          <a:xfrm>
            <a:off x="5534346" y="3533878"/>
            <a:ext cx="6044629" cy="3170099"/>
          </a:xfrm>
          <a:prstGeom prst="rect">
            <a:avLst/>
          </a:prstGeom>
          <a:solidFill>
            <a:schemeClr val="accent4">
              <a:lumMod val="20000"/>
              <a:lumOff val="80000"/>
            </a:schemeClr>
          </a:solidFill>
        </p:spPr>
        <p:txBody>
          <a:bodyPr wrap="square" rtlCol="0">
            <a:spAutoFit/>
          </a:bodyPr>
          <a:lstStyle/>
          <a:p>
            <a:r>
              <a:rPr lang="en-IN" sz="2000" b="1" dirty="0"/>
              <a:t>How to write</a:t>
            </a:r>
          </a:p>
          <a:p>
            <a:endParaRPr lang="en-IN" sz="2000" dirty="0"/>
          </a:p>
          <a:p>
            <a:pPr marL="342900" indent="-342900">
              <a:buAutoNum type="arabicParenBoth"/>
            </a:pPr>
            <a:r>
              <a:rPr lang="en-IN" sz="2000" b="1" dirty="0"/>
              <a:t>Coroutine</a:t>
            </a:r>
            <a:r>
              <a:rPr lang="en-IN" sz="2000" dirty="0"/>
              <a:t>: A special function defined with </a:t>
            </a:r>
            <a:r>
              <a:rPr lang="en-IN" sz="2000" b="1" dirty="0"/>
              <a:t>async def</a:t>
            </a:r>
            <a:r>
              <a:rPr lang="en-IN" sz="2000" dirty="0"/>
              <a:t>, which can be paused (</a:t>
            </a:r>
            <a:r>
              <a:rPr lang="en-IN" sz="2000" b="1" dirty="0"/>
              <a:t>await</a:t>
            </a:r>
            <a:r>
              <a:rPr lang="en-IN" sz="2000" dirty="0"/>
              <a:t>) and resumed later</a:t>
            </a:r>
          </a:p>
          <a:p>
            <a:pPr marL="342900" indent="-342900">
              <a:buAutoNum type="arabicParenBoth"/>
            </a:pPr>
            <a:r>
              <a:rPr lang="en-IN" sz="2000" b="1" dirty="0"/>
              <a:t>Event loop</a:t>
            </a:r>
            <a:r>
              <a:rPr lang="en-IN" sz="2000" dirty="0"/>
              <a:t>: The core of </a:t>
            </a:r>
            <a:r>
              <a:rPr lang="en-IN" sz="2000" b="1" dirty="0" err="1"/>
              <a:t>asyncio</a:t>
            </a:r>
            <a:r>
              <a:rPr lang="en-IN" sz="2000" dirty="0"/>
              <a:t>, which manages all coroutines and usually starts with </a:t>
            </a:r>
            <a:r>
              <a:rPr lang="en-IN" sz="2000" b="1" dirty="0" err="1"/>
              <a:t>asyncio.run</a:t>
            </a:r>
            <a:r>
              <a:rPr lang="en-IN" sz="2000" dirty="0"/>
              <a:t>(function())</a:t>
            </a:r>
          </a:p>
          <a:p>
            <a:pPr marL="342900" indent="-342900">
              <a:buAutoNum type="arabicParenBoth"/>
            </a:pPr>
            <a:r>
              <a:rPr lang="en-IN" sz="2000" b="1" dirty="0"/>
              <a:t>await</a:t>
            </a:r>
            <a:r>
              <a:rPr lang="en-IN" sz="2000" dirty="0"/>
              <a:t>: Used inside </a:t>
            </a:r>
            <a:r>
              <a:rPr lang="en-IN" sz="2000" b="1" dirty="0" err="1"/>
              <a:t>asyncio</a:t>
            </a:r>
            <a:r>
              <a:rPr lang="en-IN" sz="2000" b="1" dirty="0"/>
              <a:t> def </a:t>
            </a:r>
            <a:r>
              <a:rPr lang="en-IN" sz="2000" dirty="0"/>
              <a:t>functions to </a:t>
            </a:r>
            <a:r>
              <a:rPr lang="en-IN" sz="2000" i="1" dirty="0"/>
              <a:t>wait </a:t>
            </a:r>
            <a:r>
              <a:rPr lang="en-IN" sz="2000" dirty="0"/>
              <a:t>for another coroutine … While waiting, Python can run other tasks</a:t>
            </a:r>
          </a:p>
        </p:txBody>
      </p:sp>
    </p:spTree>
    <p:extLst>
      <p:ext uri="{BB962C8B-B14F-4D97-AF65-F5344CB8AC3E}">
        <p14:creationId xmlns:p14="http://schemas.microsoft.com/office/powerpoint/2010/main" val="3848766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D52B8-8FB2-0FF3-C5CB-446679784BA3}"/>
              </a:ext>
            </a:extLst>
          </p:cNvPr>
          <p:cNvSpPr>
            <a:spLocks noGrp="1"/>
          </p:cNvSpPr>
          <p:nvPr>
            <p:ph type="title"/>
          </p:nvPr>
        </p:nvSpPr>
        <p:spPr/>
        <p:txBody>
          <a:bodyPr/>
          <a:lstStyle/>
          <a:p>
            <a:r>
              <a:rPr lang="en-IN" dirty="0"/>
              <a:t>Comparing Chat Completions API and Agent API – Multi-Agent Application</a:t>
            </a:r>
          </a:p>
        </p:txBody>
      </p:sp>
      <p:sp>
        <p:nvSpPr>
          <p:cNvPr id="3" name="Content Placeholder 2">
            <a:extLst>
              <a:ext uri="{FF2B5EF4-FFF2-40B4-BE49-F238E27FC236}">
                <a16:creationId xmlns:a16="http://schemas.microsoft.com/office/drawing/2014/main" id="{51EE90F5-00A7-5EE9-2F4A-D30EE606AC08}"/>
              </a:ext>
            </a:extLst>
          </p:cNvPr>
          <p:cNvSpPr>
            <a:spLocks noGrp="1"/>
          </p:cNvSpPr>
          <p:nvPr>
            <p:ph idx="1"/>
          </p:nvPr>
        </p:nvSpPr>
        <p:spPr/>
        <p:txBody>
          <a:bodyPr/>
          <a:lstStyle/>
          <a:p>
            <a:r>
              <a:rPr lang="en-US" dirty="0"/>
              <a:t>A 'Syllabus Maker" agent to create syllabus for Agentic AI course of one week</a:t>
            </a:r>
          </a:p>
          <a:p>
            <a:r>
              <a:rPr lang="en-US" dirty="0"/>
              <a:t>A “Syllabus Reviewer" agent should review the syllabus and give comments/suggestions</a:t>
            </a:r>
          </a:p>
          <a:p>
            <a:r>
              <a:rPr lang="en-US" dirty="0"/>
              <a:t>A “Syllabus Finalizer" agent should take inputs from the two above and finalize the syllabus</a:t>
            </a:r>
          </a:p>
          <a:p>
            <a:endParaRPr lang="en-US" dirty="0"/>
          </a:p>
          <a:p>
            <a:r>
              <a:rPr lang="en-US" dirty="0"/>
              <a:t>Code: </a:t>
            </a:r>
            <a:r>
              <a:rPr lang="it-IT"/>
              <a:t>C:\code\agentic_ai\2_openai\2_lab1b.py, C:\code\agentic_ai\2_openai\2_lab1c.py</a:t>
            </a:r>
            <a:endParaRPr lang="en-IN" dirty="0"/>
          </a:p>
        </p:txBody>
      </p:sp>
    </p:spTree>
    <p:extLst>
      <p:ext uri="{BB962C8B-B14F-4D97-AF65-F5344CB8AC3E}">
        <p14:creationId xmlns:p14="http://schemas.microsoft.com/office/powerpoint/2010/main" val="2765577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989C6-798F-4E6C-37D5-9CAE97DF6EB5}"/>
              </a:ext>
            </a:extLst>
          </p:cNvPr>
          <p:cNvSpPr>
            <a:spLocks noGrp="1"/>
          </p:cNvSpPr>
          <p:nvPr>
            <p:ph type="title"/>
          </p:nvPr>
        </p:nvSpPr>
        <p:spPr/>
        <p:txBody>
          <a:bodyPr/>
          <a:lstStyle/>
          <a:p>
            <a:r>
              <a:rPr lang="en-IN" dirty="0"/>
              <a:t>Code Explanation</a:t>
            </a:r>
          </a:p>
        </p:txBody>
      </p:sp>
      <p:sp>
        <p:nvSpPr>
          <p:cNvPr id="3" name="Content Placeholder 2">
            <a:extLst>
              <a:ext uri="{FF2B5EF4-FFF2-40B4-BE49-F238E27FC236}">
                <a16:creationId xmlns:a16="http://schemas.microsoft.com/office/drawing/2014/main" id="{4FA74A62-8072-0340-2210-5E4C7CCC5E72}"/>
              </a:ext>
            </a:extLst>
          </p:cNvPr>
          <p:cNvSpPr>
            <a:spLocks noGrp="1"/>
          </p:cNvSpPr>
          <p:nvPr>
            <p:ph idx="1"/>
          </p:nvPr>
        </p:nvSpPr>
        <p:spPr/>
        <p:txBody>
          <a:bodyPr>
            <a:normAutofit/>
          </a:bodyPr>
          <a:lstStyle/>
          <a:p>
            <a:r>
              <a:rPr lang="en-US" dirty="0"/>
              <a:t>agent = Agent(name="Jokester", instructions="You are a joke teller", model="gpt-4o-mini")</a:t>
            </a:r>
          </a:p>
          <a:p>
            <a:endParaRPr lang="en-US" dirty="0"/>
          </a:p>
          <a:p>
            <a:r>
              <a:rPr lang="en-US" dirty="0"/>
              <a:t>Creates an Agent object with:</a:t>
            </a:r>
          </a:p>
          <a:p>
            <a:pPr lvl="1"/>
            <a:r>
              <a:rPr lang="en-US" dirty="0"/>
              <a:t>name="Jokester" → label for the agent</a:t>
            </a:r>
          </a:p>
          <a:p>
            <a:pPr lvl="1"/>
            <a:r>
              <a:rPr lang="en-US" dirty="0"/>
              <a:t>instructions="You are a joke teller" → system prompt (defines the agent’s role/personality)</a:t>
            </a:r>
          </a:p>
          <a:p>
            <a:pPr lvl="1"/>
            <a:r>
              <a:rPr lang="en-US" dirty="0"/>
              <a:t>model="gpt-4o-mini" → which OpenAI model to use</a:t>
            </a:r>
          </a:p>
          <a:p>
            <a:r>
              <a:rPr lang="en-US" dirty="0"/>
              <a:t>So now we have a stateful Jokester agent</a:t>
            </a:r>
            <a:br>
              <a:rPr lang="en-US" dirty="0"/>
            </a:br>
            <a:endParaRPr lang="en-US" dirty="0"/>
          </a:p>
          <a:p>
            <a:endParaRPr lang="en-IN" dirty="0"/>
          </a:p>
        </p:txBody>
      </p:sp>
    </p:spTree>
    <p:extLst>
      <p:ext uri="{BB962C8B-B14F-4D97-AF65-F5344CB8AC3E}">
        <p14:creationId xmlns:p14="http://schemas.microsoft.com/office/powerpoint/2010/main" val="1227726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687E8-7870-95EC-C285-E822FDBD31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C7119-B9F3-5880-587F-6F54B97E67D9}"/>
              </a:ext>
            </a:extLst>
          </p:cNvPr>
          <p:cNvSpPr>
            <a:spLocks noGrp="1"/>
          </p:cNvSpPr>
          <p:nvPr>
            <p:ph type="title"/>
          </p:nvPr>
        </p:nvSpPr>
        <p:spPr/>
        <p:txBody>
          <a:bodyPr/>
          <a:lstStyle/>
          <a:p>
            <a:r>
              <a:rPr lang="en-IN" dirty="0"/>
              <a:t>Code Explanation</a:t>
            </a:r>
          </a:p>
        </p:txBody>
      </p:sp>
      <p:sp>
        <p:nvSpPr>
          <p:cNvPr id="3" name="Content Placeholder 2">
            <a:extLst>
              <a:ext uri="{FF2B5EF4-FFF2-40B4-BE49-F238E27FC236}">
                <a16:creationId xmlns:a16="http://schemas.microsoft.com/office/drawing/2014/main" id="{212777A9-EA9F-686A-E0D7-852564FB48F8}"/>
              </a:ext>
            </a:extLst>
          </p:cNvPr>
          <p:cNvSpPr>
            <a:spLocks noGrp="1"/>
          </p:cNvSpPr>
          <p:nvPr>
            <p:ph sz="half" idx="1"/>
          </p:nvPr>
        </p:nvSpPr>
        <p:spPr>
          <a:xfrm>
            <a:off x="838200" y="1825625"/>
            <a:ext cx="3702978" cy="4351338"/>
          </a:xfrm>
        </p:spPr>
        <p:txBody>
          <a:bodyPr>
            <a:normAutofit fontScale="92500" lnSpcReduction="20000"/>
          </a:bodyPr>
          <a:lstStyle/>
          <a:p>
            <a:r>
              <a:rPr lang="en-US" dirty="0">
                <a:latin typeface="Cascadia Code" panose="020B0609020000020004" pitchFamily="49" charset="0"/>
                <a:ea typeface="Cascadia Code" panose="020B0609020000020004" pitchFamily="49" charset="0"/>
                <a:cs typeface="Cascadia Code" panose="020B0609020000020004" pitchFamily="49" charset="0"/>
              </a:rPr>
              <a:t>async def main():</a:t>
            </a:r>
          </a:p>
          <a:p>
            <a:r>
              <a:rPr lang="en-US" dirty="0">
                <a:latin typeface="Cascadia Code" panose="020B0609020000020004" pitchFamily="49" charset="0"/>
                <a:ea typeface="Cascadia Code" panose="020B0609020000020004" pitchFamily="49" charset="0"/>
                <a:cs typeface="Cascadia Code" panose="020B0609020000020004" pitchFamily="49" charset="0"/>
              </a:rPr>
              <a:t>with trace("Telling a joke"):</a:t>
            </a:r>
          </a:p>
          <a:p>
            <a:r>
              <a:rPr lang="en-US" dirty="0">
                <a:latin typeface="Cascadia Code" panose="020B0609020000020004" pitchFamily="49" charset="0"/>
                <a:ea typeface="Cascadia Code" panose="020B0609020000020004" pitchFamily="49" charset="0"/>
                <a:cs typeface="Cascadia Code" panose="020B0609020000020004" pitchFamily="49" charset="0"/>
              </a:rPr>
              <a:t> result = await </a:t>
            </a:r>
            <a:r>
              <a:rPr lang="en-US" dirty="0" err="1">
                <a:latin typeface="Cascadia Code" panose="020B0609020000020004" pitchFamily="49" charset="0"/>
                <a:ea typeface="Cascadia Code" panose="020B0609020000020004" pitchFamily="49" charset="0"/>
                <a:cs typeface="Cascadia Code" panose="020B0609020000020004" pitchFamily="49" charset="0"/>
              </a:rPr>
              <a:t>Runner.run</a:t>
            </a:r>
            <a:r>
              <a:rPr lang="en-US" dirty="0">
                <a:latin typeface="Cascadia Code" panose="020B0609020000020004" pitchFamily="49" charset="0"/>
                <a:ea typeface="Cascadia Code" panose="020B0609020000020004" pitchFamily="49" charset="0"/>
                <a:cs typeface="Cascadia Code" panose="020B0609020000020004" pitchFamily="49" charset="0"/>
              </a:rPr>
              <a:t>(agent, "Tell a joke about Autonomous AI Agents")</a:t>
            </a:r>
          </a:p>
          <a:p>
            <a:r>
              <a:rPr lang="en-US" dirty="0">
                <a:latin typeface="Cascadia Code" panose="020B0609020000020004" pitchFamily="49" charset="0"/>
                <a:ea typeface="Cascadia Code" panose="020B0609020000020004" pitchFamily="49" charset="0"/>
                <a:cs typeface="Cascadia Code" panose="020B0609020000020004" pitchFamily="49" charset="0"/>
              </a:rPr>
              <a:t>  print(</a:t>
            </a:r>
            <a:r>
              <a:rPr lang="en-US" dirty="0" err="1">
                <a:latin typeface="Cascadia Code" panose="020B0609020000020004" pitchFamily="49" charset="0"/>
                <a:ea typeface="Cascadia Code" panose="020B0609020000020004" pitchFamily="49" charset="0"/>
                <a:cs typeface="Cascadia Code" panose="020B0609020000020004" pitchFamily="49" charset="0"/>
              </a:rPr>
              <a:t>result.final_output</a:t>
            </a:r>
            <a:r>
              <a:rPr lang="en-US" dirty="0">
                <a:latin typeface="Cascadia Code" panose="020B0609020000020004" pitchFamily="49" charset="0"/>
                <a:ea typeface="Cascadia Code" panose="020B0609020000020004" pitchFamily="49" charset="0"/>
                <a:cs typeface="Cascadia Code" panose="020B0609020000020004" pitchFamily="49" charset="0"/>
              </a:rPr>
              <a:t>)</a:t>
            </a:r>
          </a:p>
        </p:txBody>
      </p:sp>
      <p:sp>
        <p:nvSpPr>
          <p:cNvPr id="4" name="Content Placeholder 3">
            <a:extLst>
              <a:ext uri="{FF2B5EF4-FFF2-40B4-BE49-F238E27FC236}">
                <a16:creationId xmlns:a16="http://schemas.microsoft.com/office/drawing/2014/main" id="{3B676314-5058-2CEE-5DB7-95C5F25D107C}"/>
              </a:ext>
            </a:extLst>
          </p:cNvPr>
          <p:cNvSpPr>
            <a:spLocks noGrp="1"/>
          </p:cNvSpPr>
          <p:nvPr>
            <p:ph sz="half" idx="2"/>
          </p:nvPr>
        </p:nvSpPr>
        <p:spPr>
          <a:xfrm>
            <a:off x="4911046" y="1825625"/>
            <a:ext cx="6442753" cy="4351338"/>
          </a:xfrm>
          <a:solidFill>
            <a:schemeClr val="accent4">
              <a:lumMod val="20000"/>
              <a:lumOff val="80000"/>
            </a:schemeClr>
          </a:solidFill>
        </p:spPr>
        <p:txBody>
          <a:bodyPr>
            <a:normAutofit fontScale="92500" lnSpcReduction="20000"/>
          </a:bodyPr>
          <a:lstStyle/>
          <a:p>
            <a:r>
              <a:rPr lang="en-US" dirty="0"/>
              <a:t>with trace("Telling a joke")</a:t>
            </a:r>
          </a:p>
          <a:p>
            <a:pPr lvl="1"/>
            <a:r>
              <a:rPr lang="en-US" dirty="0"/>
              <a:t>Adds observability → like marking this block of work as "Telling a joke"</a:t>
            </a:r>
          </a:p>
          <a:p>
            <a:pPr lvl="1"/>
            <a:r>
              <a:rPr lang="en-US" dirty="0"/>
              <a:t>Useful for debugging or logging workflows</a:t>
            </a:r>
          </a:p>
          <a:p>
            <a:r>
              <a:rPr lang="en-US" dirty="0"/>
              <a:t>await </a:t>
            </a:r>
            <a:r>
              <a:rPr lang="en-US" dirty="0" err="1"/>
              <a:t>Runner.run</a:t>
            </a:r>
            <a:r>
              <a:rPr lang="en-US" dirty="0"/>
              <a:t>(agent, prompt)</a:t>
            </a:r>
          </a:p>
          <a:p>
            <a:pPr lvl="1"/>
            <a:r>
              <a:rPr lang="en-US" dirty="0"/>
              <a:t>Executes the agent with the given prompt</a:t>
            </a:r>
          </a:p>
          <a:p>
            <a:pPr lvl="1"/>
            <a:r>
              <a:rPr lang="en-US" dirty="0"/>
              <a:t>The agent may plan steps, run reasoning, maybe call tools (in more complex cases)</a:t>
            </a:r>
          </a:p>
          <a:p>
            <a:pPr lvl="1"/>
            <a:r>
              <a:rPr lang="en-US" dirty="0"/>
              <a:t>Returns a result object</a:t>
            </a:r>
          </a:p>
          <a:p>
            <a:r>
              <a:rPr lang="en-US" dirty="0" err="1"/>
              <a:t>result.final_output</a:t>
            </a:r>
            <a:endParaRPr lang="en-US" dirty="0"/>
          </a:p>
          <a:p>
            <a:pPr lvl="1"/>
            <a:r>
              <a:rPr lang="en-US" dirty="0"/>
              <a:t>The actual reply from the agent after finishing all steps</a:t>
            </a:r>
          </a:p>
          <a:p>
            <a:pPr lvl="1"/>
            <a:r>
              <a:rPr lang="en-US" dirty="0"/>
              <a:t>Here, it will be a joke about Autonomous AI Agents</a:t>
            </a:r>
            <a:endParaRPr lang="en-IN" dirty="0"/>
          </a:p>
        </p:txBody>
      </p:sp>
    </p:spTree>
    <p:extLst>
      <p:ext uri="{BB962C8B-B14F-4D97-AF65-F5344CB8AC3E}">
        <p14:creationId xmlns:p14="http://schemas.microsoft.com/office/powerpoint/2010/main" val="1057717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CC97-8539-420D-2372-D7E9D7C26CF4}"/>
              </a:ext>
            </a:extLst>
          </p:cNvPr>
          <p:cNvSpPr>
            <a:spLocks noGrp="1"/>
          </p:cNvSpPr>
          <p:nvPr>
            <p:ph type="title"/>
          </p:nvPr>
        </p:nvSpPr>
        <p:spPr/>
        <p:txBody>
          <a:bodyPr/>
          <a:lstStyle/>
          <a:p>
            <a:r>
              <a:rPr lang="en-IN" dirty="0"/>
              <a:t>Large Language Model (LLM)</a:t>
            </a:r>
            <a:endParaRPr lang="en-GB" dirty="0"/>
          </a:p>
        </p:txBody>
      </p:sp>
      <p:sp>
        <p:nvSpPr>
          <p:cNvPr id="3" name="Content Placeholder 2">
            <a:extLst>
              <a:ext uri="{FF2B5EF4-FFF2-40B4-BE49-F238E27FC236}">
                <a16:creationId xmlns:a16="http://schemas.microsoft.com/office/drawing/2014/main" id="{CE652077-01C8-746D-E020-4568A0D1D5DA}"/>
              </a:ext>
            </a:extLst>
          </p:cNvPr>
          <p:cNvSpPr>
            <a:spLocks noGrp="1"/>
          </p:cNvSpPr>
          <p:nvPr>
            <p:ph idx="1"/>
          </p:nvPr>
        </p:nvSpPr>
        <p:spPr/>
        <p:txBody>
          <a:bodyPr>
            <a:normAutofit fontScale="85000" lnSpcReduction="20000"/>
          </a:bodyPr>
          <a:lstStyle/>
          <a:p>
            <a:r>
              <a:rPr lang="en-IN" b="1" dirty="0"/>
              <a:t>Large Language Model (LLM)</a:t>
            </a:r>
            <a:r>
              <a:rPr lang="en-IN" dirty="0"/>
              <a:t>: A type of AI model trained on massive amounts of text data to understand and generate human-like natural language</a:t>
            </a:r>
          </a:p>
          <a:p>
            <a:r>
              <a:rPr lang="en-IN" dirty="0"/>
              <a:t>Examples</a:t>
            </a:r>
          </a:p>
          <a:p>
            <a:pPr lvl="1"/>
            <a:r>
              <a:rPr lang="en-GB" dirty="0"/>
              <a:t>GPT-5 (OpenAI)</a:t>
            </a:r>
          </a:p>
          <a:p>
            <a:pPr lvl="1"/>
            <a:r>
              <a:rPr lang="en-GB" dirty="0" err="1"/>
              <a:t>LLaMA</a:t>
            </a:r>
            <a:r>
              <a:rPr lang="en-GB" dirty="0"/>
              <a:t> (Meta)</a:t>
            </a:r>
          </a:p>
          <a:p>
            <a:pPr lvl="1"/>
            <a:r>
              <a:rPr lang="en-GB" dirty="0"/>
              <a:t>Claude (Anthropic)</a:t>
            </a:r>
          </a:p>
          <a:p>
            <a:pPr lvl="1"/>
            <a:r>
              <a:rPr lang="en-GB" dirty="0"/>
              <a:t>Gemini (Google DeepMind)</a:t>
            </a:r>
          </a:p>
          <a:p>
            <a:pPr lvl="1"/>
            <a:r>
              <a:rPr lang="en-GB" dirty="0"/>
              <a:t>Mistral (Mistral AI)</a:t>
            </a:r>
          </a:p>
          <a:p>
            <a:r>
              <a:rPr lang="en-GB" dirty="0"/>
              <a:t>Capabilities</a:t>
            </a:r>
          </a:p>
          <a:p>
            <a:pPr lvl="1"/>
            <a:r>
              <a:rPr lang="en-US" dirty="0"/>
              <a:t>Answering questions</a:t>
            </a:r>
          </a:p>
          <a:p>
            <a:pPr lvl="1"/>
            <a:r>
              <a:rPr lang="en-US" dirty="0"/>
              <a:t>Writing essays, code, or articles</a:t>
            </a:r>
          </a:p>
          <a:p>
            <a:pPr lvl="1"/>
            <a:r>
              <a:rPr lang="en-US" dirty="0"/>
              <a:t>Translating languages</a:t>
            </a:r>
          </a:p>
          <a:p>
            <a:pPr lvl="1"/>
            <a:r>
              <a:rPr lang="en-US" dirty="0"/>
              <a:t>Summarizing text</a:t>
            </a:r>
          </a:p>
          <a:p>
            <a:pPr lvl="1"/>
            <a:r>
              <a:rPr lang="en-US" dirty="0"/>
              <a:t>Chatting interactively in natural language</a:t>
            </a:r>
            <a:endParaRPr lang="en-GB" dirty="0"/>
          </a:p>
        </p:txBody>
      </p:sp>
    </p:spTree>
    <p:extLst>
      <p:ext uri="{BB962C8B-B14F-4D97-AF65-F5344CB8AC3E}">
        <p14:creationId xmlns:p14="http://schemas.microsoft.com/office/powerpoint/2010/main" val="910949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D4AFB-B33C-25AF-FCF7-E4CDA363A9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5D162F-6BC1-FE1C-E7FE-FEF87051D44D}"/>
              </a:ext>
            </a:extLst>
          </p:cNvPr>
          <p:cNvSpPr>
            <a:spLocks noGrp="1"/>
          </p:cNvSpPr>
          <p:nvPr>
            <p:ph type="title"/>
          </p:nvPr>
        </p:nvSpPr>
        <p:spPr/>
        <p:txBody>
          <a:bodyPr/>
          <a:lstStyle/>
          <a:p>
            <a:r>
              <a:rPr lang="en-IN" dirty="0"/>
              <a:t>Code Explanation</a:t>
            </a:r>
          </a:p>
        </p:txBody>
      </p:sp>
      <p:sp>
        <p:nvSpPr>
          <p:cNvPr id="3" name="Content Placeholder 2">
            <a:extLst>
              <a:ext uri="{FF2B5EF4-FFF2-40B4-BE49-F238E27FC236}">
                <a16:creationId xmlns:a16="http://schemas.microsoft.com/office/drawing/2014/main" id="{663DFA8A-AE73-7C57-2099-D0A1CF32D077}"/>
              </a:ext>
            </a:extLst>
          </p:cNvPr>
          <p:cNvSpPr>
            <a:spLocks noGrp="1"/>
          </p:cNvSpPr>
          <p:nvPr>
            <p:ph sz="half" idx="1"/>
          </p:nvPr>
        </p:nvSpPr>
        <p:spPr>
          <a:xfrm>
            <a:off x="838200" y="1825625"/>
            <a:ext cx="3702978" cy="4351338"/>
          </a:xfrm>
        </p:spPr>
        <p:txBody>
          <a:bodyPr>
            <a:normAutofit/>
          </a:bodyPr>
          <a:lstStyle/>
          <a:p>
            <a:r>
              <a:rPr lang="en-US" sz="2000" dirty="0">
                <a:latin typeface="Cascadia Code" panose="020B0609020000020004" pitchFamily="49" charset="0"/>
                <a:ea typeface="Cascadia Code" panose="020B0609020000020004" pitchFamily="49" charset="0"/>
                <a:cs typeface="Cascadia Code" panose="020B0609020000020004" pitchFamily="49" charset="0"/>
              </a:rPr>
              <a:t>if __name__ == "__main__":</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    </a:t>
            </a:r>
            <a:r>
              <a:rPr lang="en-US" sz="2000" dirty="0" err="1">
                <a:latin typeface="Cascadia Code" panose="020B0609020000020004" pitchFamily="49" charset="0"/>
                <a:ea typeface="Cascadia Code" panose="020B0609020000020004" pitchFamily="49" charset="0"/>
                <a:cs typeface="Cascadia Code" panose="020B0609020000020004" pitchFamily="49" charset="0"/>
              </a:rPr>
              <a:t>asyncio.run</a:t>
            </a:r>
            <a:r>
              <a:rPr lang="en-US" sz="2000" dirty="0">
                <a:latin typeface="Cascadia Code" panose="020B0609020000020004" pitchFamily="49" charset="0"/>
                <a:ea typeface="Cascadia Code" panose="020B0609020000020004" pitchFamily="49" charset="0"/>
                <a:cs typeface="Cascadia Code" panose="020B0609020000020004" pitchFamily="49" charset="0"/>
              </a:rPr>
              <a:t>(main())</a:t>
            </a:r>
          </a:p>
        </p:txBody>
      </p:sp>
      <p:sp>
        <p:nvSpPr>
          <p:cNvPr id="4" name="Content Placeholder 3">
            <a:extLst>
              <a:ext uri="{FF2B5EF4-FFF2-40B4-BE49-F238E27FC236}">
                <a16:creationId xmlns:a16="http://schemas.microsoft.com/office/drawing/2014/main" id="{CAC12518-5B9A-A9B0-0491-8EABE8D1F98E}"/>
              </a:ext>
            </a:extLst>
          </p:cNvPr>
          <p:cNvSpPr>
            <a:spLocks noGrp="1"/>
          </p:cNvSpPr>
          <p:nvPr>
            <p:ph sz="half" idx="2"/>
          </p:nvPr>
        </p:nvSpPr>
        <p:spPr>
          <a:xfrm>
            <a:off x="4911046" y="1825625"/>
            <a:ext cx="6442753" cy="2479247"/>
          </a:xfrm>
          <a:solidFill>
            <a:schemeClr val="accent4">
              <a:lumMod val="20000"/>
              <a:lumOff val="80000"/>
            </a:schemeClr>
          </a:solidFill>
        </p:spPr>
        <p:txBody>
          <a:bodyPr>
            <a:normAutofit/>
          </a:bodyPr>
          <a:lstStyle/>
          <a:p>
            <a:pPr marL="0" indent="0">
              <a:buNone/>
            </a:pPr>
            <a:r>
              <a:rPr lang="en-US" dirty="0"/>
              <a:t>Entry point in the code</a:t>
            </a:r>
          </a:p>
          <a:p>
            <a:r>
              <a:rPr lang="en-US" dirty="0"/>
              <a:t>Standard Python feature → run this only if script is executed directly</a:t>
            </a:r>
          </a:p>
          <a:p>
            <a:r>
              <a:rPr lang="en-US" dirty="0" err="1"/>
              <a:t>asyncio.run</a:t>
            </a:r>
            <a:r>
              <a:rPr lang="en-US" dirty="0"/>
              <a:t>(main()) runs our async agent workflow</a:t>
            </a:r>
            <a:endParaRPr lang="en-IN" dirty="0"/>
          </a:p>
        </p:txBody>
      </p:sp>
    </p:spTree>
    <p:extLst>
      <p:ext uri="{BB962C8B-B14F-4D97-AF65-F5344CB8AC3E}">
        <p14:creationId xmlns:p14="http://schemas.microsoft.com/office/powerpoint/2010/main" val="3672261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88ED-17A5-587B-8CEF-9D2DC8A74472}"/>
              </a:ext>
            </a:extLst>
          </p:cNvPr>
          <p:cNvSpPr>
            <a:spLocks noGrp="1"/>
          </p:cNvSpPr>
          <p:nvPr>
            <p:ph type="title"/>
          </p:nvPr>
        </p:nvSpPr>
        <p:spPr/>
        <p:txBody>
          <a:bodyPr/>
          <a:lstStyle/>
          <a:p>
            <a:r>
              <a:rPr lang="en-IN" dirty="0"/>
              <a:t>Good Prompts</a:t>
            </a:r>
            <a:endParaRPr lang="en-GB" dirty="0"/>
          </a:p>
        </p:txBody>
      </p:sp>
      <p:graphicFrame>
        <p:nvGraphicFramePr>
          <p:cNvPr id="4" name="Content Placeholder 3">
            <a:extLst>
              <a:ext uri="{FF2B5EF4-FFF2-40B4-BE49-F238E27FC236}">
                <a16:creationId xmlns:a16="http://schemas.microsoft.com/office/drawing/2014/main" id="{64884830-686D-E953-431B-899A0C3BCE2F}"/>
              </a:ext>
            </a:extLst>
          </p:cNvPr>
          <p:cNvGraphicFramePr>
            <a:graphicFrameLocks noGrp="1"/>
          </p:cNvGraphicFramePr>
          <p:nvPr>
            <p:ph idx="1"/>
            <p:extLst>
              <p:ext uri="{D42A27DB-BD31-4B8C-83A1-F6EECF244321}">
                <p14:modId xmlns:p14="http://schemas.microsoft.com/office/powerpoint/2010/main" val="3801425816"/>
              </p:ext>
            </p:extLst>
          </p:nvPr>
        </p:nvGraphicFramePr>
        <p:xfrm>
          <a:off x="607855" y="1691640"/>
          <a:ext cx="10515600" cy="3474720"/>
        </p:xfrm>
        <a:graphic>
          <a:graphicData uri="http://schemas.openxmlformats.org/drawingml/2006/table">
            <a:tbl>
              <a:tblPr>
                <a:tableStyleId>{ED083AE6-46FA-4A59-8FB0-9F97EB10719F}</a:tableStyleId>
              </a:tblPr>
              <a:tblGrid>
                <a:gridCol w="3505200">
                  <a:extLst>
                    <a:ext uri="{9D8B030D-6E8A-4147-A177-3AD203B41FA5}">
                      <a16:colId xmlns:a16="http://schemas.microsoft.com/office/drawing/2014/main" val="2572009561"/>
                    </a:ext>
                  </a:extLst>
                </a:gridCol>
                <a:gridCol w="3505200">
                  <a:extLst>
                    <a:ext uri="{9D8B030D-6E8A-4147-A177-3AD203B41FA5}">
                      <a16:colId xmlns:a16="http://schemas.microsoft.com/office/drawing/2014/main" val="3094423083"/>
                    </a:ext>
                  </a:extLst>
                </a:gridCol>
                <a:gridCol w="3505200">
                  <a:extLst>
                    <a:ext uri="{9D8B030D-6E8A-4147-A177-3AD203B41FA5}">
                      <a16:colId xmlns:a16="http://schemas.microsoft.com/office/drawing/2014/main" val="2946498251"/>
                    </a:ext>
                  </a:extLst>
                </a:gridCol>
              </a:tblGrid>
              <a:tr h="0">
                <a:tc>
                  <a:txBody>
                    <a:bodyPr/>
                    <a:lstStyle/>
                    <a:p>
                      <a:pPr>
                        <a:buNone/>
                      </a:pPr>
                      <a:r>
                        <a:rPr lang="en-GB" b="1" dirty="0"/>
                        <a:t>Category</a:t>
                      </a:r>
                      <a:endParaRPr lang="en-GB" dirty="0"/>
                    </a:p>
                  </a:txBody>
                  <a:tcPr anchor="ctr"/>
                </a:tc>
                <a:tc>
                  <a:txBody>
                    <a:bodyPr/>
                    <a:lstStyle/>
                    <a:p>
                      <a:pPr>
                        <a:buNone/>
                      </a:pPr>
                      <a:r>
                        <a:rPr lang="en-GB" b="1" dirty="0"/>
                        <a:t>Examples / Options</a:t>
                      </a:r>
                      <a:endParaRPr lang="en-GB" dirty="0"/>
                    </a:p>
                  </a:txBody>
                  <a:tcPr anchor="ctr"/>
                </a:tc>
                <a:tc>
                  <a:txBody>
                    <a:bodyPr/>
                    <a:lstStyle/>
                    <a:p>
                      <a:pPr>
                        <a:buNone/>
                      </a:pPr>
                      <a:r>
                        <a:rPr lang="en-GB" b="1"/>
                        <a:t>Description</a:t>
                      </a:r>
                      <a:endParaRPr lang="en-GB"/>
                    </a:p>
                  </a:txBody>
                  <a:tcPr anchor="ctr"/>
                </a:tc>
                <a:extLst>
                  <a:ext uri="{0D108BD9-81ED-4DB2-BD59-A6C34878D82A}">
                    <a16:rowId xmlns:a16="http://schemas.microsoft.com/office/drawing/2014/main" val="1594701258"/>
                  </a:ext>
                </a:extLst>
              </a:tr>
              <a:tr h="0">
                <a:tc>
                  <a:txBody>
                    <a:bodyPr/>
                    <a:lstStyle/>
                    <a:p>
                      <a:pPr>
                        <a:buNone/>
                      </a:pPr>
                      <a:r>
                        <a:rPr lang="en-US" b="1" dirty="0"/>
                        <a:t>Task</a:t>
                      </a:r>
                      <a:r>
                        <a:rPr lang="en-US" dirty="0"/>
                        <a:t> (What do we want?)</a:t>
                      </a:r>
                    </a:p>
                  </a:txBody>
                  <a:tcPr anchor="ctr"/>
                </a:tc>
                <a:tc>
                  <a:txBody>
                    <a:bodyPr/>
                    <a:lstStyle/>
                    <a:p>
                      <a:pPr>
                        <a:buNone/>
                      </a:pPr>
                      <a:r>
                        <a:rPr lang="en-GB"/>
                        <a:t>Create, Design, Build, Generate</a:t>
                      </a:r>
                    </a:p>
                  </a:txBody>
                  <a:tcPr anchor="ctr"/>
                </a:tc>
                <a:tc>
                  <a:txBody>
                    <a:bodyPr/>
                    <a:lstStyle/>
                    <a:p>
                      <a:pPr>
                        <a:buNone/>
                      </a:pPr>
                      <a:r>
                        <a:rPr lang="en-US"/>
                        <a:t>Defines the action or output you want from the model.</a:t>
                      </a:r>
                    </a:p>
                  </a:txBody>
                  <a:tcPr anchor="ctr"/>
                </a:tc>
                <a:extLst>
                  <a:ext uri="{0D108BD9-81ED-4DB2-BD59-A6C34878D82A}">
                    <a16:rowId xmlns:a16="http://schemas.microsoft.com/office/drawing/2014/main" val="3114066767"/>
                  </a:ext>
                </a:extLst>
              </a:tr>
              <a:tr h="0">
                <a:tc>
                  <a:txBody>
                    <a:bodyPr/>
                    <a:lstStyle/>
                    <a:p>
                      <a:pPr>
                        <a:buNone/>
                      </a:pPr>
                      <a:r>
                        <a:rPr lang="en-GB" b="1" dirty="0"/>
                        <a:t>Tone</a:t>
                      </a:r>
                      <a:r>
                        <a:rPr lang="en-GB" dirty="0"/>
                        <a:t> (Feel and voice)</a:t>
                      </a:r>
                    </a:p>
                  </a:txBody>
                  <a:tcPr anchor="ctr"/>
                </a:tc>
                <a:tc>
                  <a:txBody>
                    <a:bodyPr/>
                    <a:lstStyle/>
                    <a:p>
                      <a:pPr>
                        <a:buNone/>
                      </a:pPr>
                      <a:r>
                        <a:rPr lang="en-GB"/>
                        <a:t>Minimalist, Playful, Professional, Elegant</a:t>
                      </a:r>
                    </a:p>
                  </a:txBody>
                  <a:tcPr anchor="ctr"/>
                </a:tc>
                <a:tc>
                  <a:txBody>
                    <a:bodyPr/>
                    <a:lstStyle/>
                    <a:p>
                      <a:pPr>
                        <a:buNone/>
                      </a:pPr>
                      <a:r>
                        <a:rPr lang="en-US"/>
                        <a:t>Defines the style, personality, or voice of the response.</a:t>
                      </a:r>
                    </a:p>
                  </a:txBody>
                  <a:tcPr anchor="ctr"/>
                </a:tc>
                <a:extLst>
                  <a:ext uri="{0D108BD9-81ED-4DB2-BD59-A6C34878D82A}">
                    <a16:rowId xmlns:a16="http://schemas.microsoft.com/office/drawing/2014/main" val="2666023647"/>
                  </a:ext>
                </a:extLst>
              </a:tr>
              <a:tr h="0">
                <a:tc>
                  <a:txBody>
                    <a:bodyPr/>
                    <a:lstStyle/>
                    <a:p>
                      <a:pPr>
                        <a:buNone/>
                      </a:pPr>
                      <a:r>
                        <a:rPr lang="en-GB" b="1" dirty="0"/>
                        <a:t>Context</a:t>
                      </a:r>
                      <a:r>
                        <a:rPr lang="en-GB" dirty="0"/>
                        <a:t> (Background &amp; purpose)</a:t>
                      </a:r>
                    </a:p>
                  </a:txBody>
                  <a:tcPr anchor="ctr"/>
                </a:tc>
                <a:tc>
                  <a:txBody>
                    <a:bodyPr/>
                    <a:lstStyle/>
                    <a:p>
                      <a:pPr>
                        <a:buNone/>
                      </a:pPr>
                      <a:r>
                        <a:rPr lang="en-US"/>
                        <a:t>A fitness tracking app, An e-commerce website, A travel blog, A business report</a:t>
                      </a:r>
                    </a:p>
                  </a:txBody>
                  <a:tcPr anchor="ctr"/>
                </a:tc>
                <a:tc>
                  <a:txBody>
                    <a:bodyPr/>
                    <a:lstStyle/>
                    <a:p>
                      <a:pPr>
                        <a:buNone/>
                      </a:pPr>
                      <a:r>
                        <a:rPr lang="en-US"/>
                        <a:t>Provides the background so the model understands the setting.</a:t>
                      </a:r>
                    </a:p>
                  </a:txBody>
                  <a:tcPr anchor="ctr"/>
                </a:tc>
                <a:extLst>
                  <a:ext uri="{0D108BD9-81ED-4DB2-BD59-A6C34878D82A}">
                    <a16:rowId xmlns:a16="http://schemas.microsoft.com/office/drawing/2014/main" val="4168927219"/>
                  </a:ext>
                </a:extLst>
              </a:tr>
              <a:tr h="0">
                <a:tc>
                  <a:txBody>
                    <a:bodyPr/>
                    <a:lstStyle/>
                    <a:p>
                      <a:pPr>
                        <a:buNone/>
                      </a:pPr>
                      <a:r>
                        <a:rPr lang="en-GB" b="1"/>
                        <a:t>Details</a:t>
                      </a:r>
                      <a:r>
                        <a:rPr lang="en-GB"/>
                        <a:t> (Specific requirements)</a:t>
                      </a:r>
                    </a:p>
                  </a:txBody>
                  <a:tcPr anchor="ctr"/>
                </a:tc>
                <a:tc>
                  <a:txBody>
                    <a:bodyPr/>
                    <a:lstStyle/>
                    <a:p>
                      <a:pPr>
                        <a:buNone/>
                      </a:pPr>
                      <a:r>
                        <a:rPr lang="en-US"/>
                        <a:t>With dark theme, For teenage users, Including login page, Accessible, Mobile-first</a:t>
                      </a:r>
                    </a:p>
                  </a:txBody>
                  <a:tcPr anchor="ctr"/>
                </a:tc>
                <a:tc>
                  <a:txBody>
                    <a:bodyPr/>
                    <a:lstStyle/>
                    <a:p>
                      <a:pPr>
                        <a:buNone/>
                      </a:pPr>
                      <a:r>
                        <a:rPr lang="en-US" dirty="0"/>
                        <a:t>Adds constraints, preferences, or extra requirements.</a:t>
                      </a:r>
                    </a:p>
                  </a:txBody>
                  <a:tcPr anchor="ctr"/>
                </a:tc>
                <a:extLst>
                  <a:ext uri="{0D108BD9-81ED-4DB2-BD59-A6C34878D82A}">
                    <a16:rowId xmlns:a16="http://schemas.microsoft.com/office/drawing/2014/main" val="194370969"/>
                  </a:ext>
                </a:extLst>
              </a:tr>
            </a:tbl>
          </a:graphicData>
        </a:graphic>
      </p:graphicFrame>
    </p:spTree>
    <p:extLst>
      <p:ext uri="{BB962C8B-B14F-4D97-AF65-F5344CB8AC3E}">
        <p14:creationId xmlns:p14="http://schemas.microsoft.com/office/powerpoint/2010/main" val="3693445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A6C04-1984-FB01-B5E6-69439DDFC4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DBE0B0-9930-4427-70BC-7B45C557D361}"/>
              </a:ext>
            </a:extLst>
          </p:cNvPr>
          <p:cNvSpPr>
            <a:spLocks noGrp="1"/>
          </p:cNvSpPr>
          <p:nvPr>
            <p:ph type="title"/>
          </p:nvPr>
        </p:nvSpPr>
        <p:spPr/>
        <p:txBody>
          <a:bodyPr/>
          <a:lstStyle/>
          <a:p>
            <a:r>
              <a:rPr lang="en-IN" dirty="0"/>
              <a:t>Prompt Example</a:t>
            </a:r>
            <a:endParaRPr lang="en-GB" dirty="0"/>
          </a:p>
        </p:txBody>
      </p:sp>
      <p:graphicFrame>
        <p:nvGraphicFramePr>
          <p:cNvPr id="8" name="Content Placeholder 7">
            <a:extLst>
              <a:ext uri="{FF2B5EF4-FFF2-40B4-BE49-F238E27FC236}">
                <a16:creationId xmlns:a16="http://schemas.microsoft.com/office/drawing/2014/main" id="{123F7F5B-74ED-63CC-87C2-40D6A3BE5F5D}"/>
              </a:ext>
            </a:extLst>
          </p:cNvPr>
          <p:cNvGraphicFramePr>
            <a:graphicFrameLocks noGrp="1"/>
          </p:cNvGraphicFramePr>
          <p:nvPr>
            <p:ph idx="1"/>
            <p:extLst>
              <p:ext uri="{D42A27DB-BD31-4B8C-83A1-F6EECF244321}">
                <p14:modId xmlns:p14="http://schemas.microsoft.com/office/powerpoint/2010/main" val="3073622719"/>
              </p:ext>
            </p:extLst>
          </p:nvPr>
        </p:nvGraphicFramePr>
        <p:xfrm>
          <a:off x="649736" y="1784397"/>
          <a:ext cx="10515600" cy="2103120"/>
        </p:xfrm>
        <a:graphic>
          <a:graphicData uri="http://schemas.openxmlformats.org/drawingml/2006/table">
            <a:tbl>
              <a:tblPr>
                <a:tableStyleId>{ED083AE6-46FA-4A59-8FB0-9F97EB10719F}</a:tableStyleId>
              </a:tblPr>
              <a:tblGrid>
                <a:gridCol w="1814258">
                  <a:extLst>
                    <a:ext uri="{9D8B030D-6E8A-4147-A177-3AD203B41FA5}">
                      <a16:colId xmlns:a16="http://schemas.microsoft.com/office/drawing/2014/main" val="3899858542"/>
                    </a:ext>
                  </a:extLst>
                </a:gridCol>
                <a:gridCol w="3887945">
                  <a:extLst>
                    <a:ext uri="{9D8B030D-6E8A-4147-A177-3AD203B41FA5}">
                      <a16:colId xmlns:a16="http://schemas.microsoft.com/office/drawing/2014/main" val="4165276437"/>
                    </a:ext>
                  </a:extLst>
                </a:gridCol>
                <a:gridCol w="4813397">
                  <a:extLst>
                    <a:ext uri="{9D8B030D-6E8A-4147-A177-3AD203B41FA5}">
                      <a16:colId xmlns:a16="http://schemas.microsoft.com/office/drawing/2014/main" val="2301479384"/>
                    </a:ext>
                  </a:extLst>
                </a:gridCol>
              </a:tblGrid>
              <a:tr h="0">
                <a:tc>
                  <a:txBody>
                    <a:bodyPr/>
                    <a:lstStyle/>
                    <a:p>
                      <a:pPr>
                        <a:buNone/>
                      </a:pPr>
                      <a:r>
                        <a:rPr lang="en-GB" b="1"/>
                        <a:t>Category</a:t>
                      </a:r>
                      <a:endParaRPr lang="en-GB"/>
                    </a:p>
                  </a:txBody>
                  <a:tcPr anchor="ctr"/>
                </a:tc>
                <a:tc>
                  <a:txBody>
                    <a:bodyPr/>
                    <a:lstStyle/>
                    <a:p>
                      <a:pPr>
                        <a:buNone/>
                      </a:pPr>
                      <a:r>
                        <a:rPr lang="en-GB" b="1"/>
                        <a:t>Examples / Options</a:t>
                      </a:r>
                      <a:endParaRPr lang="en-GB"/>
                    </a:p>
                  </a:txBody>
                  <a:tcPr anchor="ctr"/>
                </a:tc>
                <a:tc>
                  <a:txBody>
                    <a:bodyPr/>
                    <a:lstStyle/>
                    <a:p>
                      <a:pPr>
                        <a:buNone/>
                      </a:pPr>
                      <a:r>
                        <a:rPr lang="en-GB" b="1"/>
                        <a:t>Description</a:t>
                      </a:r>
                      <a:endParaRPr lang="en-GB"/>
                    </a:p>
                  </a:txBody>
                  <a:tcPr anchor="ctr"/>
                </a:tc>
                <a:extLst>
                  <a:ext uri="{0D108BD9-81ED-4DB2-BD59-A6C34878D82A}">
                    <a16:rowId xmlns:a16="http://schemas.microsoft.com/office/drawing/2014/main" val="1817326529"/>
                  </a:ext>
                </a:extLst>
              </a:tr>
              <a:tr h="0">
                <a:tc>
                  <a:txBody>
                    <a:bodyPr/>
                    <a:lstStyle/>
                    <a:p>
                      <a:pPr>
                        <a:buNone/>
                      </a:pPr>
                      <a:r>
                        <a:rPr lang="en-GB" b="1"/>
                        <a:t>Task</a:t>
                      </a:r>
                      <a:endParaRPr lang="en-GB"/>
                    </a:p>
                  </a:txBody>
                  <a:tcPr anchor="ctr"/>
                </a:tc>
                <a:tc>
                  <a:txBody>
                    <a:bodyPr/>
                    <a:lstStyle/>
                    <a:p>
                      <a:pPr>
                        <a:buNone/>
                      </a:pPr>
                      <a:r>
                        <a:rPr lang="en-GB"/>
                        <a:t>Design</a:t>
                      </a:r>
                    </a:p>
                  </a:txBody>
                  <a:tcPr anchor="ctr"/>
                </a:tc>
                <a:tc>
                  <a:txBody>
                    <a:bodyPr/>
                    <a:lstStyle/>
                    <a:p>
                      <a:pPr>
                        <a:buNone/>
                      </a:pPr>
                      <a:r>
                        <a:rPr lang="en-US" dirty="0"/>
                        <a:t>Design a clean UI for a </a:t>
                      </a:r>
                      <a:r>
                        <a:rPr lang="en-US" b="0" dirty="0"/>
                        <a:t>fitness tracking app</a:t>
                      </a:r>
                    </a:p>
                  </a:txBody>
                  <a:tcPr anchor="ctr"/>
                </a:tc>
                <a:extLst>
                  <a:ext uri="{0D108BD9-81ED-4DB2-BD59-A6C34878D82A}">
                    <a16:rowId xmlns:a16="http://schemas.microsoft.com/office/drawing/2014/main" val="3697260647"/>
                  </a:ext>
                </a:extLst>
              </a:tr>
              <a:tr h="0">
                <a:tc>
                  <a:txBody>
                    <a:bodyPr/>
                    <a:lstStyle/>
                    <a:p>
                      <a:pPr>
                        <a:buNone/>
                      </a:pPr>
                      <a:r>
                        <a:rPr lang="en-GB" b="1"/>
                        <a:t>Tone</a:t>
                      </a:r>
                      <a:endParaRPr lang="en-GB"/>
                    </a:p>
                  </a:txBody>
                  <a:tcPr anchor="ctr"/>
                </a:tc>
                <a:tc>
                  <a:txBody>
                    <a:bodyPr/>
                    <a:lstStyle/>
                    <a:p>
                      <a:pPr>
                        <a:buNone/>
                      </a:pPr>
                      <a:r>
                        <a:rPr lang="en-GB"/>
                        <a:t>Minimalist</a:t>
                      </a:r>
                    </a:p>
                  </a:txBody>
                  <a:tcPr anchor="ctr"/>
                </a:tc>
                <a:tc>
                  <a:txBody>
                    <a:bodyPr/>
                    <a:lstStyle/>
                    <a:p>
                      <a:pPr>
                        <a:buNone/>
                      </a:pPr>
                      <a:r>
                        <a:rPr lang="en-US"/>
                        <a:t>Keep the layout simple and clutter-free</a:t>
                      </a:r>
                    </a:p>
                  </a:txBody>
                  <a:tcPr anchor="ctr"/>
                </a:tc>
                <a:extLst>
                  <a:ext uri="{0D108BD9-81ED-4DB2-BD59-A6C34878D82A}">
                    <a16:rowId xmlns:a16="http://schemas.microsoft.com/office/drawing/2014/main" val="3903381915"/>
                  </a:ext>
                </a:extLst>
              </a:tr>
              <a:tr h="0">
                <a:tc>
                  <a:txBody>
                    <a:bodyPr/>
                    <a:lstStyle/>
                    <a:p>
                      <a:pPr>
                        <a:buNone/>
                      </a:pPr>
                      <a:r>
                        <a:rPr lang="en-GB" b="1"/>
                        <a:t>Context</a:t>
                      </a:r>
                      <a:endParaRPr lang="en-GB"/>
                    </a:p>
                  </a:txBody>
                  <a:tcPr anchor="ctr"/>
                </a:tc>
                <a:tc>
                  <a:txBody>
                    <a:bodyPr/>
                    <a:lstStyle/>
                    <a:p>
                      <a:pPr>
                        <a:buNone/>
                      </a:pPr>
                      <a:r>
                        <a:rPr lang="en-GB"/>
                        <a:t>A fitness tracking app</a:t>
                      </a:r>
                    </a:p>
                  </a:txBody>
                  <a:tcPr anchor="ctr"/>
                </a:tc>
                <a:tc>
                  <a:txBody>
                    <a:bodyPr/>
                    <a:lstStyle/>
                    <a:p>
                      <a:pPr>
                        <a:buNone/>
                      </a:pPr>
                      <a:r>
                        <a:rPr lang="en-US"/>
                        <a:t>For users to log workouts and track progress</a:t>
                      </a:r>
                    </a:p>
                  </a:txBody>
                  <a:tcPr anchor="ctr"/>
                </a:tc>
                <a:extLst>
                  <a:ext uri="{0D108BD9-81ED-4DB2-BD59-A6C34878D82A}">
                    <a16:rowId xmlns:a16="http://schemas.microsoft.com/office/drawing/2014/main" val="1693472839"/>
                  </a:ext>
                </a:extLst>
              </a:tr>
              <a:tr h="0">
                <a:tc>
                  <a:txBody>
                    <a:bodyPr/>
                    <a:lstStyle/>
                    <a:p>
                      <a:pPr>
                        <a:buNone/>
                      </a:pPr>
                      <a:r>
                        <a:rPr lang="en-GB" b="1"/>
                        <a:t>Details</a:t>
                      </a:r>
                      <a:endParaRPr lang="en-GB"/>
                    </a:p>
                  </a:txBody>
                  <a:tcPr anchor="ctr"/>
                </a:tc>
                <a:tc>
                  <a:txBody>
                    <a:bodyPr/>
                    <a:lstStyle/>
                    <a:p>
                      <a:pPr>
                        <a:buNone/>
                      </a:pPr>
                      <a:r>
                        <a:rPr lang="en-GB"/>
                        <a:t>With dark theme, Mobile-first</a:t>
                      </a:r>
                    </a:p>
                  </a:txBody>
                  <a:tcPr anchor="ctr"/>
                </a:tc>
                <a:tc>
                  <a:txBody>
                    <a:bodyPr/>
                    <a:lstStyle/>
                    <a:p>
                      <a:pPr>
                        <a:buNone/>
                      </a:pPr>
                      <a:r>
                        <a:rPr lang="en-GB" dirty="0"/>
                        <a:t>Dark mode for better visibility at night, responsive for mobile users</a:t>
                      </a:r>
                    </a:p>
                  </a:txBody>
                  <a:tcPr anchor="ctr"/>
                </a:tc>
                <a:extLst>
                  <a:ext uri="{0D108BD9-81ED-4DB2-BD59-A6C34878D82A}">
                    <a16:rowId xmlns:a16="http://schemas.microsoft.com/office/drawing/2014/main" val="2640942381"/>
                  </a:ext>
                </a:extLst>
              </a:tr>
            </a:tbl>
          </a:graphicData>
        </a:graphic>
      </p:graphicFrame>
    </p:spTree>
    <p:extLst>
      <p:ext uri="{BB962C8B-B14F-4D97-AF65-F5344CB8AC3E}">
        <p14:creationId xmlns:p14="http://schemas.microsoft.com/office/powerpoint/2010/main" val="2841486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564FB-C8FD-7BEE-767B-3DB4C7B0D500}"/>
              </a:ext>
            </a:extLst>
          </p:cNvPr>
          <p:cNvSpPr>
            <a:spLocks noGrp="1"/>
          </p:cNvSpPr>
          <p:nvPr>
            <p:ph type="title"/>
          </p:nvPr>
        </p:nvSpPr>
        <p:spPr/>
        <p:txBody>
          <a:bodyPr/>
          <a:lstStyle/>
          <a:p>
            <a:r>
              <a:rPr lang="en-IN" dirty="0"/>
              <a:t>Actual Implementation: Prompt Template</a:t>
            </a:r>
            <a:endParaRPr lang="en-GB" dirty="0"/>
          </a:p>
        </p:txBody>
      </p:sp>
      <p:sp>
        <p:nvSpPr>
          <p:cNvPr id="3" name="Content Placeholder 2">
            <a:extLst>
              <a:ext uri="{FF2B5EF4-FFF2-40B4-BE49-F238E27FC236}">
                <a16:creationId xmlns:a16="http://schemas.microsoft.com/office/drawing/2014/main" id="{21189C73-5DB8-188F-08F2-14893E232EFA}"/>
              </a:ext>
            </a:extLst>
          </p:cNvPr>
          <p:cNvSpPr>
            <a:spLocks noGrp="1"/>
          </p:cNvSpPr>
          <p:nvPr>
            <p:ph idx="1"/>
          </p:nvPr>
        </p:nvSpPr>
        <p:spPr/>
        <p:txBody>
          <a:bodyPr>
            <a:normAutofit fontScale="92500" lnSpcReduction="10000"/>
          </a:bodyPr>
          <a:lstStyle/>
          <a:p>
            <a:r>
              <a:rPr lang="en-US" dirty="0"/>
              <a:t>You are an AI assistant. </a:t>
            </a:r>
          </a:p>
          <a:p>
            <a:r>
              <a:rPr lang="en-US" dirty="0"/>
              <a:t>Your job is to help me with the following request:</a:t>
            </a:r>
          </a:p>
          <a:p>
            <a:endParaRPr lang="en-US" dirty="0"/>
          </a:p>
          <a:p>
            <a:r>
              <a:rPr lang="en-US" dirty="0"/>
              <a:t>Task: {TASK}  </a:t>
            </a:r>
          </a:p>
          <a:p>
            <a:r>
              <a:rPr lang="en-US" dirty="0"/>
              <a:t>Tone: {TONE}  </a:t>
            </a:r>
          </a:p>
          <a:p>
            <a:r>
              <a:rPr lang="en-US" dirty="0"/>
              <a:t>Context: {CONTEXT}  </a:t>
            </a:r>
          </a:p>
          <a:p>
            <a:r>
              <a:rPr lang="en-US" dirty="0"/>
              <a:t>Details: {DETAILS}  </a:t>
            </a:r>
          </a:p>
          <a:p>
            <a:endParaRPr lang="en-US" dirty="0"/>
          </a:p>
          <a:p>
            <a:r>
              <a:rPr lang="en-US" dirty="0"/>
              <a:t>Please generate a high-quality output that matches the given task, follows the tone, considers the context, and incorporates all details.</a:t>
            </a:r>
          </a:p>
          <a:p>
            <a:endParaRPr lang="en-GB" dirty="0"/>
          </a:p>
        </p:txBody>
      </p:sp>
    </p:spTree>
    <p:extLst>
      <p:ext uri="{BB962C8B-B14F-4D97-AF65-F5344CB8AC3E}">
        <p14:creationId xmlns:p14="http://schemas.microsoft.com/office/powerpoint/2010/main" val="2451430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FE3BE-903A-6ED5-48AF-B0D6668E95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CF79F2-3908-81C9-E618-F784986C5E60}"/>
              </a:ext>
            </a:extLst>
          </p:cNvPr>
          <p:cNvSpPr>
            <a:spLocks noGrp="1"/>
          </p:cNvSpPr>
          <p:nvPr>
            <p:ph type="title"/>
          </p:nvPr>
        </p:nvSpPr>
        <p:spPr/>
        <p:txBody>
          <a:bodyPr/>
          <a:lstStyle/>
          <a:p>
            <a:r>
              <a:rPr lang="en-IN" dirty="0"/>
              <a:t>Actual Implementation: Examples</a:t>
            </a:r>
            <a:endParaRPr lang="en-GB" dirty="0"/>
          </a:p>
        </p:txBody>
      </p:sp>
      <p:sp>
        <p:nvSpPr>
          <p:cNvPr id="3" name="Content Placeholder 2">
            <a:extLst>
              <a:ext uri="{FF2B5EF4-FFF2-40B4-BE49-F238E27FC236}">
                <a16:creationId xmlns:a16="http://schemas.microsoft.com/office/drawing/2014/main" id="{7715DFF7-029C-6C28-07DA-B9B7B5BFFCD7}"/>
              </a:ext>
            </a:extLst>
          </p:cNvPr>
          <p:cNvSpPr>
            <a:spLocks noGrp="1"/>
          </p:cNvSpPr>
          <p:nvPr>
            <p:ph idx="1"/>
          </p:nvPr>
        </p:nvSpPr>
        <p:spPr/>
        <p:txBody>
          <a:bodyPr>
            <a:normAutofit fontScale="70000" lnSpcReduction="20000"/>
          </a:bodyPr>
          <a:lstStyle/>
          <a:p>
            <a:r>
              <a:rPr lang="en-US" dirty="0"/>
              <a:t>Fitness app</a:t>
            </a:r>
          </a:p>
          <a:p>
            <a:pPr lvl="1"/>
            <a:r>
              <a:rPr lang="en-US" dirty="0"/>
              <a:t>Task: Design  </a:t>
            </a:r>
          </a:p>
          <a:p>
            <a:pPr lvl="1"/>
            <a:r>
              <a:rPr lang="en-US" dirty="0"/>
              <a:t>Tone: Minimalist  </a:t>
            </a:r>
          </a:p>
          <a:p>
            <a:pPr lvl="1"/>
            <a:r>
              <a:rPr lang="en-US" dirty="0"/>
              <a:t>Context: A fitness tracking mobile app  </a:t>
            </a:r>
          </a:p>
          <a:p>
            <a:pPr lvl="1"/>
            <a:r>
              <a:rPr lang="en-US" dirty="0"/>
              <a:t>Details: With a dark theme, sleek typography, and intuitive navigation tabs for workouts, sleep, and nutrition.</a:t>
            </a:r>
          </a:p>
          <a:p>
            <a:r>
              <a:rPr lang="en-GB" dirty="0"/>
              <a:t>E-commerce Landing Page</a:t>
            </a:r>
          </a:p>
          <a:p>
            <a:pPr lvl="1"/>
            <a:r>
              <a:rPr lang="en-US" dirty="0"/>
              <a:t>Task: Write content  </a:t>
            </a:r>
          </a:p>
          <a:p>
            <a:pPr lvl="1"/>
            <a:r>
              <a:rPr lang="en-US" dirty="0"/>
              <a:t>Tone: Playful  </a:t>
            </a:r>
          </a:p>
          <a:p>
            <a:pPr lvl="1"/>
            <a:r>
              <a:rPr lang="en-US" dirty="0"/>
              <a:t>Context: An online store for pet products  </a:t>
            </a:r>
          </a:p>
          <a:p>
            <a:pPr lvl="1"/>
            <a:r>
              <a:rPr lang="en-US" dirty="0"/>
              <a:t>Details: Must appeal to dog and cat owners, highlight discounts, and include a catchy call-to-action.</a:t>
            </a:r>
          </a:p>
          <a:p>
            <a:r>
              <a:rPr lang="en-US" dirty="0"/>
              <a:t>Business report</a:t>
            </a:r>
          </a:p>
          <a:p>
            <a:pPr lvl="1"/>
            <a:r>
              <a:rPr lang="en-US" dirty="0"/>
              <a:t>Task: Generate  </a:t>
            </a:r>
          </a:p>
          <a:p>
            <a:pPr lvl="1"/>
            <a:r>
              <a:rPr lang="en-US" dirty="0"/>
              <a:t>Tone: Professional  </a:t>
            </a:r>
          </a:p>
          <a:p>
            <a:pPr lvl="1"/>
            <a:r>
              <a:rPr lang="en-US" dirty="0"/>
              <a:t>Context: A quarterly sales performance report for stakeholders  </a:t>
            </a:r>
          </a:p>
          <a:p>
            <a:pPr lvl="1"/>
            <a:r>
              <a:rPr lang="en-US" dirty="0"/>
              <a:t>Details: Include charts, highlight top-performing regions, and provide actionable recommendations.</a:t>
            </a:r>
            <a:endParaRPr lang="en-GB" b="1" dirty="0"/>
          </a:p>
        </p:txBody>
      </p:sp>
    </p:spTree>
    <p:extLst>
      <p:ext uri="{BB962C8B-B14F-4D97-AF65-F5344CB8AC3E}">
        <p14:creationId xmlns:p14="http://schemas.microsoft.com/office/powerpoint/2010/main" val="2492561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73F0-59CE-1F2A-3572-E3605D696972}"/>
              </a:ext>
            </a:extLst>
          </p:cNvPr>
          <p:cNvSpPr>
            <a:spLocks noGrp="1"/>
          </p:cNvSpPr>
          <p:nvPr>
            <p:ph type="title"/>
          </p:nvPr>
        </p:nvSpPr>
        <p:spPr/>
        <p:txBody>
          <a:bodyPr/>
          <a:lstStyle/>
          <a:p>
            <a:r>
              <a:rPr lang="en-IN" dirty="0"/>
              <a:t>Workflow Design Patterns</a:t>
            </a:r>
            <a:endParaRPr lang="en-GB" dirty="0"/>
          </a:p>
        </p:txBody>
      </p:sp>
      <p:graphicFrame>
        <p:nvGraphicFramePr>
          <p:cNvPr id="4" name="Content Placeholder 3">
            <a:extLst>
              <a:ext uri="{FF2B5EF4-FFF2-40B4-BE49-F238E27FC236}">
                <a16:creationId xmlns:a16="http://schemas.microsoft.com/office/drawing/2014/main" id="{F943E2BF-3094-B665-C4D5-BF91C979886D}"/>
              </a:ext>
            </a:extLst>
          </p:cNvPr>
          <p:cNvGraphicFramePr>
            <a:graphicFrameLocks noGrp="1"/>
          </p:cNvGraphicFramePr>
          <p:nvPr>
            <p:ph idx="1"/>
            <p:extLst>
              <p:ext uri="{D42A27DB-BD31-4B8C-83A1-F6EECF244321}">
                <p14:modId xmlns:p14="http://schemas.microsoft.com/office/powerpoint/2010/main" val="1754913949"/>
              </p:ext>
            </p:extLst>
          </p:nvPr>
        </p:nvGraphicFramePr>
        <p:xfrm>
          <a:off x="1228626" y="1690688"/>
          <a:ext cx="9441582" cy="4631514"/>
        </p:xfrm>
        <a:graphic>
          <a:graphicData uri="http://schemas.openxmlformats.org/drawingml/2006/table">
            <a:tbl>
              <a:tblPr>
                <a:tableStyleId>{5DA37D80-6434-44D0-A028-1B22A696006F}</a:tableStyleId>
              </a:tblPr>
              <a:tblGrid>
                <a:gridCol w="2247490">
                  <a:extLst>
                    <a:ext uri="{9D8B030D-6E8A-4147-A177-3AD203B41FA5}">
                      <a16:colId xmlns:a16="http://schemas.microsoft.com/office/drawing/2014/main" val="1333304123"/>
                    </a:ext>
                  </a:extLst>
                </a:gridCol>
                <a:gridCol w="3175969">
                  <a:extLst>
                    <a:ext uri="{9D8B030D-6E8A-4147-A177-3AD203B41FA5}">
                      <a16:colId xmlns:a16="http://schemas.microsoft.com/office/drawing/2014/main" val="650335132"/>
                    </a:ext>
                  </a:extLst>
                </a:gridCol>
                <a:gridCol w="4018123">
                  <a:extLst>
                    <a:ext uri="{9D8B030D-6E8A-4147-A177-3AD203B41FA5}">
                      <a16:colId xmlns:a16="http://schemas.microsoft.com/office/drawing/2014/main" val="96157625"/>
                    </a:ext>
                  </a:extLst>
                </a:gridCol>
              </a:tblGrid>
              <a:tr h="328403">
                <a:tc>
                  <a:txBody>
                    <a:bodyPr/>
                    <a:lstStyle/>
                    <a:p>
                      <a:pPr>
                        <a:buNone/>
                      </a:pPr>
                      <a:r>
                        <a:rPr lang="en-GB" sz="1800" b="1" dirty="0"/>
                        <a:t>Concept</a:t>
                      </a:r>
                    </a:p>
                  </a:txBody>
                  <a:tcPr marL="82101" marR="82101" marT="41050" marB="41050" anchor="ctr"/>
                </a:tc>
                <a:tc>
                  <a:txBody>
                    <a:bodyPr/>
                    <a:lstStyle/>
                    <a:p>
                      <a:pPr>
                        <a:buNone/>
                      </a:pPr>
                      <a:r>
                        <a:rPr lang="en-GB" sz="1800" b="1" dirty="0"/>
                        <a:t>Explanation</a:t>
                      </a:r>
                    </a:p>
                  </a:txBody>
                  <a:tcPr marL="82101" marR="82101" marT="41050" marB="41050" anchor="ctr"/>
                </a:tc>
                <a:tc>
                  <a:txBody>
                    <a:bodyPr/>
                    <a:lstStyle/>
                    <a:p>
                      <a:pPr>
                        <a:buNone/>
                      </a:pPr>
                      <a:r>
                        <a:rPr lang="en-GB" sz="1800" b="1" dirty="0"/>
                        <a:t>Example</a:t>
                      </a:r>
                    </a:p>
                  </a:txBody>
                  <a:tcPr marL="82101" marR="82101" marT="41050" marB="41050" anchor="ctr"/>
                </a:tc>
                <a:extLst>
                  <a:ext uri="{0D108BD9-81ED-4DB2-BD59-A6C34878D82A}">
                    <a16:rowId xmlns:a16="http://schemas.microsoft.com/office/drawing/2014/main" val="988573927"/>
                  </a:ext>
                </a:extLst>
              </a:tr>
              <a:tr h="821007">
                <a:tc>
                  <a:txBody>
                    <a:bodyPr/>
                    <a:lstStyle/>
                    <a:p>
                      <a:pPr>
                        <a:buNone/>
                      </a:pPr>
                      <a:r>
                        <a:rPr lang="en-GB" sz="1800" b="1"/>
                        <a:t>Prompt Chaining</a:t>
                      </a:r>
                      <a:endParaRPr lang="en-GB" sz="1800"/>
                    </a:p>
                  </a:txBody>
                  <a:tcPr marL="82101" marR="82101" marT="41050" marB="41050" anchor="ctr"/>
                </a:tc>
                <a:tc>
                  <a:txBody>
                    <a:bodyPr/>
                    <a:lstStyle/>
                    <a:p>
                      <a:pPr>
                        <a:buNone/>
                      </a:pPr>
                      <a:r>
                        <a:rPr lang="en-US" sz="1800"/>
                        <a:t>Decompose a task into fixed sub-tasks.</a:t>
                      </a:r>
                    </a:p>
                  </a:txBody>
                  <a:tcPr marL="82101" marR="82101" marT="41050" marB="41050" anchor="ctr"/>
                </a:tc>
                <a:tc>
                  <a:txBody>
                    <a:bodyPr/>
                    <a:lstStyle/>
                    <a:p>
                      <a:pPr>
                        <a:buNone/>
                      </a:pPr>
                      <a:r>
                        <a:rPr lang="en-US" sz="1800"/>
                        <a:t>Summarize a long article → extract key points → rewrite in simple language.</a:t>
                      </a:r>
                    </a:p>
                  </a:txBody>
                  <a:tcPr marL="82101" marR="82101" marT="41050" marB="41050" anchor="ctr"/>
                </a:tc>
                <a:extLst>
                  <a:ext uri="{0D108BD9-81ED-4DB2-BD59-A6C34878D82A}">
                    <a16:rowId xmlns:a16="http://schemas.microsoft.com/office/drawing/2014/main" val="1787118103"/>
                  </a:ext>
                </a:extLst>
              </a:tr>
              <a:tr h="1067309">
                <a:tc>
                  <a:txBody>
                    <a:bodyPr/>
                    <a:lstStyle/>
                    <a:p>
                      <a:pPr>
                        <a:buNone/>
                      </a:pPr>
                      <a:r>
                        <a:rPr lang="en-GB" sz="1800" b="1"/>
                        <a:t>Routing</a:t>
                      </a:r>
                      <a:endParaRPr lang="en-GB" sz="1800"/>
                    </a:p>
                  </a:txBody>
                  <a:tcPr marL="82101" marR="82101" marT="41050" marB="41050" anchor="ctr"/>
                </a:tc>
                <a:tc>
                  <a:txBody>
                    <a:bodyPr/>
                    <a:lstStyle/>
                    <a:p>
                      <a:pPr>
                        <a:buNone/>
                      </a:pPr>
                      <a:r>
                        <a:rPr lang="en-US" sz="1800"/>
                        <a:t>Direct an input into a specialized sub-task, ensuring separation of concerns.</a:t>
                      </a:r>
                    </a:p>
                  </a:txBody>
                  <a:tcPr marL="82101" marR="82101" marT="41050" marB="41050" anchor="ctr"/>
                </a:tc>
                <a:tc>
                  <a:txBody>
                    <a:bodyPr/>
                    <a:lstStyle/>
                    <a:p>
                      <a:pPr>
                        <a:buNone/>
                      </a:pPr>
                      <a:r>
                        <a:rPr lang="en-US" sz="1800"/>
                        <a:t>A system routes math queries to a calculator agent, legal queries to a law agent, and creative writing queries to a story generator.</a:t>
                      </a:r>
                    </a:p>
                  </a:txBody>
                  <a:tcPr marL="82101" marR="82101" marT="41050" marB="41050" anchor="ctr"/>
                </a:tc>
                <a:extLst>
                  <a:ext uri="{0D108BD9-81ED-4DB2-BD59-A6C34878D82A}">
                    <a16:rowId xmlns:a16="http://schemas.microsoft.com/office/drawing/2014/main" val="4261280050"/>
                  </a:ext>
                </a:extLst>
              </a:tr>
              <a:tr h="821007">
                <a:tc>
                  <a:txBody>
                    <a:bodyPr/>
                    <a:lstStyle/>
                    <a:p>
                      <a:pPr>
                        <a:buNone/>
                      </a:pPr>
                      <a:r>
                        <a:rPr lang="en-GB" sz="1800" b="1"/>
                        <a:t>Parallelization</a:t>
                      </a:r>
                      <a:endParaRPr lang="en-GB" sz="1800"/>
                    </a:p>
                  </a:txBody>
                  <a:tcPr marL="82101" marR="82101" marT="41050" marB="41050" anchor="ctr"/>
                </a:tc>
                <a:tc>
                  <a:txBody>
                    <a:bodyPr/>
                    <a:lstStyle/>
                    <a:p>
                      <a:pPr>
                        <a:buNone/>
                      </a:pPr>
                      <a:r>
                        <a:rPr lang="en-US" sz="1800"/>
                        <a:t>Break down tasks and run multiple subtasks concurrently.</a:t>
                      </a:r>
                    </a:p>
                  </a:txBody>
                  <a:tcPr marL="82101" marR="82101" marT="41050" marB="41050" anchor="ctr"/>
                </a:tc>
                <a:tc>
                  <a:txBody>
                    <a:bodyPr/>
                    <a:lstStyle/>
                    <a:p>
                      <a:pPr>
                        <a:buNone/>
                      </a:pPr>
                      <a:r>
                        <a:rPr lang="en-US" sz="1800"/>
                        <a:t>Translate a document into French, Spanish, and German simultaneously.</a:t>
                      </a:r>
                    </a:p>
                  </a:txBody>
                  <a:tcPr marL="82101" marR="82101" marT="41050" marB="41050" anchor="ctr"/>
                </a:tc>
                <a:extLst>
                  <a:ext uri="{0D108BD9-81ED-4DB2-BD59-A6C34878D82A}">
                    <a16:rowId xmlns:a16="http://schemas.microsoft.com/office/drawing/2014/main" val="428310237"/>
                  </a:ext>
                </a:extLst>
              </a:tr>
              <a:tr h="1313611">
                <a:tc>
                  <a:txBody>
                    <a:bodyPr/>
                    <a:lstStyle/>
                    <a:p>
                      <a:pPr>
                        <a:buNone/>
                      </a:pPr>
                      <a:r>
                        <a:rPr lang="en-GB" sz="1800" b="1"/>
                        <a:t>Orchestrator-Worker</a:t>
                      </a:r>
                      <a:endParaRPr lang="en-GB" sz="1800"/>
                    </a:p>
                  </a:txBody>
                  <a:tcPr marL="82101" marR="82101" marT="41050" marB="41050" anchor="ctr"/>
                </a:tc>
                <a:tc>
                  <a:txBody>
                    <a:bodyPr/>
                    <a:lstStyle/>
                    <a:p>
                      <a:pPr>
                        <a:buNone/>
                      </a:pPr>
                      <a:r>
                        <a:rPr lang="en-US" sz="1800"/>
                        <a:t>Complex tasks are broken down dynamically and results are combined.</a:t>
                      </a:r>
                    </a:p>
                  </a:txBody>
                  <a:tcPr marL="82101" marR="82101" marT="41050" marB="41050" anchor="ctr"/>
                </a:tc>
                <a:tc>
                  <a:txBody>
                    <a:bodyPr/>
                    <a:lstStyle/>
                    <a:p>
                      <a:pPr>
                        <a:buNone/>
                      </a:pPr>
                      <a:r>
                        <a:rPr lang="en-US" sz="1800" dirty="0"/>
                        <a:t>An orchestrator agent takes a user request like “Plan my trip to Japan” → assigns subtasks (flights, hotels, sightseeing) to worker agents → merges results into one itinerary.</a:t>
                      </a:r>
                    </a:p>
                  </a:txBody>
                  <a:tcPr marL="82101" marR="82101" marT="41050" marB="41050" anchor="ctr"/>
                </a:tc>
                <a:extLst>
                  <a:ext uri="{0D108BD9-81ED-4DB2-BD59-A6C34878D82A}">
                    <a16:rowId xmlns:a16="http://schemas.microsoft.com/office/drawing/2014/main" val="3669531933"/>
                  </a:ext>
                </a:extLst>
              </a:tr>
            </a:tbl>
          </a:graphicData>
        </a:graphic>
      </p:graphicFrame>
    </p:spTree>
    <p:extLst>
      <p:ext uri="{BB962C8B-B14F-4D97-AF65-F5344CB8AC3E}">
        <p14:creationId xmlns:p14="http://schemas.microsoft.com/office/powerpoint/2010/main" val="2553848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6156-F1D8-9F84-EEF1-FFDDF11BD2CC}"/>
              </a:ext>
            </a:extLst>
          </p:cNvPr>
          <p:cNvSpPr>
            <a:spLocks noGrp="1"/>
          </p:cNvSpPr>
          <p:nvPr>
            <p:ph type="title"/>
          </p:nvPr>
        </p:nvSpPr>
        <p:spPr/>
        <p:txBody>
          <a:bodyPr/>
          <a:lstStyle/>
          <a:p>
            <a:r>
              <a:rPr lang="en-IN" dirty="0"/>
              <a:t>1. Prompt Chaining</a:t>
            </a:r>
            <a:endParaRPr lang="en-GB" dirty="0"/>
          </a:p>
        </p:txBody>
      </p:sp>
      <p:sp>
        <p:nvSpPr>
          <p:cNvPr id="3" name="Content Placeholder 2">
            <a:extLst>
              <a:ext uri="{FF2B5EF4-FFF2-40B4-BE49-F238E27FC236}">
                <a16:creationId xmlns:a16="http://schemas.microsoft.com/office/drawing/2014/main" id="{08A81E85-32C8-A8CD-4F93-34B476BB9EA1}"/>
              </a:ext>
            </a:extLst>
          </p:cNvPr>
          <p:cNvSpPr>
            <a:spLocks noGrp="1"/>
          </p:cNvSpPr>
          <p:nvPr>
            <p:ph idx="1"/>
          </p:nvPr>
        </p:nvSpPr>
        <p:spPr/>
        <p:txBody>
          <a:bodyPr/>
          <a:lstStyle/>
          <a:p>
            <a:r>
              <a:rPr lang="en-IN" dirty="0"/>
              <a:t>Decompose into fixed sub-tasks</a:t>
            </a:r>
          </a:p>
          <a:p>
            <a:endParaRPr lang="en-IN" dirty="0"/>
          </a:p>
          <a:p>
            <a:endParaRPr lang="en-IN" dirty="0"/>
          </a:p>
          <a:p>
            <a:endParaRPr lang="en-IN" dirty="0"/>
          </a:p>
          <a:p>
            <a:endParaRPr lang="en-IN" dirty="0"/>
          </a:p>
          <a:p>
            <a:r>
              <a:rPr lang="en-IN" dirty="0"/>
              <a:t>Note: Although this is called </a:t>
            </a:r>
            <a:r>
              <a:rPr lang="en-IN" i="1" dirty="0"/>
              <a:t>workflow</a:t>
            </a:r>
            <a:r>
              <a:rPr lang="en-IN" dirty="0"/>
              <a:t>, depending on the prompts, the LLMs may have discretion/autonomy</a:t>
            </a:r>
          </a:p>
          <a:p>
            <a:pPr lvl="1"/>
            <a:r>
              <a:rPr lang="en-IN" dirty="0"/>
              <a:t>Result: Distinction between workflow and agent can be blurry</a:t>
            </a:r>
          </a:p>
          <a:p>
            <a:endParaRPr lang="en-IN" dirty="0"/>
          </a:p>
          <a:p>
            <a:endParaRPr lang="en-GB" dirty="0"/>
          </a:p>
        </p:txBody>
      </p:sp>
      <p:sp>
        <p:nvSpPr>
          <p:cNvPr id="4" name="TextBox 3">
            <a:extLst>
              <a:ext uri="{FF2B5EF4-FFF2-40B4-BE49-F238E27FC236}">
                <a16:creationId xmlns:a16="http://schemas.microsoft.com/office/drawing/2014/main" id="{8EC4D3FB-C735-3770-A496-0601EF9093A8}"/>
              </a:ext>
            </a:extLst>
          </p:cNvPr>
          <p:cNvSpPr txBox="1"/>
          <p:nvPr/>
        </p:nvSpPr>
        <p:spPr>
          <a:xfrm>
            <a:off x="2924683" y="3031747"/>
            <a:ext cx="1214546" cy="369332"/>
          </a:xfrm>
          <a:prstGeom prst="rect">
            <a:avLst/>
          </a:prstGeom>
          <a:solidFill>
            <a:schemeClr val="accent4">
              <a:lumMod val="40000"/>
              <a:lumOff val="60000"/>
            </a:schemeClr>
          </a:solidFill>
        </p:spPr>
        <p:txBody>
          <a:bodyPr wrap="square" rtlCol="0">
            <a:spAutoFit/>
          </a:bodyPr>
          <a:lstStyle/>
          <a:p>
            <a:pPr algn="ctr"/>
            <a:r>
              <a:rPr lang="en-IN" b="1" dirty="0"/>
              <a:t>LLM-1</a:t>
            </a:r>
            <a:endParaRPr lang="en-GB" b="1" dirty="0"/>
          </a:p>
        </p:txBody>
      </p:sp>
      <p:sp>
        <p:nvSpPr>
          <p:cNvPr id="6" name="Oval 5">
            <a:extLst>
              <a:ext uri="{FF2B5EF4-FFF2-40B4-BE49-F238E27FC236}">
                <a16:creationId xmlns:a16="http://schemas.microsoft.com/office/drawing/2014/main" id="{91A54AB8-F036-0C4B-85E5-78F3B1606D63}"/>
              </a:ext>
            </a:extLst>
          </p:cNvPr>
          <p:cNvSpPr/>
          <p:nvPr/>
        </p:nvSpPr>
        <p:spPr>
          <a:xfrm>
            <a:off x="1612413" y="2910467"/>
            <a:ext cx="921381" cy="61189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In</a:t>
            </a:r>
            <a:endParaRPr lang="en-GB" dirty="0"/>
          </a:p>
        </p:txBody>
      </p:sp>
      <p:cxnSp>
        <p:nvCxnSpPr>
          <p:cNvPr id="8" name="Straight Arrow Connector 7">
            <a:extLst>
              <a:ext uri="{FF2B5EF4-FFF2-40B4-BE49-F238E27FC236}">
                <a16:creationId xmlns:a16="http://schemas.microsoft.com/office/drawing/2014/main" id="{E5909D49-473D-45BB-726F-63EB702416E4}"/>
              </a:ext>
            </a:extLst>
          </p:cNvPr>
          <p:cNvCxnSpPr>
            <a:stCxn id="6" idx="6"/>
          </p:cNvCxnSpPr>
          <p:nvPr/>
        </p:nvCxnSpPr>
        <p:spPr>
          <a:xfrm>
            <a:off x="2533794" y="3216413"/>
            <a:ext cx="3908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E8EFE35-D460-1FBE-7710-C1182F2ADB51}"/>
              </a:ext>
            </a:extLst>
          </p:cNvPr>
          <p:cNvSpPr txBox="1"/>
          <p:nvPr/>
        </p:nvSpPr>
        <p:spPr>
          <a:xfrm>
            <a:off x="4530118" y="3050087"/>
            <a:ext cx="998161" cy="369332"/>
          </a:xfrm>
          <a:prstGeom prst="rect">
            <a:avLst/>
          </a:prstGeom>
          <a:solidFill>
            <a:srgbClr val="00B0F0"/>
          </a:solidFill>
        </p:spPr>
        <p:txBody>
          <a:bodyPr wrap="square" rtlCol="0">
            <a:spAutoFit/>
          </a:bodyPr>
          <a:lstStyle/>
          <a:p>
            <a:pPr algn="ctr"/>
            <a:r>
              <a:rPr lang="en-IN" b="1" dirty="0"/>
              <a:t>Gate</a:t>
            </a:r>
            <a:endParaRPr lang="en-GB" b="1" dirty="0"/>
          </a:p>
        </p:txBody>
      </p:sp>
      <p:cxnSp>
        <p:nvCxnSpPr>
          <p:cNvPr id="10" name="Straight Arrow Connector 9">
            <a:extLst>
              <a:ext uri="{FF2B5EF4-FFF2-40B4-BE49-F238E27FC236}">
                <a16:creationId xmlns:a16="http://schemas.microsoft.com/office/drawing/2014/main" id="{54DDE331-419F-D02A-5A40-E58E5C0EC2A1}"/>
              </a:ext>
            </a:extLst>
          </p:cNvPr>
          <p:cNvCxnSpPr/>
          <p:nvPr/>
        </p:nvCxnSpPr>
        <p:spPr>
          <a:xfrm>
            <a:off x="4139229" y="3234753"/>
            <a:ext cx="3908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C25CD53-593E-AA80-6DB6-46D11BCF130A}"/>
              </a:ext>
            </a:extLst>
          </p:cNvPr>
          <p:cNvCxnSpPr/>
          <p:nvPr/>
        </p:nvCxnSpPr>
        <p:spPr>
          <a:xfrm>
            <a:off x="5528279" y="3216413"/>
            <a:ext cx="3908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F6F3344-5C4E-DA9D-55EC-187562D95351}"/>
              </a:ext>
            </a:extLst>
          </p:cNvPr>
          <p:cNvSpPr txBox="1"/>
          <p:nvPr/>
        </p:nvSpPr>
        <p:spPr>
          <a:xfrm>
            <a:off x="5919168" y="3050087"/>
            <a:ext cx="1214546" cy="369332"/>
          </a:xfrm>
          <a:prstGeom prst="rect">
            <a:avLst/>
          </a:prstGeom>
          <a:solidFill>
            <a:schemeClr val="accent4">
              <a:lumMod val="40000"/>
              <a:lumOff val="60000"/>
            </a:schemeClr>
          </a:solidFill>
        </p:spPr>
        <p:txBody>
          <a:bodyPr wrap="square" rtlCol="0">
            <a:spAutoFit/>
          </a:bodyPr>
          <a:lstStyle/>
          <a:p>
            <a:pPr algn="ctr"/>
            <a:r>
              <a:rPr lang="en-IN" b="1" dirty="0"/>
              <a:t>LLM-2</a:t>
            </a:r>
            <a:endParaRPr lang="en-GB" b="1" dirty="0"/>
          </a:p>
        </p:txBody>
      </p:sp>
      <p:cxnSp>
        <p:nvCxnSpPr>
          <p:cNvPr id="13" name="Straight Arrow Connector 12">
            <a:extLst>
              <a:ext uri="{FF2B5EF4-FFF2-40B4-BE49-F238E27FC236}">
                <a16:creationId xmlns:a16="http://schemas.microsoft.com/office/drawing/2014/main" id="{E46FB151-BCF9-F8A2-5075-8A4F4FAD9FE6}"/>
              </a:ext>
            </a:extLst>
          </p:cNvPr>
          <p:cNvCxnSpPr/>
          <p:nvPr/>
        </p:nvCxnSpPr>
        <p:spPr>
          <a:xfrm>
            <a:off x="7133714" y="3242897"/>
            <a:ext cx="3908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72C74EA-F34B-A4D2-DDD1-31E3C29A4A84}"/>
              </a:ext>
            </a:extLst>
          </p:cNvPr>
          <p:cNvSpPr txBox="1"/>
          <p:nvPr/>
        </p:nvSpPr>
        <p:spPr>
          <a:xfrm>
            <a:off x="7524603" y="3076571"/>
            <a:ext cx="1214546" cy="369332"/>
          </a:xfrm>
          <a:prstGeom prst="rect">
            <a:avLst/>
          </a:prstGeom>
          <a:solidFill>
            <a:schemeClr val="accent4">
              <a:lumMod val="40000"/>
              <a:lumOff val="60000"/>
            </a:schemeClr>
          </a:solidFill>
        </p:spPr>
        <p:txBody>
          <a:bodyPr wrap="square" rtlCol="0">
            <a:spAutoFit/>
          </a:bodyPr>
          <a:lstStyle/>
          <a:p>
            <a:pPr algn="ctr"/>
            <a:r>
              <a:rPr lang="en-IN" b="1" dirty="0"/>
              <a:t>LLM-3</a:t>
            </a:r>
            <a:endParaRPr lang="en-GB" b="1" dirty="0"/>
          </a:p>
        </p:txBody>
      </p:sp>
      <p:cxnSp>
        <p:nvCxnSpPr>
          <p:cNvPr id="15" name="Straight Arrow Connector 14">
            <a:extLst>
              <a:ext uri="{FF2B5EF4-FFF2-40B4-BE49-F238E27FC236}">
                <a16:creationId xmlns:a16="http://schemas.microsoft.com/office/drawing/2014/main" id="{78E502C2-17A9-5FAC-0DDA-FD5D01CD4D00}"/>
              </a:ext>
            </a:extLst>
          </p:cNvPr>
          <p:cNvCxnSpPr/>
          <p:nvPr/>
        </p:nvCxnSpPr>
        <p:spPr>
          <a:xfrm>
            <a:off x="8739149" y="3242897"/>
            <a:ext cx="3908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A160431-905D-6398-E088-E696427BE5E5}"/>
              </a:ext>
            </a:extLst>
          </p:cNvPr>
          <p:cNvSpPr/>
          <p:nvPr/>
        </p:nvSpPr>
        <p:spPr>
          <a:xfrm>
            <a:off x="9114622" y="2936951"/>
            <a:ext cx="921381" cy="61189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Out</a:t>
            </a:r>
            <a:endParaRPr lang="en-GB" dirty="0"/>
          </a:p>
        </p:txBody>
      </p:sp>
    </p:spTree>
    <p:extLst>
      <p:ext uri="{BB962C8B-B14F-4D97-AF65-F5344CB8AC3E}">
        <p14:creationId xmlns:p14="http://schemas.microsoft.com/office/powerpoint/2010/main" val="34403821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BA47-9E50-E571-5AEE-6F0E6B1705E1}"/>
              </a:ext>
            </a:extLst>
          </p:cNvPr>
          <p:cNvSpPr>
            <a:spLocks noGrp="1"/>
          </p:cNvSpPr>
          <p:nvPr>
            <p:ph type="title"/>
          </p:nvPr>
        </p:nvSpPr>
        <p:spPr/>
        <p:txBody>
          <a:bodyPr/>
          <a:lstStyle/>
          <a:p>
            <a:r>
              <a:rPr lang="en-IN" dirty="0"/>
              <a:t>2. Routing</a:t>
            </a:r>
            <a:endParaRPr lang="en-GB" dirty="0"/>
          </a:p>
        </p:txBody>
      </p:sp>
      <p:sp>
        <p:nvSpPr>
          <p:cNvPr id="3" name="Content Placeholder 2">
            <a:extLst>
              <a:ext uri="{FF2B5EF4-FFF2-40B4-BE49-F238E27FC236}">
                <a16:creationId xmlns:a16="http://schemas.microsoft.com/office/drawing/2014/main" id="{5386D43C-6117-12F6-274D-0914C97534EF}"/>
              </a:ext>
            </a:extLst>
          </p:cNvPr>
          <p:cNvSpPr>
            <a:spLocks noGrp="1"/>
          </p:cNvSpPr>
          <p:nvPr>
            <p:ph idx="1"/>
          </p:nvPr>
        </p:nvSpPr>
        <p:spPr/>
        <p:txBody>
          <a:bodyPr/>
          <a:lstStyle/>
          <a:p>
            <a:r>
              <a:rPr lang="en-IN" dirty="0"/>
              <a:t>Direct an input into a specialized sub-task, ensuring separation of concerns</a:t>
            </a:r>
          </a:p>
          <a:p>
            <a:endParaRPr lang="en-GB" dirty="0"/>
          </a:p>
        </p:txBody>
      </p:sp>
      <p:sp>
        <p:nvSpPr>
          <p:cNvPr id="7" name="TextBox 6">
            <a:extLst>
              <a:ext uri="{FF2B5EF4-FFF2-40B4-BE49-F238E27FC236}">
                <a16:creationId xmlns:a16="http://schemas.microsoft.com/office/drawing/2014/main" id="{3DD44240-8F5D-30AA-348E-4DB0F89315AC}"/>
              </a:ext>
            </a:extLst>
          </p:cNvPr>
          <p:cNvSpPr txBox="1"/>
          <p:nvPr/>
        </p:nvSpPr>
        <p:spPr>
          <a:xfrm>
            <a:off x="2743198" y="3595883"/>
            <a:ext cx="1214546" cy="646331"/>
          </a:xfrm>
          <a:prstGeom prst="rect">
            <a:avLst/>
          </a:prstGeom>
          <a:solidFill>
            <a:schemeClr val="accent2">
              <a:lumMod val="60000"/>
              <a:lumOff val="40000"/>
            </a:schemeClr>
          </a:solidFill>
        </p:spPr>
        <p:txBody>
          <a:bodyPr wrap="square" rtlCol="0">
            <a:spAutoFit/>
          </a:bodyPr>
          <a:lstStyle/>
          <a:p>
            <a:pPr algn="ctr"/>
            <a:r>
              <a:rPr lang="en-IN" b="1" dirty="0"/>
              <a:t>LLM Router</a:t>
            </a:r>
            <a:endParaRPr lang="en-GB" b="1" dirty="0"/>
          </a:p>
        </p:txBody>
      </p:sp>
      <p:sp>
        <p:nvSpPr>
          <p:cNvPr id="8" name="Oval 7">
            <a:extLst>
              <a:ext uri="{FF2B5EF4-FFF2-40B4-BE49-F238E27FC236}">
                <a16:creationId xmlns:a16="http://schemas.microsoft.com/office/drawing/2014/main" id="{3D8DC029-873A-A7AB-8405-2B811574B3A1}"/>
              </a:ext>
            </a:extLst>
          </p:cNvPr>
          <p:cNvSpPr/>
          <p:nvPr/>
        </p:nvSpPr>
        <p:spPr>
          <a:xfrm>
            <a:off x="1430928" y="3600243"/>
            <a:ext cx="921381" cy="61189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In</a:t>
            </a:r>
            <a:endParaRPr lang="en-GB" dirty="0"/>
          </a:p>
        </p:txBody>
      </p:sp>
      <p:cxnSp>
        <p:nvCxnSpPr>
          <p:cNvPr id="9" name="Straight Arrow Connector 8">
            <a:extLst>
              <a:ext uri="{FF2B5EF4-FFF2-40B4-BE49-F238E27FC236}">
                <a16:creationId xmlns:a16="http://schemas.microsoft.com/office/drawing/2014/main" id="{9822002E-5725-66D6-3CEF-6ACBDD09BDC5}"/>
              </a:ext>
            </a:extLst>
          </p:cNvPr>
          <p:cNvCxnSpPr>
            <a:stCxn id="8" idx="6"/>
          </p:cNvCxnSpPr>
          <p:nvPr/>
        </p:nvCxnSpPr>
        <p:spPr>
          <a:xfrm>
            <a:off x="2352309" y="3906189"/>
            <a:ext cx="3908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44694A7-E120-E92A-1DA3-9D0CBC0E53E2}"/>
              </a:ext>
            </a:extLst>
          </p:cNvPr>
          <p:cNvCxnSpPr/>
          <p:nvPr/>
        </p:nvCxnSpPr>
        <p:spPr>
          <a:xfrm>
            <a:off x="3957744" y="3924529"/>
            <a:ext cx="3908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00E7A60-6C9A-53AE-39E7-17232A8A1568}"/>
              </a:ext>
            </a:extLst>
          </p:cNvPr>
          <p:cNvCxnSpPr>
            <a:cxnSpLocks/>
          </p:cNvCxnSpPr>
          <p:nvPr/>
        </p:nvCxnSpPr>
        <p:spPr>
          <a:xfrm flipV="1">
            <a:off x="3957743" y="3429000"/>
            <a:ext cx="390890" cy="2898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60BB5F3-0FB5-D25E-D2B6-57CE3D04BA2F}"/>
              </a:ext>
            </a:extLst>
          </p:cNvPr>
          <p:cNvSpPr txBox="1"/>
          <p:nvPr/>
        </p:nvSpPr>
        <p:spPr>
          <a:xfrm>
            <a:off x="4348633" y="3721523"/>
            <a:ext cx="1214546" cy="369332"/>
          </a:xfrm>
          <a:prstGeom prst="rect">
            <a:avLst/>
          </a:prstGeom>
          <a:solidFill>
            <a:schemeClr val="accent4">
              <a:lumMod val="40000"/>
              <a:lumOff val="60000"/>
            </a:schemeClr>
          </a:solidFill>
        </p:spPr>
        <p:txBody>
          <a:bodyPr wrap="square" rtlCol="0">
            <a:spAutoFit/>
          </a:bodyPr>
          <a:lstStyle/>
          <a:p>
            <a:pPr algn="ctr"/>
            <a:r>
              <a:rPr lang="en-IN" b="1" dirty="0"/>
              <a:t>LLM-2</a:t>
            </a:r>
            <a:endParaRPr lang="en-GB" b="1" dirty="0"/>
          </a:p>
        </p:txBody>
      </p:sp>
      <p:cxnSp>
        <p:nvCxnSpPr>
          <p:cNvPr id="14" name="Straight Arrow Connector 13">
            <a:extLst>
              <a:ext uri="{FF2B5EF4-FFF2-40B4-BE49-F238E27FC236}">
                <a16:creationId xmlns:a16="http://schemas.microsoft.com/office/drawing/2014/main" id="{3D8D7DA6-C3A3-2E89-A242-621A23642F21}"/>
              </a:ext>
            </a:extLst>
          </p:cNvPr>
          <p:cNvCxnSpPr/>
          <p:nvPr/>
        </p:nvCxnSpPr>
        <p:spPr>
          <a:xfrm>
            <a:off x="5563179" y="3924529"/>
            <a:ext cx="3908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7B58B31-2003-B34F-D61F-1073F0D8C0DE}"/>
              </a:ext>
            </a:extLst>
          </p:cNvPr>
          <p:cNvSpPr/>
          <p:nvPr/>
        </p:nvSpPr>
        <p:spPr>
          <a:xfrm>
            <a:off x="5938653" y="3600243"/>
            <a:ext cx="921381" cy="61189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Out</a:t>
            </a:r>
            <a:endParaRPr lang="en-GB" dirty="0"/>
          </a:p>
        </p:txBody>
      </p:sp>
      <p:sp>
        <p:nvSpPr>
          <p:cNvPr id="19" name="TextBox 18">
            <a:extLst>
              <a:ext uri="{FF2B5EF4-FFF2-40B4-BE49-F238E27FC236}">
                <a16:creationId xmlns:a16="http://schemas.microsoft.com/office/drawing/2014/main" id="{9448B867-B7E9-E9E5-A00C-B6C660498502}"/>
              </a:ext>
            </a:extLst>
          </p:cNvPr>
          <p:cNvSpPr txBox="1"/>
          <p:nvPr/>
        </p:nvSpPr>
        <p:spPr>
          <a:xfrm>
            <a:off x="4348633" y="3243765"/>
            <a:ext cx="1214546" cy="369332"/>
          </a:xfrm>
          <a:prstGeom prst="rect">
            <a:avLst/>
          </a:prstGeom>
          <a:solidFill>
            <a:schemeClr val="accent4">
              <a:lumMod val="40000"/>
              <a:lumOff val="60000"/>
            </a:schemeClr>
          </a:solidFill>
        </p:spPr>
        <p:txBody>
          <a:bodyPr wrap="square" rtlCol="0">
            <a:spAutoFit/>
          </a:bodyPr>
          <a:lstStyle/>
          <a:p>
            <a:pPr algn="ctr"/>
            <a:r>
              <a:rPr lang="en-IN" b="1" dirty="0"/>
              <a:t>LLM-1</a:t>
            </a:r>
            <a:endParaRPr lang="en-GB" b="1" dirty="0"/>
          </a:p>
        </p:txBody>
      </p:sp>
      <p:sp>
        <p:nvSpPr>
          <p:cNvPr id="20" name="TextBox 19">
            <a:extLst>
              <a:ext uri="{FF2B5EF4-FFF2-40B4-BE49-F238E27FC236}">
                <a16:creationId xmlns:a16="http://schemas.microsoft.com/office/drawing/2014/main" id="{36A671A6-3199-CEF8-B1FA-C9D83B97ABC6}"/>
              </a:ext>
            </a:extLst>
          </p:cNvPr>
          <p:cNvSpPr txBox="1"/>
          <p:nvPr/>
        </p:nvSpPr>
        <p:spPr>
          <a:xfrm>
            <a:off x="4348633" y="4199281"/>
            <a:ext cx="1214546" cy="369332"/>
          </a:xfrm>
          <a:prstGeom prst="rect">
            <a:avLst/>
          </a:prstGeom>
          <a:solidFill>
            <a:schemeClr val="accent4">
              <a:lumMod val="40000"/>
              <a:lumOff val="60000"/>
            </a:schemeClr>
          </a:solidFill>
        </p:spPr>
        <p:txBody>
          <a:bodyPr wrap="square" rtlCol="0">
            <a:spAutoFit/>
          </a:bodyPr>
          <a:lstStyle/>
          <a:p>
            <a:pPr algn="ctr"/>
            <a:r>
              <a:rPr lang="en-IN" b="1" dirty="0"/>
              <a:t>LLM-3</a:t>
            </a:r>
            <a:endParaRPr lang="en-GB" b="1" dirty="0"/>
          </a:p>
        </p:txBody>
      </p:sp>
      <p:cxnSp>
        <p:nvCxnSpPr>
          <p:cNvPr id="21" name="Straight Arrow Connector 20">
            <a:extLst>
              <a:ext uri="{FF2B5EF4-FFF2-40B4-BE49-F238E27FC236}">
                <a16:creationId xmlns:a16="http://schemas.microsoft.com/office/drawing/2014/main" id="{B138F4F1-1F46-A06B-D884-87EBBFD73E65}"/>
              </a:ext>
            </a:extLst>
          </p:cNvPr>
          <p:cNvCxnSpPr>
            <a:cxnSpLocks/>
            <a:endCxn id="20" idx="1"/>
          </p:cNvCxnSpPr>
          <p:nvPr/>
        </p:nvCxnSpPr>
        <p:spPr>
          <a:xfrm>
            <a:off x="3973160" y="4193889"/>
            <a:ext cx="375473" cy="1900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9458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B1E5F-844B-F320-7104-A06B5E865B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795C2F-07D1-D53F-A96B-673EB8AE7EE7}"/>
              </a:ext>
            </a:extLst>
          </p:cNvPr>
          <p:cNvSpPr>
            <a:spLocks noGrp="1"/>
          </p:cNvSpPr>
          <p:nvPr>
            <p:ph type="title"/>
          </p:nvPr>
        </p:nvSpPr>
        <p:spPr/>
        <p:txBody>
          <a:bodyPr/>
          <a:lstStyle/>
          <a:p>
            <a:r>
              <a:rPr lang="en-IN" dirty="0"/>
              <a:t>3. Parallelizing</a:t>
            </a:r>
            <a:endParaRPr lang="en-GB" dirty="0"/>
          </a:p>
        </p:txBody>
      </p:sp>
      <p:sp>
        <p:nvSpPr>
          <p:cNvPr id="3" name="Content Placeholder 2">
            <a:extLst>
              <a:ext uri="{FF2B5EF4-FFF2-40B4-BE49-F238E27FC236}">
                <a16:creationId xmlns:a16="http://schemas.microsoft.com/office/drawing/2014/main" id="{1F32DBA0-8C9A-DEA5-0AB1-49E4AD00A670}"/>
              </a:ext>
            </a:extLst>
          </p:cNvPr>
          <p:cNvSpPr>
            <a:spLocks noGrp="1"/>
          </p:cNvSpPr>
          <p:nvPr>
            <p:ph idx="1"/>
          </p:nvPr>
        </p:nvSpPr>
        <p:spPr/>
        <p:txBody>
          <a:bodyPr/>
          <a:lstStyle/>
          <a:p>
            <a:r>
              <a:rPr lang="en-IN" dirty="0"/>
              <a:t>Breaking down tasks and running multiple subtasks concurrently</a:t>
            </a:r>
          </a:p>
          <a:p>
            <a:endParaRPr lang="en-GB" dirty="0"/>
          </a:p>
        </p:txBody>
      </p:sp>
      <p:sp>
        <p:nvSpPr>
          <p:cNvPr id="8" name="Oval 7">
            <a:extLst>
              <a:ext uri="{FF2B5EF4-FFF2-40B4-BE49-F238E27FC236}">
                <a16:creationId xmlns:a16="http://schemas.microsoft.com/office/drawing/2014/main" id="{16C03475-03E7-8579-0DFC-FE63525CF099}"/>
              </a:ext>
            </a:extLst>
          </p:cNvPr>
          <p:cNvSpPr/>
          <p:nvPr/>
        </p:nvSpPr>
        <p:spPr>
          <a:xfrm>
            <a:off x="1430928" y="3600243"/>
            <a:ext cx="921381" cy="61189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In</a:t>
            </a:r>
            <a:endParaRPr lang="en-GB" dirty="0"/>
          </a:p>
        </p:txBody>
      </p:sp>
      <p:cxnSp>
        <p:nvCxnSpPr>
          <p:cNvPr id="9" name="Straight Arrow Connector 8">
            <a:extLst>
              <a:ext uri="{FF2B5EF4-FFF2-40B4-BE49-F238E27FC236}">
                <a16:creationId xmlns:a16="http://schemas.microsoft.com/office/drawing/2014/main" id="{7ABD60CD-7B6D-08DE-17C4-D7B9282A0CD7}"/>
              </a:ext>
            </a:extLst>
          </p:cNvPr>
          <p:cNvCxnSpPr>
            <a:stCxn id="8" idx="6"/>
          </p:cNvCxnSpPr>
          <p:nvPr/>
        </p:nvCxnSpPr>
        <p:spPr>
          <a:xfrm>
            <a:off x="2352309" y="3906189"/>
            <a:ext cx="3908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A2C4BDE-7B35-CBB1-5916-482B02886302}"/>
              </a:ext>
            </a:extLst>
          </p:cNvPr>
          <p:cNvCxnSpPr/>
          <p:nvPr/>
        </p:nvCxnSpPr>
        <p:spPr>
          <a:xfrm>
            <a:off x="4153192" y="3937383"/>
            <a:ext cx="3908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B2822C-3B5E-9BC1-87A8-EA8AEB8376E1}"/>
              </a:ext>
            </a:extLst>
          </p:cNvPr>
          <p:cNvCxnSpPr>
            <a:cxnSpLocks/>
          </p:cNvCxnSpPr>
          <p:nvPr/>
        </p:nvCxnSpPr>
        <p:spPr>
          <a:xfrm flipV="1">
            <a:off x="4153191" y="3441854"/>
            <a:ext cx="390890" cy="2898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3401ED0-CADE-A2C8-6064-952DBDECC198}"/>
              </a:ext>
            </a:extLst>
          </p:cNvPr>
          <p:cNvSpPr txBox="1"/>
          <p:nvPr/>
        </p:nvSpPr>
        <p:spPr>
          <a:xfrm>
            <a:off x="4544081" y="3734377"/>
            <a:ext cx="1214546" cy="369332"/>
          </a:xfrm>
          <a:prstGeom prst="rect">
            <a:avLst/>
          </a:prstGeom>
          <a:solidFill>
            <a:schemeClr val="accent4">
              <a:lumMod val="40000"/>
              <a:lumOff val="60000"/>
            </a:schemeClr>
          </a:solidFill>
        </p:spPr>
        <p:txBody>
          <a:bodyPr wrap="square" rtlCol="0">
            <a:spAutoFit/>
          </a:bodyPr>
          <a:lstStyle/>
          <a:p>
            <a:pPr algn="ctr"/>
            <a:r>
              <a:rPr lang="en-IN" b="1" dirty="0"/>
              <a:t>LLM-2</a:t>
            </a:r>
            <a:endParaRPr lang="en-GB" b="1" dirty="0"/>
          </a:p>
        </p:txBody>
      </p:sp>
      <p:cxnSp>
        <p:nvCxnSpPr>
          <p:cNvPr id="14" name="Straight Arrow Connector 13">
            <a:extLst>
              <a:ext uri="{FF2B5EF4-FFF2-40B4-BE49-F238E27FC236}">
                <a16:creationId xmlns:a16="http://schemas.microsoft.com/office/drawing/2014/main" id="{DA27FD2F-A9C0-73A4-AA08-5D23056F4EF0}"/>
              </a:ext>
            </a:extLst>
          </p:cNvPr>
          <p:cNvCxnSpPr/>
          <p:nvPr/>
        </p:nvCxnSpPr>
        <p:spPr>
          <a:xfrm>
            <a:off x="7559507" y="3955723"/>
            <a:ext cx="3908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BE8FDC1E-9835-A52A-DA06-5519FAC99619}"/>
              </a:ext>
            </a:extLst>
          </p:cNvPr>
          <p:cNvSpPr/>
          <p:nvPr/>
        </p:nvSpPr>
        <p:spPr>
          <a:xfrm>
            <a:off x="7934981" y="3631437"/>
            <a:ext cx="921381" cy="61189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Out</a:t>
            </a:r>
            <a:endParaRPr lang="en-GB" dirty="0"/>
          </a:p>
        </p:txBody>
      </p:sp>
      <p:sp>
        <p:nvSpPr>
          <p:cNvPr id="19" name="TextBox 18">
            <a:extLst>
              <a:ext uri="{FF2B5EF4-FFF2-40B4-BE49-F238E27FC236}">
                <a16:creationId xmlns:a16="http://schemas.microsoft.com/office/drawing/2014/main" id="{8EFFF53A-4E01-BCC6-0C4D-465F0E5D2746}"/>
              </a:ext>
            </a:extLst>
          </p:cNvPr>
          <p:cNvSpPr txBox="1"/>
          <p:nvPr/>
        </p:nvSpPr>
        <p:spPr>
          <a:xfrm>
            <a:off x="4544081" y="3256619"/>
            <a:ext cx="1214546" cy="369332"/>
          </a:xfrm>
          <a:prstGeom prst="rect">
            <a:avLst/>
          </a:prstGeom>
          <a:solidFill>
            <a:schemeClr val="accent4">
              <a:lumMod val="40000"/>
              <a:lumOff val="60000"/>
            </a:schemeClr>
          </a:solidFill>
        </p:spPr>
        <p:txBody>
          <a:bodyPr wrap="square" rtlCol="0">
            <a:spAutoFit/>
          </a:bodyPr>
          <a:lstStyle/>
          <a:p>
            <a:pPr algn="ctr"/>
            <a:r>
              <a:rPr lang="en-IN" b="1" dirty="0"/>
              <a:t>LLM-1</a:t>
            </a:r>
            <a:endParaRPr lang="en-GB" b="1" dirty="0"/>
          </a:p>
        </p:txBody>
      </p:sp>
      <p:sp>
        <p:nvSpPr>
          <p:cNvPr id="20" name="TextBox 19">
            <a:extLst>
              <a:ext uri="{FF2B5EF4-FFF2-40B4-BE49-F238E27FC236}">
                <a16:creationId xmlns:a16="http://schemas.microsoft.com/office/drawing/2014/main" id="{5FC14F52-240E-7A83-838E-A29D3082FF12}"/>
              </a:ext>
            </a:extLst>
          </p:cNvPr>
          <p:cNvSpPr txBox="1"/>
          <p:nvPr/>
        </p:nvSpPr>
        <p:spPr>
          <a:xfrm>
            <a:off x="4544081" y="4212135"/>
            <a:ext cx="1214546" cy="369332"/>
          </a:xfrm>
          <a:prstGeom prst="rect">
            <a:avLst/>
          </a:prstGeom>
          <a:solidFill>
            <a:schemeClr val="accent4">
              <a:lumMod val="40000"/>
              <a:lumOff val="60000"/>
            </a:schemeClr>
          </a:solidFill>
        </p:spPr>
        <p:txBody>
          <a:bodyPr wrap="square" rtlCol="0">
            <a:spAutoFit/>
          </a:bodyPr>
          <a:lstStyle/>
          <a:p>
            <a:pPr algn="ctr"/>
            <a:r>
              <a:rPr lang="en-IN" b="1" dirty="0"/>
              <a:t>LLM-3</a:t>
            </a:r>
            <a:endParaRPr lang="en-GB" b="1" dirty="0"/>
          </a:p>
        </p:txBody>
      </p:sp>
      <p:cxnSp>
        <p:nvCxnSpPr>
          <p:cNvPr id="21" name="Straight Arrow Connector 20">
            <a:extLst>
              <a:ext uri="{FF2B5EF4-FFF2-40B4-BE49-F238E27FC236}">
                <a16:creationId xmlns:a16="http://schemas.microsoft.com/office/drawing/2014/main" id="{DEF898CC-BA37-6F97-985D-E02F0A400691}"/>
              </a:ext>
            </a:extLst>
          </p:cNvPr>
          <p:cNvCxnSpPr>
            <a:cxnSpLocks/>
          </p:cNvCxnSpPr>
          <p:nvPr/>
        </p:nvCxnSpPr>
        <p:spPr>
          <a:xfrm>
            <a:off x="4153191" y="4091848"/>
            <a:ext cx="375473" cy="1900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31E4A93-BD22-7D1B-42AF-86FD7092B15C}"/>
              </a:ext>
            </a:extLst>
          </p:cNvPr>
          <p:cNvSpPr txBox="1"/>
          <p:nvPr/>
        </p:nvSpPr>
        <p:spPr>
          <a:xfrm>
            <a:off x="2727783" y="3734382"/>
            <a:ext cx="1425408" cy="369332"/>
          </a:xfrm>
          <a:prstGeom prst="rect">
            <a:avLst/>
          </a:prstGeom>
          <a:solidFill>
            <a:srgbClr val="00B0F0"/>
          </a:solidFill>
        </p:spPr>
        <p:txBody>
          <a:bodyPr wrap="square" rtlCol="0">
            <a:spAutoFit/>
          </a:bodyPr>
          <a:lstStyle/>
          <a:p>
            <a:pPr algn="ctr"/>
            <a:r>
              <a:rPr lang="en-IN" b="1" dirty="0"/>
              <a:t>Coordinator</a:t>
            </a:r>
            <a:endParaRPr lang="en-GB" b="1" dirty="0"/>
          </a:p>
        </p:txBody>
      </p:sp>
      <p:cxnSp>
        <p:nvCxnSpPr>
          <p:cNvPr id="5" name="Straight Arrow Connector 4">
            <a:extLst>
              <a:ext uri="{FF2B5EF4-FFF2-40B4-BE49-F238E27FC236}">
                <a16:creationId xmlns:a16="http://schemas.microsoft.com/office/drawing/2014/main" id="{752746C0-F072-F3DD-D474-B853073A13CF}"/>
              </a:ext>
            </a:extLst>
          </p:cNvPr>
          <p:cNvCxnSpPr>
            <a:cxnSpLocks/>
          </p:cNvCxnSpPr>
          <p:nvPr/>
        </p:nvCxnSpPr>
        <p:spPr>
          <a:xfrm>
            <a:off x="5758627" y="3445564"/>
            <a:ext cx="390889" cy="3153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070F8BB-057B-324E-3689-5F300D415738}"/>
              </a:ext>
            </a:extLst>
          </p:cNvPr>
          <p:cNvSpPr txBox="1"/>
          <p:nvPr/>
        </p:nvSpPr>
        <p:spPr>
          <a:xfrm>
            <a:off x="6134100" y="3752717"/>
            <a:ext cx="1425408" cy="369332"/>
          </a:xfrm>
          <a:prstGeom prst="rect">
            <a:avLst/>
          </a:prstGeom>
          <a:solidFill>
            <a:srgbClr val="00B0F0"/>
          </a:solidFill>
        </p:spPr>
        <p:txBody>
          <a:bodyPr wrap="square" rtlCol="0">
            <a:spAutoFit/>
          </a:bodyPr>
          <a:lstStyle/>
          <a:p>
            <a:pPr algn="ctr"/>
            <a:r>
              <a:rPr lang="en-IN" b="1" dirty="0"/>
              <a:t>Aggregator</a:t>
            </a:r>
            <a:endParaRPr lang="en-GB" b="1" dirty="0"/>
          </a:p>
        </p:txBody>
      </p:sp>
      <p:cxnSp>
        <p:nvCxnSpPr>
          <p:cNvPr id="15" name="Straight Arrow Connector 14">
            <a:extLst>
              <a:ext uri="{FF2B5EF4-FFF2-40B4-BE49-F238E27FC236}">
                <a16:creationId xmlns:a16="http://schemas.microsoft.com/office/drawing/2014/main" id="{4623C341-CC63-5DBC-2E9D-CECDF86F0FC4}"/>
              </a:ext>
            </a:extLst>
          </p:cNvPr>
          <p:cNvCxnSpPr/>
          <p:nvPr/>
        </p:nvCxnSpPr>
        <p:spPr>
          <a:xfrm>
            <a:off x="5758627" y="3922836"/>
            <a:ext cx="3908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8657727-1EB2-43D9-531B-D5FC5F653726}"/>
              </a:ext>
            </a:extLst>
          </p:cNvPr>
          <p:cNvCxnSpPr>
            <a:cxnSpLocks/>
          </p:cNvCxnSpPr>
          <p:nvPr/>
        </p:nvCxnSpPr>
        <p:spPr>
          <a:xfrm flipV="1">
            <a:off x="5727507" y="4091848"/>
            <a:ext cx="413573" cy="3436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8301F5F-AF3D-8294-2F3E-EA56E4F2D5AB}"/>
              </a:ext>
            </a:extLst>
          </p:cNvPr>
          <p:cNvSpPr/>
          <p:nvPr/>
        </p:nvSpPr>
        <p:spPr>
          <a:xfrm>
            <a:off x="4432397" y="4676957"/>
            <a:ext cx="1591474" cy="1040026"/>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All the three will run concurrently</a:t>
            </a:r>
            <a:endParaRPr lang="en-GB" dirty="0"/>
          </a:p>
        </p:txBody>
      </p:sp>
    </p:spTree>
    <p:extLst>
      <p:ext uri="{BB962C8B-B14F-4D97-AF65-F5344CB8AC3E}">
        <p14:creationId xmlns:p14="http://schemas.microsoft.com/office/powerpoint/2010/main" val="2611952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F7B3C-6DE4-DFF9-0E44-DACA8982D2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44196F-B35F-5ECA-DF92-24876EF9CB0F}"/>
              </a:ext>
            </a:extLst>
          </p:cNvPr>
          <p:cNvSpPr>
            <a:spLocks noGrp="1"/>
          </p:cNvSpPr>
          <p:nvPr>
            <p:ph type="title"/>
          </p:nvPr>
        </p:nvSpPr>
        <p:spPr/>
        <p:txBody>
          <a:bodyPr/>
          <a:lstStyle/>
          <a:p>
            <a:r>
              <a:rPr lang="en-IN" dirty="0"/>
              <a:t>4. Orchestrator-Worker</a:t>
            </a:r>
            <a:endParaRPr lang="en-GB" dirty="0"/>
          </a:p>
        </p:txBody>
      </p:sp>
      <p:sp>
        <p:nvSpPr>
          <p:cNvPr id="3" name="Content Placeholder 2">
            <a:extLst>
              <a:ext uri="{FF2B5EF4-FFF2-40B4-BE49-F238E27FC236}">
                <a16:creationId xmlns:a16="http://schemas.microsoft.com/office/drawing/2014/main" id="{B413AFDE-E1BE-8F60-F447-71E01AAE930C}"/>
              </a:ext>
            </a:extLst>
          </p:cNvPr>
          <p:cNvSpPr>
            <a:spLocks noGrp="1"/>
          </p:cNvSpPr>
          <p:nvPr>
            <p:ph idx="1"/>
          </p:nvPr>
        </p:nvSpPr>
        <p:spPr/>
        <p:txBody>
          <a:bodyPr/>
          <a:lstStyle/>
          <a:p>
            <a:r>
              <a:rPr lang="en-IN" dirty="0"/>
              <a:t>Complex tasks are broken down dynamically and combined</a:t>
            </a:r>
          </a:p>
          <a:p>
            <a:endParaRPr lang="en-GB" dirty="0"/>
          </a:p>
        </p:txBody>
      </p:sp>
      <p:sp>
        <p:nvSpPr>
          <p:cNvPr id="8" name="Oval 7">
            <a:extLst>
              <a:ext uri="{FF2B5EF4-FFF2-40B4-BE49-F238E27FC236}">
                <a16:creationId xmlns:a16="http://schemas.microsoft.com/office/drawing/2014/main" id="{391C511E-6137-C5DB-766D-80B854D1031A}"/>
              </a:ext>
            </a:extLst>
          </p:cNvPr>
          <p:cNvSpPr/>
          <p:nvPr/>
        </p:nvSpPr>
        <p:spPr>
          <a:xfrm>
            <a:off x="1430928" y="3600243"/>
            <a:ext cx="921381" cy="61189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In</a:t>
            </a:r>
            <a:endParaRPr lang="en-GB" dirty="0"/>
          </a:p>
        </p:txBody>
      </p:sp>
      <p:cxnSp>
        <p:nvCxnSpPr>
          <p:cNvPr id="9" name="Straight Arrow Connector 8">
            <a:extLst>
              <a:ext uri="{FF2B5EF4-FFF2-40B4-BE49-F238E27FC236}">
                <a16:creationId xmlns:a16="http://schemas.microsoft.com/office/drawing/2014/main" id="{568660EF-9739-83C4-B925-D98E3321F9DA}"/>
              </a:ext>
            </a:extLst>
          </p:cNvPr>
          <p:cNvCxnSpPr>
            <a:stCxn id="8" idx="6"/>
          </p:cNvCxnSpPr>
          <p:nvPr/>
        </p:nvCxnSpPr>
        <p:spPr>
          <a:xfrm>
            <a:off x="2352309" y="3906189"/>
            <a:ext cx="3908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9EE81E6-CF59-8AA8-B42C-877FB2A01870}"/>
              </a:ext>
            </a:extLst>
          </p:cNvPr>
          <p:cNvCxnSpPr/>
          <p:nvPr/>
        </p:nvCxnSpPr>
        <p:spPr>
          <a:xfrm>
            <a:off x="4153192" y="3937383"/>
            <a:ext cx="3908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D818398-82D8-066F-35A2-68D0CA0844DC}"/>
              </a:ext>
            </a:extLst>
          </p:cNvPr>
          <p:cNvCxnSpPr>
            <a:cxnSpLocks/>
          </p:cNvCxnSpPr>
          <p:nvPr/>
        </p:nvCxnSpPr>
        <p:spPr>
          <a:xfrm flipV="1">
            <a:off x="4153191" y="3441854"/>
            <a:ext cx="390890" cy="2898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DE6BBB7-3FEF-80FD-0570-EBEA1F130EC7}"/>
              </a:ext>
            </a:extLst>
          </p:cNvPr>
          <p:cNvSpPr txBox="1"/>
          <p:nvPr/>
        </p:nvSpPr>
        <p:spPr>
          <a:xfrm>
            <a:off x="4544081" y="3734377"/>
            <a:ext cx="1214546" cy="369332"/>
          </a:xfrm>
          <a:prstGeom prst="rect">
            <a:avLst/>
          </a:prstGeom>
          <a:solidFill>
            <a:schemeClr val="accent4">
              <a:lumMod val="40000"/>
              <a:lumOff val="60000"/>
            </a:schemeClr>
          </a:solidFill>
        </p:spPr>
        <p:txBody>
          <a:bodyPr wrap="square" rtlCol="0">
            <a:spAutoFit/>
          </a:bodyPr>
          <a:lstStyle/>
          <a:p>
            <a:pPr algn="ctr"/>
            <a:r>
              <a:rPr lang="en-IN" b="1" dirty="0"/>
              <a:t>LLM-2</a:t>
            </a:r>
            <a:endParaRPr lang="en-GB" b="1" dirty="0"/>
          </a:p>
        </p:txBody>
      </p:sp>
      <p:cxnSp>
        <p:nvCxnSpPr>
          <p:cNvPr id="14" name="Straight Arrow Connector 13">
            <a:extLst>
              <a:ext uri="{FF2B5EF4-FFF2-40B4-BE49-F238E27FC236}">
                <a16:creationId xmlns:a16="http://schemas.microsoft.com/office/drawing/2014/main" id="{A7158EDB-EC9D-9292-6DA4-232A34756D2F}"/>
              </a:ext>
            </a:extLst>
          </p:cNvPr>
          <p:cNvCxnSpPr/>
          <p:nvPr/>
        </p:nvCxnSpPr>
        <p:spPr>
          <a:xfrm>
            <a:off x="7559507" y="3955723"/>
            <a:ext cx="3908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418B5131-FEB2-878D-7206-2F940537313A}"/>
              </a:ext>
            </a:extLst>
          </p:cNvPr>
          <p:cNvSpPr/>
          <p:nvPr/>
        </p:nvSpPr>
        <p:spPr>
          <a:xfrm>
            <a:off x="7934981" y="3631437"/>
            <a:ext cx="921381" cy="61189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Out</a:t>
            </a:r>
            <a:endParaRPr lang="en-GB" dirty="0"/>
          </a:p>
        </p:txBody>
      </p:sp>
      <p:sp>
        <p:nvSpPr>
          <p:cNvPr id="19" name="TextBox 18">
            <a:extLst>
              <a:ext uri="{FF2B5EF4-FFF2-40B4-BE49-F238E27FC236}">
                <a16:creationId xmlns:a16="http://schemas.microsoft.com/office/drawing/2014/main" id="{12A4E91B-75D3-C764-CD1D-19EE36B87454}"/>
              </a:ext>
            </a:extLst>
          </p:cNvPr>
          <p:cNvSpPr txBox="1"/>
          <p:nvPr/>
        </p:nvSpPr>
        <p:spPr>
          <a:xfrm>
            <a:off x="4544081" y="3256619"/>
            <a:ext cx="1214546" cy="369332"/>
          </a:xfrm>
          <a:prstGeom prst="rect">
            <a:avLst/>
          </a:prstGeom>
          <a:solidFill>
            <a:schemeClr val="accent4">
              <a:lumMod val="40000"/>
              <a:lumOff val="60000"/>
            </a:schemeClr>
          </a:solidFill>
        </p:spPr>
        <p:txBody>
          <a:bodyPr wrap="square" rtlCol="0">
            <a:spAutoFit/>
          </a:bodyPr>
          <a:lstStyle/>
          <a:p>
            <a:pPr algn="ctr"/>
            <a:r>
              <a:rPr lang="en-IN" b="1" dirty="0"/>
              <a:t>LLM-1</a:t>
            </a:r>
            <a:endParaRPr lang="en-GB" b="1" dirty="0"/>
          </a:p>
        </p:txBody>
      </p:sp>
      <p:sp>
        <p:nvSpPr>
          <p:cNvPr id="20" name="TextBox 19">
            <a:extLst>
              <a:ext uri="{FF2B5EF4-FFF2-40B4-BE49-F238E27FC236}">
                <a16:creationId xmlns:a16="http://schemas.microsoft.com/office/drawing/2014/main" id="{202ACCEF-DCEE-C403-3916-FECBF75853EE}"/>
              </a:ext>
            </a:extLst>
          </p:cNvPr>
          <p:cNvSpPr txBox="1"/>
          <p:nvPr/>
        </p:nvSpPr>
        <p:spPr>
          <a:xfrm>
            <a:off x="4544081" y="4212135"/>
            <a:ext cx="1214546" cy="369332"/>
          </a:xfrm>
          <a:prstGeom prst="rect">
            <a:avLst/>
          </a:prstGeom>
          <a:solidFill>
            <a:schemeClr val="accent4">
              <a:lumMod val="40000"/>
              <a:lumOff val="60000"/>
            </a:schemeClr>
          </a:solidFill>
        </p:spPr>
        <p:txBody>
          <a:bodyPr wrap="square" rtlCol="0">
            <a:spAutoFit/>
          </a:bodyPr>
          <a:lstStyle/>
          <a:p>
            <a:pPr algn="ctr"/>
            <a:r>
              <a:rPr lang="en-IN" b="1" dirty="0"/>
              <a:t>LLM-3</a:t>
            </a:r>
            <a:endParaRPr lang="en-GB" b="1" dirty="0"/>
          </a:p>
        </p:txBody>
      </p:sp>
      <p:cxnSp>
        <p:nvCxnSpPr>
          <p:cNvPr id="21" name="Straight Arrow Connector 20">
            <a:extLst>
              <a:ext uri="{FF2B5EF4-FFF2-40B4-BE49-F238E27FC236}">
                <a16:creationId xmlns:a16="http://schemas.microsoft.com/office/drawing/2014/main" id="{5FE69D7C-BF7E-8F12-A3AF-A9AF68F2BEA1}"/>
              </a:ext>
            </a:extLst>
          </p:cNvPr>
          <p:cNvCxnSpPr>
            <a:cxnSpLocks/>
          </p:cNvCxnSpPr>
          <p:nvPr/>
        </p:nvCxnSpPr>
        <p:spPr>
          <a:xfrm>
            <a:off x="4153191" y="4091848"/>
            <a:ext cx="375473" cy="1900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FF7C2A0-43EC-9851-87AB-98F23A0914B8}"/>
              </a:ext>
            </a:extLst>
          </p:cNvPr>
          <p:cNvSpPr txBox="1"/>
          <p:nvPr/>
        </p:nvSpPr>
        <p:spPr>
          <a:xfrm>
            <a:off x="2727783" y="3734382"/>
            <a:ext cx="1425408" cy="369332"/>
          </a:xfrm>
          <a:prstGeom prst="rect">
            <a:avLst/>
          </a:prstGeom>
          <a:solidFill>
            <a:schemeClr val="accent4">
              <a:lumMod val="75000"/>
            </a:schemeClr>
          </a:solidFill>
        </p:spPr>
        <p:txBody>
          <a:bodyPr wrap="square" rtlCol="0">
            <a:spAutoFit/>
          </a:bodyPr>
          <a:lstStyle/>
          <a:p>
            <a:pPr algn="ctr"/>
            <a:r>
              <a:rPr lang="en-IN" b="1" dirty="0"/>
              <a:t>Orchestrator</a:t>
            </a:r>
            <a:endParaRPr lang="en-GB" b="1" dirty="0"/>
          </a:p>
        </p:txBody>
      </p:sp>
      <p:cxnSp>
        <p:nvCxnSpPr>
          <p:cNvPr id="5" name="Straight Arrow Connector 4">
            <a:extLst>
              <a:ext uri="{FF2B5EF4-FFF2-40B4-BE49-F238E27FC236}">
                <a16:creationId xmlns:a16="http://schemas.microsoft.com/office/drawing/2014/main" id="{66DB8394-09BA-26F3-1830-B26DCDC4787B}"/>
              </a:ext>
            </a:extLst>
          </p:cNvPr>
          <p:cNvCxnSpPr>
            <a:cxnSpLocks/>
          </p:cNvCxnSpPr>
          <p:nvPr/>
        </p:nvCxnSpPr>
        <p:spPr>
          <a:xfrm>
            <a:off x="5758627" y="3445564"/>
            <a:ext cx="390889" cy="3153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A0525AB-DA29-ECD9-E772-34A070F3AD87}"/>
              </a:ext>
            </a:extLst>
          </p:cNvPr>
          <p:cNvSpPr txBox="1"/>
          <p:nvPr/>
        </p:nvSpPr>
        <p:spPr>
          <a:xfrm>
            <a:off x="6134100" y="3752717"/>
            <a:ext cx="1425408" cy="369332"/>
          </a:xfrm>
          <a:prstGeom prst="rect">
            <a:avLst/>
          </a:prstGeom>
          <a:solidFill>
            <a:schemeClr val="accent4">
              <a:lumMod val="75000"/>
            </a:schemeClr>
          </a:solidFill>
        </p:spPr>
        <p:txBody>
          <a:bodyPr wrap="square" rtlCol="0">
            <a:spAutoFit/>
          </a:bodyPr>
          <a:lstStyle/>
          <a:p>
            <a:pPr algn="ctr"/>
            <a:r>
              <a:rPr lang="en-IN" b="1" dirty="0"/>
              <a:t>Synthesizer</a:t>
            </a:r>
            <a:endParaRPr lang="en-GB" b="1" dirty="0"/>
          </a:p>
        </p:txBody>
      </p:sp>
      <p:cxnSp>
        <p:nvCxnSpPr>
          <p:cNvPr id="15" name="Straight Arrow Connector 14">
            <a:extLst>
              <a:ext uri="{FF2B5EF4-FFF2-40B4-BE49-F238E27FC236}">
                <a16:creationId xmlns:a16="http://schemas.microsoft.com/office/drawing/2014/main" id="{C42BE4C3-90F2-6D18-0909-61E7E12986CB}"/>
              </a:ext>
            </a:extLst>
          </p:cNvPr>
          <p:cNvCxnSpPr/>
          <p:nvPr/>
        </p:nvCxnSpPr>
        <p:spPr>
          <a:xfrm>
            <a:off x="5758627" y="3922836"/>
            <a:ext cx="3908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78D9245-D62F-6934-C8FA-20F08F49DBC9}"/>
              </a:ext>
            </a:extLst>
          </p:cNvPr>
          <p:cNvCxnSpPr>
            <a:cxnSpLocks/>
          </p:cNvCxnSpPr>
          <p:nvPr/>
        </p:nvCxnSpPr>
        <p:spPr>
          <a:xfrm flipV="1">
            <a:off x="5727507" y="4091848"/>
            <a:ext cx="413573" cy="3436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8E266D6-3D95-9CEF-A435-435BED75DA96}"/>
              </a:ext>
            </a:extLst>
          </p:cNvPr>
          <p:cNvSpPr/>
          <p:nvPr/>
        </p:nvSpPr>
        <p:spPr>
          <a:xfrm>
            <a:off x="4292794" y="4689893"/>
            <a:ext cx="1717119" cy="1040026"/>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Models will break down and combine tasks</a:t>
            </a:r>
            <a:endParaRPr lang="en-GB" dirty="0"/>
          </a:p>
        </p:txBody>
      </p:sp>
    </p:spTree>
    <p:extLst>
      <p:ext uri="{BB962C8B-B14F-4D97-AF65-F5344CB8AC3E}">
        <p14:creationId xmlns:p14="http://schemas.microsoft.com/office/powerpoint/2010/main" val="214518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1451F87-2EF5-F1ED-90CB-AB64ED50D2DB}"/>
              </a:ext>
            </a:extLst>
          </p:cNvPr>
          <p:cNvPicPr>
            <a:picLocks noChangeAspect="1"/>
          </p:cNvPicPr>
          <p:nvPr/>
        </p:nvPicPr>
        <p:blipFill>
          <a:blip r:embed="rId2"/>
          <a:stretch>
            <a:fillRect/>
          </a:stretch>
        </p:blipFill>
        <p:spPr>
          <a:xfrm>
            <a:off x="10840178" y="3841591"/>
            <a:ext cx="1228507" cy="444899"/>
          </a:xfrm>
          <a:prstGeom prst="rect">
            <a:avLst/>
          </a:prstGeom>
        </p:spPr>
      </p:pic>
      <p:pic>
        <p:nvPicPr>
          <p:cNvPr id="10" name="Picture 9">
            <a:extLst>
              <a:ext uri="{FF2B5EF4-FFF2-40B4-BE49-F238E27FC236}">
                <a16:creationId xmlns:a16="http://schemas.microsoft.com/office/drawing/2014/main" id="{795112B6-E54A-0F27-B1DC-5236AB63DEFF}"/>
              </a:ext>
            </a:extLst>
          </p:cNvPr>
          <p:cNvPicPr>
            <a:picLocks noChangeAspect="1"/>
          </p:cNvPicPr>
          <p:nvPr/>
        </p:nvPicPr>
        <p:blipFill>
          <a:blip r:embed="rId3"/>
          <a:stretch>
            <a:fillRect/>
          </a:stretch>
        </p:blipFill>
        <p:spPr>
          <a:xfrm>
            <a:off x="1601979" y="4013329"/>
            <a:ext cx="4110275" cy="939103"/>
          </a:xfrm>
          <a:prstGeom prst="rect">
            <a:avLst/>
          </a:prstGeom>
        </p:spPr>
      </p:pic>
      <p:sp>
        <p:nvSpPr>
          <p:cNvPr id="5" name="TextBox 4">
            <a:extLst>
              <a:ext uri="{FF2B5EF4-FFF2-40B4-BE49-F238E27FC236}">
                <a16:creationId xmlns:a16="http://schemas.microsoft.com/office/drawing/2014/main" id="{136D4296-7B35-9CB4-8AA4-F0C67C07ACBD}"/>
              </a:ext>
            </a:extLst>
          </p:cNvPr>
          <p:cNvSpPr txBox="1"/>
          <p:nvPr/>
        </p:nvSpPr>
        <p:spPr>
          <a:xfrm>
            <a:off x="4816305" y="4383536"/>
            <a:ext cx="6407780" cy="2185214"/>
          </a:xfrm>
          <a:prstGeom prst="rect">
            <a:avLst/>
          </a:prstGeom>
          <a:solidFill>
            <a:schemeClr val="accent4">
              <a:lumMod val="50000"/>
            </a:schemeClr>
          </a:solidFill>
        </p:spPr>
        <p:txBody>
          <a:bodyPr wrap="square" rtlCol="0">
            <a:spAutoFit/>
          </a:bodyPr>
          <a:lstStyle/>
          <a:p>
            <a:pPr algn="ctr"/>
            <a:r>
              <a:rPr lang="en-IN" sz="2000" b="1" dirty="0">
                <a:solidFill>
                  <a:srgbClr val="FFFF00"/>
                </a:solidFill>
              </a:rPr>
              <a:t>AI Application (e.g. ChatGPT)</a:t>
            </a:r>
          </a:p>
          <a:p>
            <a:pPr algn="ctr"/>
            <a:endParaRPr lang="en-IN" sz="2000" b="1" dirty="0">
              <a:solidFill>
                <a:srgbClr val="FFFF00"/>
              </a:solidFill>
            </a:endParaRPr>
          </a:p>
          <a:p>
            <a:pPr algn="ctr"/>
            <a:endParaRPr lang="en-IN" sz="2000" b="1" dirty="0">
              <a:solidFill>
                <a:srgbClr val="FFFF00"/>
              </a:solidFill>
            </a:endParaRPr>
          </a:p>
          <a:p>
            <a:pPr algn="ctr"/>
            <a:endParaRPr lang="en-IN" sz="2000" b="1" dirty="0">
              <a:solidFill>
                <a:srgbClr val="FFFF00"/>
              </a:solidFill>
            </a:endParaRPr>
          </a:p>
          <a:p>
            <a:pPr algn="ctr"/>
            <a:endParaRPr lang="en-IN" sz="2000" b="1" dirty="0">
              <a:solidFill>
                <a:srgbClr val="FFFF00"/>
              </a:solidFill>
            </a:endParaRPr>
          </a:p>
          <a:p>
            <a:pPr algn="ctr"/>
            <a:endParaRPr lang="en-IN" b="1" dirty="0">
              <a:solidFill>
                <a:srgbClr val="FFFF00"/>
              </a:solidFill>
            </a:endParaRPr>
          </a:p>
          <a:p>
            <a:endParaRPr lang="en-GB" dirty="0">
              <a:solidFill>
                <a:srgbClr val="FFFF00"/>
              </a:solidFill>
            </a:endParaRPr>
          </a:p>
        </p:txBody>
      </p:sp>
      <p:sp>
        <p:nvSpPr>
          <p:cNvPr id="2" name="Title 1">
            <a:extLst>
              <a:ext uri="{FF2B5EF4-FFF2-40B4-BE49-F238E27FC236}">
                <a16:creationId xmlns:a16="http://schemas.microsoft.com/office/drawing/2014/main" id="{E5510FAC-9A80-58D0-C927-3F49C62F0FF4}"/>
              </a:ext>
            </a:extLst>
          </p:cNvPr>
          <p:cNvSpPr>
            <a:spLocks noGrp="1"/>
          </p:cNvSpPr>
          <p:nvPr>
            <p:ph type="title"/>
          </p:nvPr>
        </p:nvSpPr>
        <p:spPr/>
        <p:txBody>
          <a:bodyPr/>
          <a:lstStyle/>
          <a:p>
            <a:r>
              <a:rPr lang="en-IN" dirty="0"/>
              <a:t>LLM and Tools</a:t>
            </a:r>
            <a:endParaRPr lang="en-GB" dirty="0"/>
          </a:p>
        </p:txBody>
      </p:sp>
      <p:sp>
        <p:nvSpPr>
          <p:cNvPr id="3" name="Content Placeholder 2">
            <a:extLst>
              <a:ext uri="{FF2B5EF4-FFF2-40B4-BE49-F238E27FC236}">
                <a16:creationId xmlns:a16="http://schemas.microsoft.com/office/drawing/2014/main" id="{16BC1B56-82EB-DA36-13E8-8FB5191CD38C}"/>
              </a:ext>
            </a:extLst>
          </p:cNvPr>
          <p:cNvSpPr>
            <a:spLocks noGrp="1"/>
          </p:cNvSpPr>
          <p:nvPr>
            <p:ph idx="1"/>
          </p:nvPr>
        </p:nvSpPr>
        <p:spPr/>
        <p:txBody>
          <a:bodyPr/>
          <a:lstStyle/>
          <a:p>
            <a:r>
              <a:rPr lang="en-IN" dirty="0"/>
              <a:t>An LLM just predicts the next token (word) and it may not have up to date information</a:t>
            </a:r>
          </a:p>
          <a:p>
            <a:r>
              <a:rPr lang="en-IN" dirty="0"/>
              <a:t>But then how can it answer a question such as </a:t>
            </a:r>
            <a:r>
              <a:rPr lang="en-IN" i="1" dirty="0"/>
              <a:t>What are the business headlines of today?</a:t>
            </a:r>
            <a:endParaRPr lang="en-IN" dirty="0"/>
          </a:p>
          <a:p>
            <a:r>
              <a:rPr lang="en-GB" dirty="0"/>
              <a:t>Reason: They run inside an application and have access to tools</a:t>
            </a:r>
          </a:p>
        </p:txBody>
      </p:sp>
      <p:sp>
        <p:nvSpPr>
          <p:cNvPr id="4" name="TextBox 3">
            <a:extLst>
              <a:ext uri="{FF2B5EF4-FFF2-40B4-BE49-F238E27FC236}">
                <a16:creationId xmlns:a16="http://schemas.microsoft.com/office/drawing/2014/main" id="{9874822F-7422-2328-9823-79BFFB4DE49D}"/>
              </a:ext>
            </a:extLst>
          </p:cNvPr>
          <p:cNvSpPr txBox="1"/>
          <p:nvPr/>
        </p:nvSpPr>
        <p:spPr>
          <a:xfrm>
            <a:off x="4914027" y="5048275"/>
            <a:ext cx="1989343" cy="646331"/>
          </a:xfrm>
          <a:prstGeom prst="rect">
            <a:avLst/>
          </a:prstGeom>
          <a:solidFill>
            <a:schemeClr val="accent4">
              <a:lumMod val="20000"/>
              <a:lumOff val="80000"/>
            </a:schemeClr>
          </a:solidFill>
        </p:spPr>
        <p:txBody>
          <a:bodyPr wrap="square" rtlCol="0">
            <a:spAutoFit/>
          </a:bodyPr>
          <a:lstStyle/>
          <a:p>
            <a:pPr algn="ctr"/>
            <a:r>
              <a:rPr lang="en-IN" b="1" dirty="0">
                <a:solidFill>
                  <a:srgbClr val="FF0000"/>
                </a:solidFill>
              </a:rPr>
              <a:t>LLM </a:t>
            </a:r>
          </a:p>
          <a:p>
            <a:pPr algn="ctr"/>
            <a:r>
              <a:rPr lang="en-IN" b="1" dirty="0">
                <a:solidFill>
                  <a:srgbClr val="FF0000"/>
                </a:solidFill>
              </a:rPr>
              <a:t>(e.g. GPT-4o)</a:t>
            </a:r>
            <a:endParaRPr lang="en-GB" b="1" dirty="0">
              <a:solidFill>
                <a:srgbClr val="FF0000"/>
              </a:solidFill>
            </a:endParaRPr>
          </a:p>
        </p:txBody>
      </p:sp>
      <p:sp>
        <p:nvSpPr>
          <p:cNvPr id="6" name="TextBox 5">
            <a:extLst>
              <a:ext uri="{FF2B5EF4-FFF2-40B4-BE49-F238E27FC236}">
                <a16:creationId xmlns:a16="http://schemas.microsoft.com/office/drawing/2014/main" id="{1402A3AD-CCAF-F984-33E5-66AC65F7DD18}"/>
              </a:ext>
            </a:extLst>
          </p:cNvPr>
          <p:cNvSpPr txBox="1"/>
          <p:nvPr/>
        </p:nvSpPr>
        <p:spPr>
          <a:xfrm>
            <a:off x="7411758" y="4879588"/>
            <a:ext cx="3588962" cy="1200329"/>
          </a:xfrm>
          <a:prstGeom prst="rect">
            <a:avLst/>
          </a:prstGeom>
          <a:solidFill>
            <a:schemeClr val="accent4">
              <a:lumMod val="20000"/>
              <a:lumOff val="80000"/>
            </a:schemeClr>
          </a:solidFill>
        </p:spPr>
        <p:txBody>
          <a:bodyPr wrap="square" rtlCol="0">
            <a:spAutoFit/>
          </a:bodyPr>
          <a:lstStyle/>
          <a:p>
            <a:pPr algn="ctr"/>
            <a:r>
              <a:rPr lang="en-IN" dirty="0"/>
              <a:t>You are a helpful assistant</a:t>
            </a:r>
          </a:p>
          <a:p>
            <a:pPr algn="ctr"/>
            <a:endParaRPr lang="en-IN" dirty="0"/>
          </a:p>
          <a:p>
            <a:pPr algn="ctr"/>
            <a:r>
              <a:rPr lang="en-IN" dirty="0"/>
              <a:t>You can use the following tools: </a:t>
            </a:r>
            <a:r>
              <a:rPr lang="en-IN" dirty="0">
                <a:solidFill>
                  <a:srgbClr val="FF0000"/>
                </a:solidFill>
              </a:rPr>
              <a:t>WEB SEARCH, CALCULATOR, …</a:t>
            </a:r>
            <a:endParaRPr lang="en-GB" dirty="0">
              <a:solidFill>
                <a:srgbClr val="FF0000"/>
              </a:solidFill>
            </a:endParaRPr>
          </a:p>
        </p:txBody>
      </p:sp>
      <p:pic>
        <p:nvPicPr>
          <p:cNvPr id="8" name="Graphic 7">
            <a:extLst>
              <a:ext uri="{FF2B5EF4-FFF2-40B4-BE49-F238E27FC236}">
                <a16:creationId xmlns:a16="http://schemas.microsoft.com/office/drawing/2014/main" id="{30FAE9A0-03AD-0264-E1EC-E22FBF259EB4}"/>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838200" y="4470079"/>
            <a:ext cx="900832" cy="1802721"/>
          </a:xfrm>
          <a:prstGeom prst="rect">
            <a:avLst/>
          </a:prstGeom>
        </p:spPr>
      </p:pic>
      <p:cxnSp>
        <p:nvCxnSpPr>
          <p:cNvPr id="12" name="Straight Arrow Connector 11">
            <a:extLst>
              <a:ext uri="{FF2B5EF4-FFF2-40B4-BE49-F238E27FC236}">
                <a16:creationId xmlns:a16="http://schemas.microsoft.com/office/drawing/2014/main" id="{1BA30980-B5A5-BB1A-21F2-F399C9349F7A}"/>
              </a:ext>
            </a:extLst>
          </p:cNvPr>
          <p:cNvCxnSpPr>
            <a:cxnSpLocks/>
          </p:cNvCxnSpPr>
          <p:nvPr/>
        </p:nvCxnSpPr>
        <p:spPr>
          <a:xfrm>
            <a:off x="1919542" y="5242094"/>
            <a:ext cx="3106168"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1B7209C-F0D6-E33B-3CB1-42E13C415822}"/>
              </a:ext>
            </a:extLst>
          </p:cNvPr>
          <p:cNvCxnSpPr>
            <a:cxnSpLocks/>
          </p:cNvCxnSpPr>
          <p:nvPr/>
        </p:nvCxnSpPr>
        <p:spPr>
          <a:xfrm>
            <a:off x="6735847" y="5242094"/>
            <a:ext cx="970242" cy="635195"/>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CF23689-8DAC-69AC-DE85-914A70D5C2AF}"/>
              </a:ext>
            </a:extLst>
          </p:cNvPr>
          <p:cNvCxnSpPr>
            <a:cxnSpLocks/>
          </p:cNvCxnSpPr>
          <p:nvPr/>
        </p:nvCxnSpPr>
        <p:spPr>
          <a:xfrm flipV="1">
            <a:off x="10564068" y="4286490"/>
            <a:ext cx="436652" cy="821817"/>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107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FB7DA-89F5-9393-A11A-54884BC77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46747C-DDDE-C28A-CD2E-37B26B9B3B91}"/>
              </a:ext>
            </a:extLst>
          </p:cNvPr>
          <p:cNvSpPr>
            <a:spLocks noGrp="1"/>
          </p:cNvSpPr>
          <p:nvPr>
            <p:ph type="title"/>
          </p:nvPr>
        </p:nvSpPr>
        <p:spPr/>
        <p:txBody>
          <a:bodyPr/>
          <a:lstStyle/>
          <a:p>
            <a:r>
              <a:rPr lang="en-IN" dirty="0"/>
              <a:t>5. Evaluator-Optimizer</a:t>
            </a:r>
            <a:endParaRPr lang="en-GB" dirty="0"/>
          </a:p>
        </p:txBody>
      </p:sp>
      <p:sp>
        <p:nvSpPr>
          <p:cNvPr id="3" name="Content Placeholder 2">
            <a:extLst>
              <a:ext uri="{FF2B5EF4-FFF2-40B4-BE49-F238E27FC236}">
                <a16:creationId xmlns:a16="http://schemas.microsoft.com/office/drawing/2014/main" id="{6ACCB8AF-7406-54B9-DDBC-6324D42819C0}"/>
              </a:ext>
            </a:extLst>
          </p:cNvPr>
          <p:cNvSpPr>
            <a:spLocks noGrp="1"/>
          </p:cNvSpPr>
          <p:nvPr>
            <p:ph idx="1"/>
          </p:nvPr>
        </p:nvSpPr>
        <p:spPr/>
        <p:txBody>
          <a:bodyPr/>
          <a:lstStyle/>
          <a:p>
            <a:r>
              <a:rPr lang="en-IN" dirty="0"/>
              <a:t>LLM output is validated by another</a:t>
            </a:r>
          </a:p>
          <a:p>
            <a:endParaRPr lang="en-GB" dirty="0"/>
          </a:p>
        </p:txBody>
      </p:sp>
      <p:sp>
        <p:nvSpPr>
          <p:cNvPr id="8" name="Oval 7">
            <a:extLst>
              <a:ext uri="{FF2B5EF4-FFF2-40B4-BE49-F238E27FC236}">
                <a16:creationId xmlns:a16="http://schemas.microsoft.com/office/drawing/2014/main" id="{FE025680-B57C-8397-C143-2BF7416BE7A1}"/>
              </a:ext>
            </a:extLst>
          </p:cNvPr>
          <p:cNvSpPr/>
          <p:nvPr/>
        </p:nvSpPr>
        <p:spPr>
          <a:xfrm>
            <a:off x="1430928" y="3600243"/>
            <a:ext cx="921381" cy="61189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In</a:t>
            </a:r>
            <a:endParaRPr lang="en-GB" dirty="0"/>
          </a:p>
        </p:txBody>
      </p:sp>
      <p:cxnSp>
        <p:nvCxnSpPr>
          <p:cNvPr id="9" name="Straight Arrow Connector 8">
            <a:extLst>
              <a:ext uri="{FF2B5EF4-FFF2-40B4-BE49-F238E27FC236}">
                <a16:creationId xmlns:a16="http://schemas.microsoft.com/office/drawing/2014/main" id="{EA7E723B-3C63-A93A-A9E1-4CC75A1064CD}"/>
              </a:ext>
            </a:extLst>
          </p:cNvPr>
          <p:cNvCxnSpPr>
            <a:stCxn id="8" idx="6"/>
          </p:cNvCxnSpPr>
          <p:nvPr/>
        </p:nvCxnSpPr>
        <p:spPr>
          <a:xfrm>
            <a:off x="2352309" y="3906189"/>
            <a:ext cx="3908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6EFA05-2FA1-6F63-934E-DD9B4489C0B1}"/>
              </a:ext>
            </a:extLst>
          </p:cNvPr>
          <p:cNvCxnSpPr>
            <a:cxnSpLocks/>
          </p:cNvCxnSpPr>
          <p:nvPr/>
        </p:nvCxnSpPr>
        <p:spPr>
          <a:xfrm>
            <a:off x="4137774" y="3700058"/>
            <a:ext cx="120902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56EDBBE-0408-5C72-2B8D-7D4E45ABDFA4}"/>
              </a:ext>
            </a:extLst>
          </p:cNvPr>
          <p:cNvSpPr/>
          <p:nvPr/>
        </p:nvSpPr>
        <p:spPr>
          <a:xfrm>
            <a:off x="7934981" y="3631437"/>
            <a:ext cx="921381" cy="61189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Out</a:t>
            </a:r>
            <a:endParaRPr lang="en-GB" dirty="0"/>
          </a:p>
        </p:txBody>
      </p:sp>
      <p:sp>
        <p:nvSpPr>
          <p:cNvPr id="4" name="TextBox 3">
            <a:extLst>
              <a:ext uri="{FF2B5EF4-FFF2-40B4-BE49-F238E27FC236}">
                <a16:creationId xmlns:a16="http://schemas.microsoft.com/office/drawing/2014/main" id="{5AC4FF62-ABF3-3795-EDA7-AE38E0B37670}"/>
              </a:ext>
            </a:extLst>
          </p:cNvPr>
          <p:cNvSpPr txBox="1"/>
          <p:nvPr/>
        </p:nvSpPr>
        <p:spPr>
          <a:xfrm>
            <a:off x="2712366" y="3600243"/>
            <a:ext cx="1425408" cy="646331"/>
          </a:xfrm>
          <a:prstGeom prst="rect">
            <a:avLst/>
          </a:prstGeom>
          <a:solidFill>
            <a:schemeClr val="accent4">
              <a:lumMod val="75000"/>
            </a:schemeClr>
          </a:solidFill>
        </p:spPr>
        <p:txBody>
          <a:bodyPr wrap="square" rtlCol="0">
            <a:spAutoFit/>
          </a:bodyPr>
          <a:lstStyle/>
          <a:p>
            <a:pPr algn="ctr"/>
            <a:r>
              <a:rPr lang="en-IN" b="1" dirty="0"/>
              <a:t>LLM Generator</a:t>
            </a:r>
            <a:endParaRPr lang="en-GB" b="1" dirty="0"/>
          </a:p>
        </p:txBody>
      </p:sp>
      <p:sp>
        <p:nvSpPr>
          <p:cNvPr id="7" name="TextBox 6">
            <a:extLst>
              <a:ext uri="{FF2B5EF4-FFF2-40B4-BE49-F238E27FC236}">
                <a16:creationId xmlns:a16="http://schemas.microsoft.com/office/drawing/2014/main" id="{86FD6DFE-EB90-B938-C5FC-61D94717798C}"/>
              </a:ext>
            </a:extLst>
          </p:cNvPr>
          <p:cNvSpPr txBox="1"/>
          <p:nvPr/>
        </p:nvSpPr>
        <p:spPr>
          <a:xfrm>
            <a:off x="5346797" y="3607226"/>
            <a:ext cx="1425408" cy="646331"/>
          </a:xfrm>
          <a:prstGeom prst="rect">
            <a:avLst/>
          </a:prstGeom>
          <a:solidFill>
            <a:schemeClr val="accent4">
              <a:lumMod val="75000"/>
            </a:schemeClr>
          </a:solidFill>
        </p:spPr>
        <p:txBody>
          <a:bodyPr wrap="square" rtlCol="0">
            <a:spAutoFit/>
          </a:bodyPr>
          <a:lstStyle/>
          <a:p>
            <a:pPr algn="ctr"/>
            <a:r>
              <a:rPr lang="en-IN" b="1" dirty="0"/>
              <a:t>LLM Optimizer</a:t>
            </a:r>
            <a:endParaRPr lang="en-GB" b="1" dirty="0"/>
          </a:p>
        </p:txBody>
      </p:sp>
      <p:sp>
        <p:nvSpPr>
          <p:cNvPr id="18" name="Rectangle 17">
            <a:extLst>
              <a:ext uri="{FF2B5EF4-FFF2-40B4-BE49-F238E27FC236}">
                <a16:creationId xmlns:a16="http://schemas.microsoft.com/office/drawing/2014/main" id="{0A4D12DC-0575-28A2-9210-F4D1ECBAE4B2}"/>
              </a:ext>
            </a:extLst>
          </p:cNvPr>
          <p:cNvSpPr/>
          <p:nvPr/>
        </p:nvSpPr>
        <p:spPr>
          <a:xfrm>
            <a:off x="4253675" y="3222552"/>
            <a:ext cx="977221" cy="377691"/>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Solution</a:t>
            </a:r>
            <a:endParaRPr lang="en-GB" dirty="0"/>
          </a:p>
        </p:txBody>
      </p:sp>
      <p:sp>
        <p:nvSpPr>
          <p:cNvPr id="23" name="Rectangle 22">
            <a:extLst>
              <a:ext uri="{FF2B5EF4-FFF2-40B4-BE49-F238E27FC236}">
                <a16:creationId xmlns:a16="http://schemas.microsoft.com/office/drawing/2014/main" id="{7BAC94D1-E38F-19BE-5948-DDFE959026E9}"/>
              </a:ext>
            </a:extLst>
          </p:cNvPr>
          <p:cNvSpPr/>
          <p:nvPr/>
        </p:nvSpPr>
        <p:spPr>
          <a:xfrm>
            <a:off x="4195724" y="4345902"/>
            <a:ext cx="1093121" cy="962954"/>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Rejected with Feedback</a:t>
            </a:r>
            <a:endParaRPr lang="en-GB" dirty="0"/>
          </a:p>
        </p:txBody>
      </p:sp>
      <p:cxnSp>
        <p:nvCxnSpPr>
          <p:cNvPr id="25" name="Straight Arrow Connector 24">
            <a:extLst>
              <a:ext uri="{FF2B5EF4-FFF2-40B4-BE49-F238E27FC236}">
                <a16:creationId xmlns:a16="http://schemas.microsoft.com/office/drawing/2014/main" id="{8E965EBF-E115-8D36-6942-54FED95469D2}"/>
              </a:ext>
            </a:extLst>
          </p:cNvPr>
          <p:cNvCxnSpPr/>
          <p:nvPr/>
        </p:nvCxnSpPr>
        <p:spPr>
          <a:xfrm flipH="1">
            <a:off x="4137774" y="4212135"/>
            <a:ext cx="120902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54F9651-B39F-8302-3D67-3DC1333E5766}"/>
              </a:ext>
            </a:extLst>
          </p:cNvPr>
          <p:cNvCxnSpPr>
            <a:cxnSpLocks/>
          </p:cNvCxnSpPr>
          <p:nvPr/>
        </p:nvCxnSpPr>
        <p:spPr>
          <a:xfrm>
            <a:off x="6765225" y="3950757"/>
            <a:ext cx="120902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21699DF-0E20-9D01-C22E-8985821E93F3}"/>
              </a:ext>
            </a:extLst>
          </p:cNvPr>
          <p:cNvSpPr/>
          <p:nvPr/>
        </p:nvSpPr>
        <p:spPr>
          <a:xfrm>
            <a:off x="6860906" y="3290066"/>
            <a:ext cx="1093121" cy="435634"/>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Accepted</a:t>
            </a:r>
            <a:endParaRPr lang="en-GB" dirty="0"/>
          </a:p>
        </p:txBody>
      </p:sp>
    </p:spTree>
    <p:extLst>
      <p:ext uri="{BB962C8B-B14F-4D97-AF65-F5344CB8AC3E}">
        <p14:creationId xmlns:p14="http://schemas.microsoft.com/office/powerpoint/2010/main" val="9704356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0558-7FFB-5F69-FDCC-F69FFD4FCCEB}"/>
              </a:ext>
            </a:extLst>
          </p:cNvPr>
          <p:cNvSpPr>
            <a:spLocks noGrp="1"/>
          </p:cNvSpPr>
          <p:nvPr>
            <p:ph type="title"/>
          </p:nvPr>
        </p:nvSpPr>
        <p:spPr/>
        <p:txBody>
          <a:bodyPr/>
          <a:lstStyle/>
          <a:p>
            <a:r>
              <a:rPr lang="en-IN" dirty="0"/>
              <a:t>In Contrast, Agent Flow</a:t>
            </a:r>
            <a:endParaRPr lang="en-GB" dirty="0"/>
          </a:p>
        </p:txBody>
      </p:sp>
      <p:sp>
        <p:nvSpPr>
          <p:cNvPr id="3" name="Content Placeholder 2">
            <a:extLst>
              <a:ext uri="{FF2B5EF4-FFF2-40B4-BE49-F238E27FC236}">
                <a16:creationId xmlns:a16="http://schemas.microsoft.com/office/drawing/2014/main" id="{43FC1626-CBF3-399F-1C3D-5E7CAFD8C370}"/>
              </a:ext>
            </a:extLst>
          </p:cNvPr>
          <p:cNvSpPr>
            <a:spLocks noGrp="1"/>
          </p:cNvSpPr>
          <p:nvPr>
            <p:ph idx="1"/>
          </p:nvPr>
        </p:nvSpPr>
        <p:spPr/>
        <p:txBody>
          <a:bodyPr/>
          <a:lstStyle/>
          <a:p>
            <a:r>
              <a:rPr lang="en-IN" dirty="0"/>
              <a:t>Open-ended, Has feedback loops, No fixed path</a:t>
            </a:r>
          </a:p>
          <a:p>
            <a:r>
              <a:rPr lang="en-IN" dirty="0"/>
              <a:t>Risks: Unpredictable path, Unpredictable output, Unpredictable costs</a:t>
            </a:r>
          </a:p>
          <a:p>
            <a:r>
              <a:rPr lang="en-IN" dirty="0"/>
              <a:t>Solutions: Monitor, Guardrails</a:t>
            </a:r>
            <a:endParaRPr lang="en-GB" dirty="0"/>
          </a:p>
        </p:txBody>
      </p:sp>
      <p:sp>
        <p:nvSpPr>
          <p:cNvPr id="4" name="Oval 3">
            <a:extLst>
              <a:ext uri="{FF2B5EF4-FFF2-40B4-BE49-F238E27FC236}">
                <a16:creationId xmlns:a16="http://schemas.microsoft.com/office/drawing/2014/main" id="{CE6C0BCC-F02E-3F8C-0AA9-148B360911C8}"/>
              </a:ext>
            </a:extLst>
          </p:cNvPr>
          <p:cNvSpPr/>
          <p:nvPr/>
        </p:nvSpPr>
        <p:spPr>
          <a:xfrm>
            <a:off x="1017644" y="4668207"/>
            <a:ext cx="1425408" cy="61189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Human</a:t>
            </a:r>
            <a:endParaRPr lang="en-GB" dirty="0"/>
          </a:p>
        </p:txBody>
      </p:sp>
      <p:cxnSp>
        <p:nvCxnSpPr>
          <p:cNvPr id="5" name="Straight Arrow Connector 4">
            <a:extLst>
              <a:ext uri="{FF2B5EF4-FFF2-40B4-BE49-F238E27FC236}">
                <a16:creationId xmlns:a16="http://schemas.microsoft.com/office/drawing/2014/main" id="{AD2F2DDB-C5DF-F5CC-6006-31F170B0946F}"/>
              </a:ext>
            </a:extLst>
          </p:cNvPr>
          <p:cNvCxnSpPr>
            <a:cxnSpLocks/>
            <a:stCxn id="4" idx="6"/>
          </p:cNvCxnSpPr>
          <p:nvPr/>
        </p:nvCxnSpPr>
        <p:spPr>
          <a:xfrm>
            <a:off x="2443052" y="4974153"/>
            <a:ext cx="39088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9BCAEA8-AD4A-8067-4282-635F9DEABEDF}"/>
              </a:ext>
            </a:extLst>
          </p:cNvPr>
          <p:cNvCxnSpPr>
            <a:cxnSpLocks/>
          </p:cNvCxnSpPr>
          <p:nvPr/>
        </p:nvCxnSpPr>
        <p:spPr>
          <a:xfrm>
            <a:off x="4228516" y="4768022"/>
            <a:ext cx="120902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91DA117-52F8-B143-AF99-F69B92E1F748}"/>
              </a:ext>
            </a:extLst>
          </p:cNvPr>
          <p:cNvSpPr/>
          <p:nvPr/>
        </p:nvSpPr>
        <p:spPr>
          <a:xfrm>
            <a:off x="5388679" y="4685426"/>
            <a:ext cx="2031223" cy="61189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Environment</a:t>
            </a:r>
            <a:endParaRPr lang="en-GB" dirty="0"/>
          </a:p>
        </p:txBody>
      </p:sp>
      <p:sp>
        <p:nvSpPr>
          <p:cNvPr id="8" name="TextBox 7">
            <a:extLst>
              <a:ext uri="{FF2B5EF4-FFF2-40B4-BE49-F238E27FC236}">
                <a16:creationId xmlns:a16="http://schemas.microsoft.com/office/drawing/2014/main" id="{6739DE94-2018-1075-5189-D668FD7A0E3C}"/>
              </a:ext>
            </a:extLst>
          </p:cNvPr>
          <p:cNvSpPr txBox="1"/>
          <p:nvPr/>
        </p:nvSpPr>
        <p:spPr>
          <a:xfrm>
            <a:off x="2803108" y="4668207"/>
            <a:ext cx="1425408" cy="646331"/>
          </a:xfrm>
          <a:prstGeom prst="rect">
            <a:avLst/>
          </a:prstGeom>
          <a:solidFill>
            <a:schemeClr val="accent4">
              <a:lumMod val="75000"/>
            </a:schemeClr>
          </a:solidFill>
        </p:spPr>
        <p:txBody>
          <a:bodyPr wrap="square" rtlCol="0">
            <a:spAutoFit/>
          </a:bodyPr>
          <a:lstStyle/>
          <a:p>
            <a:pPr algn="ctr"/>
            <a:r>
              <a:rPr lang="en-IN" b="1" dirty="0"/>
              <a:t>LLM </a:t>
            </a:r>
          </a:p>
          <a:p>
            <a:pPr algn="ctr"/>
            <a:r>
              <a:rPr lang="en-IN" b="1" dirty="0"/>
              <a:t>Call</a:t>
            </a:r>
            <a:endParaRPr lang="en-GB" b="1" dirty="0"/>
          </a:p>
        </p:txBody>
      </p:sp>
      <p:sp>
        <p:nvSpPr>
          <p:cNvPr id="10" name="Rectangle 9">
            <a:extLst>
              <a:ext uri="{FF2B5EF4-FFF2-40B4-BE49-F238E27FC236}">
                <a16:creationId xmlns:a16="http://schemas.microsoft.com/office/drawing/2014/main" id="{2F7294FB-DDD3-EC3E-5CAC-5CF0E44343D4}"/>
              </a:ext>
            </a:extLst>
          </p:cNvPr>
          <p:cNvSpPr/>
          <p:nvPr/>
        </p:nvSpPr>
        <p:spPr>
          <a:xfrm>
            <a:off x="4295557" y="4290516"/>
            <a:ext cx="1093123" cy="377691"/>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Action</a:t>
            </a:r>
            <a:endParaRPr lang="en-GB" dirty="0"/>
          </a:p>
        </p:txBody>
      </p:sp>
      <p:cxnSp>
        <p:nvCxnSpPr>
          <p:cNvPr id="12" name="Straight Arrow Connector 11">
            <a:extLst>
              <a:ext uri="{FF2B5EF4-FFF2-40B4-BE49-F238E27FC236}">
                <a16:creationId xmlns:a16="http://schemas.microsoft.com/office/drawing/2014/main" id="{59E81524-425F-2F50-0C06-812F35F5E346}"/>
              </a:ext>
            </a:extLst>
          </p:cNvPr>
          <p:cNvCxnSpPr/>
          <p:nvPr/>
        </p:nvCxnSpPr>
        <p:spPr>
          <a:xfrm flipH="1">
            <a:off x="4228516" y="5280099"/>
            <a:ext cx="120902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BAC149A-EFF3-EDBB-164B-F7B2B4C21B76}"/>
              </a:ext>
            </a:extLst>
          </p:cNvPr>
          <p:cNvSpPr/>
          <p:nvPr/>
        </p:nvSpPr>
        <p:spPr>
          <a:xfrm>
            <a:off x="4295556" y="5372990"/>
            <a:ext cx="1093123" cy="377691"/>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Feedback</a:t>
            </a:r>
            <a:endParaRPr lang="en-GB" dirty="0"/>
          </a:p>
        </p:txBody>
      </p:sp>
      <p:sp>
        <p:nvSpPr>
          <p:cNvPr id="16" name="TextBox 15">
            <a:extLst>
              <a:ext uri="{FF2B5EF4-FFF2-40B4-BE49-F238E27FC236}">
                <a16:creationId xmlns:a16="http://schemas.microsoft.com/office/drawing/2014/main" id="{FEC4A15B-F03F-4BC2-8802-19678E76E081}"/>
              </a:ext>
            </a:extLst>
          </p:cNvPr>
          <p:cNvSpPr txBox="1"/>
          <p:nvPr/>
        </p:nvSpPr>
        <p:spPr>
          <a:xfrm>
            <a:off x="2803108" y="6046782"/>
            <a:ext cx="1425408" cy="369332"/>
          </a:xfrm>
          <a:prstGeom prst="rect">
            <a:avLst/>
          </a:prstGeom>
          <a:solidFill>
            <a:srgbClr val="00B0F0"/>
          </a:solidFill>
        </p:spPr>
        <p:txBody>
          <a:bodyPr wrap="square" rtlCol="0">
            <a:spAutoFit/>
          </a:bodyPr>
          <a:lstStyle/>
          <a:p>
            <a:pPr algn="ctr"/>
            <a:r>
              <a:rPr lang="en-IN" b="1" dirty="0"/>
              <a:t>Stop</a:t>
            </a:r>
            <a:endParaRPr lang="en-GB" b="1" dirty="0"/>
          </a:p>
        </p:txBody>
      </p:sp>
      <p:cxnSp>
        <p:nvCxnSpPr>
          <p:cNvPr id="18" name="Straight Arrow Connector 17">
            <a:extLst>
              <a:ext uri="{FF2B5EF4-FFF2-40B4-BE49-F238E27FC236}">
                <a16:creationId xmlns:a16="http://schemas.microsoft.com/office/drawing/2014/main" id="{35CDE64B-2DCA-9E93-35BA-BB1C8AC65A6C}"/>
              </a:ext>
            </a:extLst>
          </p:cNvPr>
          <p:cNvCxnSpPr>
            <a:stCxn id="8" idx="2"/>
            <a:endCxn id="16" idx="0"/>
          </p:cNvCxnSpPr>
          <p:nvPr/>
        </p:nvCxnSpPr>
        <p:spPr>
          <a:xfrm>
            <a:off x="3515812" y="5314538"/>
            <a:ext cx="0" cy="7322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5DEA002-B820-717B-8FC7-1B91C7E0C8C9}"/>
              </a:ext>
            </a:extLst>
          </p:cNvPr>
          <p:cNvSpPr/>
          <p:nvPr/>
        </p:nvSpPr>
        <p:spPr>
          <a:xfrm>
            <a:off x="2631518" y="3936807"/>
            <a:ext cx="5877279" cy="1996323"/>
          </a:xfrm>
          <a:custGeom>
            <a:avLst/>
            <a:gdLst>
              <a:gd name="connsiteX0" fmla="*/ 0 w 5877279"/>
              <a:gd name="connsiteY0" fmla="*/ 0 h 1996323"/>
              <a:gd name="connsiteX1" fmla="*/ 476713 w 5877279"/>
              <a:gd name="connsiteY1" fmla="*/ 0 h 1996323"/>
              <a:gd name="connsiteX2" fmla="*/ 1247289 w 5877279"/>
              <a:gd name="connsiteY2" fmla="*/ 0 h 1996323"/>
              <a:gd name="connsiteX3" fmla="*/ 1959093 w 5877279"/>
              <a:gd name="connsiteY3" fmla="*/ 0 h 1996323"/>
              <a:gd name="connsiteX4" fmla="*/ 2435806 w 5877279"/>
              <a:gd name="connsiteY4" fmla="*/ 0 h 1996323"/>
              <a:gd name="connsiteX5" fmla="*/ 3030064 w 5877279"/>
              <a:gd name="connsiteY5" fmla="*/ 0 h 1996323"/>
              <a:gd name="connsiteX6" fmla="*/ 3800640 w 5877279"/>
              <a:gd name="connsiteY6" fmla="*/ 0 h 1996323"/>
              <a:gd name="connsiteX7" fmla="*/ 4453671 w 5877279"/>
              <a:gd name="connsiteY7" fmla="*/ 0 h 1996323"/>
              <a:gd name="connsiteX8" fmla="*/ 5165475 w 5877279"/>
              <a:gd name="connsiteY8" fmla="*/ 0 h 1996323"/>
              <a:gd name="connsiteX9" fmla="*/ 5877279 w 5877279"/>
              <a:gd name="connsiteY9" fmla="*/ 0 h 1996323"/>
              <a:gd name="connsiteX10" fmla="*/ 5877279 w 5877279"/>
              <a:gd name="connsiteY10" fmla="*/ 665441 h 1996323"/>
              <a:gd name="connsiteX11" fmla="*/ 5877279 w 5877279"/>
              <a:gd name="connsiteY11" fmla="*/ 1350845 h 1996323"/>
              <a:gd name="connsiteX12" fmla="*/ 5877279 w 5877279"/>
              <a:gd name="connsiteY12" fmla="*/ 1996323 h 1996323"/>
              <a:gd name="connsiteX13" fmla="*/ 5400566 w 5877279"/>
              <a:gd name="connsiteY13" fmla="*/ 1996323 h 1996323"/>
              <a:gd name="connsiteX14" fmla="*/ 4923854 w 5877279"/>
              <a:gd name="connsiteY14" fmla="*/ 1996323 h 1996323"/>
              <a:gd name="connsiteX15" fmla="*/ 4212050 w 5877279"/>
              <a:gd name="connsiteY15" fmla="*/ 1996323 h 1996323"/>
              <a:gd name="connsiteX16" fmla="*/ 3735337 w 5877279"/>
              <a:gd name="connsiteY16" fmla="*/ 1996323 h 1996323"/>
              <a:gd name="connsiteX17" fmla="*/ 3082306 w 5877279"/>
              <a:gd name="connsiteY17" fmla="*/ 1996323 h 1996323"/>
              <a:gd name="connsiteX18" fmla="*/ 2546821 w 5877279"/>
              <a:gd name="connsiteY18" fmla="*/ 1996323 h 1996323"/>
              <a:gd name="connsiteX19" fmla="*/ 1893790 w 5877279"/>
              <a:gd name="connsiteY19" fmla="*/ 1996323 h 1996323"/>
              <a:gd name="connsiteX20" fmla="*/ 1240759 w 5877279"/>
              <a:gd name="connsiteY20" fmla="*/ 1996323 h 1996323"/>
              <a:gd name="connsiteX21" fmla="*/ 587728 w 5877279"/>
              <a:gd name="connsiteY21" fmla="*/ 1996323 h 1996323"/>
              <a:gd name="connsiteX22" fmla="*/ 0 w 5877279"/>
              <a:gd name="connsiteY22" fmla="*/ 1996323 h 1996323"/>
              <a:gd name="connsiteX23" fmla="*/ 0 w 5877279"/>
              <a:gd name="connsiteY23" fmla="*/ 1350845 h 1996323"/>
              <a:gd name="connsiteX24" fmla="*/ 0 w 5877279"/>
              <a:gd name="connsiteY24" fmla="*/ 685404 h 1996323"/>
              <a:gd name="connsiteX25" fmla="*/ 0 w 5877279"/>
              <a:gd name="connsiteY25" fmla="*/ 0 h 1996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77279" h="1996323" fill="none" extrusionOk="0">
                <a:moveTo>
                  <a:pt x="0" y="0"/>
                </a:moveTo>
                <a:cubicBezTo>
                  <a:pt x="215034" y="-5754"/>
                  <a:pt x="373689" y="20611"/>
                  <a:pt x="476713" y="0"/>
                </a:cubicBezTo>
                <a:cubicBezTo>
                  <a:pt x="579737" y="-20611"/>
                  <a:pt x="885791" y="10587"/>
                  <a:pt x="1247289" y="0"/>
                </a:cubicBezTo>
                <a:cubicBezTo>
                  <a:pt x="1608787" y="-10587"/>
                  <a:pt x="1730745" y="34649"/>
                  <a:pt x="1959093" y="0"/>
                </a:cubicBezTo>
                <a:cubicBezTo>
                  <a:pt x="2187441" y="-34649"/>
                  <a:pt x="2338344" y="7161"/>
                  <a:pt x="2435806" y="0"/>
                </a:cubicBezTo>
                <a:cubicBezTo>
                  <a:pt x="2533268" y="-7161"/>
                  <a:pt x="2737889" y="1525"/>
                  <a:pt x="3030064" y="0"/>
                </a:cubicBezTo>
                <a:cubicBezTo>
                  <a:pt x="3322239" y="-1525"/>
                  <a:pt x="3580331" y="-26990"/>
                  <a:pt x="3800640" y="0"/>
                </a:cubicBezTo>
                <a:cubicBezTo>
                  <a:pt x="4020949" y="26990"/>
                  <a:pt x="4131115" y="-4693"/>
                  <a:pt x="4453671" y="0"/>
                </a:cubicBezTo>
                <a:cubicBezTo>
                  <a:pt x="4776227" y="4693"/>
                  <a:pt x="4868161" y="-16866"/>
                  <a:pt x="5165475" y="0"/>
                </a:cubicBezTo>
                <a:cubicBezTo>
                  <a:pt x="5462789" y="16866"/>
                  <a:pt x="5696995" y="17848"/>
                  <a:pt x="5877279" y="0"/>
                </a:cubicBezTo>
                <a:cubicBezTo>
                  <a:pt x="5889731" y="203658"/>
                  <a:pt x="5908884" y="435782"/>
                  <a:pt x="5877279" y="665441"/>
                </a:cubicBezTo>
                <a:cubicBezTo>
                  <a:pt x="5845674" y="895100"/>
                  <a:pt x="5886575" y="1101854"/>
                  <a:pt x="5877279" y="1350845"/>
                </a:cubicBezTo>
                <a:cubicBezTo>
                  <a:pt x="5867983" y="1599836"/>
                  <a:pt x="5870702" y="1862015"/>
                  <a:pt x="5877279" y="1996323"/>
                </a:cubicBezTo>
                <a:cubicBezTo>
                  <a:pt x="5735870" y="1992190"/>
                  <a:pt x="5556194" y="2016948"/>
                  <a:pt x="5400566" y="1996323"/>
                </a:cubicBezTo>
                <a:cubicBezTo>
                  <a:pt x="5244938" y="1975698"/>
                  <a:pt x="5141375" y="1990579"/>
                  <a:pt x="4923854" y="1996323"/>
                </a:cubicBezTo>
                <a:cubicBezTo>
                  <a:pt x="4706333" y="2002067"/>
                  <a:pt x="4441680" y="2000972"/>
                  <a:pt x="4212050" y="1996323"/>
                </a:cubicBezTo>
                <a:cubicBezTo>
                  <a:pt x="3982420" y="1991674"/>
                  <a:pt x="3941188" y="1984599"/>
                  <a:pt x="3735337" y="1996323"/>
                </a:cubicBezTo>
                <a:cubicBezTo>
                  <a:pt x="3529486" y="2008047"/>
                  <a:pt x="3381789" y="1985898"/>
                  <a:pt x="3082306" y="1996323"/>
                </a:cubicBezTo>
                <a:cubicBezTo>
                  <a:pt x="2782823" y="2006748"/>
                  <a:pt x="2794455" y="2015309"/>
                  <a:pt x="2546821" y="1996323"/>
                </a:cubicBezTo>
                <a:cubicBezTo>
                  <a:pt x="2299187" y="1977337"/>
                  <a:pt x="2207385" y="1992852"/>
                  <a:pt x="1893790" y="1996323"/>
                </a:cubicBezTo>
                <a:cubicBezTo>
                  <a:pt x="1580195" y="1999794"/>
                  <a:pt x="1547332" y="1970933"/>
                  <a:pt x="1240759" y="1996323"/>
                </a:cubicBezTo>
                <a:cubicBezTo>
                  <a:pt x="934186" y="2021713"/>
                  <a:pt x="815307" y="1978489"/>
                  <a:pt x="587728" y="1996323"/>
                </a:cubicBezTo>
                <a:cubicBezTo>
                  <a:pt x="360149" y="2014157"/>
                  <a:pt x="219618" y="1997367"/>
                  <a:pt x="0" y="1996323"/>
                </a:cubicBezTo>
                <a:cubicBezTo>
                  <a:pt x="5713" y="1817048"/>
                  <a:pt x="22021" y="1609090"/>
                  <a:pt x="0" y="1350845"/>
                </a:cubicBezTo>
                <a:cubicBezTo>
                  <a:pt x="-22021" y="1092600"/>
                  <a:pt x="1262" y="963710"/>
                  <a:pt x="0" y="685404"/>
                </a:cubicBezTo>
                <a:cubicBezTo>
                  <a:pt x="-1262" y="407098"/>
                  <a:pt x="8714" y="203816"/>
                  <a:pt x="0" y="0"/>
                </a:cubicBezTo>
                <a:close/>
              </a:path>
              <a:path w="5877279" h="1996323" stroke="0" extrusionOk="0">
                <a:moveTo>
                  <a:pt x="0" y="0"/>
                </a:moveTo>
                <a:cubicBezTo>
                  <a:pt x="275253" y="28441"/>
                  <a:pt x="410104" y="-7833"/>
                  <a:pt x="594258" y="0"/>
                </a:cubicBezTo>
                <a:cubicBezTo>
                  <a:pt x="778412" y="7833"/>
                  <a:pt x="879681" y="-1235"/>
                  <a:pt x="1070971" y="0"/>
                </a:cubicBezTo>
                <a:cubicBezTo>
                  <a:pt x="1262261" y="1235"/>
                  <a:pt x="1569929" y="-4791"/>
                  <a:pt x="1841547" y="0"/>
                </a:cubicBezTo>
                <a:cubicBezTo>
                  <a:pt x="2113165" y="4791"/>
                  <a:pt x="2143306" y="22864"/>
                  <a:pt x="2435806" y="0"/>
                </a:cubicBezTo>
                <a:cubicBezTo>
                  <a:pt x="2728306" y="-22864"/>
                  <a:pt x="2753501" y="-25123"/>
                  <a:pt x="3030064" y="0"/>
                </a:cubicBezTo>
                <a:cubicBezTo>
                  <a:pt x="3306627" y="25123"/>
                  <a:pt x="3615450" y="21381"/>
                  <a:pt x="3800640" y="0"/>
                </a:cubicBezTo>
                <a:cubicBezTo>
                  <a:pt x="3985830" y="-21381"/>
                  <a:pt x="4192598" y="21001"/>
                  <a:pt x="4336126" y="0"/>
                </a:cubicBezTo>
                <a:cubicBezTo>
                  <a:pt x="4479654" y="-21001"/>
                  <a:pt x="4906195" y="20881"/>
                  <a:pt x="5106702" y="0"/>
                </a:cubicBezTo>
                <a:cubicBezTo>
                  <a:pt x="5307209" y="-20881"/>
                  <a:pt x="5656906" y="-4783"/>
                  <a:pt x="5877279" y="0"/>
                </a:cubicBezTo>
                <a:cubicBezTo>
                  <a:pt x="5909177" y="205673"/>
                  <a:pt x="5878832" y="501491"/>
                  <a:pt x="5877279" y="665441"/>
                </a:cubicBezTo>
                <a:cubicBezTo>
                  <a:pt x="5875726" y="829391"/>
                  <a:pt x="5863072" y="1151227"/>
                  <a:pt x="5877279" y="1330882"/>
                </a:cubicBezTo>
                <a:cubicBezTo>
                  <a:pt x="5891486" y="1510537"/>
                  <a:pt x="5882816" y="1734240"/>
                  <a:pt x="5877279" y="1996323"/>
                </a:cubicBezTo>
                <a:cubicBezTo>
                  <a:pt x="5704046" y="2012926"/>
                  <a:pt x="5592510" y="2003151"/>
                  <a:pt x="5400566" y="1996323"/>
                </a:cubicBezTo>
                <a:cubicBezTo>
                  <a:pt x="5208622" y="1989495"/>
                  <a:pt x="4990725" y="2032113"/>
                  <a:pt x="4629990" y="1996323"/>
                </a:cubicBezTo>
                <a:cubicBezTo>
                  <a:pt x="4269255" y="1960533"/>
                  <a:pt x="4246383" y="1993374"/>
                  <a:pt x="4094504" y="1996323"/>
                </a:cubicBezTo>
                <a:cubicBezTo>
                  <a:pt x="3942625" y="1999272"/>
                  <a:pt x="3627512" y="1977571"/>
                  <a:pt x="3441473" y="1996323"/>
                </a:cubicBezTo>
                <a:cubicBezTo>
                  <a:pt x="3255434" y="2015075"/>
                  <a:pt x="2888542" y="1989394"/>
                  <a:pt x="2670897" y="1996323"/>
                </a:cubicBezTo>
                <a:cubicBezTo>
                  <a:pt x="2453252" y="2003252"/>
                  <a:pt x="2212851" y="1985327"/>
                  <a:pt x="2017866" y="1996323"/>
                </a:cubicBezTo>
                <a:cubicBezTo>
                  <a:pt x="1822881" y="2007319"/>
                  <a:pt x="1636919" y="1994374"/>
                  <a:pt x="1541153" y="1996323"/>
                </a:cubicBezTo>
                <a:cubicBezTo>
                  <a:pt x="1445387" y="1998272"/>
                  <a:pt x="1130344" y="2015259"/>
                  <a:pt x="1005668" y="1996323"/>
                </a:cubicBezTo>
                <a:cubicBezTo>
                  <a:pt x="880993" y="1977387"/>
                  <a:pt x="347468" y="1992063"/>
                  <a:pt x="0" y="1996323"/>
                </a:cubicBezTo>
                <a:cubicBezTo>
                  <a:pt x="-24748" y="1851657"/>
                  <a:pt x="-3004" y="1507530"/>
                  <a:pt x="0" y="1330882"/>
                </a:cubicBezTo>
                <a:cubicBezTo>
                  <a:pt x="3004" y="1154234"/>
                  <a:pt x="-30828" y="871554"/>
                  <a:pt x="0" y="665441"/>
                </a:cubicBezTo>
                <a:cubicBezTo>
                  <a:pt x="30828" y="459328"/>
                  <a:pt x="-32158" y="225604"/>
                  <a:pt x="0" y="0"/>
                </a:cubicBezTo>
                <a:close/>
              </a:path>
            </a:pathLst>
          </a:custGeom>
          <a:solidFill>
            <a:schemeClr val="accent1">
              <a:alpha val="20000"/>
            </a:schemeClr>
          </a:solidFill>
          <a:ln>
            <a:solidFill>
              <a:schemeClr val="accent1">
                <a:shade val="15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GB" dirty="0"/>
          </a:p>
          <a:p>
            <a:pPr algn="ctr"/>
            <a:endParaRPr lang="en-GB" dirty="0"/>
          </a:p>
          <a:p>
            <a:pPr algn="ctr"/>
            <a:endParaRPr lang="en-GB" dirty="0"/>
          </a:p>
          <a:p>
            <a:pPr algn="ctr"/>
            <a:endParaRPr lang="en-GB" dirty="0"/>
          </a:p>
          <a:p>
            <a:pPr algn="r"/>
            <a:r>
              <a:rPr lang="en-GB" dirty="0">
                <a:solidFill>
                  <a:schemeClr val="bg2">
                    <a:lumMod val="10000"/>
                  </a:schemeClr>
                </a:solidFill>
              </a:rPr>
              <a:t>Can run in a loop</a:t>
            </a:r>
          </a:p>
        </p:txBody>
      </p:sp>
    </p:spTree>
    <p:extLst>
      <p:ext uri="{BB962C8B-B14F-4D97-AF65-F5344CB8AC3E}">
        <p14:creationId xmlns:p14="http://schemas.microsoft.com/office/powerpoint/2010/main" val="4195216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CAA33-2558-D39C-77A2-9E41C725F510}"/>
              </a:ext>
            </a:extLst>
          </p:cNvPr>
          <p:cNvSpPr>
            <a:spLocks noGrp="1"/>
          </p:cNvSpPr>
          <p:nvPr>
            <p:ph type="title"/>
          </p:nvPr>
        </p:nvSpPr>
        <p:spPr/>
        <p:txBody>
          <a:bodyPr/>
          <a:lstStyle/>
          <a:p>
            <a:r>
              <a:rPr lang="en-IN" dirty="0"/>
              <a:t>Code: Talking with Multiple LLMs</a:t>
            </a:r>
            <a:endParaRPr lang="en-GB" dirty="0"/>
          </a:p>
        </p:txBody>
      </p:sp>
      <p:sp>
        <p:nvSpPr>
          <p:cNvPr id="3" name="Content Placeholder 2">
            <a:extLst>
              <a:ext uri="{FF2B5EF4-FFF2-40B4-BE49-F238E27FC236}">
                <a16:creationId xmlns:a16="http://schemas.microsoft.com/office/drawing/2014/main" id="{63FF68A7-6EBE-4524-CEB7-F89C1A929EC3}"/>
              </a:ext>
            </a:extLst>
          </p:cNvPr>
          <p:cNvSpPr>
            <a:spLocks noGrp="1"/>
          </p:cNvSpPr>
          <p:nvPr>
            <p:ph idx="1"/>
          </p:nvPr>
        </p:nvSpPr>
        <p:spPr/>
        <p:txBody>
          <a:bodyPr/>
          <a:lstStyle/>
          <a:p>
            <a:r>
              <a:rPr lang="en-US" dirty="0"/>
              <a:t>C:\code\agentic_ai\1_foundations\2_lab2.py</a:t>
            </a:r>
            <a:endParaRPr lang="en-IN" dirty="0"/>
          </a:p>
          <a:p>
            <a:r>
              <a:rPr lang="en-IN" dirty="0"/>
              <a:t>Work with OpenAI and </a:t>
            </a:r>
            <a:r>
              <a:rPr lang="en-IN" dirty="0" err="1"/>
              <a:t>Ollama</a:t>
            </a:r>
            <a:r>
              <a:rPr lang="en-IN" dirty="0"/>
              <a:t> in the same code</a:t>
            </a:r>
            <a:endParaRPr lang="en-GB" dirty="0"/>
          </a:p>
        </p:txBody>
      </p:sp>
    </p:spTree>
    <p:extLst>
      <p:ext uri="{BB962C8B-B14F-4D97-AF65-F5344CB8AC3E}">
        <p14:creationId xmlns:p14="http://schemas.microsoft.com/office/powerpoint/2010/main" val="4320749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763B-9233-EC88-3E04-2F97103BB306}"/>
              </a:ext>
            </a:extLst>
          </p:cNvPr>
          <p:cNvSpPr>
            <a:spLocks noGrp="1"/>
          </p:cNvSpPr>
          <p:nvPr>
            <p:ph type="title"/>
          </p:nvPr>
        </p:nvSpPr>
        <p:spPr/>
        <p:txBody>
          <a:bodyPr/>
          <a:lstStyle/>
          <a:p>
            <a:r>
              <a:rPr lang="en-IN" dirty="0"/>
              <a:t>AI Coding Tools</a:t>
            </a:r>
            <a:endParaRPr lang="en-GB" dirty="0"/>
          </a:p>
        </p:txBody>
      </p:sp>
      <p:graphicFrame>
        <p:nvGraphicFramePr>
          <p:cNvPr id="8" name="Content Placeholder 7">
            <a:extLst>
              <a:ext uri="{FF2B5EF4-FFF2-40B4-BE49-F238E27FC236}">
                <a16:creationId xmlns:a16="http://schemas.microsoft.com/office/drawing/2014/main" id="{6821440C-CA73-52E9-D520-2BCC7914B85F}"/>
              </a:ext>
            </a:extLst>
          </p:cNvPr>
          <p:cNvGraphicFramePr>
            <a:graphicFrameLocks noGrp="1"/>
          </p:cNvGraphicFramePr>
          <p:nvPr>
            <p:ph idx="1"/>
            <p:extLst>
              <p:ext uri="{D42A27DB-BD31-4B8C-83A1-F6EECF244321}">
                <p14:modId xmlns:p14="http://schemas.microsoft.com/office/powerpoint/2010/main" val="3218306130"/>
              </p:ext>
            </p:extLst>
          </p:nvPr>
        </p:nvGraphicFramePr>
        <p:xfrm>
          <a:off x="838200" y="1989614"/>
          <a:ext cx="10515600" cy="3200400"/>
        </p:xfrm>
        <a:graphic>
          <a:graphicData uri="http://schemas.openxmlformats.org/drawingml/2006/table">
            <a:tbl>
              <a:tblPr>
                <a:tableStyleId>{5DA37D80-6434-44D0-A028-1B22A696006F}</a:tableStyleId>
              </a:tblPr>
              <a:tblGrid>
                <a:gridCol w="2763559">
                  <a:extLst>
                    <a:ext uri="{9D8B030D-6E8A-4147-A177-3AD203B41FA5}">
                      <a16:colId xmlns:a16="http://schemas.microsoft.com/office/drawing/2014/main" val="1311290505"/>
                    </a:ext>
                  </a:extLst>
                </a:gridCol>
                <a:gridCol w="3231810">
                  <a:extLst>
                    <a:ext uri="{9D8B030D-6E8A-4147-A177-3AD203B41FA5}">
                      <a16:colId xmlns:a16="http://schemas.microsoft.com/office/drawing/2014/main" val="2725343720"/>
                    </a:ext>
                  </a:extLst>
                </a:gridCol>
                <a:gridCol w="4520231">
                  <a:extLst>
                    <a:ext uri="{9D8B030D-6E8A-4147-A177-3AD203B41FA5}">
                      <a16:colId xmlns:a16="http://schemas.microsoft.com/office/drawing/2014/main" val="1484784700"/>
                    </a:ext>
                  </a:extLst>
                </a:gridCol>
              </a:tblGrid>
              <a:tr h="0">
                <a:tc>
                  <a:txBody>
                    <a:bodyPr/>
                    <a:lstStyle/>
                    <a:p>
                      <a:pPr>
                        <a:buNone/>
                      </a:pPr>
                      <a:r>
                        <a:rPr lang="en-GB" b="1"/>
                        <a:t>Category</a:t>
                      </a:r>
                      <a:endParaRPr lang="en-GB"/>
                    </a:p>
                  </a:txBody>
                  <a:tcPr anchor="ctr"/>
                </a:tc>
                <a:tc>
                  <a:txBody>
                    <a:bodyPr/>
                    <a:lstStyle/>
                    <a:p>
                      <a:pPr>
                        <a:buNone/>
                      </a:pPr>
                      <a:r>
                        <a:rPr lang="en-GB" b="1"/>
                        <a:t>Representative Tools</a:t>
                      </a:r>
                      <a:endParaRPr lang="en-GB"/>
                    </a:p>
                  </a:txBody>
                  <a:tcPr anchor="ctr"/>
                </a:tc>
                <a:tc>
                  <a:txBody>
                    <a:bodyPr/>
                    <a:lstStyle/>
                    <a:p>
                      <a:pPr>
                        <a:buNone/>
                      </a:pPr>
                      <a:r>
                        <a:rPr lang="en-GB" b="1"/>
                        <a:t>Highlights / Notes</a:t>
                      </a:r>
                      <a:endParaRPr lang="en-GB"/>
                    </a:p>
                  </a:txBody>
                  <a:tcPr anchor="ctr"/>
                </a:tc>
                <a:extLst>
                  <a:ext uri="{0D108BD9-81ED-4DB2-BD59-A6C34878D82A}">
                    <a16:rowId xmlns:a16="http://schemas.microsoft.com/office/drawing/2014/main" val="2254534979"/>
                  </a:ext>
                </a:extLst>
              </a:tr>
              <a:tr h="0">
                <a:tc>
                  <a:txBody>
                    <a:bodyPr/>
                    <a:lstStyle/>
                    <a:p>
                      <a:pPr>
                        <a:buNone/>
                      </a:pPr>
                      <a:r>
                        <a:rPr lang="en-GB" b="1"/>
                        <a:t>IDE Extensions</a:t>
                      </a:r>
                      <a:endParaRPr lang="en-GB"/>
                    </a:p>
                  </a:txBody>
                  <a:tcPr anchor="ctr"/>
                </a:tc>
                <a:tc>
                  <a:txBody>
                    <a:bodyPr/>
                    <a:lstStyle/>
                    <a:p>
                      <a:pPr>
                        <a:buNone/>
                      </a:pPr>
                      <a:r>
                        <a:rPr lang="en-GB"/>
                        <a:t>GitHub Copilot, Windsurf, Augment Code, Cline, Sourcegraph Cody, Amazon Q</a:t>
                      </a:r>
                    </a:p>
                  </a:txBody>
                  <a:tcPr anchor="ctr"/>
                </a:tc>
                <a:tc>
                  <a:txBody>
                    <a:bodyPr/>
                    <a:lstStyle/>
                    <a:p>
                      <a:pPr>
                        <a:buNone/>
                      </a:pPr>
                      <a:r>
                        <a:rPr lang="en-US"/>
                        <a:t>AI copilots integrated directly into IDEs for code completion, refactoring, and debugging.</a:t>
                      </a:r>
                    </a:p>
                  </a:txBody>
                  <a:tcPr anchor="ctr"/>
                </a:tc>
                <a:extLst>
                  <a:ext uri="{0D108BD9-81ED-4DB2-BD59-A6C34878D82A}">
                    <a16:rowId xmlns:a16="http://schemas.microsoft.com/office/drawing/2014/main" val="3455279519"/>
                  </a:ext>
                </a:extLst>
              </a:tr>
              <a:tr h="0">
                <a:tc>
                  <a:txBody>
                    <a:bodyPr/>
                    <a:lstStyle/>
                    <a:p>
                      <a:pPr>
                        <a:buNone/>
                      </a:pPr>
                      <a:r>
                        <a:rPr lang="en-GB" b="1"/>
                        <a:t>VS Code Forks</a:t>
                      </a:r>
                      <a:endParaRPr lang="en-GB"/>
                    </a:p>
                  </a:txBody>
                  <a:tcPr anchor="ctr"/>
                </a:tc>
                <a:tc>
                  <a:txBody>
                    <a:bodyPr/>
                    <a:lstStyle/>
                    <a:p>
                      <a:pPr>
                        <a:buNone/>
                      </a:pPr>
                      <a:r>
                        <a:rPr lang="en-GB"/>
                        <a:t>Cursor, Windsurf, TRAE</a:t>
                      </a:r>
                    </a:p>
                  </a:txBody>
                  <a:tcPr anchor="ctr"/>
                </a:tc>
                <a:tc>
                  <a:txBody>
                    <a:bodyPr/>
                    <a:lstStyle/>
                    <a:p>
                      <a:pPr>
                        <a:buNone/>
                      </a:pPr>
                      <a:r>
                        <a:rPr lang="en-US"/>
                        <a:t>Full VS Code alternatives with built-in AI agents for context-aware assistance.</a:t>
                      </a:r>
                    </a:p>
                  </a:txBody>
                  <a:tcPr anchor="ctr"/>
                </a:tc>
                <a:extLst>
                  <a:ext uri="{0D108BD9-81ED-4DB2-BD59-A6C34878D82A}">
                    <a16:rowId xmlns:a16="http://schemas.microsoft.com/office/drawing/2014/main" val="3386962341"/>
                  </a:ext>
                </a:extLst>
              </a:tr>
              <a:tr h="0">
                <a:tc>
                  <a:txBody>
                    <a:bodyPr/>
                    <a:lstStyle/>
                    <a:p>
                      <a:pPr>
                        <a:buNone/>
                      </a:pPr>
                      <a:r>
                        <a:rPr lang="en-GB" b="1"/>
                        <a:t>CLI Tools</a:t>
                      </a:r>
                      <a:endParaRPr lang="en-GB"/>
                    </a:p>
                  </a:txBody>
                  <a:tcPr anchor="ctr"/>
                </a:tc>
                <a:tc>
                  <a:txBody>
                    <a:bodyPr/>
                    <a:lstStyle/>
                    <a:p>
                      <a:pPr>
                        <a:buNone/>
                      </a:pPr>
                      <a:r>
                        <a:rPr lang="en-GB"/>
                        <a:t>Codex CLI, Amazon Q</a:t>
                      </a:r>
                    </a:p>
                  </a:txBody>
                  <a:tcPr anchor="ctr"/>
                </a:tc>
                <a:tc>
                  <a:txBody>
                    <a:bodyPr/>
                    <a:lstStyle/>
                    <a:p>
                      <a:pPr>
                        <a:buNone/>
                      </a:pPr>
                      <a:r>
                        <a:rPr lang="en-US"/>
                        <a:t>Command-line AI copilots for code generation, doc search, and task automation.</a:t>
                      </a:r>
                    </a:p>
                  </a:txBody>
                  <a:tcPr anchor="ctr"/>
                </a:tc>
                <a:extLst>
                  <a:ext uri="{0D108BD9-81ED-4DB2-BD59-A6C34878D82A}">
                    <a16:rowId xmlns:a16="http://schemas.microsoft.com/office/drawing/2014/main" val="1304433453"/>
                  </a:ext>
                </a:extLst>
              </a:tr>
              <a:tr h="0">
                <a:tc>
                  <a:txBody>
                    <a:bodyPr/>
                    <a:lstStyle/>
                    <a:p>
                      <a:pPr>
                        <a:buNone/>
                      </a:pPr>
                      <a:r>
                        <a:rPr lang="en-GB" b="1"/>
                        <a:t>Low-code / No-code</a:t>
                      </a:r>
                      <a:endParaRPr lang="en-GB"/>
                    </a:p>
                  </a:txBody>
                  <a:tcPr anchor="ctr"/>
                </a:tc>
                <a:tc>
                  <a:txBody>
                    <a:bodyPr/>
                    <a:lstStyle/>
                    <a:p>
                      <a:pPr>
                        <a:buNone/>
                      </a:pPr>
                      <a:r>
                        <a:rPr lang="en-GB"/>
                        <a:t>Loveable, Firebase Studio, Bolt, Replit, Tempo</a:t>
                      </a:r>
                    </a:p>
                  </a:txBody>
                  <a:tcPr anchor="ctr"/>
                </a:tc>
                <a:tc>
                  <a:txBody>
                    <a:bodyPr/>
                    <a:lstStyle/>
                    <a:p>
                      <a:pPr>
                        <a:buNone/>
                      </a:pPr>
                      <a:r>
                        <a:rPr lang="en-US" dirty="0"/>
                        <a:t>Drag-and-drop or AI-assisted platforms for building apps without heavy coding.</a:t>
                      </a:r>
                    </a:p>
                  </a:txBody>
                  <a:tcPr anchor="ctr"/>
                </a:tc>
                <a:extLst>
                  <a:ext uri="{0D108BD9-81ED-4DB2-BD59-A6C34878D82A}">
                    <a16:rowId xmlns:a16="http://schemas.microsoft.com/office/drawing/2014/main" val="631301270"/>
                  </a:ext>
                </a:extLst>
              </a:tr>
            </a:tbl>
          </a:graphicData>
        </a:graphic>
      </p:graphicFrame>
    </p:spTree>
    <p:extLst>
      <p:ext uri="{BB962C8B-B14F-4D97-AF65-F5344CB8AC3E}">
        <p14:creationId xmlns:p14="http://schemas.microsoft.com/office/powerpoint/2010/main" val="21377674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45721-74BE-7452-D509-BC857829C0A8}"/>
              </a:ext>
            </a:extLst>
          </p:cNvPr>
          <p:cNvSpPr>
            <a:spLocks noGrp="1"/>
          </p:cNvSpPr>
          <p:nvPr>
            <p:ph type="title"/>
          </p:nvPr>
        </p:nvSpPr>
        <p:spPr/>
        <p:txBody>
          <a:bodyPr/>
          <a:lstStyle/>
          <a:p>
            <a:r>
              <a:rPr lang="en-IN" dirty="0"/>
              <a:t>Vibe Coding with Cursor</a:t>
            </a:r>
            <a:endParaRPr lang="en-GB" dirty="0"/>
          </a:p>
        </p:txBody>
      </p:sp>
      <p:sp>
        <p:nvSpPr>
          <p:cNvPr id="3" name="Content Placeholder 2">
            <a:extLst>
              <a:ext uri="{FF2B5EF4-FFF2-40B4-BE49-F238E27FC236}">
                <a16:creationId xmlns:a16="http://schemas.microsoft.com/office/drawing/2014/main" id="{DA6C0269-1F06-E96D-FACA-976C0504E9C5}"/>
              </a:ext>
            </a:extLst>
          </p:cNvPr>
          <p:cNvSpPr>
            <a:spLocks noGrp="1"/>
          </p:cNvSpPr>
          <p:nvPr>
            <p:ph idx="1"/>
          </p:nvPr>
        </p:nvSpPr>
        <p:spPr/>
        <p:txBody>
          <a:bodyPr>
            <a:normAutofit fontScale="85000" lnSpcReduction="20000"/>
          </a:bodyPr>
          <a:lstStyle/>
          <a:p>
            <a:r>
              <a:rPr lang="en-US" b="1" dirty="0"/>
              <a:t>Vibe coding</a:t>
            </a:r>
            <a:r>
              <a:rPr lang="en-US" dirty="0"/>
              <a:t>: Writing code in a free-flow, intuitive manner using natural language, taking the help of AI</a:t>
            </a:r>
          </a:p>
          <a:p>
            <a:r>
              <a:rPr lang="en-US" b="1" dirty="0"/>
              <a:t>Cursor</a:t>
            </a:r>
            <a:r>
              <a:rPr lang="en-US" dirty="0"/>
              <a:t>: Popular vibe coding tool</a:t>
            </a:r>
          </a:p>
          <a:p>
            <a:r>
              <a:rPr lang="en-US" dirty="0"/>
              <a:t>Software needed: Cursor, Node.js, git</a:t>
            </a:r>
          </a:p>
          <a:p>
            <a:r>
              <a:rPr lang="en-US" dirty="0"/>
              <a:t>Installing Node.js</a:t>
            </a:r>
          </a:p>
          <a:p>
            <a:pPr lvl="1"/>
            <a:r>
              <a:rPr lang="en-US" dirty="0"/>
              <a:t>Visit </a:t>
            </a:r>
            <a:r>
              <a:rPr lang="en-US" dirty="0">
                <a:hlinkClick r:id="rId2"/>
              </a:rPr>
              <a:t>https://nodejs.org/en/download</a:t>
            </a:r>
            <a:r>
              <a:rPr lang="en-US" dirty="0"/>
              <a:t> and click Windows installer (.</a:t>
            </a:r>
            <a:r>
              <a:rPr lang="en-US" dirty="0" err="1"/>
              <a:t>msi</a:t>
            </a:r>
            <a:r>
              <a:rPr lang="en-US" dirty="0"/>
              <a:t>)</a:t>
            </a:r>
          </a:p>
          <a:p>
            <a:pPr lvl="1"/>
            <a:r>
              <a:rPr lang="en-US" dirty="0"/>
              <a:t>Download and install</a:t>
            </a:r>
          </a:p>
          <a:p>
            <a:pPr lvl="1"/>
            <a:r>
              <a:rPr lang="en-US" dirty="0"/>
              <a:t>Verify: Open </a:t>
            </a:r>
            <a:r>
              <a:rPr lang="en-US" dirty="0" err="1"/>
              <a:t>cmd</a:t>
            </a:r>
            <a:r>
              <a:rPr lang="en-US" dirty="0"/>
              <a:t> and type </a:t>
            </a:r>
            <a:r>
              <a:rPr lang="en-US" b="1" dirty="0"/>
              <a:t>node --version</a:t>
            </a:r>
            <a:r>
              <a:rPr lang="en-US" dirty="0"/>
              <a:t> </a:t>
            </a:r>
          </a:p>
          <a:p>
            <a:r>
              <a:rPr lang="en-US" dirty="0"/>
              <a:t>Download git</a:t>
            </a:r>
          </a:p>
          <a:p>
            <a:pPr lvl="1"/>
            <a:r>
              <a:rPr lang="en-US" dirty="0"/>
              <a:t>Download and install: https://git-scm.com/downloads/win</a:t>
            </a:r>
          </a:p>
          <a:p>
            <a:pPr lvl="1"/>
            <a:r>
              <a:rPr lang="en-US" dirty="0"/>
              <a:t>Verify: Open </a:t>
            </a:r>
            <a:r>
              <a:rPr lang="en-US" dirty="0" err="1"/>
              <a:t>cmd</a:t>
            </a:r>
            <a:r>
              <a:rPr lang="en-US" dirty="0"/>
              <a:t> and type </a:t>
            </a:r>
            <a:r>
              <a:rPr lang="en-US" b="1" dirty="0"/>
              <a:t>git –version</a:t>
            </a:r>
          </a:p>
          <a:p>
            <a:r>
              <a:rPr lang="en-US" dirty="0"/>
              <a:t>Download cursor</a:t>
            </a:r>
          </a:p>
          <a:p>
            <a:pPr lvl="1"/>
            <a:r>
              <a:rPr lang="en-GB" dirty="0"/>
              <a:t>Visit cursor.com – Download for Windows</a:t>
            </a:r>
          </a:p>
        </p:txBody>
      </p:sp>
    </p:spTree>
    <p:extLst>
      <p:ext uri="{BB962C8B-B14F-4D97-AF65-F5344CB8AC3E}">
        <p14:creationId xmlns:p14="http://schemas.microsoft.com/office/powerpoint/2010/main" val="8684905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38BF-F4B9-74C4-2090-1144A1235288}"/>
              </a:ext>
            </a:extLst>
          </p:cNvPr>
          <p:cNvSpPr>
            <a:spLocks noGrp="1"/>
          </p:cNvSpPr>
          <p:nvPr>
            <p:ph type="title"/>
          </p:nvPr>
        </p:nvSpPr>
        <p:spPr/>
        <p:txBody>
          <a:bodyPr/>
          <a:lstStyle/>
          <a:p>
            <a:r>
              <a:rPr lang="en-IN" dirty="0"/>
              <a:t>Ensuring Safety</a:t>
            </a:r>
            <a:endParaRPr lang="en-GB" dirty="0"/>
          </a:p>
        </p:txBody>
      </p:sp>
      <p:sp>
        <p:nvSpPr>
          <p:cNvPr id="3" name="Content Placeholder 2">
            <a:extLst>
              <a:ext uri="{FF2B5EF4-FFF2-40B4-BE49-F238E27FC236}">
                <a16:creationId xmlns:a16="http://schemas.microsoft.com/office/drawing/2014/main" id="{B6DACDD5-1414-0029-B617-90D5B522CD0B}"/>
              </a:ext>
            </a:extLst>
          </p:cNvPr>
          <p:cNvSpPr>
            <a:spLocks noGrp="1"/>
          </p:cNvSpPr>
          <p:nvPr>
            <p:ph idx="1"/>
          </p:nvPr>
        </p:nvSpPr>
        <p:spPr/>
        <p:txBody>
          <a:bodyPr/>
          <a:lstStyle/>
          <a:p>
            <a:r>
              <a:rPr lang="en-IN" dirty="0"/>
              <a:t>In cursor screen, click settings icon (Right top: Open settings)</a:t>
            </a:r>
          </a:p>
          <a:p>
            <a:r>
              <a:rPr lang="en-IN" dirty="0"/>
              <a:t>Chat -&gt; Auto-run -&gt; Auto-Run Mode: Use Allowlist is safe, but Run Everything will mean that whatever cursor decides can execute on our machine</a:t>
            </a:r>
          </a:p>
          <a:p>
            <a:r>
              <a:rPr lang="en-IN" dirty="0"/>
              <a:t>Can lead to security/</a:t>
            </a:r>
            <a:r>
              <a:rPr lang="en-IN"/>
              <a:t>ethical risks etc</a:t>
            </a:r>
            <a:endParaRPr lang="en-GB"/>
          </a:p>
        </p:txBody>
      </p:sp>
    </p:spTree>
    <p:extLst>
      <p:ext uri="{BB962C8B-B14F-4D97-AF65-F5344CB8AC3E}">
        <p14:creationId xmlns:p14="http://schemas.microsoft.com/office/powerpoint/2010/main" val="6718526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32E5-E634-31E8-F9D7-6F74ED235106}"/>
              </a:ext>
            </a:extLst>
          </p:cNvPr>
          <p:cNvSpPr>
            <a:spLocks noGrp="1"/>
          </p:cNvSpPr>
          <p:nvPr>
            <p:ph type="title"/>
          </p:nvPr>
        </p:nvSpPr>
        <p:spPr/>
        <p:txBody>
          <a:bodyPr/>
          <a:lstStyle/>
          <a:p>
            <a:r>
              <a:rPr lang="en-IN" dirty="0"/>
              <a:t>Agentic AI Frameworks</a:t>
            </a:r>
            <a:endParaRPr lang="en-GB" dirty="0"/>
          </a:p>
        </p:txBody>
      </p:sp>
      <p:sp>
        <p:nvSpPr>
          <p:cNvPr id="3" name="Content Placeholder 2">
            <a:extLst>
              <a:ext uri="{FF2B5EF4-FFF2-40B4-BE49-F238E27FC236}">
                <a16:creationId xmlns:a16="http://schemas.microsoft.com/office/drawing/2014/main" id="{1BE77F02-2334-F842-EF57-8E0710F06468}"/>
              </a:ext>
            </a:extLst>
          </p:cNvPr>
          <p:cNvSpPr>
            <a:spLocks noGrp="1"/>
          </p:cNvSpPr>
          <p:nvPr>
            <p:ph idx="1"/>
          </p:nvPr>
        </p:nvSpPr>
        <p:spPr/>
        <p:txBody>
          <a:bodyPr/>
          <a:lstStyle/>
          <a:p>
            <a:endParaRPr lang="en-GB" dirty="0"/>
          </a:p>
        </p:txBody>
      </p:sp>
      <p:sp>
        <p:nvSpPr>
          <p:cNvPr id="4" name="TextBox 3">
            <a:extLst>
              <a:ext uri="{FF2B5EF4-FFF2-40B4-BE49-F238E27FC236}">
                <a16:creationId xmlns:a16="http://schemas.microsoft.com/office/drawing/2014/main" id="{9D149877-1631-2DC3-6CD8-0C523C5DEE95}"/>
              </a:ext>
            </a:extLst>
          </p:cNvPr>
          <p:cNvSpPr txBox="1"/>
          <p:nvPr/>
        </p:nvSpPr>
        <p:spPr>
          <a:xfrm>
            <a:off x="1074944" y="5475943"/>
            <a:ext cx="1856720" cy="646331"/>
          </a:xfrm>
          <a:prstGeom prst="rect">
            <a:avLst/>
          </a:prstGeom>
          <a:solidFill>
            <a:srgbClr val="92D050"/>
          </a:solidFill>
        </p:spPr>
        <p:txBody>
          <a:bodyPr wrap="square" rtlCol="0">
            <a:spAutoFit/>
          </a:bodyPr>
          <a:lstStyle/>
          <a:p>
            <a:pPr algn="ctr"/>
            <a:r>
              <a:rPr lang="en-IN" b="1" dirty="0"/>
              <a:t>OpenAI SDK (Prompting only)</a:t>
            </a:r>
            <a:endParaRPr lang="en-GB" b="1" dirty="0"/>
          </a:p>
        </p:txBody>
      </p:sp>
      <p:sp>
        <p:nvSpPr>
          <p:cNvPr id="5" name="TextBox 4">
            <a:extLst>
              <a:ext uri="{FF2B5EF4-FFF2-40B4-BE49-F238E27FC236}">
                <a16:creationId xmlns:a16="http://schemas.microsoft.com/office/drawing/2014/main" id="{65C73ED9-BA5F-F649-9B04-C55F2EC9225B}"/>
              </a:ext>
            </a:extLst>
          </p:cNvPr>
          <p:cNvSpPr txBox="1"/>
          <p:nvPr/>
        </p:nvSpPr>
        <p:spPr>
          <a:xfrm>
            <a:off x="7459458" y="1204159"/>
            <a:ext cx="2121966" cy="369332"/>
          </a:xfrm>
          <a:prstGeom prst="rect">
            <a:avLst/>
          </a:prstGeom>
          <a:solidFill>
            <a:schemeClr val="accent1">
              <a:lumMod val="40000"/>
              <a:lumOff val="60000"/>
            </a:schemeClr>
          </a:solidFill>
        </p:spPr>
        <p:txBody>
          <a:bodyPr wrap="square" rtlCol="0">
            <a:spAutoFit/>
          </a:bodyPr>
          <a:lstStyle/>
          <a:p>
            <a:pPr algn="ctr"/>
            <a:r>
              <a:rPr lang="en-IN" b="1" dirty="0"/>
              <a:t>MCP</a:t>
            </a:r>
            <a:endParaRPr lang="en-GB" b="1" dirty="0"/>
          </a:p>
        </p:txBody>
      </p:sp>
      <p:sp>
        <p:nvSpPr>
          <p:cNvPr id="6" name="TextBox 5">
            <a:extLst>
              <a:ext uri="{FF2B5EF4-FFF2-40B4-BE49-F238E27FC236}">
                <a16:creationId xmlns:a16="http://schemas.microsoft.com/office/drawing/2014/main" id="{1E207791-EE50-4F8B-1A91-D9241ED14261}"/>
              </a:ext>
            </a:extLst>
          </p:cNvPr>
          <p:cNvSpPr txBox="1"/>
          <p:nvPr/>
        </p:nvSpPr>
        <p:spPr>
          <a:xfrm>
            <a:off x="4688338" y="2775774"/>
            <a:ext cx="2121966" cy="369332"/>
          </a:xfrm>
          <a:prstGeom prst="rect">
            <a:avLst/>
          </a:prstGeom>
          <a:solidFill>
            <a:schemeClr val="accent6">
              <a:lumMod val="40000"/>
              <a:lumOff val="60000"/>
            </a:schemeClr>
          </a:solidFill>
        </p:spPr>
        <p:txBody>
          <a:bodyPr wrap="square" rtlCol="0">
            <a:spAutoFit/>
          </a:bodyPr>
          <a:lstStyle/>
          <a:p>
            <a:pPr algn="ctr"/>
            <a:r>
              <a:rPr lang="en-IN" b="1" dirty="0"/>
              <a:t>OpenAI Agents SDK</a:t>
            </a:r>
            <a:endParaRPr lang="en-GB" b="1" dirty="0"/>
          </a:p>
        </p:txBody>
      </p:sp>
      <p:sp>
        <p:nvSpPr>
          <p:cNvPr id="7" name="TextBox 6">
            <a:extLst>
              <a:ext uri="{FF2B5EF4-FFF2-40B4-BE49-F238E27FC236}">
                <a16:creationId xmlns:a16="http://schemas.microsoft.com/office/drawing/2014/main" id="{BB32BB0B-D1EC-740A-9F7F-55BC475D583E}"/>
              </a:ext>
            </a:extLst>
          </p:cNvPr>
          <p:cNvSpPr txBox="1"/>
          <p:nvPr/>
        </p:nvSpPr>
        <p:spPr>
          <a:xfrm>
            <a:off x="6096000" y="2026115"/>
            <a:ext cx="2121966" cy="369332"/>
          </a:xfrm>
          <a:prstGeom prst="rect">
            <a:avLst/>
          </a:prstGeom>
          <a:solidFill>
            <a:schemeClr val="accent2">
              <a:lumMod val="60000"/>
              <a:lumOff val="40000"/>
            </a:schemeClr>
          </a:solidFill>
        </p:spPr>
        <p:txBody>
          <a:bodyPr wrap="square" rtlCol="0">
            <a:spAutoFit/>
          </a:bodyPr>
          <a:lstStyle/>
          <a:p>
            <a:pPr algn="ctr"/>
            <a:r>
              <a:rPr lang="en-IN" b="1" dirty="0"/>
              <a:t>Crew AI</a:t>
            </a:r>
            <a:endParaRPr lang="en-GB" b="1" dirty="0"/>
          </a:p>
        </p:txBody>
      </p:sp>
      <p:sp>
        <p:nvSpPr>
          <p:cNvPr id="8" name="TextBox 7">
            <a:extLst>
              <a:ext uri="{FF2B5EF4-FFF2-40B4-BE49-F238E27FC236}">
                <a16:creationId xmlns:a16="http://schemas.microsoft.com/office/drawing/2014/main" id="{FD309460-A445-F680-1311-F5E070E226BF}"/>
              </a:ext>
            </a:extLst>
          </p:cNvPr>
          <p:cNvSpPr txBox="1"/>
          <p:nvPr/>
        </p:nvSpPr>
        <p:spPr>
          <a:xfrm>
            <a:off x="1926522" y="4539118"/>
            <a:ext cx="2121966" cy="369332"/>
          </a:xfrm>
          <a:prstGeom prst="rect">
            <a:avLst/>
          </a:prstGeom>
          <a:solidFill>
            <a:schemeClr val="accent4"/>
          </a:solidFill>
        </p:spPr>
        <p:txBody>
          <a:bodyPr wrap="square" rtlCol="0">
            <a:spAutoFit/>
          </a:bodyPr>
          <a:lstStyle/>
          <a:p>
            <a:pPr algn="ctr"/>
            <a:r>
              <a:rPr lang="en-IN" b="1" dirty="0" err="1"/>
              <a:t>LangGraph</a:t>
            </a:r>
            <a:endParaRPr lang="en-GB" b="1" dirty="0"/>
          </a:p>
        </p:txBody>
      </p:sp>
      <p:sp>
        <p:nvSpPr>
          <p:cNvPr id="9" name="TextBox 8">
            <a:extLst>
              <a:ext uri="{FF2B5EF4-FFF2-40B4-BE49-F238E27FC236}">
                <a16:creationId xmlns:a16="http://schemas.microsoft.com/office/drawing/2014/main" id="{A1F3F5B8-36E4-6EC5-B912-5C5A8EFC9B9A}"/>
              </a:ext>
            </a:extLst>
          </p:cNvPr>
          <p:cNvSpPr txBox="1"/>
          <p:nvPr/>
        </p:nvSpPr>
        <p:spPr>
          <a:xfrm>
            <a:off x="3369089" y="3625453"/>
            <a:ext cx="2121966" cy="369332"/>
          </a:xfrm>
          <a:prstGeom prst="rect">
            <a:avLst/>
          </a:prstGeom>
          <a:solidFill>
            <a:schemeClr val="accent2"/>
          </a:solidFill>
        </p:spPr>
        <p:txBody>
          <a:bodyPr wrap="square" rtlCol="0">
            <a:spAutoFit/>
          </a:bodyPr>
          <a:lstStyle/>
          <a:p>
            <a:pPr algn="ctr"/>
            <a:r>
              <a:rPr lang="en-IN" b="1" dirty="0" err="1"/>
              <a:t>AutoGen</a:t>
            </a:r>
            <a:endParaRPr lang="en-GB" b="1" dirty="0"/>
          </a:p>
        </p:txBody>
      </p:sp>
      <p:cxnSp>
        <p:nvCxnSpPr>
          <p:cNvPr id="12" name="Straight Arrow Connector 11">
            <a:extLst>
              <a:ext uri="{FF2B5EF4-FFF2-40B4-BE49-F238E27FC236}">
                <a16:creationId xmlns:a16="http://schemas.microsoft.com/office/drawing/2014/main" id="{C3C355B9-38C9-2386-70BA-8B2A86A2234B}"/>
              </a:ext>
            </a:extLst>
          </p:cNvPr>
          <p:cNvCxnSpPr/>
          <p:nvPr/>
        </p:nvCxnSpPr>
        <p:spPr>
          <a:xfrm flipV="1">
            <a:off x="3936806" y="1690688"/>
            <a:ext cx="5947090" cy="4088878"/>
          </a:xfrm>
          <a:prstGeom prst="straightConnector1">
            <a:avLst/>
          </a:prstGeom>
          <a:ln w="349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687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B8E7-42DC-C69F-1927-7A9255F2C589}"/>
              </a:ext>
            </a:extLst>
          </p:cNvPr>
          <p:cNvSpPr>
            <a:spLocks noGrp="1"/>
          </p:cNvSpPr>
          <p:nvPr>
            <p:ph type="title"/>
          </p:nvPr>
        </p:nvSpPr>
        <p:spPr/>
        <p:txBody>
          <a:bodyPr/>
          <a:lstStyle/>
          <a:p>
            <a:r>
              <a:rPr lang="en-US" dirty="0"/>
              <a:t>Agentic AI Frameworks</a:t>
            </a:r>
            <a:endParaRPr lang="en-GB" dirty="0"/>
          </a:p>
        </p:txBody>
      </p:sp>
      <p:graphicFrame>
        <p:nvGraphicFramePr>
          <p:cNvPr id="4" name="Content Placeholder 3">
            <a:extLst>
              <a:ext uri="{FF2B5EF4-FFF2-40B4-BE49-F238E27FC236}">
                <a16:creationId xmlns:a16="http://schemas.microsoft.com/office/drawing/2014/main" id="{2CEB2BE3-A910-AB9D-2D3C-CE01B6AA6D97}"/>
              </a:ext>
            </a:extLst>
          </p:cNvPr>
          <p:cNvGraphicFramePr>
            <a:graphicFrameLocks noGrp="1"/>
          </p:cNvGraphicFramePr>
          <p:nvPr>
            <p:ph idx="1"/>
            <p:extLst>
              <p:ext uri="{D42A27DB-BD31-4B8C-83A1-F6EECF244321}">
                <p14:modId xmlns:p14="http://schemas.microsoft.com/office/powerpoint/2010/main" val="3790889487"/>
              </p:ext>
            </p:extLst>
          </p:nvPr>
        </p:nvGraphicFramePr>
        <p:xfrm>
          <a:off x="838200" y="2172494"/>
          <a:ext cx="10515600" cy="4297680"/>
        </p:xfrm>
        <a:graphic>
          <a:graphicData uri="http://schemas.openxmlformats.org/drawingml/2006/table">
            <a:tbl>
              <a:tblPr>
                <a:tableStyleId>{5DA37D80-6434-44D0-A028-1B22A696006F}</a:tableStyleId>
              </a:tblPr>
              <a:tblGrid>
                <a:gridCol w="3587217">
                  <a:extLst>
                    <a:ext uri="{9D8B030D-6E8A-4147-A177-3AD203B41FA5}">
                      <a16:colId xmlns:a16="http://schemas.microsoft.com/office/drawing/2014/main" val="2660954840"/>
                    </a:ext>
                  </a:extLst>
                </a:gridCol>
                <a:gridCol w="6928383">
                  <a:extLst>
                    <a:ext uri="{9D8B030D-6E8A-4147-A177-3AD203B41FA5}">
                      <a16:colId xmlns:a16="http://schemas.microsoft.com/office/drawing/2014/main" val="3331553633"/>
                    </a:ext>
                  </a:extLst>
                </a:gridCol>
              </a:tblGrid>
              <a:tr h="0">
                <a:tc>
                  <a:txBody>
                    <a:bodyPr/>
                    <a:lstStyle/>
                    <a:p>
                      <a:pPr>
                        <a:buNone/>
                      </a:pPr>
                      <a:r>
                        <a:rPr lang="en-GB" sz="2000" b="1" dirty="0"/>
                        <a:t>Name</a:t>
                      </a:r>
                    </a:p>
                  </a:txBody>
                  <a:tcPr anchor="ctr"/>
                </a:tc>
                <a:tc>
                  <a:txBody>
                    <a:bodyPr/>
                    <a:lstStyle/>
                    <a:p>
                      <a:pPr>
                        <a:buNone/>
                      </a:pPr>
                      <a:r>
                        <a:rPr lang="en-GB" sz="2000" b="1" dirty="0"/>
                        <a:t>Details</a:t>
                      </a:r>
                    </a:p>
                  </a:txBody>
                  <a:tcPr anchor="ctr"/>
                </a:tc>
                <a:extLst>
                  <a:ext uri="{0D108BD9-81ED-4DB2-BD59-A6C34878D82A}">
                    <a16:rowId xmlns:a16="http://schemas.microsoft.com/office/drawing/2014/main" val="1024873839"/>
                  </a:ext>
                </a:extLst>
              </a:tr>
              <a:tr h="0">
                <a:tc>
                  <a:txBody>
                    <a:bodyPr/>
                    <a:lstStyle/>
                    <a:p>
                      <a:pPr>
                        <a:buNone/>
                      </a:pPr>
                      <a:r>
                        <a:rPr lang="en-GB" sz="2000" b="1"/>
                        <a:t>OpenAI SDK (Prompting only)</a:t>
                      </a:r>
                      <a:endParaRPr lang="en-GB" sz="2000"/>
                    </a:p>
                  </a:txBody>
                  <a:tcPr anchor="ctr"/>
                </a:tc>
                <a:tc>
                  <a:txBody>
                    <a:bodyPr/>
                    <a:lstStyle/>
                    <a:p>
                      <a:pPr>
                        <a:buNone/>
                      </a:pPr>
                      <a:r>
                        <a:rPr lang="en-US" sz="2000" dirty="0"/>
                        <a:t>Direct use of the API with prompts (basic orchestration, no framework, tool integration, state management)</a:t>
                      </a:r>
                    </a:p>
                  </a:txBody>
                  <a:tcPr anchor="ctr"/>
                </a:tc>
                <a:extLst>
                  <a:ext uri="{0D108BD9-81ED-4DB2-BD59-A6C34878D82A}">
                    <a16:rowId xmlns:a16="http://schemas.microsoft.com/office/drawing/2014/main" val="2219178753"/>
                  </a:ext>
                </a:extLst>
              </a:tr>
              <a:tr h="0">
                <a:tc>
                  <a:txBody>
                    <a:bodyPr/>
                    <a:lstStyle/>
                    <a:p>
                      <a:pPr>
                        <a:buNone/>
                      </a:pPr>
                      <a:r>
                        <a:rPr lang="en-GB" sz="2000" b="1"/>
                        <a:t>LangGraph</a:t>
                      </a:r>
                      <a:endParaRPr lang="en-GB" sz="2000"/>
                    </a:p>
                  </a:txBody>
                  <a:tcPr anchor="ctr"/>
                </a:tc>
                <a:tc>
                  <a:txBody>
                    <a:bodyPr/>
                    <a:lstStyle/>
                    <a:p>
                      <a:pPr>
                        <a:buNone/>
                      </a:pPr>
                      <a:r>
                        <a:rPr lang="en-US" sz="2000" dirty="0"/>
                        <a:t>Graph-based state management for workflows where flow of logic is not linear</a:t>
                      </a:r>
                    </a:p>
                  </a:txBody>
                  <a:tcPr anchor="ctr"/>
                </a:tc>
                <a:extLst>
                  <a:ext uri="{0D108BD9-81ED-4DB2-BD59-A6C34878D82A}">
                    <a16:rowId xmlns:a16="http://schemas.microsoft.com/office/drawing/2014/main" val="991957525"/>
                  </a:ext>
                </a:extLst>
              </a:tr>
              <a:tr h="0">
                <a:tc>
                  <a:txBody>
                    <a:bodyPr/>
                    <a:lstStyle/>
                    <a:p>
                      <a:pPr>
                        <a:buNone/>
                      </a:pPr>
                      <a:r>
                        <a:rPr lang="en-GB" sz="2000" b="1"/>
                        <a:t>AutoGen</a:t>
                      </a:r>
                      <a:endParaRPr lang="en-GB" sz="2000"/>
                    </a:p>
                  </a:txBody>
                  <a:tcPr anchor="ctr"/>
                </a:tc>
                <a:tc>
                  <a:txBody>
                    <a:bodyPr/>
                    <a:lstStyle/>
                    <a:p>
                      <a:pPr>
                        <a:buNone/>
                      </a:pPr>
                      <a:r>
                        <a:rPr lang="en-US" sz="2000" dirty="0"/>
                        <a:t>Multi-agent conversation framework for collaboration and task solving, needed when one agent is not sufficient</a:t>
                      </a:r>
                    </a:p>
                  </a:txBody>
                  <a:tcPr anchor="ctr"/>
                </a:tc>
                <a:extLst>
                  <a:ext uri="{0D108BD9-81ED-4DB2-BD59-A6C34878D82A}">
                    <a16:rowId xmlns:a16="http://schemas.microsoft.com/office/drawing/2014/main" val="3008788024"/>
                  </a:ext>
                </a:extLst>
              </a:tr>
              <a:tr h="0">
                <a:tc>
                  <a:txBody>
                    <a:bodyPr/>
                    <a:lstStyle/>
                    <a:p>
                      <a:pPr>
                        <a:buNone/>
                      </a:pPr>
                      <a:r>
                        <a:rPr lang="en-GB" sz="2000" b="1"/>
                        <a:t>OpenAI Agents SDK</a:t>
                      </a:r>
                      <a:endParaRPr lang="en-GB" sz="2000"/>
                    </a:p>
                  </a:txBody>
                  <a:tcPr anchor="ctr"/>
                </a:tc>
                <a:tc>
                  <a:txBody>
                    <a:bodyPr/>
                    <a:lstStyle/>
                    <a:p>
                      <a:pPr>
                        <a:buNone/>
                      </a:pPr>
                      <a:r>
                        <a:rPr lang="en-US" sz="2000" dirty="0"/>
                        <a:t>Official, refined SDK for building and managing agent workflows (tools, memory, routing)</a:t>
                      </a:r>
                    </a:p>
                  </a:txBody>
                  <a:tcPr anchor="ctr"/>
                </a:tc>
                <a:extLst>
                  <a:ext uri="{0D108BD9-81ED-4DB2-BD59-A6C34878D82A}">
                    <a16:rowId xmlns:a16="http://schemas.microsoft.com/office/drawing/2014/main" val="4136489193"/>
                  </a:ext>
                </a:extLst>
              </a:tr>
              <a:tr h="0">
                <a:tc>
                  <a:txBody>
                    <a:bodyPr/>
                    <a:lstStyle/>
                    <a:p>
                      <a:pPr>
                        <a:buNone/>
                      </a:pPr>
                      <a:r>
                        <a:rPr lang="en-GB" sz="2000" b="1"/>
                        <a:t>Crew AI</a:t>
                      </a:r>
                      <a:endParaRPr lang="en-GB" sz="2000"/>
                    </a:p>
                  </a:txBody>
                  <a:tcPr anchor="ctr"/>
                </a:tc>
                <a:tc>
                  <a:txBody>
                    <a:bodyPr/>
                    <a:lstStyle/>
                    <a:p>
                      <a:pPr>
                        <a:buNone/>
                      </a:pPr>
                      <a:r>
                        <a:rPr lang="en-US" sz="2000" dirty="0"/>
                        <a:t>Role-based team coordination of multiple agents</a:t>
                      </a:r>
                    </a:p>
                  </a:txBody>
                  <a:tcPr anchor="ctr"/>
                </a:tc>
                <a:extLst>
                  <a:ext uri="{0D108BD9-81ED-4DB2-BD59-A6C34878D82A}">
                    <a16:rowId xmlns:a16="http://schemas.microsoft.com/office/drawing/2014/main" val="3307635116"/>
                  </a:ext>
                </a:extLst>
              </a:tr>
              <a:tr h="0">
                <a:tc>
                  <a:txBody>
                    <a:bodyPr/>
                    <a:lstStyle/>
                    <a:p>
                      <a:pPr>
                        <a:buNone/>
                      </a:pPr>
                      <a:r>
                        <a:rPr lang="en-GB" sz="2000" b="1"/>
                        <a:t>MCP</a:t>
                      </a:r>
                      <a:endParaRPr lang="en-GB" sz="2000"/>
                    </a:p>
                  </a:txBody>
                  <a:tcPr anchor="ctr"/>
                </a:tc>
                <a:tc>
                  <a:txBody>
                    <a:bodyPr/>
                    <a:lstStyle/>
                    <a:p>
                      <a:pPr>
                        <a:buNone/>
                      </a:pPr>
                      <a:r>
                        <a:rPr lang="en-US" sz="2000" b="1" dirty="0"/>
                        <a:t>Model Context Protocol</a:t>
                      </a:r>
                      <a:r>
                        <a:rPr lang="en-US" sz="2000" dirty="0"/>
                        <a:t>; integrates tools, memory, and context sharing</a:t>
                      </a:r>
                    </a:p>
                  </a:txBody>
                  <a:tcPr anchor="ctr"/>
                </a:tc>
                <a:extLst>
                  <a:ext uri="{0D108BD9-81ED-4DB2-BD59-A6C34878D82A}">
                    <a16:rowId xmlns:a16="http://schemas.microsoft.com/office/drawing/2014/main" val="1612768607"/>
                  </a:ext>
                </a:extLst>
              </a:tr>
            </a:tbl>
          </a:graphicData>
        </a:graphic>
      </p:graphicFrame>
    </p:spTree>
    <p:extLst>
      <p:ext uri="{BB962C8B-B14F-4D97-AF65-F5344CB8AC3E}">
        <p14:creationId xmlns:p14="http://schemas.microsoft.com/office/powerpoint/2010/main" val="30734651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17998-2765-9CA5-B2FB-7608DA38356F}"/>
              </a:ext>
            </a:extLst>
          </p:cNvPr>
          <p:cNvSpPr>
            <a:spLocks noGrp="1"/>
          </p:cNvSpPr>
          <p:nvPr>
            <p:ph type="title"/>
          </p:nvPr>
        </p:nvSpPr>
        <p:spPr/>
        <p:txBody>
          <a:bodyPr/>
          <a:lstStyle/>
          <a:p>
            <a:r>
              <a:rPr lang="en-IN" dirty="0"/>
              <a:t>Resources</a:t>
            </a:r>
            <a:endParaRPr lang="en-GB" dirty="0"/>
          </a:p>
        </p:txBody>
      </p:sp>
      <p:sp>
        <p:nvSpPr>
          <p:cNvPr id="3" name="Content Placeholder 2">
            <a:extLst>
              <a:ext uri="{FF2B5EF4-FFF2-40B4-BE49-F238E27FC236}">
                <a16:creationId xmlns:a16="http://schemas.microsoft.com/office/drawing/2014/main" id="{8A68CB73-B606-4AF6-89DF-373B561AE9F9}"/>
              </a:ext>
            </a:extLst>
          </p:cNvPr>
          <p:cNvSpPr>
            <a:spLocks noGrp="1"/>
          </p:cNvSpPr>
          <p:nvPr>
            <p:ph idx="1"/>
          </p:nvPr>
        </p:nvSpPr>
        <p:spPr/>
        <p:txBody>
          <a:bodyPr/>
          <a:lstStyle/>
          <a:p>
            <a:r>
              <a:rPr lang="en-IN" b="1" dirty="0"/>
              <a:t>Resources</a:t>
            </a:r>
            <a:r>
              <a:rPr lang="en-IN" dirty="0"/>
              <a:t>: Improve the expertise of an LLM</a:t>
            </a:r>
          </a:p>
          <a:p>
            <a:r>
              <a:rPr lang="en-IN" dirty="0"/>
              <a:t>Meaning: Add data relevant to the question into the prompt</a:t>
            </a:r>
          </a:p>
          <a:p>
            <a:r>
              <a:rPr lang="en-IN" b="1" dirty="0"/>
              <a:t>RAG</a:t>
            </a:r>
            <a:r>
              <a:rPr lang="en-IN" dirty="0"/>
              <a:t>: Technique to pick the right data</a:t>
            </a:r>
            <a:endParaRPr lang="en-GB" dirty="0"/>
          </a:p>
        </p:txBody>
      </p:sp>
    </p:spTree>
    <p:extLst>
      <p:ext uri="{BB962C8B-B14F-4D97-AF65-F5344CB8AC3E}">
        <p14:creationId xmlns:p14="http://schemas.microsoft.com/office/powerpoint/2010/main" val="124369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6ADD-81F3-C49D-CB6E-8778644EA7E8}"/>
              </a:ext>
            </a:extLst>
          </p:cNvPr>
          <p:cNvSpPr>
            <a:spLocks noGrp="1"/>
          </p:cNvSpPr>
          <p:nvPr>
            <p:ph type="title"/>
          </p:nvPr>
        </p:nvSpPr>
        <p:spPr/>
        <p:txBody>
          <a:bodyPr/>
          <a:lstStyle/>
          <a:p>
            <a:r>
              <a:rPr lang="en-IN" dirty="0"/>
              <a:t>Tools</a:t>
            </a:r>
            <a:endParaRPr lang="en-GB" dirty="0"/>
          </a:p>
        </p:txBody>
      </p:sp>
      <p:sp>
        <p:nvSpPr>
          <p:cNvPr id="3" name="Content Placeholder 2">
            <a:extLst>
              <a:ext uri="{FF2B5EF4-FFF2-40B4-BE49-F238E27FC236}">
                <a16:creationId xmlns:a16="http://schemas.microsoft.com/office/drawing/2014/main" id="{6B4AF433-55E0-95FA-E6A5-0FE316038DD0}"/>
              </a:ext>
            </a:extLst>
          </p:cNvPr>
          <p:cNvSpPr>
            <a:spLocks noGrp="1"/>
          </p:cNvSpPr>
          <p:nvPr>
            <p:ph idx="1"/>
          </p:nvPr>
        </p:nvSpPr>
        <p:spPr/>
        <p:txBody>
          <a:bodyPr/>
          <a:lstStyle/>
          <a:p>
            <a:r>
              <a:rPr lang="en-IN" b="1" dirty="0"/>
              <a:t>Tools</a:t>
            </a:r>
            <a:r>
              <a:rPr lang="en-IN" dirty="0"/>
              <a:t>: Give autonomy to LLMs</a:t>
            </a:r>
          </a:p>
          <a:p>
            <a:r>
              <a:rPr lang="en-IN" dirty="0"/>
              <a:t>Example: Give an LLM the power to carry out actions such as querying a database or messaging other LLMs, but how?</a:t>
            </a:r>
          </a:p>
          <a:p>
            <a:endParaRPr lang="en-IN" dirty="0"/>
          </a:p>
          <a:p>
            <a:r>
              <a:rPr lang="en-IN" dirty="0"/>
              <a:t>Logically this way				In reality, this way</a:t>
            </a:r>
          </a:p>
          <a:p>
            <a:endParaRPr lang="en-GB" dirty="0"/>
          </a:p>
        </p:txBody>
      </p:sp>
      <p:sp>
        <p:nvSpPr>
          <p:cNvPr id="4" name="TextBox 3">
            <a:extLst>
              <a:ext uri="{FF2B5EF4-FFF2-40B4-BE49-F238E27FC236}">
                <a16:creationId xmlns:a16="http://schemas.microsoft.com/office/drawing/2014/main" id="{9D37377C-D728-3801-3EB7-872C995FA378}"/>
              </a:ext>
            </a:extLst>
          </p:cNvPr>
          <p:cNvSpPr txBox="1"/>
          <p:nvPr/>
        </p:nvSpPr>
        <p:spPr>
          <a:xfrm>
            <a:off x="621233" y="4476341"/>
            <a:ext cx="1361130" cy="707886"/>
          </a:xfrm>
          <a:prstGeom prst="rect">
            <a:avLst/>
          </a:prstGeom>
          <a:solidFill>
            <a:srgbClr val="92D050"/>
          </a:solidFill>
        </p:spPr>
        <p:txBody>
          <a:bodyPr wrap="square" rtlCol="0">
            <a:spAutoFit/>
          </a:bodyPr>
          <a:lstStyle/>
          <a:p>
            <a:pPr algn="ctr"/>
            <a:r>
              <a:rPr lang="en-IN" sz="2000" b="1" dirty="0"/>
              <a:t>Our Code</a:t>
            </a:r>
          </a:p>
          <a:p>
            <a:pPr algn="ctr"/>
            <a:r>
              <a:rPr lang="en-IN" sz="2000" b="1" dirty="0"/>
              <a:t>&lt;/&gt;</a:t>
            </a:r>
            <a:endParaRPr lang="en-GB" sz="2000" b="1" dirty="0"/>
          </a:p>
        </p:txBody>
      </p:sp>
      <p:pic>
        <p:nvPicPr>
          <p:cNvPr id="6" name="Picture 5">
            <a:extLst>
              <a:ext uri="{FF2B5EF4-FFF2-40B4-BE49-F238E27FC236}">
                <a16:creationId xmlns:a16="http://schemas.microsoft.com/office/drawing/2014/main" id="{FFA743E4-FA00-56BC-3C62-96D7E02F013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86442" y="4385206"/>
            <a:ext cx="1609216" cy="890155"/>
          </a:xfrm>
          <a:prstGeom prst="rect">
            <a:avLst/>
          </a:prstGeom>
        </p:spPr>
      </p:pic>
      <p:cxnSp>
        <p:nvCxnSpPr>
          <p:cNvPr id="8" name="Straight Arrow Connector 7">
            <a:extLst>
              <a:ext uri="{FF2B5EF4-FFF2-40B4-BE49-F238E27FC236}">
                <a16:creationId xmlns:a16="http://schemas.microsoft.com/office/drawing/2014/main" id="{7E142186-30E6-3CA1-F413-B26C3D9BE285}"/>
              </a:ext>
            </a:extLst>
          </p:cNvPr>
          <p:cNvCxnSpPr>
            <a:cxnSpLocks/>
          </p:cNvCxnSpPr>
          <p:nvPr/>
        </p:nvCxnSpPr>
        <p:spPr>
          <a:xfrm>
            <a:off x="2085609" y="4673866"/>
            <a:ext cx="159991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43972D3-7112-350B-724B-E6645D94A432}"/>
              </a:ext>
            </a:extLst>
          </p:cNvPr>
          <p:cNvSpPr/>
          <p:nvPr/>
        </p:nvSpPr>
        <p:spPr>
          <a:xfrm>
            <a:off x="2323300" y="4228706"/>
            <a:ext cx="1115808" cy="377691"/>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Prompt</a:t>
            </a:r>
            <a:endParaRPr lang="en-GB" dirty="0"/>
          </a:p>
        </p:txBody>
      </p:sp>
      <p:sp>
        <p:nvSpPr>
          <p:cNvPr id="11" name="Rectangle 10">
            <a:extLst>
              <a:ext uri="{FF2B5EF4-FFF2-40B4-BE49-F238E27FC236}">
                <a16:creationId xmlns:a16="http://schemas.microsoft.com/office/drawing/2014/main" id="{0B69F3F6-36AA-BA65-A510-61AB36044854}"/>
              </a:ext>
            </a:extLst>
          </p:cNvPr>
          <p:cNvSpPr/>
          <p:nvPr/>
        </p:nvSpPr>
        <p:spPr>
          <a:xfrm>
            <a:off x="2329697" y="4995381"/>
            <a:ext cx="1115808" cy="377691"/>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Response</a:t>
            </a:r>
            <a:endParaRPr lang="en-GB" dirty="0"/>
          </a:p>
        </p:txBody>
      </p:sp>
      <p:cxnSp>
        <p:nvCxnSpPr>
          <p:cNvPr id="13" name="Straight Arrow Connector 12">
            <a:extLst>
              <a:ext uri="{FF2B5EF4-FFF2-40B4-BE49-F238E27FC236}">
                <a16:creationId xmlns:a16="http://schemas.microsoft.com/office/drawing/2014/main" id="{93789CB0-7FF2-E0EB-AEFB-D5AD9FAA0786}"/>
              </a:ext>
            </a:extLst>
          </p:cNvPr>
          <p:cNvCxnSpPr/>
          <p:nvPr/>
        </p:nvCxnSpPr>
        <p:spPr>
          <a:xfrm flipH="1">
            <a:off x="2085609" y="4928306"/>
            <a:ext cx="15231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134915A-BDF2-20B9-8D86-5834ACD0BA0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86648" y="5916351"/>
            <a:ext cx="1408804" cy="791097"/>
          </a:xfrm>
          <a:prstGeom prst="rect">
            <a:avLst/>
          </a:prstGeom>
        </p:spPr>
      </p:pic>
      <p:cxnSp>
        <p:nvCxnSpPr>
          <p:cNvPr id="17" name="Straight Arrow Connector 16">
            <a:extLst>
              <a:ext uri="{FF2B5EF4-FFF2-40B4-BE49-F238E27FC236}">
                <a16:creationId xmlns:a16="http://schemas.microsoft.com/office/drawing/2014/main" id="{ED1912CF-E565-A3E5-3053-E8A38968F7AD}"/>
              </a:ext>
            </a:extLst>
          </p:cNvPr>
          <p:cNvCxnSpPr>
            <a:cxnSpLocks/>
          </p:cNvCxnSpPr>
          <p:nvPr/>
        </p:nvCxnSpPr>
        <p:spPr>
          <a:xfrm>
            <a:off x="4069429" y="5373072"/>
            <a:ext cx="0" cy="46265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3872C03-AD26-3B2F-3F6B-88D33B1E4E9A}"/>
              </a:ext>
            </a:extLst>
          </p:cNvPr>
          <p:cNvSpPr/>
          <p:nvPr/>
        </p:nvSpPr>
        <p:spPr>
          <a:xfrm>
            <a:off x="4179644" y="5432585"/>
            <a:ext cx="1115808" cy="377691"/>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Execute</a:t>
            </a:r>
            <a:endParaRPr lang="en-GB" dirty="0"/>
          </a:p>
        </p:txBody>
      </p:sp>
      <p:sp>
        <p:nvSpPr>
          <p:cNvPr id="20" name="TextBox 19">
            <a:extLst>
              <a:ext uri="{FF2B5EF4-FFF2-40B4-BE49-F238E27FC236}">
                <a16:creationId xmlns:a16="http://schemas.microsoft.com/office/drawing/2014/main" id="{72C69650-3EF7-027F-1DFA-C2DEB3D6BFF8}"/>
              </a:ext>
            </a:extLst>
          </p:cNvPr>
          <p:cNvSpPr txBox="1"/>
          <p:nvPr/>
        </p:nvSpPr>
        <p:spPr>
          <a:xfrm>
            <a:off x="6519973" y="4476341"/>
            <a:ext cx="1361130" cy="707886"/>
          </a:xfrm>
          <a:prstGeom prst="rect">
            <a:avLst/>
          </a:prstGeom>
          <a:solidFill>
            <a:srgbClr val="92D050"/>
          </a:solidFill>
        </p:spPr>
        <p:txBody>
          <a:bodyPr wrap="square" rtlCol="0">
            <a:spAutoFit/>
          </a:bodyPr>
          <a:lstStyle/>
          <a:p>
            <a:pPr algn="ctr"/>
            <a:r>
              <a:rPr lang="en-IN" sz="2000" b="1" dirty="0"/>
              <a:t>Our Code</a:t>
            </a:r>
          </a:p>
          <a:p>
            <a:pPr algn="ctr"/>
            <a:r>
              <a:rPr lang="en-IN" sz="2000" b="1" dirty="0"/>
              <a:t>&lt;/&gt;</a:t>
            </a:r>
            <a:endParaRPr lang="en-GB" sz="2000" b="1" dirty="0"/>
          </a:p>
        </p:txBody>
      </p:sp>
      <p:pic>
        <p:nvPicPr>
          <p:cNvPr id="21" name="Picture 20">
            <a:extLst>
              <a:ext uri="{FF2B5EF4-FFF2-40B4-BE49-F238E27FC236}">
                <a16:creationId xmlns:a16="http://schemas.microsoft.com/office/drawing/2014/main" id="{E91351D1-0C72-CA0E-ED27-17F268D260D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685182" y="4385206"/>
            <a:ext cx="1609216" cy="890155"/>
          </a:xfrm>
          <a:prstGeom prst="rect">
            <a:avLst/>
          </a:prstGeom>
        </p:spPr>
      </p:pic>
      <p:cxnSp>
        <p:nvCxnSpPr>
          <p:cNvPr id="22" name="Straight Arrow Connector 21">
            <a:extLst>
              <a:ext uri="{FF2B5EF4-FFF2-40B4-BE49-F238E27FC236}">
                <a16:creationId xmlns:a16="http://schemas.microsoft.com/office/drawing/2014/main" id="{4B67B962-E17B-8DB5-704C-EEC625AA5EE4}"/>
              </a:ext>
            </a:extLst>
          </p:cNvPr>
          <p:cNvCxnSpPr>
            <a:cxnSpLocks/>
          </p:cNvCxnSpPr>
          <p:nvPr/>
        </p:nvCxnSpPr>
        <p:spPr>
          <a:xfrm>
            <a:off x="7984349" y="4673866"/>
            <a:ext cx="159991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613F5E3-2B86-E556-D405-A9EC996E70EE}"/>
              </a:ext>
            </a:extLst>
          </p:cNvPr>
          <p:cNvSpPr/>
          <p:nvPr/>
        </p:nvSpPr>
        <p:spPr>
          <a:xfrm>
            <a:off x="8222040" y="4228706"/>
            <a:ext cx="1115808" cy="377691"/>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Prompt</a:t>
            </a:r>
            <a:endParaRPr lang="en-GB" dirty="0"/>
          </a:p>
        </p:txBody>
      </p:sp>
      <p:sp>
        <p:nvSpPr>
          <p:cNvPr id="24" name="Rectangle 23">
            <a:extLst>
              <a:ext uri="{FF2B5EF4-FFF2-40B4-BE49-F238E27FC236}">
                <a16:creationId xmlns:a16="http://schemas.microsoft.com/office/drawing/2014/main" id="{D99C98EA-5041-DB24-6BE0-33DFC76C2350}"/>
              </a:ext>
            </a:extLst>
          </p:cNvPr>
          <p:cNvSpPr/>
          <p:nvPr/>
        </p:nvSpPr>
        <p:spPr>
          <a:xfrm>
            <a:off x="8228437" y="4995381"/>
            <a:ext cx="1115808" cy="377691"/>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Response</a:t>
            </a:r>
            <a:endParaRPr lang="en-GB" dirty="0"/>
          </a:p>
        </p:txBody>
      </p:sp>
      <p:cxnSp>
        <p:nvCxnSpPr>
          <p:cNvPr id="25" name="Straight Arrow Connector 24">
            <a:extLst>
              <a:ext uri="{FF2B5EF4-FFF2-40B4-BE49-F238E27FC236}">
                <a16:creationId xmlns:a16="http://schemas.microsoft.com/office/drawing/2014/main" id="{3C23A74E-EAD6-A9E4-3DFC-CDD5FB4B6B2F}"/>
              </a:ext>
            </a:extLst>
          </p:cNvPr>
          <p:cNvCxnSpPr/>
          <p:nvPr/>
        </p:nvCxnSpPr>
        <p:spPr>
          <a:xfrm flipH="1">
            <a:off x="7984349" y="4928306"/>
            <a:ext cx="15231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E5D317B8-6BF6-8DC6-AE94-E23CE793912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813236" y="5768311"/>
            <a:ext cx="1408804" cy="791097"/>
          </a:xfrm>
          <a:prstGeom prst="rect">
            <a:avLst/>
          </a:prstGeom>
        </p:spPr>
      </p:pic>
      <p:cxnSp>
        <p:nvCxnSpPr>
          <p:cNvPr id="27" name="Straight Arrow Connector 26">
            <a:extLst>
              <a:ext uri="{FF2B5EF4-FFF2-40B4-BE49-F238E27FC236}">
                <a16:creationId xmlns:a16="http://schemas.microsoft.com/office/drawing/2014/main" id="{534FA4B9-FB89-F5DA-8F6C-3C9C1A216919}"/>
              </a:ext>
            </a:extLst>
          </p:cNvPr>
          <p:cNvCxnSpPr>
            <a:cxnSpLocks/>
          </p:cNvCxnSpPr>
          <p:nvPr/>
        </p:nvCxnSpPr>
        <p:spPr>
          <a:xfrm>
            <a:off x="6996017" y="5225032"/>
            <a:ext cx="0" cy="46265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5D4A32F-8FA7-77CA-F5CD-C1C8D854FB72}"/>
              </a:ext>
            </a:extLst>
          </p:cNvPr>
          <p:cNvSpPr/>
          <p:nvPr/>
        </p:nvSpPr>
        <p:spPr>
          <a:xfrm>
            <a:off x="7106232" y="5284545"/>
            <a:ext cx="1115808" cy="377691"/>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Execute</a:t>
            </a:r>
            <a:endParaRPr lang="en-GB" dirty="0"/>
          </a:p>
        </p:txBody>
      </p:sp>
      <p:sp>
        <p:nvSpPr>
          <p:cNvPr id="29" name="TextBox 28">
            <a:extLst>
              <a:ext uri="{FF2B5EF4-FFF2-40B4-BE49-F238E27FC236}">
                <a16:creationId xmlns:a16="http://schemas.microsoft.com/office/drawing/2014/main" id="{9E8D79B6-4584-89E7-52EE-F54877B4C562}"/>
              </a:ext>
            </a:extLst>
          </p:cNvPr>
          <p:cNvSpPr txBox="1"/>
          <p:nvPr/>
        </p:nvSpPr>
        <p:spPr>
          <a:xfrm>
            <a:off x="8343901" y="5527299"/>
            <a:ext cx="3752704" cy="1323439"/>
          </a:xfrm>
          <a:prstGeom prst="rect">
            <a:avLst/>
          </a:prstGeom>
          <a:solidFill>
            <a:schemeClr val="bg1">
              <a:lumMod val="85000"/>
            </a:schemeClr>
          </a:solidFill>
        </p:spPr>
        <p:txBody>
          <a:bodyPr wrap="square" rtlCol="0">
            <a:spAutoFit/>
          </a:bodyPr>
          <a:lstStyle/>
          <a:p>
            <a:r>
              <a:rPr lang="en-IN" sz="1600" dirty="0">
                <a:solidFill>
                  <a:srgbClr val="C00000"/>
                </a:solidFill>
              </a:rPr>
              <a:t>LLM does not execute code on our machine …</a:t>
            </a:r>
          </a:p>
          <a:p>
            <a:r>
              <a:rPr lang="en-IN" sz="1600" dirty="0">
                <a:solidFill>
                  <a:srgbClr val="C00000"/>
                </a:solidFill>
              </a:rPr>
              <a:t>We ask LLM if it wants this code to be executed, and if the response is positive, we execute it on our machine</a:t>
            </a:r>
            <a:endParaRPr lang="en-GB" sz="1600" dirty="0">
              <a:solidFill>
                <a:srgbClr val="C00000"/>
              </a:solidFill>
            </a:endParaRPr>
          </a:p>
        </p:txBody>
      </p:sp>
    </p:spTree>
    <p:extLst>
      <p:ext uri="{BB962C8B-B14F-4D97-AF65-F5344CB8AC3E}">
        <p14:creationId xmlns:p14="http://schemas.microsoft.com/office/powerpoint/2010/main" val="354641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CFE38-5A8F-14F7-412E-3F2D51D666B7}"/>
              </a:ext>
            </a:extLst>
          </p:cNvPr>
          <p:cNvSpPr>
            <a:spLocks noGrp="1"/>
          </p:cNvSpPr>
          <p:nvPr>
            <p:ph type="title"/>
          </p:nvPr>
        </p:nvSpPr>
        <p:spPr/>
        <p:txBody>
          <a:bodyPr/>
          <a:lstStyle/>
          <a:p>
            <a:r>
              <a:rPr lang="en-IN" dirty="0"/>
              <a:t>AI Agent</a:t>
            </a:r>
            <a:endParaRPr lang="en-GB" dirty="0"/>
          </a:p>
        </p:txBody>
      </p:sp>
      <p:sp>
        <p:nvSpPr>
          <p:cNvPr id="3" name="Content Placeholder 2">
            <a:extLst>
              <a:ext uri="{FF2B5EF4-FFF2-40B4-BE49-F238E27FC236}">
                <a16:creationId xmlns:a16="http://schemas.microsoft.com/office/drawing/2014/main" id="{8DFE71C1-A590-FA90-7F94-95CABEAD7C0B}"/>
              </a:ext>
            </a:extLst>
          </p:cNvPr>
          <p:cNvSpPr>
            <a:spLocks noGrp="1"/>
          </p:cNvSpPr>
          <p:nvPr>
            <p:ph idx="1"/>
          </p:nvPr>
        </p:nvSpPr>
        <p:spPr/>
        <p:txBody>
          <a:bodyPr>
            <a:normAutofit/>
          </a:bodyPr>
          <a:lstStyle/>
          <a:p>
            <a:r>
              <a:rPr lang="en-IN" b="1" dirty="0"/>
              <a:t>AI Agent</a:t>
            </a:r>
            <a:r>
              <a:rPr lang="en-IN" dirty="0"/>
              <a:t>: </a:t>
            </a:r>
            <a:r>
              <a:rPr lang="en-US" dirty="0"/>
              <a:t>A system that can perceive its environment, make decisions, and take actions in order to achieve specific goals</a:t>
            </a:r>
          </a:p>
          <a:p>
            <a:r>
              <a:rPr lang="en-US" dirty="0"/>
              <a:t>Like a software (or robot) that can sense, think, and act—sometimes even learning from experience</a:t>
            </a:r>
          </a:p>
          <a:p>
            <a:r>
              <a:rPr lang="en-US" dirty="0"/>
              <a:t>Key elements</a:t>
            </a:r>
          </a:p>
        </p:txBody>
      </p:sp>
      <p:graphicFrame>
        <p:nvGraphicFramePr>
          <p:cNvPr id="4" name="Table 3">
            <a:extLst>
              <a:ext uri="{FF2B5EF4-FFF2-40B4-BE49-F238E27FC236}">
                <a16:creationId xmlns:a16="http://schemas.microsoft.com/office/drawing/2014/main" id="{158DA12A-F307-3446-D90F-4B07BF6E2876}"/>
              </a:ext>
            </a:extLst>
          </p:cNvPr>
          <p:cNvGraphicFramePr>
            <a:graphicFrameLocks noGrp="1"/>
          </p:cNvGraphicFramePr>
          <p:nvPr>
            <p:extLst>
              <p:ext uri="{D42A27DB-BD31-4B8C-83A1-F6EECF244321}">
                <p14:modId xmlns:p14="http://schemas.microsoft.com/office/powerpoint/2010/main" val="1092699909"/>
              </p:ext>
            </p:extLst>
          </p:nvPr>
        </p:nvGraphicFramePr>
        <p:xfrm>
          <a:off x="1089194" y="4147820"/>
          <a:ext cx="10139253" cy="2164080"/>
        </p:xfrm>
        <a:graphic>
          <a:graphicData uri="http://schemas.openxmlformats.org/drawingml/2006/table">
            <a:tbl>
              <a:tblPr>
                <a:tableStyleId>{E8B1032C-EA38-4F05-BA0D-38AFFFC7BED3}</a:tableStyleId>
              </a:tblPr>
              <a:tblGrid>
                <a:gridCol w="2498604">
                  <a:extLst>
                    <a:ext uri="{9D8B030D-6E8A-4147-A177-3AD203B41FA5}">
                      <a16:colId xmlns:a16="http://schemas.microsoft.com/office/drawing/2014/main" val="1808843905"/>
                    </a:ext>
                  </a:extLst>
                </a:gridCol>
                <a:gridCol w="2806021">
                  <a:extLst>
                    <a:ext uri="{9D8B030D-6E8A-4147-A177-3AD203B41FA5}">
                      <a16:colId xmlns:a16="http://schemas.microsoft.com/office/drawing/2014/main" val="2298010791"/>
                    </a:ext>
                  </a:extLst>
                </a:gridCol>
                <a:gridCol w="4834628">
                  <a:extLst>
                    <a:ext uri="{9D8B030D-6E8A-4147-A177-3AD203B41FA5}">
                      <a16:colId xmlns:a16="http://schemas.microsoft.com/office/drawing/2014/main" val="2089804425"/>
                    </a:ext>
                  </a:extLst>
                </a:gridCol>
              </a:tblGrid>
              <a:tr h="169865">
                <a:tc>
                  <a:txBody>
                    <a:bodyPr/>
                    <a:lstStyle/>
                    <a:p>
                      <a:pPr>
                        <a:buNone/>
                      </a:pPr>
                      <a:r>
                        <a:rPr lang="en-GB" sz="1400" b="1"/>
                        <a:t>Capability</a:t>
                      </a:r>
                      <a:endParaRPr lang="en-GB" sz="1400"/>
                    </a:p>
                  </a:txBody>
                  <a:tcPr anchor="ctr"/>
                </a:tc>
                <a:tc>
                  <a:txBody>
                    <a:bodyPr/>
                    <a:lstStyle/>
                    <a:p>
                      <a:pPr>
                        <a:buNone/>
                      </a:pPr>
                      <a:r>
                        <a:rPr lang="en-GB" sz="1400" b="1"/>
                        <a:t>Definition</a:t>
                      </a:r>
                      <a:endParaRPr lang="en-GB" sz="1400"/>
                    </a:p>
                  </a:txBody>
                  <a:tcPr anchor="ctr"/>
                </a:tc>
                <a:tc>
                  <a:txBody>
                    <a:bodyPr/>
                    <a:lstStyle/>
                    <a:p>
                      <a:pPr>
                        <a:buNone/>
                      </a:pPr>
                      <a:r>
                        <a:rPr lang="en-GB" sz="1400" b="1"/>
                        <a:t>Examples</a:t>
                      </a:r>
                      <a:endParaRPr lang="en-GB" sz="1400"/>
                    </a:p>
                  </a:txBody>
                  <a:tcPr anchor="ctr"/>
                </a:tc>
                <a:extLst>
                  <a:ext uri="{0D108BD9-81ED-4DB2-BD59-A6C34878D82A}">
                    <a16:rowId xmlns:a16="http://schemas.microsoft.com/office/drawing/2014/main" val="2118492454"/>
                  </a:ext>
                </a:extLst>
              </a:tr>
              <a:tr h="297264">
                <a:tc>
                  <a:txBody>
                    <a:bodyPr/>
                    <a:lstStyle/>
                    <a:p>
                      <a:pPr>
                        <a:buNone/>
                      </a:pPr>
                      <a:r>
                        <a:rPr lang="en-GB" sz="1400" b="1"/>
                        <a:t>Perception</a:t>
                      </a:r>
                      <a:endParaRPr lang="en-GB" sz="1400"/>
                    </a:p>
                  </a:txBody>
                  <a:tcPr anchor="ctr"/>
                </a:tc>
                <a:tc>
                  <a:txBody>
                    <a:bodyPr/>
                    <a:lstStyle/>
                    <a:p>
                      <a:pPr>
                        <a:buNone/>
                      </a:pPr>
                      <a:r>
                        <a:rPr lang="en-US" sz="1400"/>
                        <a:t>Takes input from the environment</a:t>
                      </a:r>
                    </a:p>
                  </a:txBody>
                  <a:tcPr anchor="ctr"/>
                </a:tc>
                <a:tc>
                  <a:txBody>
                    <a:bodyPr/>
                    <a:lstStyle/>
                    <a:p>
                      <a:pPr>
                        <a:buNone/>
                      </a:pPr>
                      <a:r>
                        <a:rPr lang="pt-BR" sz="1400"/>
                        <a:t>Camera images, text, audio, sensor data, user queries</a:t>
                      </a:r>
                    </a:p>
                  </a:txBody>
                  <a:tcPr anchor="ctr"/>
                </a:tc>
                <a:extLst>
                  <a:ext uri="{0D108BD9-81ED-4DB2-BD59-A6C34878D82A}">
                    <a16:rowId xmlns:a16="http://schemas.microsoft.com/office/drawing/2014/main" val="3670860088"/>
                  </a:ext>
                </a:extLst>
              </a:tr>
              <a:tr h="424663">
                <a:tc>
                  <a:txBody>
                    <a:bodyPr/>
                    <a:lstStyle/>
                    <a:p>
                      <a:pPr>
                        <a:buNone/>
                      </a:pPr>
                      <a:r>
                        <a:rPr lang="en-GB" sz="1400" b="1"/>
                        <a:t>Reasoning / Decision-making</a:t>
                      </a:r>
                      <a:endParaRPr lang="en-GB" sz="1400"/>
                    </a:p>
                  </a:txBody>
                  <a:tcPr anchor="ctr"/>
                </a:tc>
                <a:tc>
                  <a:txBody>
                    <a:bodyPr/>
                    <a:lstStyle/>
                    <a:p>
                      <a:pPr>
                        <a:buNone/>
                      </a:pPr>
                      <a:r>
                        <a:rPr lang="en-US" sz="1400"/>
                        <a:t>Decides what to do using rules, logic, or machine learning</a:t>
                      </a:r>
                    </a:p>
                  </a:txBody>
                  <a:tcPr anchor="ctr"/>
                </a:tc>
                <a:tc>
                  <a:txBody>
                    <a:bodyPr/>
                    <a:lstStyle/>
                    <a:p>
                      <a:pPr>
                        <a:buNone/>
                      </a:pPr>
                      <a:r>
                        <a:rPr lang="en-US" sz="1400"/>
                        <a:t>Choosing the best move in chess, planning a route, selecting a response</a:t>
                      </a:r>
                    </a:p>
                  </a:txBody>
                  <a:tcPr anchor="ctr"/>
                </a:tc>
                <a:extLst>
                  <a:ext uri="{0D108BD9-81ED-4DB2-BD59-A6C34878D82A}">
                    <a16:rowId xmlns:a16="http://schemas.microsoft.com/office/drawing/2014/main" val="3871334458"/>
                  </a:ext>
                </a:extLst>
              </a:tr>
              <a:tr h="424663">
                <a:tc>
                  <a:txBody>
                    <a:bodyPr/>
                    <a:lstStyle/>
                    <a:p>
                      <a:pPr>
                        <a:buNone/>
                      </a:pPr>
                      <a:r>
                        <a:rPr lang="en-GB" sz="1400" b="1"/>
                        <a:t>Action</a:t>
                      </a:r>
                      <a:endParaRPr lang="en-GB" sz="1400"/>
                    </a:p>
                  </a:txBody>
                  <a:tcPr anchor="ctr"/>
                </a:tc>
                <a:tc>
                  <a:txBody>
                    <a:bodyPr/>
                    <a:lstStyle/>
                    <a:p>
                      <a:pPr>
                        <a:buNone/>
                      </a:pPr>
                      <a:r>
                        <a:rPr lang="en-US" sz="1400"/>
                        <a:t>Performs tasks based on decisions</a:t>
                      </a:r>
                    </a:p>
                  </a:txBody>
                  <a:tcPr anchor="ctr"/>
                </a:tc>
                <a:tc>
                  <a:txBody>
                    <a:bodyPr/>
                    <a:lstStyle/>
                    <a:p>
                      <a:pPr>
                        <a:buNone/>
                      </a:pPr>
                      <a:r>
                        <a:rPr lang="en-US" sz="1400"/>
                        <a:t>Moving a robot arm, answering a question, executing a command</a:t>
                      </a:r>
                    </a:p>
                  </a:txBody>
                  <a:tcPr anchor="ctr"/>
                </a:tc>
                <a:extLst>
                  <a:ext uri="{0D108BD9-81ED-4DB2-BD59-A6C34878D82A}">
                    <a16:rowId xmlns:a16="http://schemas.microsoft.com/office/drawing/2014/main" val="1492044297"/>
                  </a:ext>
                </a:extLst>
              </a:tr>
              <a:tr h="424663">
                <a:tc>
                  <a:txBody>
                    <a:bodyPr/>
                    <a:lstStyle/>
                    <a:p>
                      <a:pPr>
                        <a:buNone/>
                      </a:pPr>
                      <a:r>
                        <a:rPr lang="en-GB" sz="1400" b="1"/>
                        <a:t>Learning (optional)</a:t>
                      </a:r>
                      <a:endParaRPr lang="en-GB" sz="1400"/>
                    </a:p>
                  </a:txBody>
                  <a:tcPr anchor="ctr"/>
                </a:tc>
                <a:tc>
                  <a:txBody>
                    <a:bodyPr/>
                    <a:lstStyle/>
                    <a:p>
                      <a:pPr>
                        <a:buNone/>
                      </a:pPr>
                      <a:r>
                        <a:rPr lang="en-US" sz="1400"/>
                        <a:t>Improves performance over time using feedback</a:t>
                      </a:r>
                    </a:p>
                  </a:txBody>
                  <a:tcPr anchor="ctr"/>
                </a:tc>
                <a:tc>
                  <a:txBody>
                    <a:bodyPr/>
                    <a:lstStyle/>
                    <a:p>
                      <a:pPr>
                        <a:buNone/>
                      </a:pPr>
                      <a:r>
                        <a:rPr lang="en-US" sz="1400" dirty="0"/>
                        <a:t>Updating chatbot responses, refining recommendations, improving accuracy</a:t>
                      </a:r>
                    </a:p>
                  </a:txBody>
                  <a:tcPr anchor="ctr"/>
                </a:tc>
                <a:extLst>
                  <a:ext uri="{0D108BD9-81ED-4DB2-BD59-A6C34878D82A}">
                    <a16:rowId xmlns:a16="http://schemas.microsoft.com/office/drawing/2014/main" val="1371612737"/>
                  </a:ext>
                </a:extLst>
              </a:tr>
            </a:tbl>
          </a:graphicData>
        </a:graphic>
      </p:graphicFrame>
    </p:spTree>
    <p:extLst>
      <p:ext uri="{BB962C8B-B14F-4D97-AF65-F5344CB8AC3E}">
        <p14:creationId xmlns:p14="http://schemas.microsoft.com/office/powerpoint/2010/main" val="36814670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DAFF-5D44-D621-4C30-1271BA88BA06}"/>
              </a:ext>
            </a:extLst>
          </p:cNvPr>
          <p:cNvSpPr>
            <a:spLocks noGrp="1"/>
          </p:cNvSpPr>
          <p:nvPr>
            <p:ph type="title"/>
          </p:nvPr>
        </p:nvSpPr>
        <p:spPr/>
        <p:txBody>
          <a:bodyPr/>
          <a:lstStyle/>
          <a:p>
            <a:r>
              <a:rPr lang="en-IN" dirty="0"/>
              <a:t>Proof that LLM Tells </a:t>
            </a:r>
            <a:r>
              <a:rPr lang="en-IN" b="1" dirty="0">
                <a:solidFill>
                  <a:srgbClr val="C00000"/>
                </a:solidFill>
              </a:rPr>
              <a:t>Us</a:t>
            </a:r>
            <a:r>
              <a:rPr lang="en-IN" dirty="0"/>
              <a:t> to Use a Tool</a:t>
            </a:r>
            <a:endParaRPr lang="en-GB" dirty="0"/>
          </a:p>
        </p:txBody>
      </p:sp>
      <p:sp>
        <p:nvSpPr>
          <p:cNvPr id="3" name="Content Placeholder 2">
            <a:extLst>
              <a:ext uri="{FF2B5EF4-FFF2-40B4-BE49-F238E27FC236}">
                <a16:creationId xmlns:a16="http://schemas.microsoft.com/office/drawing/2014/main" id="{F5FE3BB5-329E-A04A-AF90-ED71DABE79EB}"/>
              </a:ext>
            </a:extLst>
          </p:cNvPr>
          <p:cNvSpPr>
            <a:spLocks noGrp="1"/>
          </p:cNvSpPr>
          <p:nvPr>
            <p:ph idx="1"/>
          </p:nvPr>
        </p:nvSpPr>
        <p:spPr/>
        <p:txBody>
          <a:bodyPr/>
          <a:lstStyle/>
          <a:p>
            <a:r>
              <a:rPr lang="en-IN" dirty="0"/>
              <a:t>Send the following prompt to Chat-GPT:</a:t>
            </a:r>
          </a:p>
          <a:p>
            <a:r>
              <a:rPr lang="en-US" dirty="0"/>
              <a:t>You are a support agent for an airline. You answer user questions. You also have the ability to query for ticket prices. Just respond "Use tool to fetch ticket price for London' to retrieve the ticket price for London, or for a city you name. Here is the user question: User: I would like to go to Paris. How much is the flight cost?</a:t>
            </a:r>
            <a:endParaRPr lang="en-GB" dirty="0"/>
          </a:p>
        </p:txBody>
      </p:sp>
      <p:pic>
        <p:nvPicPr>
          <p:cNvPr id="5" name="Picture 4">
            <a:extLst>
              <a:ext uri="{FF2B5EF4-FFF2-40B4-BE49-F238E27FC236}">
                <a16:creationId xmlns:a16="http://schemas.microsoft.com/office/drawing/2014/main" id="{9288F6E5-4F5A-2B3B-21EA-9901A847DBFE}"/>
              </a:ext>
            </a:extLst>
          </p:cNvPr>
          <p:cNvPicPr>
            <a:picLocks noChangeAspect="1"/>
          </p:cNvPicPr>
          <p:nvPr/>
        </p:nvPicPr>
        <p:blipFill>
          <a:blip r:embed="rId2"/>
          <a:stretch>
            <a:fillRect/>
          </a:stretch>
        </p:blipFill>
        <p:spPr>
          <a:xfrm>
            <a:off x="1667511" y="4414283"/>
            <a:ext cx="8856977" cy="2382018"/>
          </a:xfrm>
          <a:prstGeom prst="rect">
            <a:avLst/>
          </a:prstGeom>
        </p:spPr>
      </p:pic>
    </p:spTree>
    <p:extLst>
      <p:ext uri="{BB962C8B-B14F-4D97-AF65-F5344CB8AC3E}">
        <p14:creationId xmlns:p14="http://schemas.microsoft.com/office/powerpoint/2010/main" val="18172779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5B218-DC4E-4A94-04BA-7BC1C57C3286}"/>
              </a:ext>
            </a:extLst>
          </p:cNvPr>
          <p:cNvSpPr>
            <a:spLocks noGrp="1"/>
          </p:cNvSpPr>
          <p:nvPr>
            <p:ph type="title"/>
          </p:nvPr>
        </p:nvSpPr>
        <p:spPr/>
        <p:txBody>
          <a:bodyPr/>
          <a:lstStyle/>
          <a:p>
            <a:r>
              <a:rPr lang="en-IN" dirty="0"/>
              <a:t>Creating a Chatbot For Ourselves</a:t>
            </a:r>
            <a:endParaRPr lang="en-GB" dirty="0"/>
          </a:p>
        </p:txBody>
      </p:sp>
      <p:sp>
        <p:nvSpPr>
          <p:cNvPr id="3" name="Content Placeholder 2">
            <a:extLst>
              <a:ext uri="{FF2B5EF4-FFF2-40B4-BE49-F238E27FC236}">
                <a16:creationId xmlns:a16="http://schemas.microsoft.com/office/drawing/2014/main" id="{3ED7FC52-8AC7-3B2C-F097-D1C49CCCD83F}"/>
              </a:ext>
            </a:extLst>
          </p:cNvPr>
          <p:cNvSpPr>
            <a:spLocks noGrp="1"/>
          </p:cNvSpPr>
          <p:nvPr>
            <p:ph idx="1"/>
          </p:nvPr>
        </p:nvSpPr>
        <p:spPr/>
        <p:txBody>
          <a:bodyPr>
            <a:normAutofit fontScale="92500" lnSpcReduction="10000"/>
          </a:bodyPr>
          <a:lstStyle/>
          <a:p>
            <a:r>
              <a:rPr lang="en-IN" dirty="0"/>
              <a:t>Code: </a:t>
            </a:r>
            <a:r>
              <a:rPr lang="en-US" dirty="0"/>
              <a:t>C:\code\agentic_ai\1_foundations\3_lab3.py</a:t>
            </a:r>
            <a:endParaRPr lang="en-IN" dirty="0"/>
          </a:p>
          <a:p>
            <a:r>
              <a:rPr lang="en-IN" dirty="0"/>
              <a:t>Save your CV/LinkedIn profile as linkedin.pdf</a:t>
            </a:r>
          </a:p>
          <a:p>
            <a:r>
              <a:rPr lang="en-IN" dirty="0"/>
              <a:t>Also create another summary about yourself in summary.txt</a:t>
            </a:r>
          </a:p>
          <a:p>
            <a:r>
              <a:rPr lang="en-IN" dirty="0"/>
              <a:t>Add both files to a sub-directory </a:t>
            </a:r>
            <a:r>
              <a:rPr lang="en-IN" i="1" dirty="0"/>
              <a:t>me</a:t>
            </a:r>
            <a:r>
              <a:rPr lang="en-IN" dirty="0"/>
              <a:t> under the current project directory</a:t>
            </a:r>
          </a:p>
          <a:p>
            <a:r>
              <a:rPr lang="en-IN" dirty="0"/>
              <a:t>Our code will</a:t>
            </a:r>
          </a:p>
          <a:p>
            <a:pPr lvl="1"/>
            <a:r>
              <a:rPr lang="en-IN" dirty="0"/>
              <a:t>Read both files</a:t>
            </a:r>
          </a:p>
          <a:p>
            <a:pPr lvl="1"/>
            <a:r>
              <a:rPr lang="en-IN" dirty="0"/>
              <a:t>Send the information extracted from both the files and your name to OpenAI</a:t>
            </a:r>
          </a:p>
          <a:p>
            <a:pPr lvl="1"/>
            <a:r>
              <a:rPr lang="en-IN" dirty="0"/>
              <a:t>It will also tell OpenAI to answer questions based on this information</a:t>
            </a:r>
          </a:p>
          <a:p>
            <a:pPr lvl="1"/>
            <a:r>
              <a:rPr lang="en-IN" dirty="0"/>
              <a:t>To display this in the form of a chatbot, we use the </a:t>
            </a:r>
            <a:r>
              <a:rPr lang="en-IN" i="1" dirty="0" err="1"/>
              <a:t>gradio</a:t>
            </a:r>
            <a:r>
              <a:rPr lang="en-IN" dirty="0"/>
              <a:t> package</a:t>
            </a:r>
          </a:p>
          <a:p>
            <a:r>
              <a:rPr lang="en-IN" dirty="0"/>
              <a:t>Next, send a question to OpenAI and send its response to </a:t>
            </a:r>
            <a:r>
              <a:rPr lang="en-IN" dirty="0" err="1"/>
              <a:t>Ollama</a:t>
            </a:r>
            <a:r>
              <a:rPr lang="en-IN" dirty="0"/>
              <a:t> (Evaluator pattern)</a:t>
            </a:r>
          </a:p>
          <a:p>
            <a:endParaRPr lang="en-GB" dirty="0"/>
          </a:p>
        </p:txBody>
      </p:sp>
    </p:spTree>
    <p:extLst>
      <p:ext uri="{BB962C8B-B14F-4D97-AF65-F5344CB8AC3E}">
        <p14:creationId xmlns:p14="http://schemas.microsoft.com/office/powerpoint/2010/main" val="11385108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EF09-BBEF-5895-5D67-32E3895C8133}"/>
              </a:ext>
            </a:extLst>
          </p:cNvPr>
          <p:cNvSpPr>
            <a:spLocks noGrp="1"/>
          </p:cNvSpPr>
          <p:nvPr>
            <p:ph type="title"/>
          </p:nvPr>
        </p:nvSpPr>
        <p:spPr/>
        <p:txBody>
          <a:bodyPr/>
          <a:lstStyle/>
          <a:p>
            <a:r>
              <a:rPr lang="en-IN" dirty="0"/>
              <a:t>LLM Tool Calling</a:t>
            </a:r>
            <a:endParaRPr lang="en-GB" dirty="0"/>
          </a:p>
        </p:txBody>
      </p:sp>
      <p:sp>
        <p:nvSpPr>
          <p:cNvPr id="3" name="Content Placeholder 2">
            <a:extLst>
              <a:ext uri="{FF2B5EF4-FFF2-40B4-BE49-F238E27FC236}">
                <a16:creationId xmlns:a16="http://schemas.microsoft.com/office/drawing/2014/main" id="{05E24934-7793-F780-3554-0171D738CB50}"/>
              </a:ext>
            </a:extLst>
          </p:cNvPr>
          <p:cNvSpPr>
            <a:spLocks noGrp="1"/>
          </p:cNvSpPr>
          <p:nvPr>
            <p:ph idx="1"/>
          </p:nvPr>
        </p:nvSpPr>
        <p:spPr/>
        <p:txBody>
          <a:bodyPr/>
          <a:lstStyle/>
          <a:p>
            <a:r>
              <a:rPr lang="en-IN" b="1" dirty="0"/>
              <a:t>Tool</a:t>
            </a:r>
            <a:r>
              <a:rPr lang="en-IN" dirty="0"/>
              <a:t>: External function, API or capability that an AI agent can call or use to accomplish a task that it cannot do on its own (e.g. database query, web search, weather fetching, ticket booking, etc)</a:t>
            </a:r>
          </a:p>
          <a:p>
            <a:r>
              <a:rPr lang="en-IN" dirty="0"/>
              <a:t>Characteristics</a:t>
            </a:r>
          </a:p>
          <a:p>
            <a:endParaRPr lang="en-IN" dirty="0"/>
          </a:p>
          <a:p>
            <a:endParaRPr lang="en-IN" dirty="0"/>
          </a:p>
          <a:p>
            <a:endParaRPr lang="en-GB" dirty="0"/>
          </a:p>
        </p:txBody>
      </p:sp>
      <p:graphicFrame>
        <p:nvGraphicFramePr>
          <p:cNvPr id="4" name="Table 3">
            <a:extLst>
              <a:ext uri="{FF2B5EF4-FFF2-40B4-BE49-F238E27FC236}">
                <a16:creationId xmlns:a16="http://schemas.microsoft.com/office/drawing/2014/main" id="{69DA68F3-C9D8-CF6C-1A30-7A3A098173D2}"/>
              </a:ext>
            </a:extLst>
          </p:cNvPr>
          <p:cNvGraphicFramePr>
            <a:graphicFrameLocks noGrp="1"/>
          </p:cNvGraphicFramePr>
          <p:nvPr>
            <p:extLst>
              <p:ext uri="{D42A27DB-BD31-4B8C-83A1-F6EECF244321}">
                <p14:modId xmlns:p14="http://schemas.microsoft.com/office/powerpoint/2010/main" val="1508378883"/>
              </p:ext>
            </p:extLst>
          </p:nvPr>
        </p:nvGraphicFramePr>
        <p:xfrm>
          <a:off x="921962" y="3566795"/>
          <a:ext cx="10515600" cy="1828800"/>
        </p:xfrm>
        <a:graphic>
          <a:graphicData uri="http://schemas.openxmlformats.org/drawingml/2006/table">
            <a:tbl>
              <a:tblPr>
                <a:tableStyleId>{ED083AE6-46FA-4A59-8FB0-9F97EB10719F}</a:tableStyleId>
              </a:tblPr>
              <a:tblGrid>
                <a:gridCol w="2672817">
                  <a:extLst>
                    <a:ext uri="{9D8B030D-6E8A-4147-A177-3AD203B41FA5}">
                      <a16:colId xmlns:a16="http://schemas.microsoft.com/office/drawing/2014/main" val="3893972234"/>
                    </a:ext>
                  </a:extLst>
                </a:gridCol>
                <a:gridCol w="7842783">
                  <a:extLst>
                    <a:ext uri="{9D8B030D-6E8A-4147-A177-3AD203B41FA5}">
                      <a16:colId xmlns:a16="http://schemas.microsoft.com/office/drawing/2014/main" val="3686865704"/>
                    </a:ext>
                  </a:extLst>
                </a:gridCol>
              </a:tblGrid>
              <a:tr h="0">
                <a:tc>
                  <a:txBody>
                    <a:bodyPr/>
                    <a:lstStyle/>
                    <a:p>
                      <a:pPr>
                        <a:buNone/>
                      </a:pPr>
                      <a:r>
                        <a:rPr lang="en-GB" b="1" dirty="0"/>
                        <a:t>Feature</a:t>
                      </a:r>
                    </a:p>
                  </a:txBody>
                  <a:tcPr anchor="ctr"/>
                </a:tc>
                <a:tc>
                  <a:txBody>
                    <a:bodyPr/>
                    <a:lstStyle/>
                    <a:p>
                      <a:pPr>
                        <a:buNone/>
                      </a:pPr>
                      <a:r>
                        <a:rPr lang="en-GB" b="1" dirty="0"/>
                        <a:t>Description</a:t>
                      </a:r>
                    </a:p>
                  </a:txBody>
                  <a:tcPr anchor="ctr"/>
                </a:tc>
                <a:extLst>
                  <a:ext uri="{0D108BD9-81ED-4DB2-BD59-A6C34878D82A}">
                    <a16:rowId xmlns:a16="http://schemas.microsoft.com/office/drawing/2014/main" val="899627524"/>
                  </a:ext>
                </a:extLst>
              </a:tr>
              <a:tr h="0">
                <a:tc>
                  <a:txBody>
                    <a:bodyPr/>
                    <a:lstStyle/>
                    <a:p>
                      <a:pPr>
                        <a:buNone/>
                      </a:pPr>
                      <a:r>
                        <a:rPr lang="en-GB" b="0" dirty="0"/>
                        <a:t>Explicitly defined</a:t>
                      </a:r>
                    </a:p>
                  </a:txBody>
                  <a:tcPr anchor="ctr"/>
                </a:tc>
                <a:tc>
                  <a:txBody>
                    <a:bodyPr/>
                    <a:lstStyle/>
                    <a:p>
                      <a:pPr>
                        <a:buNone/>
                      </a:pPr>
                      <a:r>
                        <a:rPr lang="en-US"/>
                        <a:t>Tools are registered or exposed to the agent (via code or config).</a:t>
                      </a:r>
                    </a:p>
                  </a:txBody>
                  <a:tcPr anchor="ctr"/>
                </a:tc>
                <a:extLst>
                  <a:ext uri="{0D108BD9-81ED-4DB2-BD59-A6C34878D82A}">
                    <a16:rowId xmlns:a16="http://schemas.microsoft.com/office/drawing/2014/main" val="906361177"/>
                  </a:ext>
                </a:extLst>
              </a:tr>
              <a:tr h="0">
                <a:tc>
                  <a:txBody>
                    <a:bodyPr/>
                    <a:lstStyle/>
                    <a:p>
                      <a:pPr>
                        <a:buNone/>
                      </a:pPr>
                      <a:r>
                        <a:rPr lang="en-GB" b="0" dirty="0"/>
                        <a:t>Callable by agent</a:t>
                      </a:r>
                    </a:p>
                  </a:txBody>
                  <a:tcPr anchor="ctr"/>
                </a:tc>
                <a:tc>
                  <a:txBody>
                    <a:bodyPr/>
                    <a:lstStyle/>
                    <a:p>
                      <a:pPr>
                        <a:buNone/>
                      </a:pPr>
                      <a:r>
                        <a:rPr lang="en-US"/>
                        <a:t>Agent chooses to invoke tools when reasoning requires external help.</a:t>
                      </a:r>
                    </a:p>
                  </a:txBody>
                  <a:tcPr anchor="ctr"/>
                </a:tc>
                <a:extLst>
                  <a:ext uri="{0D108BD9-81ED-4DB2-BD59-A6C34878D82A}">
                    <a16:rowId xmlns:a16="http://schemas.microsoft.com/office/drawing/2014/main" val="477259832"/>
                  </a:ext>
                </a:extLst>
              </a:tr>
              <a:tr h="0">
                <a:tc>
                  <a:txBody>
                    <a:bodyPr/>
                    <a:lstStyle/>
                    <a:p>
                      <a:pPr>
                        <a:buNone/>
                      </a:pPr>
                      <a:r>
                        <a:rPr lang="en-GB" b="0" dirty="0"/>
                        <a:t>Structured I/O</a:t>
                      </a:r>
                    </a:p>
                  </a:txBody>
                  <a:tcPr anchor="ctr"/>
                </a:tc>
                <a:tc>
                  <a:txBody>
                    <a:bodyPr/>
                    <a:lstStyle/>
                    <a:p>
                      <a:pPr>
                        <a:buNone/>
                      </a:pPr>
                      <a:r>
                        <a:rPr lang="en-US"/>
                        <a:t>Tools have a defined interface (name, parameters, return types).</a:t>
                      </a:r>
                    </a:p>
                  </a:txBody>
                  <a:tcPr anchor="ctr"/>
                </a:tc>
                <a:extLst>
                  <a:ext uri="{0D108BD9-81ED-4DB2-BD59-A6C34878D82A}">
                    <a16:rowId xmlns:a16="http://schemas.microsoft.com/office/drawing/2014/main" val="4198796736"/>
                  </a:ext>
                </a:extLst>
              </a:tr>
              <a:tr h="0">
                <a:tc>
                  <a:txBody>
                    <a:bodyPr/>
                    <a:lstStyle/>
                    <a:p>
                      <a:pPr>
                        <a:buNone/>
                      </a:pPr>
                      <a:r>
                        <a:rPr lang="en-GB" b="0" dirty="0"/>
                        <a:t>External or internal</a:t>
                      </a:r>
                    </a:p>
                  </a:txBody>
                  <a:tcPr anchor="ctr"/>
                </a:tc>
                <a:tc>
                  <a:txBody>
                    <a:bodyPr/>
                    <a:lstStyle/>
                    <a:p>
                      <a:pPr>
                        <a:buNone/>
                      </a:pPr>
                      <a:r>
                        <a:rPr lang="en-US" dirty="0"/>
                        <a:t>Can be a local Python function, a cloud API, or a database connector.</a:t>
                      </a:r>
                    </a:p>
                  </a:txBody>
                  <a:tcPr anchor="ctr"/>
                </a:tc>
                <a:extLst>
                  <a:ext uri="{0D108BD9-81ED-4DB2-BD59-A6C34878D82A}">
                    <a16:rowId xmlns:a16="http://schemas.microsoft.com/office/drawing/2014/main" val="3997660739"/>
                  </a:ext>
                </a:extLst>
              </a:tr>
            </a:tbl>
          </a:graphicData>
        </a:graphic>
      </p:graphicFrame>
    </p:spTree>
    <p:extLst>
      <p:ext uri="{BB962C8B-B14F-4D97-AF65-F5344CB8AC3E}">
        <p14:creationId xmlns:p14="http://schemas.microsoft.com/office/powerpoint/2010/main" val="11775173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4B5-F849-EBCA-79B2-D8113B89BA54}"/>
              </a:ext>
            </a:extLst>
          </p:cNvPr>
          <p:cNvSpPr>
            <a:spLocks noGrp="1"/>
          </p:cNvSpPr>
          <p:nvPr>
            <p:ph type="title"/>
          </p:nvPr>
        </p:nvSpPr>
        <p:spPr/>
        <p:txBody>
          <a:bodyPr/>
          <a:lstStyle/>
          <a:p>
            <a:r>
              <a:rPr lang="en-IN" dirty="0"/>
              <a:t>Tool Calling Flow</a:t>
            </a:r>
            <a:endParaRPr lang="en-GB" dirty="0"/>
          </a:p>
        </p:txBody>
      </p:sp>
      <p:sp>
        <p:nvSpPr>
          <p:cNvPr id="3" name="Content Placeholder 2">
            <a:extLst>
              <a:ext uri="{FF2B5EF4-FFF2-40B4-BE49-F238E27FC236}">
                <a16:creationId xmlns:a16="http://schemas.microsoft.com/office/drawing/2014/main" id="{3C2A592E-B092-757A-3FA8-70FF50BA1C26}"/>
              </a:ext>
            </a:extLst>
          </p:cNvPr>
          <p:cNvSpPr>
            <a:spLocks noGrp="1"/>
          </p:cNvSpPr>
          <p:nvPr>
            <p:ph idx="1"/>
          </p:nvPr>
        </p:nvSpPr>
        <p:spPr/>
        <p:txBody>
          <a:bodyPr>
            <a:normAutofit lnSpcReduction="10000"/>
          </a:bodyPr>
          <a:lstStyle/>
          <a:p>
            <a:r>
              <a:rPr lang="en-US" dirty="0"/>
              <a:t>[User Input]</a:t>
            </a:r>
          </a:p>
          <a:p>
            <a:r>
              <a:rPr lang="en-US" dirty="0"/>
              <a:t>     ↓</a:t>
            </a:r>
          </a:p>
          <a:p>
            <a:r>
              <a:rPr lang="en-US" dirty="0"/>
              <a:t>[LLM detects it cannot answer directly]</a:t>
            </a:r>
          </a:p>
          <a:p>
            <a:r>
              <a:rPr lang="en-US" dirty="0"/>
              <a:t>     ↓</a:t>
            </a:r>
          </a:p>
          <a:p>
            <a:r>
              <a:rPr lang="en-US" dirty="0"/>
              <a:t>[LLM calls tool → we detect tool call]</a:t>
            </a:r>
          </a:p>
          <a:p>
            <a:r>
              <a:rPr lang="en-US" dirty="0"/>
              <a:t>     ↓</a:t>
            </a:r>
          </a:p>
          <a:p>
            <a:r>
              <a:rPr lang="en-US" dirty="0"/>
              <a:t>[We run tool → send tool result back to LLM]</a:t>
            </a:r>
          </a:p>
          <a:p>
            <a:r>
              <a:rPr lang="en-US" dirty="0"/>
              <a:t>     ↓</a:t>
            </a:r>
          </a:p>
          <a:p>
            <a:r>
              <a:rPr lang="en-US" dirty="0"/>
              <a:t>[LLM uses tool output to generate final answer]</a:t>
            </a:r>
            <a:endParaRPr lang="en-GB" dirty="0"/>
          </a:p>
        </p:txBody>
      </p:sp>
    </p:spTree>
    <p:extLst>
      <p:ext uri="{BB962C8B-B14F-4D97-AF65-F5344CB8AC3E}">
        <p14:creationId xmlns:p14="http://schemas.microsoft.com/office/powerpoint/2010/main" val="5557958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F8F5-09F4-8591-0B85-35728A14F979}"/>
              </a:ext>
            </a:extLst>
          </p:cNvPr>
          <p:cNvSpPr>
            <a:spLocks noGrp="1"/>
          </p:cNvSpPr>
          <p:nvPr>
            <p:ph type="title"/>
          </p:nvPr>
        </p:nvSpPr>
        <p:spPr/>
        <p:txBody>
          <a:bodyPr/>
          <a:lstStyle/>
          <a:p>
            <a:r>
              <a:rPr lang="en-IN" dirty="0"/>
              <a:t>How to Define Tools</a:t>
            </a:r>
            <a:endParaRPr lang="en-GB" dirty="0"/>
          </a:p>
        </p:txBody>
      </p:sp>
      <p:sp>
        <p:nvSpPr>
          <p:cNvPr id="3" name="Content Placeholder 2">
            <a:extLst>
              <a:ext uri="{FF2B5EF4-FFF2-40B4-BE49-F238E27FC236}">
                <a16:creationId xmlns:a16="http://schemas.microsoft.com/office/drawing/2014/main" id="{D79922D2-C784-831B-F13C-9263D016A684}"/>
              </a:ext>
            </a:extLst>
          </p:cNvPr>
          <p:cNvSpPr>
            <a:spLocks noGrp="1"/>
          </p:cNvSpPr>
          <p:nvPr>
            <p:ph idx="1"/>
          </p:nvPr>
        </p:nvSpPr>
        <p:spPr/>
        <p:txBody>
          <a:bodyPr>
            <a:normAutofit fontScale="92500" lnSpcReduction="10000"/>
          </a:bodyPr>
          <a:lstStyle/>
          <a:p>
            <a:r>
              <a:rPr lang="en-IN" dirty="0"/>
              <a:t>Example: </a:t>
            </a:r>
            <a:r>
              <a:rPr lang="en-US" dirty="0"/>
              <a:t>Create a tool called </a:t>
            </a:r>
            <a:r>
              <a:rPr lang="en-US" dirty="0" err="1"/>
              <a:t>get_weather</a:t>
            </a:r>
            <a:r>
              <a:rPr lang="en-US" dirty="0"/>
              <a:t>(location) that the AI can use to answer questions like: “What’s the weather like in Paris?”</a:t>
            </a:r>
            <a:endParaRPr lang="en-IN" dirty="0"/>
          </a:p>
          <a:p>
            <a:r>
              <a:rPr lang="en-IN" dirty="0">
                <a:solidFill>
                  <a:srgbClr val="C00000"/>
                </a:solidFill>
              </a:rPr>
              <a:t>Step 1: Define the Tool as a Python Function</a:t>
            </a:r>
          </a:p>
          <a:p>
            <a:r>
              <a:rPr lang="en-US" dirty="0"/>
              <a:t>def </a:t>
            </a:r>
            <a:r>
              <a:rPr lang="en-US" dirty="0" err="1"/>
              <a:t>get_weather</a:t>
            </a:r>
            <a:r>
              <a:rPr lang="en-US" dirty="0"/>
              <a:t>(location: str) -&gt; str:</a:t>
            </a:r>
          </a:p>
          <a:p>
            <a:r>
              <a:rPr lang="en-US" dirty="0"/>
              <a:t>    # We can call a real weather API here</a:t>
            </a:r>
          </a:p>
          <a:p>
            <a:r>
              <a:rPr lang="en-US" dirty="0"/>
              <a:t>    </a:t>
            </a:r>
            <a:r>
              <a:rPr lang="en-US" dirty="0" err="1"/>
              <a:t>dummy_weather</a:t>
            </a:r>
            <a:r>
              <a:rPr lang="en-US" dirty="0"/>
              <a:t> = {</a:t>
            </a:r>
          </a:p>
          <a:p>
            <a:r>
              <a:rPr lang="en-US" dirty="0"/>
              <a:t>        "Paris": "Sunny, 25°C",</a:t>
            </a:r>
          </a:p>
          <a:p>
            <a:r>
              <a:rPr lang="en-US" dirty="0"/>
              <a:t>        "London": "Cloudy, 18°C"</a:t>
            </a:r>
          </a:p>
          <a:p>
            <a:r>
              <a:rPr lang="en-US" dirty="0"/>
              <a:t>    }</a:t>
            </a:r>
          </a:p>
          <a:p>
            <a:r>
              <a:rPr lang="en-US" dirty="0"/>
              <a:t>    return </a:t>
            </a:r>
            <a:r>
              <a:rPr lang="en-US" dirty="0" err="1"/>
              <a:t>dummy_weather.get</a:t>
            </a:r>
            <a:r>
              <a:rPr lang="en-US" dirty="0"/>
              <a:t>(location, "Weather data not available.")</a:t>
            </a:r>
            <a:endParaRPr lang="en-GB" dirty="0"/>
          </a:p>
        </p:txBody>
      </p:sp>
    </p:spTree>
    <p:extLst>
      <p:ext uri="{BB962C8B-B14F-4D97-AF65-F5344CB8AC3E}">
        <p14:creationId xmlns:p14="http://schemas.microsoft.com/office/powerpoint/2010/main" val="41646281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5BA33-A014-4C1F-741F-2CE3430499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EC9DA4-746E-E7AE-4151-894076B1E7BB}"/>
              </a:ext>
            </a:extLst>
          </p:cNvPr>
          <p:cNvSpPr>
            <a:spLocks noGrp="1"/>
          </p:cNvSpPr>
          <p:nvPr>
            <p:ph type="title"/>
          </p:nvPr>
        </p:nvSpPr>
        <p:spPr/>
        <p:txBody>
          <a:bodyPr/>
          <a:lstStyle/>
          <a:p>
            <a:r>
              <a:rPr lang="en-IN" dirty="0"/>
              <a:t>How to Define Tools</a:t>
            </a:r>
            <a:endParaRPr lang="en-GB" dirty="0"/>
          </a:p>
        </p:txBody>
      </p:sp>
      <p:sp>
        <p:nvSpPr>
          <p:cNvPr id="3" name="Content Placeholder 2">
            <a:extLst>
              <a:ext uri="{FF2B5EF4-FFF2-40B4-BE49-F238E27FC236}">
                <a16:creationId xmlns:a16="http://schemas.microsoft.com/office/drawing/2014/main" id="{CF5E05E3-8D41-0BA8-5CEC-53BDD9E1CA85}"/>
              </a:ext>
            </a:extLst>
          </p:cNvPr>
          <p:cNvSpPr>
            <a:spLocks noGrp="1"/>
          </p:cNvSpPr>
          <p:nvPr>
            <p:ph idx="1"/>
          </p:nvPr>
        </p:nvSpPr>
        <p:spPr/>
        <p:txBody>
          <a:bodyPr>
            <a:normAutofit fontScale="25000" lnSpcReduction="20000"/>
          </a:bodyPr>
          <a:lstStyle/>
          <a:p>
            <a:r>
              <a:rPr lang="en-IN" dirty="0">
                <a:solidFill>
                  <a:srgbClr val="C00000"/>
                </a:solidFill>
              </a:rPr>
              <a:t>Step 2: Describe the Tool in OpenAI Function Schema Format (JSON)</a:t>
            </a:r>
          </a:p>
          <a:p>
            <a:r>
              <a:rPr lang="en-US" dirty="0"/>
              <a:t>tools = [</a:t>
            </a:r>
          </a:p>
          <a:p>
            <a:r>
              <a:rPr lang="en-US" dirty="0"/>
              <a:t>    {</a:t>
            </a:r>
          </a:p>
          <a:p>
            <a:r>
              <a:rPr lang="en-US" dirty="0"/>
              <a:t>        "type": "function",</a:t>
            </a:r>
          </a:p>
          <a:p>
            <a:r>
              <a:rPr lang="en-US" dirty="0"/>
              <a:t>        "function": {</a:t>
            </a:r>
          </a:p>
          <a:p>
            <a:r>
              <a:rPr lang="en-US" dirty="0"/>
              <a:t>            "name": "</a:t>
            </a:r>
            <a:r>
              <a:rPr lang="en-US" dirty="0" err="1"/>
              <a:t>get_weather</a:t>
            </a:r>
            <a:r>
              <a:rPr lang="en-US" dirty="0"/>
              <a:t>",</a:t>
            </a:r>
          </a:p>
          <a:p>
            <a:r>
              <a:rPr lang="en-US" dirty="0"/>
              <a:t>            "description": "Get the current weather for a given city.",</a:t>
            </a:r>
          </a:p>
          <a:p>
            <a:r>
              <a:rPr lang="en-US" dirty="0"/>
              <a:t>            "parameters": {</a:t>
            </a:r>
          </a:p>
          <a:p>
            <a:r>
              <a:rPr lang="en-US" dirty="0"/>
              <a:t>                "type": "object",</a:t>
            </a:r>
          </a:p>
          <a:p>
            <a:r>
              <a:rPr lang="en-US" dirty="0"/>
              <a:t>                "properties": {</a:t>
            </a:r>
          </a:p>
          <a:p>
            <a:r>
              <a:rPr lang="en-US" dirty="0"/>
              <a:t>                    "location": {</a:t>
            </a:r>
          </a:p>
          <a:p>
            <a:r>
              <a:rPr lang="en-US" dirty="0"/>
              <a:t>                        "type": "string",</a:t>
            </a:r>
          </a:p>
          <a:p>
            <a:r>
              <a:rPr lang="en-US" dirty="0"/>
              <a:t>                        "description": "Name of the city (e.g., Paris, London)."</a:t>
            </a:r>
          </a:p>
          <a:p>
            <a:r>
              <a:rPr lang="en-US" dirty="0"/>
              <a:t>                    }</a:t>
            </a:r>
          </a:p>
          <a:p>
            <a:r>
              <a:rPr lang="en-US" dirty="0"/>
              <a:t>                },</a:t>
            </a:r>
          </a:p>
          <a:p>
            <a:r>
              <a:rPr lang="en-US" dirty="0"/>
              <a:t>                "required": ["location"]</a:t>
            </a:r>
          </a:p>
          <a:p>
            <a:r>
              <a:rPr lang="en-US" dirty="0"/>
              <a:t>            }</a:t>
            </a:r>
          </a:p>
          <a:p>
            <a:r>
              <a:rPr lang="en-US" dirty="0"/>
              <a:t>        }</a:t>
            </a:r>
          </a:p>
          <a:p>
            <a:r>
              <a:rPr lang="en-US" dirty="0"/>
              <a:t>    }</a:t>
            </a:r>
          </a:p>
          <a:p>
            <a:r>
              <a:rPr lang="en-US" dirty="0"/>
              <a:t>]</a:t>
            </a:r>
          </a:p>
          <a:p>
            <a:endParaRPr lang="en-GB" dirty="0"/>
          </a:p>
        </p:txBody>
      </p:sp>
      <p:sp>
        <p:nvSpPr>
          <p:cNvPr id="4" name="TextBox 3">
            <a:extLst>
              <a:ext uri="{FF2B5EF4-FFF2-40B4-BE49-F238E27FC236}">
                <a16:creationId xmlns:a16="http://schemas.microsoft.com/office/drawing/2014/main" id="{5580942B-4563-C982-765C-DF708DB29C5D}"/>
              </a:ext>
            </a:extLst>
          </p:cNvPr>
          <p:cNvSpPr txBox="1"/>
          <p:nvPr/>
        </p:nvSpPr>
        <p:spPr>
          <a:xfrm>
            <a:off x="5870308" y="2561716"/>
            <a:ext cx="5242095" cy="646331"/>
          </a:xfrm>
          <a:prstGeom prst="rect">
            <a:avLst/>
          </a:prstGeom>
          <a:solidFill>
            <a:schemeClr val="accent4">
              <a:lumMod val="20000"/>
              <a:lumOff val="80000"/>
            </a:schemeClr>
          </a:solidFill>
        </p:spPr>
        <p:txBody>
          <a:bodyPr wrap="square" rtlCol="0">
            <a:spAutoFit/>
          </a:bodyPr>
          <a:lstStyle/>
          <a:p>
            <a:r>
              <a:rPr lang="en-US" dirty="0"/>
              <a:t>This schema tells the LLM what this tool does and what parameters it expects</a:t>
            </a:r>
            <a:endParaRPr lang="en-GB" dirty="0"/>
          </a:p>
        </p:txBody>
      </p:sp>
    </p:spTree>
    <p:extLst>
      <p:ext uri="{BB962C8B-B14F-4D97-AF65-F5344CB8AC3E}">
        <p14:creationId xmlns:p14="http://schemas.microsoft.com/office/powerpoint/2010/main" val="6002084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92E1A-1444-A0CE-F6A2-BD02DABBDB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5442F4-0025-0B00-C397-69BAE7AE322E}"/>
              </a:ext>
            </a:extLst>
          </p:cNvPr>
          <p:cNvSpPr>
            <a:spLocks noGrp="1"/>
          </p:cNvSpPr>
          <p:nvPr>
            <p:ph type="title"/>
          </p:nvPr>
        </p:nvSpPr>
        <p:spPr/>
        <p:txBody>
          <a:bodyPr/>
          <a:lstStyle/>
          <a:p>
            <a:r>
              <a:rPr lang="en-IN" dirty="0"/>
              <a:t>How to Define Tools</a:t>
            </a:r>
            <a:endParaRPr lang="en-GB" dirty="0"/>
          </a:p>
        </p:txBody>
      </p:sp>
      <p:sp>
        <p:nvSpPr>
          <p:cNvPr id="3" name="Content Placeholder 2">
            <a:extLst>
              <a:ext uri="{FF2B5EF4-FFF2-40B4-BE49-F238E27FC236}">
                <a16:creationId xmlns:a16="http://schemas.microsoft.com/office/drawing/2014/main" id="{6272FE36-5F54-A86A-8EAE-154CD84C1D5C}"/>
              </a:ext>
            </a:extLst>
          </p:cNvPr>
          <p:cNvSpPr>
            <a:spLocks noGrp="1"/>
          </p:cNvSpPr>
          <p:nvPr>
            <p:ph idx="1"/>
          </p:nvPr>
        </p:nvSpPr>
        <p:spPr/>
        <p:txBody>
          <a:bodyPr>
            <a:normAutofit fontScale="77500" lnSpcReduction="20000"/>
          </a:bodyPr>
          <a:lstStyle/>
          <a:p>
            <a:r>
              <a:rPr lang="en-IN" dirty="0">
                <a:solidFill>
                  <a:srgbClr val="C00000"/>
                </a:solidFill>
              </a:rPr>
              <a:t>Step 3: Use OpenAI’s </a:t>
            </a:r>
            <a:r>
              <a:rPr lang="en-IN" dirty="0" err="1">
                <a:solidFill>
                  <a:srgbClr val="C00000"/>
                </a:solidFill>
              </a:rPr>
              <a:t>chat.completions.create</a:t>
            </a:r>
            <a:r>
              <a:rPr lang="en-IN" dirty="0">
                <a:solidFill>
                  <a:srgbClr val="C00000"/>
                </a:solidFill>
              </a:rPr>
              <a:t>() with the tool list</a:t>
            </a:r>
          </a:p>
          <a:p>
            <a:r>
              <a:rPr lang="en-IN" dirty="0"/>
              <a:t>from </a:t>
            </a:r>
            <a:r>
              <a:rPr lang="en-IN" dirty="0" err="1"/>
              <a:t>openai</a:t>
            </a:r>
            <a:r>
              <a:rPr lang="en-IN" dirty="0"/>
              <a:t> import OpenAI</a:t>
            </a:r>
          </a:p>
          <a:p>
            <a:r>
              <a:rPr lang="en-IN" dirty="0"/>
              <a:t>client = OpenAI()</a:t>
            </a:r>
          </a:p>
          <a:p>
            <a:endParaRPr lang="en-IN" dirty="0"/>
          </a:p>
          <a:p>
            <a:r>
              <a:rPr lang="en-IN" dirty="0"/>
              <a:t>messages = [{"role": "user", "content": "What is the weather in Paris?"}]</a:t>
            </a:r>
          </a:p>
          <a:p>
            <a:endParaRPr lang="en-IN" dirty="0"/>
          </a:p>
          <a:p>
            <a:r>
              <a:rPr lang="en-IN" dirty="0"/>
              <a:t>response = </a:t>
            </a:r>
            <a:r>
              <a:rPr lang="en-IN" dirty="0" err="1"/>
              <a:t>client.chat.completions.create</a:t>
            </a:r>
            <a:r>
              <a:rPr lang="en-IN" dirty="0"/>
              <a:t>(</a:t>
            </a:r>
          </a:p>
          <a:p>
            <a:r>
              <a:rPr lang="en-IN" dirty="0"/>
              <a:t>    model="gpt-4o",</a:t>
            </a:r>
          </a:p>
          <a:p>
            <a:r>
              <a:rPr lang="en-IN" dirty="0"/>
              <a:t>    messages=messages,</a:t>
            </a:r>
          </a:p>
          <a:p>
            <a:r>
              <a:rPr lang="en-IN" dirty="0"/>
              <a:t>    tools=tools,</a:t>
            </a:r>
          </a:p>
          <a:p>
            <a:r>
              <a:rPr lang="en-IN" dirty="0"/>
              <a:t>    </a:t>
            </a:r>
            <a:r>
              <a:rPr lang="en-IN" dirty="0" err="1"/>
              <a:t>tool_choice</a:t>
            </a:r>
            <a:r>
              <a:rPr lang="en-IN" dirty="0"/>
              <a:t>="auto"  # Let the model decide if/when to use tools</a:t>
            </a:r>
          </a:p>
          <a:p>
            <a:r>
              <a:rPr lang="en-IN" dirty="0"/>
              <a:t>)</a:t>
            </a:r>
          </a:p>
        </p:txBody>
      </p:sp>
    </p:spTree>
    <p:extLst>
      <p:ext uri="{BB962C8B-B14F-4D97-AF65-F5344CB8AC3E}">
        <p14:creationId xmlns:p14="http://schemas.microsoft.com/office/powerpoint/2010/main" val="30290139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44F5E-5F02-85E4-1F9A-2BADDBF313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B3F36C-F112-32D6-FF50-EAA00DAC6F4A}"/>
              </a:ext>
            </a:extLst>
          </p:cNvPr>
          <p:cNvSpPr>
            <a:spLocks noGrp="1"/>
          </p:cNvSpPr>
          <p:nvPr>
            <p:ph type="title"/>
          </p:nvPr>
        </p:nvSpPr>
        <p:spPr/>
        <p:txBody>
          <a:bodyPr/>
          <a:lstStyle/>
          <a:p>
            <a:r>
              <a:rPr lang="en-IN" dirty="0"/>
              <a:t>How to Define Tools</a:t>
            </a:r>
            <a:endParaRPr lang="en-GB" dirty="0"/>
          </a:p>
        </p:txBody>
      </p:sp>
      <p:sp>
        <p:nvSpPr>
          <p:cNvPr id="3" name="Content Placeholder 2">
            <a:extLst>
              <a:ext uri="{FF2B5EF4-FFF2-40B4-BE49-F238E27FC236}">
                <a16:creationId xmlns:a16="http://schemas.microsoft.com/office/drawing/2014/main" id="{DDB3E01D-114A-4829-C63A-D75E200AE428}"/>
              </a:ext>
            </a:extLst>
          </p:cNvPr>
          <p:cNvSpPr>
            <a:spLocks noGrp="1"/>
          </p:cNvSpPr>
          <p:nvPr>
            <p:ph idx="1"/>
          </p:nvPr>
        </p:nvSpPr>
        <p:spPr/>
        <p:txBody>
          <a:bodyPr>
            <a:normAutofit fontScale="77500" lnSpcReduction="20000"/>
          </a:bodyPr>
          <a:lstStyle/>
          <a:p>
            <a:r>
              <a:rPr lang="en-IN" dirty="0">
                <a:solidFill>
                  <a:srgbClr val="C00000"/>
                </a:solidFill>
              </a:rPr>
              <a:t>Step 4: Detect tool call and execute the tool (i.e. Check if the model wants to use a tool)</a:t>
            </a:r>
          </a:p>
          <a:p>
            <a:r>
              <a:rPr lang="en-IN" dirty="0" err="1"/>
              <a:t>tool_call</a:t>
            </a:r>
            <a:r>
              <a:rPr lang="en-IN" dirty="0"/>
              <a:t> = </a:t>
            </a:r>
            <a:r>
              <a:rPr lang="en-IN" dirty="0" err="1"/>
              <a:t>response.choices</a:t>
            </a:r>
            <a:r>
              <a:rPr lang="en-IN" dirty="0"/>
              <a:t>[0].</a:t>
            </a:r>
            <a:r>
              <a:rPr lang="en-IN" dirty="0" err="1"/>
              <a:t>message.tool_calls</a:t>
            </a:r>
            <a:r>
              <a:rPr lang="en-IN" dirty="0"/>
              <a:t>[0]</a:t>
            </a:r>
          </a:p>
          <a:p>
            <a:r>
              <a:rPr lang="en-IN" dirty="0" err="1"/>
              <a:t>tool_name</a:t>
            </a:r>
            <a:r>
              <a:rPr lang="en-IN" dirty="0"/>
              <a:t> = tool_call.function.name</a:t>
            </a:r>
          </a:p>
          <a:p>
            <a:r>
              <a:rPr lang="en-IN" dirty="0" err="1"/>
              <a:t>tool_args</a:t>
            </a:r>
            <a:r>
              <a:rPr lang="en-IN" dirty="0"/>
              <a:t> = </a:t>
            </a:r>
            <a:r>
              <a:rPr lang="en-IN" dirty="0" err="1"/>
              <a:t>tool_call.function.arguments</a:t>
            </a:r>
            <a:r>
              <a:rPr lang="en-IN" dirty="0"/>
              <a:t>  # JSON string</a:t>
            </a:r>
          </a:p>
          <a:p>
            <a:endParaRPr lang="en-IN" dirty="0"/>
          </a:p>
          <a:p>
            <a:r>
              <a:rPr lang="en-IN" dirty="0"/>
              <a:t>import </a:t>
            </a:r>
            <a:r>
              <a:rPr lang="en-IN" dirty="0" err="1"/>
              <a:t>json</a:t>
            </a:r>
            <a:endParaRPr lang="en-IN" dirty="0"/>
          </a:p>
          <a:p>
            <a:r>
              <a:rPr lang="en-IN" dirty="0" err="1"/>
              <a:t>parsed_args</a:t>
            </a:r>
            <a:r>
              <a:rPr lang="en-IN" dirty="0"/>
              <a:t> = </a:t>
            </a:r>
            <a:r>
              <a:rPr lang="en-IN" dirty="0" err="1"/>
              <a:t>json.loads</a:t>
            </a:r>
            <a:r>
              <a:rPr lang="en-IN" dirty="0"/>
              <a:t>(</a:t>
            </a:r>
            <a:r>
              <a:rPr lang="en-IN" dirty="0" err="1"/>
              <a:t>tool_args</a:t>
            </a:r>
            <a:r>
              <a:rPr lang="en-IN" dirty="0"/>
              <a:t>)</a:t>
            </a:r>
          </a:p>
          <a:p>
            <a:endParaRPr lang="en-IN" dirty="0"/>
          </a:p>
          <a:p>
            <a:r>
              <a:rPr lang="en-IN" dirty="0"/>
              <a:t># Call the tool</a:t>
            </a:r>
          </a:p>
          <a:p>
            <a:r>
              <a:rPr lang="en-IN" dirty="0"/>
              <a:t>if </a:t>
            </a:r>
            <a:r>
              <a:rPr lang="en-IN" dirty="0" err="1"/>
              <a:t>tool_name</a:t>
            </a:r>
            <a:r>
              <a:rPr lang="en-IN" dirty="0"/>
              <a:t> == "</a:t>
            </a:r>
            <a:r>
              <a:rPr lang="en-IN" dirty="0" err="1"/>
              <a:t>get_weather</a:t>
            </a:r>
            <a:r>
              <a:rPr lang="en-IN" dirty="0"/>
              <a:t>":</a:t>
            </a:r>
          </a:p>
          <a:p>
            <a:r>
              <a:rPr lang="en-IN" dirty="0"/>
              <a:t>    </a:t>
            </a:r>
            <a:r>
              <a:rPr lang="en-IN" dirty="0" err="1"/>
              <a:t>tool_output</a:t>
            </a:r>
            <a:r>
              <a:rPr lang="en-IN" dirty="0"/>
              <a:t> = </a:t>
            </a:r>
            <a:r>
              <a:rPr lang="en-IN" dirty="0" err="1"/>
              <a:t>get_weather</a:t>
            </a:r>
            <a:r>
              <a:rPr lang="en-IN" dirty="0"/>
              <a:t>(**</a:t>
            </a:r>
            <a:r>
              <a:rPr lang="en-IN" dirty="0" err="1"/>
              <a:t>parsed_args</a:t>
            </a:r>
            <a:r>
              <a:rPr lang="en-IN" dirty="0"/>
              <a:t>)</a:t>
            </a:r>
          </a:p>
          <a:p>
            <a:endParaRPr lang="en-IN" dirty="0"/>
          </a:p>
        </p:txBody>
      </p:sp>
    </p:spTree>
    <p:extLst>
      <p:ext uri="{BB962C8B-B14F-4D97-AF65-F5344CB8AC3E}">
        <p14:creationId xmlns:p14="http://schemas.microsoft.com/office/powerpoint/2010/main" val="30174795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298CD-C2E4-2A37-E71B-A5420D5EEB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CE43C8-ADAB-85BD-3D84-13542B61DA7B}"/>
              </a:ext>
            </a:extLst>
          </p:cNvPr>
          <p:cNvSpPr>
            <a:spLocks noGrp="1"/>
          </p:cNvSpPr>
          <p:nvPr>
            <p:ph type="title"/>
          </p:nvPr>
        </p:nvSpPr>
        <p:spPr/>
        <p:txBody>
          <a:bodyPr/>
          <a:lstStyle/>
          <a:p>
            <a:r>
              <a:rPr lang="en-IN" dirty="0"/>
              <a:t>How to Define Tools</a:t>
            </a:r>
            <a:endParaRPr lang="en-GB" dirty="0"/>
          </a:p>
        </p:txBody>
      </p:sp>
      <p:sp>
        <p:nvSpPr>
          <p:cNvPr id="3" name="Content Placeholder 2">
            <a:extLst>
              <a:ext uri="{FF2B5EF4-FFF2-40B4-BE49-F238E27FC236}">
                <a16:creationId xmlns:a16="http://schemas.microsoft.com/office/drawing/2014/main" id="{D65AEE8E-028E-C8BC-D839-9668A310BFE4}"/>
              </a:ext>
            </a:extLst>
          </p:cNvPr>
          <p:cNvSpPr>
            <a:spLocks noGrp="1"/>
          </p:cNvSpPr>
          <p:nvPr>
            <p:ph idx="1"/>
          </p:nvPr>
        </p:nvSpPr>
        <p:spPr/>
        <p:txBody>
          <a:bodyPr>
            <a:normAutofit fontScale="47500" lnSpcReduction="20000"/>
          </a:bodyPr>
          <a:lstStyle/>
          <a:p>
            <a:r>
              <a:rPr lang="en-IN" dirty="0">
                <a:solidFill>
                  <a:srgbClr val="C00000"/>
                </a:solidFill>
              </a:rPr>
              <a:t>Step 5: Send the tool’s response back to the LLM</a:t>
            </a:r>
          </a:p>
          <a:p>
            <a:r>
              <a:rPr lang="en-IN" dirty="0" err="1"/>
              <a:t>messages.append</a:t>
            </a:r>
            <a:r>
              <a:rPr lang="en-IN" dirty="0"/>
              <a:t>(</a:t>
            </a:r>
            <a:r>
              <a:rPr lang="en-IN" dirty="0" err="1"/>
              <a:t>response.choices</a:t>
            </a:r>
            <a:r>
              <a:rPr lang="en-IN" dirty="0"/>
              <a:t>[0].message)  # Original LLM request</a:t>
            </a:r>
          </a:p>
          <a:p>
            <a:r>
              <a:rPr lang="en-IN" dirty="0" err="1"/>
              <a:t>messages.append</a:t>
            </a:r>
            <a:r>
              <a:rPr lang="en-IN" dirty="0"/>
              <a:t>({</a:t>
            </a:r>
          </a:p>
          <a:p>
            <a:r>
              <a:rPr lang="en-IN" dirty="0"/>
              <a:t>    "role": "tool",</a:t>
            </a:r>
          </a:p>
          <a:p>
            <a:r>
              <a:rPr lang="en-IN" dirty="0"/>
              <a:t>    "</a:t>
            </a:r>
            <a:r>
              <a:rPr lang="en-IN" dirty="0" err="1"/>
              <a:t>tool_call_id</a:t>
            </a:r>
            <a:r>
              <a:rPr lang="en-IN" dirty="0"/>
              <a:t>": tool_call.id,</a:t>
            </a:r>
          </a:p>
          <a:p>
            <a:r>
              <a:rPr lang="en-IN" dirty="0"/>
              <a:t>    "name": </a:t>
            </a:r>
            <a:r>
              <a:rPr lang="en-IN" dirty="0" err="1"/>
              <a:t>tool_name</a:t>
            </a:r>
            <a:r>
              <a:rPr lang="en-IN" dirty="0"/>
              <a:t>,</a:t>
            </a:r>
          </a:p>
          <a:p>
            <a:r>
              <a:rPr lang="en-IN" dirty="0"/>
              <a:t>    "content": </a:t>
            </a:r>
            <a:r>
              <a:rPr lang="en-IN" dirty="0" err="1"/>
              <a:t>tool_output</a:t>
            </a:r>
            <a:endParaRPr lang="en-IN" dirty="0"/>
          </a:p>
          <a:p>
            <a:r>
              <a:rPr lang="en-IN" dirty="0"/>
              <a:t>})</a:t>
            </a:r>
          </a:p>
          <a:p>
            <a:endParaRPr lang="en-IN" dirty="0"/>
          </a:p>
          <a:p>
            <a:r>
              <a:rPr lang="en-IN" dirty="0"/>
              <a:t># Ask the LLM to respond again with final output</a:t>
            </a:r>
          </a:p>
          <a:p>
            <a:r>
              <a:rPr lang="en-IN" dirty="0" err="1"/>
              <a:t>final_response</a:t>
            </a:r>
            <a:r>
              <a:rPr lang="en-IN" dirty="0"/>
              <a:t> = </a:t>
            </a:r>
            <a:r>
              <a:rPr lang="en-IN" dirty="0" err="1"/>
              <a:t>client.chat.completions.create</a:t>
            </a:r>
            <a:r>
              <a:rPr lang="en-IN" dirty="0"/>
              <a:t>(</a:t>
            </a:r>
          </a:p>
          <a:p>
            <a:r>
              <a:rPr lang="en-IN" dirty="0"/>
              <a:t>    model="gpt-4o",</a:t>
            </a:r>
          </a:p>
          <a:p>
            <a:r>
              <a:rPr lang="en-IN" dirty="0"/>
              <a:t>    messages=messages</a:t>
            </a:r>
          </a:p>
          <a:p>
            <a:r>
              <a:rPr lang="en-IN" dirty="0"/>
              <a:t>)</a:t>
            </a:r>
          </a:p>
          <a:p>
            <a:endParaRPr lang="en-IN" dirty="0"/>
          </a:p>
          <a:p>
            <a:r>
              <a:rPr lang="en-IN" dirty="0"/>
              <a:t>print(</a:t>
            </a:r>
            <a:r>
              <a:rPr lang="en-IN" dirty="0" err="1"/>
              <a:t>final_response.choices</a:t>
            </a:r>
            <a:r>
              <a:rPr lang="en-IN" dirty="0"/>
              <a:t>[0].</a:t>
            </a:r>
            <a:r>
              <a:rPr lang="en-IN" dirty="0" err="1"/>
              <a:t>message.content</a:t>
            </a:r>
            <a:r>
              <a:rPr lang="en-IN" dirty="0"/>
              <a:t>)</a:t>
            </a:r>
          </a:p>
        </p:txBody>
      </p:sp>
    </p:spTree>
    <p:extLst>
      <p:ext uri="{BB962C8B-B14F-4D97-AF65-F5344CB8AC3E}">
        <p14:creationId xmlns:p14="http://schemas.microsoft.com/office/powerpoint/2010/main" val="9627188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B9EEF-0840-7186-ACA2-891C9900A4DF}"/>
              </a:ext>
            </a:extLst>
          </p:cNvPr>
          <p:cNvSpPr>
            <a:spLocks noGrp="1"/>
          </p:cNvSpPr>
          <p:nvPr>
            <p:ph type="title"/>
          </p:nvPr>
        </p:nvSpPr>
        <p:spPr/>
        <p:txBody>
          <a:bodyPr/>
          <a:lstStyle/>
          <a:p>
            <a:r>
              <a:rPr lang="en-IN" dirty="0"/>
              <a:t>Explanation</a:t>
            </a:r>
            <a:endParaRPr lang="en-GB" dirty="0"/>
          </a:p>
        </p:txBody>
      </p:sp>
      <p:sp>
        <p:nvSpPr>
          <p:cNvPr id="3" name="Content Placeholder 2">
            <a:extLst>
              <a:ext uri="{FF2B5EF4-FFF2-40B4-BE49-F238E27FC236}">
                <a16:creationId xmlns:a16="http://schemas.microsoft.com/office/drawing/2014/main" id="{23460883-6567-CA21-F9B7-A0EF95BBC493}"/>
              </a:ext>
            </a:extLst>
          </p:cNvPr>
          <p:cNvSpPr>
            <a:spLocks noGrp="1"/>
          </p:cNvSpPr>
          <p:nvPr>
            <p:ph idx="1"/>
          </p:nvPr>
        </p:nvSpPr>
        <p:spPr/>
        <p:txBody>
          <a:bodyPr/>
          <a:lstStyle/>
          <a:p>
            <a:endParaRPr lang="en-GB"/>
          </a:p>
        </p:txBody>
      </p:sp>
      <p:sp>
        <p:nvSpPr>
          <p:cNvPr id="4" name="TextBox 3">
            <a:extLst>
              <a:ext uri="{FF2B5EF4-FFF2-40B4-BE49-F238E27FC236}">
                <a16:creationId xmlns:a16="http://schemas.microsoft.com/office/drawing/2014/main" id="{B607AAA5-6A2D-2A95-B756-25EBEE5FF2A3}"/>
              </a:ext>
            </a:extLst>
          </p:cNvPr>
          <p:cNvSpPr txBox="1"/>
          <p:nvPr/>
        </p:nvSpPr>
        <p:spPr>
          <a:xfrm>
            <a:off x="642174" y="3124131"/>
            <a:ext cx="4111310" cy="2308324"/>
          </a:xfrm>
          <a:prstGeom prst="rect">
            <a:avLst/>
          </a:prstGeom>
          <a:solidFill>
            <a:schemeClr val="accent4">
              <a:lumMod val="20000"/>
              <a:lumOff val="80000"/>
            </a:schemeClr>
          </a:solidFill>
        </p:spPr>
        <p:txBody>
          <a:bodyPr wrap="square" rtlCol="0">
            <a:spAutoFit/>
          </a:bodyPr>
          <a:lstStyle/>
          <a:p>
            <a:r>
              <a:rPr lang="en-US" dirty="0"/>
              <a:t>def </a:t>
            </a:r>
            <a:r>
              <a:rPr lang="en-US" dirty="0" err="1">
                <a:solidFill>
                  <a:srgbClr val="FF0000"/>
                </a:solidFill>
              </a:rPr>
              <a:t>get_weather</a:t>
            </a:r>
            <a:r>
              <a:rPr lang="en-US" dirty="0"/>
              <a:t>(</a:t>
            </a:r>
            <a:r>
              <a:rPr lang="en-US" dirty="0">
                <a:solidFill>
                  <a:srgbClr val="7030A0"/>
                </a:solidFill>
              </a:rPr>
              <a:t>location: str</a:t>
            </a:r>
            <a:r>
              <a:rPr lang="en-US" dirty="0"/>
              <a:t>) -&gt; str:</a:t>
            </a:r>
          </a:p>
          <a:p>
            <a:r>
              <a:rPr lang="en-US" dirty="0"/>
              <a:t>    # We can call a real weather API here</a:t>
            </a:r>
          </a:p>
          <a:p>
            <a:r>
              <a:rPr lang="en-US" dirty="0"/>
              <a:t>    </a:t>
            </a:r>
            <a:r>
              <a:rPr lang="en-US" dirty="0" err="1"/>
              <a:t>dummy_weather</a:t>
            </a:r>
            <a:r>
              <a:rPr lang="en-US" dirty="0"/>
              <a:t> = {</a:t>
            </a:r>
          </a:p>
          <a:p>
            <a:r>
              <a:rPr lang="en-US" dirty="0"/>
              <a:t>        "Paris": "Sunny, 25°C",</a:t>
            </a:r>
          </a:p>
          <a:p>
            <a:r>
              <a:rPr lang="en-US" dirty="0"/>
              <a:t>        "London": "Cloudy, 18°C"</a:t>
            </a:r>
          </a:p>
          <a:p>
            <a:r>
              <a:rPr lang="en-US" dirty="0"/>
              <a:t>    }</a:t>
            </a:r>
          </a:p>
          <a:p>
            <a:r>
              <a:rPr lang="en-US" dirty="0"/>
              <a:t>return </a:t>
            </a:r>
            <a:r>
              <a:rPr lang="en-US" dirty="0" err="1"/>
              <a:t>dummy_weather.get</a:t>
            </a:r>
            <a:r>
              <a:rPr lang="en-US" dirty="0"/>
              <a:t>(location, "Weather data not available.")</a:t>
            </a:r>
          </a:p>
        </p:txBody>
      </p:sp>
      <p:sp>
        <p:nvSpPr>
          <p:cNvPr id="6" name="TextBox 5">
            <a:extLst>
              <a:ext uri="{FF2B5EF4-FFF2-40B4-BE49-F238E27FC236}">
                <a16:creationId xmlns:a16="http://schemas.microsoft.com/office/drawing/2014/main" id="{5EA1B7F2-F6D9-7E01-5A1C-0FFBA7AAEEE6}"/>
              </a:ext>
            </a:extLst>
          </p:cNvPr>
          <p:cNvSpPr txBox="1"/>
          <p:nvPr/>
        </p:nvSpPr>
        <p:spPr>
          <a:xfrm>
            <a:off x="4949510" y="683194"/>
            <a:ext cx="6760860" cy="5632311"/>
          </a:xfrm>
          <a:prstGeom prst="rect">
            <a:avLst/>
          </a:prstGeom>
          <a:solidFill>
            <a:schemeClr val="bg2">
              <a:lumMod val="90000"/>
            </a:schemeClr>
          </a:solidFill>
        </p:spPr>
        <p:txBody>
          <a:bodyPr wrap="square">
            <a:spAutoFit/>
          </a:bodyPr>
          <a:lstStyle/>
          <a:p>
            <a:r>
              <a:rPr lang="en-US" dirty="0"/>
              <a:t>tools = [</a:t>
            </a:r>
          </a:p>
          <a:p>
            <a:r>
              <a:rPr lang="en-US" dirty="0"/>
              <a:t>    {</a:t>
            </a:r>
          </a:p>
          <a:p>
            <a:r>
              <a:rPr lang="en-US" dirty="0"/>
              <a:t>        "type": "function",</a:t>
            </a:r>
          </a:p>
          <a:p>
            <a:r>
              <a:rPr lang="en-US" dirty="0"/>
              <a:t>        "function": {</a:t>
            </a:r>
          </a:p>
          <a:p>
            <a:r>
              <a:rPr lang="en-US" dirty="0"/>
              <a:t>            "name": "</a:t>
            </a:r>
            <a:r>
              <a:rPr lang="en-US" dirty="0" err="1">
                <a:solidFill>
                  <a:srgbClr val="FF0000"/>
                </a:solidFill>
              </a:rPr>
              <a:t>get_weather</a:t>
            </a:r>
            <a:r>
              <a:rPr lang="en-US" dirty="0"/>
              <a:t>",</a:t>
            </a:r>
          </a:p>
          <a:p>
            <a:r>
              <a:rPr lang="en-US" dirty="0"/>
              <a:t>            "description": "Get the current weather for a given city.",</a:t>
            </a:r>
          </a:p>
          <a:p>
            <a:r>
              <a:rPr lang="en-US" dirty="0"/>
              <a:t>            "parameters": {</a:t>
            </a:r>
          </a:p>
          <a:p>
            <a:r>
              <a:rPr lang="en-US" dirty="0"/>
              <a:t>                "type": "object",</a:t>
            </a:r>
          </a:p>
          <a:p>
            <a:r>
              <a:rPr lang="en-US" dirty="0"/>
              <a:t>                "properties": {</a:t>
            </a:r>
          </a:p>
          <a:p>
            <a:r>
              <a:rPr lang="en-US" dirty="0"/>
              <a:t>                    "</a:t>
            </a:r>
            <a:r>
              <a:rPr lang="en-US" dirty="0">
                <a:solidFill>
                  <a:srgbClr val="7030A0"/>
                </a:solidFill>
              </a:rPr>
              <a:t>location</a:t>
            </a:r>
            <a:r>
              <a:rPr lang="en-US" dirty="0"/>
              <a:t>": {</a:t>
            </a:r>
          </a:p>
          <a:p>
            <a:r>
              <a:rPr lang="en-US" dirty="0"/>
              <a:t>                        "type": "</a:t>
            </a:r>
            <a:r>
              <a:rPr lang="en-US" dirty="0">
                <a:solidFill>
                  <a:srgbClr val="7030A0"/>
                </a:solidFill>
              </a:rPr>
              <a:t>string</a:t>
            </a:r>
            <a:r>
              <a:rPr lang="en-US" dirty="0"/>
              <a:t>",</a:t>
            </a:r>
          </a:p>
          <a:p>
            <a:r>
              <a:rPr lang="en-US" dirty="0"/>
              <a:t>                        "description": "Name of the city (e.g., Paris, London)."</a:t>
            </a:r>
          </a:p>
          <a:p>
            <a:r>
              <a:rPr lang="en-US" dirty="0"/>
              <a:t>                    }</a:t>
            </a:r>
          </a:p>
          <a:p>
            <a:r>
              <a:rPr lang="en-US" dirty="0"/>
              <a:t>                },</a:t>
            </a:r>
          </a:p>
          <a:p>
            <a:r>
              <a:rPr lang="en-US" dirty="0"/>
              <a:t>                "required": ["location"]</a:t>
            </a:r>
          </a:p>
          <a:p>
            <a:r>
              <a:rPr lang="en-US" dirty="0"/>
              <a:t>            }</a:t>
            </a:r>
          </a:p>
          <a:p>
            <a:r>
              <a:rPr lang="en-US" dirty="0"/>
              <a:t>        }</a:t>
            </a:r>
          </a:p>
          <a:p>
            <a:r>
              <a:rPr lang="en-US" dirty="0"/>
              <a:t>    }</a:t>
            </a:r>
          </a:p>
          <a:p>
            <a:r>
              <a:rPr lang="en-US" dirty="0"/>
              <a:t>]</a:t>
            </a:r>
          </a:p>
          <a:p>
            <a:endParaRPr lang="en-GB" dirty="0"/>
          </a:p>
        </p:txBody>
      </p:sp>
      <p:sp>
        <p:nvSpPr>
          <p:cNvPr id="7" name="TextBox 6">
            <a:extLst>
              <a:ext uri="{FF2B5EF4-FFF2-40B4-BE49-F238E27FC236}">
                <a16:creationId xmlns:a16="http://schemas.microsoft.com/office/drawing/2014/main" id="{25321FF6-5D68-2F8A-ECAC-A7ECB096CF44}"/>
              </a:ext>
            </a:extLst>
          </p:cNvPr>
          <p:cNvSpPr txBox="1"/>
          <p:nvPr/>
        </p:nvSpPr>
        <p:spPr>
          <a:xfrm>
            <a:off x="8899695" y="337204"/>
            <a:ext cx="2868841" cy="1569660"/>
          </a:xfrm>
          <a:prstGeom prst="rect">
            <a:avLst/>
          </a:prstGeom>
          <a:solidFill>
            <a:srgbClr val="FFFF00"/>
          </a:solidFill>
        </p:spPr>
        <p:txBody>
          <a:bodyPr wrap="square" rtlCol="0">
            <a:spAutoFit/>
          </a:bodyPr>
          <a:lstStyle/>
          <a:p>
            <a:r>
              <a:rPr lang="en-IN" sz="1600" dirty="0"/>
              <a:t>Meaning:</a:t>
            </a:r>
          </a:p>
          <a:p>
            <a:r>
              <a:rPr lang="en-IN" sz="1600" dirty="0"/>
              <a:t>Input that this function expects is a JSON object, such as:</a:t>
            </a:r>
          </a:p>
          <a:p>
            <a:r>
              <a:rPr lang="en-GB" sz="1600" dirty="0"/>
              <a:t>{</a:t>
            </a:r>
          </a:p>
          <a:p>
            <a:r>
              <a:rPr lang="en-GB" sz="1600" dirty="0"/>
              <a:t>  "location": "Paris"</a:t>
            </a:r>
          </a:p>
          <a:p>
            <a:r>
              <a:rPr lang="en-GB" sz="1600" dirty="0"/>
              <a:t>}</a:t>
            </a:r>
          </a:p>
        </p:txBody>
      </p:sp>
      <p:cxnSp>
        <p:nvCxnSpPr>
          <p:cNvPr id="9" name="Straight Connector 8">
            <a:extLst>
              <a:ext uri="{FF2B5EF4-FFF2-40B4-BE49-F238E27FC236}">
                <a16:creationId xmlns:a16="http://schemas.microsoft.com/office/drawing/2014/main" id="{17608356-A6FE-EE09-7C80-D00850A324E7}"/>
              </a:ext>
            </a:extLst>
          </p:cNvPr>
          <p:cNvCxnSpPr/>
          <p:nvPr/>
        </p:nvCxnSpPr>
        <p:spPr>
          <a:xfrm>
            <a:off x="7524605" y="2785081"/>
            <a:ext cx="3748342"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BB09AFF-8412-FB6A-B98D-92672E8F16AB}"/>
              </a:ext>
            </a:extLst>
          </p:cNvPr>
          <p:cNvCxnSpPr/>
          <p:nvPr/>
        </p:nvCxnSpPr>
        <p:spPr>
          <a:xfrm flipV="1">
            <a:off x="11265966" y="1535634"/>
            <a:ext cx="0" cy="1249447"/>
          </a:xfrm>
          <a:prstGeom prst="straightConnector1">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058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C956-CA8D-E3BE-BA35-F8BBCD6186D6}"/>
              </a:ext>
            </a:extLst>
          </p:cNvPr>
          <p:cNvSpPr>
            <a:spLocks noGrp="1"/>
          </p:cNvSpPr>
          <p:nvPr>
            <p:ph type="title"/>
          </p:nvPr>
        </p:nvSpPr>
        <p:spPr/>
        <p:txBody>
          <a:bodyPr/>
          <a:lstStyle/>
          <a:p>
            <a:r>
              <a:rPr lang="en-IN" dirty="0"/>
              <a:t>Agentic AI</a:t>
            </a:r>
            <a:endParaRPr lang="en-GB" dirty="0"/>
          </a:p>
        </p:txBody>
      </p:sp>
      <p:sp>
        <p:nvSpPr>
          <p:cNvPr id="3" name="Content Placeholder 2">
            <a:extLst>
              <a:ext uri="{FF2B5EF4-FFF2-40B4-BE49-F238E27FC236}">
                <a16:creationId xmlns:a16="http://schemas.microsoft.com/office/drawing/2014/main" id="{2E712DDE-525B-901F-1C56-598D8068A12E}"/>
              </a:ext>
            </a:extLst>
          </p:cNvPr>
          <p:cNvSpPr>
            <a:spLocks noGrp="1"/>
          </p:cNvSpPr>
          <p:nvPr>
            <p:ph idx="1"/>
          </p:nvPr>
        </p:nvSpPr>
        <p:spPr/>
        <p:txBody>
          <a:bodyPr>
            <a:normAutofit fontScale="92500" lnSpcReduction="20000"/>
          </a:bodyPr>
          <a:lstStyle/>
          <a:p>
            <a:r>
              <a:rPr lang="en-IN" dirty="0"/>
              <a:t>First AI wave: Machines were </a:t>
            </a:r>
            <a:r>
              <a:rPr lang="en-IN" i="1" dirty="0"/>
              <a:t>learning from us</a:t>
            </a:r>
          </a:p>
          <a:p>
            <a:r>
              <a:rPr lang="en-IN" dirty="0"/>
              <a:t>Next wave: Machines are </a:t>
            </a:r>
            <a:r>
              <a:rPr lang="en-IN" i="1" dirty="0"/>
              <a:t>acting for us</a:t>
            </a:r>
            <a:endParaRPr lang="en-IN" dirty="0"/>
          </a:p>
          <a:p>
            <a:r>
              <a:rPr lang="en-IN" dirty="0"/>
              <a:t>Result: Software is not just </a:t>
            </a:r>
            <a:r>
              <a:rPr lang="en-IN" i="1" dirty="0"/>
              <a:t>reactive</a:t>
            </a:r>
            <a:r>
              <a:rPr lang="en-IN" dirty="0"/>
              <a:t>, but it is </a:t>
            </a:r>
            <a:r>
              <a:rPr lang="en-IN" i="1" dirty="0"/>
              <a:t>proactive</a:t>
            </a:r>
          </a:p>
          <a:p>
            <a:pPr lvl="1"/>
            <a:r>
              <a:rPr lang="en-GB" dirty="0"/>
              <a:t>Can take initiatives, make decisions, complete complex workflows seamlessly</a:t>
            </a:r>
          </a:p>
          <a:p>
            <a:r>
              <a:rPr lang="en-GB" b="1" dirty="0"/>
              <a:t>Agentic AI</a:t>
            </a:r>
            <a:r>
              <a:rPr lang="en-GB" dirty="0"/>
              <a:t>: Software that does not wait for the user’s command – It knows its goal</a:t>
            </a:r>
          </a:p>
          <a:p>
            <a:r>
              <a:rPr lang="en-GB" dirty="0"/>
              <a:t>Agentic AI software takes steps to go there</a:t>
            </a:r>
          </a:p>
          <a:p>
            <a:pPr lvl="1"/>
            <a:r>
              <a:rPr lang="en-GB" dirty="0"/>
              <a:t>Call API</a:t>
            </a:r>
          </a:p>
          <a:p>
            <a:pPr lvl="1"/>
            <a:r>
              <a:rPr lang="en-GB" dirty="0"/>
              <a:t>Pull data</a:t>
            </a:r>
          </a:p>
          <a:p>
            <a:pPr lvl="1"/>
            <a:r>
              <a:rPr lang="en-GB" dirty="0"/>
              <a:t>Send email</a:t>
            </a:r>
          </a:p>
          <a:p>
            <a:pPr lvl="1"/>
            <a:r>
              <a:rPr lang="en-GB" dirty="0"/>
              <a:t>Write code</a:t>
            </a:r>
          </a:p>
          <a:p>
            <a:pPr lvl="1"/>
            <a:r>
              <a:rPr lang="en-GB" dirty="0"/>
              <a:t>Check its own work</a:t>
            </a:r>
          </a:p>
        </p:txBody>
      </p:sp>
      <p:sp>
        <p:nvSpPr>
          <p:cNvPr id="4" name="TextBox 3">
            <a:extLst>
              <a:ext uri="{FF2B5EF4-FFF2-40B4-BE49-F238E27FC236}">
                <a16:creationId xmlns:a16="http://schemas.microsoft.com/office/drawing/2014/main" id="{4EA512CA-7398-92D7-A94A-77582EEAC996}"/>
              </a:ext>
            </a:extLst>
          </p:cNvPr>
          <p:cNvSpPr txBox="1"/>
          <p:nvPr/>
        </p:nvSpPr>
        <p:spPr>
          <a:xfrm>
            <a:off x="7496684" y="954797"/>
            <a:ext cx="1612415" cy="369332"/>
          </a:xfrm>
          <a:prstGeom prst="rect">
            <a:avLst/>
          </a:prstGeom>
          <a:solidFill>
            <a:srgbClr val="FFFF00"/>
          </a:solidFill>
        </p:spPr>
        <p:txBody>
          <a:bodyPr wrap="square" rtlCol="0">
            <a:spAutoFit/>
          </a:bodyPr>
          <a:lstStyle/>
          <a:p>
            <a:pPr algn="ctr"/>
            <a:r>
              <a:rPr lang="en-IN" b="1" dirty="0">
                <a:solidFill>
                  <a:srgbClr val="FF0000"/>
                </a:solidFill>
              </a:rPr>
              <a:t>Reactive</a:t>
            </a:r>
            <a:endParaRPr lang="en-GB" b="1" dirty="0">
              <a:solidFill>
                <a:srgbClr val="FF0000"/>
              </a:solidFill>
            </a:endParaRPr>
          </a:p>
        </p:txBody>
      </p:sp>
      <p:sp>
        <p:nvSpPr>
          <p:cNvPr id="5" name="TextBox 4">
            <a:extLst>
              <a:ext uri="{FF2B5EF4-FFF2-40B4-BE49-F238E27FC236}">
                <a16:creationId xmlns:a16="http://schemas.microsoft.com/office/drawing/2014/main" id="{8468F1C0-576B-0F11-E435-0B4570102C5C}"/>
              </a:ext>
            </a:extLst>
          </p:cNvPr>
          <p:cNvSpPr txBox="1"/>
          <p:nvPr/>
        </p:nvSpPr>
        <p:spPr>
          <a:xfrm>
            <a:off x="10287582" y="954797"/>
            <a:ext cx="1612415" cy="369332"/>
          </a:xfrm>
          <a:prstGeom prst="rect">
            <a:avLst/>
          </a:prstGeom>
          <a:solidFill>
            <a:srgbClr val="FFFF00"/>
          </a:solidFill>
        </p:spPr>
        <p:txBody>
          <a:bodyPr wrap="square" rtlCol="0">
            <a:spAutoFit/>
          </a:bodyPr>
          <a:lstStyle/>
          <a:p>
            <a:pPr algn="ctr"/>
            <a:r>
              <a:rPr lang="en-IN" b="1" dirty="0">
                <a:solidFill>
                  <a:srgbClr val="FF0000"/>
                </a:solidFill>
              </a:rPr>
              <a:t>Proactive</a:t>
            </a:r>
            <a:endParaRPr lang="en-GB" b="1" dirty="0">
              <a:solidFill>
                <a:srgbClr val="FF0000"/>
              </a:solidFill>
            </a:endParaRPr>
          </a:p>
        </p:txBody>
      </p:sp>
      <p:sp>
        <p:nvSpPr>
          <p:cNvPr id="6" name="Arrow: Striped Right 5">
            <a:extLst>
              <a:ext uri="{FF2B5EF4-FFF2-40B4-BE49-F238E27FC236}">
                <a16:creationId xmlns:a16="http://schemas.microsoft.com/office/drawing/2014/main" id="{8E68B433-8F74-6B74-C263-77B8A7382E11}"/>
              </a:ext>
            </a:extLst>
          </p:cNvPr>
          <p:cNvSpPr/>
          <p:nvPr/>
        </p:nvSpPr>
        <p:spPr>
          <a:xfrm>
            <a:off x="9359803" y="1027906"/>
            <a:ext cx="677074" cy="296223"/>
          </a:xfrm>
          <a:prstGeom prst="stripedRightArrow">
            <a:avLst/>
          </a:prstGeom>
          <a:solidFill>
            <a:srgbClr val="7030A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2BB777E3-C2E0-A0E7-C733-A505F19E68C5}"/>
              </a:ext>
            </a:extLst>
          </p:cNvPr>
          <p:cNvSpPr txBox="1"/>
          <p:nvPr/>
        </p:nvSpPr>
        <p:spPr>
          <a:xfrm>
            <a:off x="7496684" y="438741"/>
            <a:ext cx="1612415" cy="369332"/>
          </a:xfrm>
          <a:prstGeom prst="rect">
            <a:avLst/>
          </a:prstGeom>
          <a:solidFill>
            <a:schemeClr val="accent2">
              <a:lumMod val="50000"/>
            </a:schemeClr>
          </a:solidFill>
        </p:spPr>
        <p:txBody>
          <a:bodyPr wrap="square" rtlCol="0">
            <a:spAutoFit/>
          </a:bodyPr>
          <a:lstStyle/>
          <a:p>
            <a:pPr algn="ctr"/>
            <a:r>
              <a:rPr lang="en-IN" b="1" dirty="0">
                <a:solidFill>
                  <a:schemeClr val="bg2"/>
                </a:solidFill>
              </a:rPr>
              <a:t>Traditional AI</a:t>
            </a:r>
            <a:endParaRPr lang="en-GB" b="1" dirty="0">
              <a:solidFill>
                <a:schemeClr val="bg2"/>
              </a:solidFill>
            </a:endParaRPr>
          </a:p>
        </p:txBody>
      </p:sp>
      <p:sp>
        <p:nvSpPr>
          <p:cNvPr id="8" name="TextBox 7">
            <a:extLst>
              <a:ext uri="{FF2B5EF4-FFF2-40B4-BE49-F238E27FC236}">
                <a16:creationId xmlns:a16="http://schemas.microsoft.com/office/drawing/2014/main" id="{B4110C54-D26F-33B6-28E0-C4E2CD819D11}"/>
              </a:ext>
            </a:extLst>
          </p:cNvPr>
          <p:cNvSpPr txBox="1"/>
          <p:nvPr/>
        </p:nvSpPr>
        <p:spPr>
          <a:xfrm>
            <a:off x="10287582" y="438741"/>
            <a:ext cx="1612415" cy="369332"/>
          </a:xfrm>
          <a:prstGeom prst="rect">
            <a:avLst/>
          </a:prstGeom>
          <a:solidFill>
            <a:schemeClr val="accent2">
              <a:lumMod val="50000"/>
            </a:schemeClr>
          </a:solidFill>
        </p:spPr>
        <p:txBody>
          <a:bodyPr wrap="square" rtlCol="0">
            <a:spAutoFit/>
          </a:bodyPr>
          <a:lstStyle/>
          <a:p>
            <a:pPr algn="ctr"/>
            <a:r>
              <a:rPr lang="en-IN" b="1" dirty="0">
                <a:solidFill>
                  <a:schemeClr val="bg2"/>
                </a:solidFill>
              </a:rPr>
              <a:t>Agentic AI</a:t>
            </a:r>
            <a:endParaRPr lang="en-GB" b="1" dirty="0">
              <a:solidFill>
                <a:schemeClr val="bg2"/>
              </a:solidFill>
            </a:endParaRPr>
          </a:p>
        </p:txBody>
      </p:sp>
      <p:pic>
        <p:nvPicPr>
          <p:cNvPr id="11" name="Picture 10">
            <a:extLst>
              <a:ext uri="{FF2B5EF4-FFF2-40B4-BE49-F238E27FC236}">
                <a16:creationId xmlns:a16="http://schemas.microsoft.com/office/drawing/2014/main" id="{2938D3E6-3B67-614C-DC96-DC5FB402AF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92395" y="1397697"/>
            <a:ext cx="1174455" cy="1027906"/>
          </a:xfrm>
          <a:prstGeom prst="rect">
            <a:avLst/>
          </a:prstGeom>
        </p:spPr>
      </p:pic>
      <p:pic>
        <p:nvPicPr>
          <p:cNvPr id="14" name="Picture 13">
            <a:extLst>
              <a:ext uri="{FF2B5EF4-FFF2-40B4-BE49-F238E27FC236}">
                <a16:creationId xmlns:a16="http://schemas.microsoft.com/office/drawing/2014/main" id="{4A040C32-DE0F-9AD8-A3A6-B7AA02978B6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287582" y="1540607"/>
            <a:ext cx="1697417" cy="954797"/>
          </a:xfrm>
          <a:prstGeom prst="rect">
            <a:avLst/>
          </a:prstGeom>
        </p:spPr>
      </p:pic>
    </p:spTree>
    <p:extLst>
      <p:ext uri="{BB962C8B-B14F-4D97-AF65-F5344CB8AC3E}">
        <p14:creationId xmlns:p14="http://schemas.microsoft.com/office/powerpoint/2010/main" val="22347165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D1F0F-6BBD-5AD8-EE06-5B825C888733}"/>
              </a:ext>
            </a:extLst>
          </p:cNvPr>
          <p:cNvSpPr>
            <a:spLocks noGrp="1"/>
          </p:cNvSpPr>
          <p:nvPr>
            <p:ph type="title"/>
          </p:nvPr>
        </p:nvSpPr>
        <p:spPr/>
        <p:txBody>
          <a:bodyPr/>
          <a:lstStyle/>
          <a:p>
            <a:r>
              <a:rPr lang="en-IN" dirty="0"/>
              <a:t>Using Tools in Our Application</a:t>
            </a:r>
            <a:endParaRPr lang="en-GB" dirty="0"/>
          </a:p>
        </p:txBody>
      </p:sp>
      <p:sp>
        <p:nvSpPr>
          <p:cNvPr id="3" name="Content Placeholder 2">
            <a:extLst>
              <a:ext uri="{FF2B5EF4-FFF2-40B4-BE49-F238E27FC236}">
                <a16:creationId xmlns:a16="http://schemas.microsoft.com/office/drawing/2014/main" id="{6C299332-4AB4-A5CA-C3F3-05C726CC5D26}"/>
              </a:ext>
            </a:extLst>
          </p:cNvPr>
          <p:cNvSpPr>
            <a:spLocks noGrp="1"/>
          </p:cNvSpPr>
          <p:nvPr>
            <p:ph idx="1"/>
          </p:nvPr>
        </p:nvSpPr>
        <p:spPr/>
        <p:txBody>
          <a:bodyPr>
            <a:normAutofit fontScale="77500" lnSpcReduction="20000"/>
          </a:bodyPr>
          <a:lstStyle/>
          <a:p>
            <a:r>
              <a:rPr lang="en-IN" dirty="0"/>
              <a:t>Code: </a:t>
            </a:r>
            <a:r>
              <a:rPr lang="en-US" dirty="0"/>
              <a:t>C:\code\agentic_ai\1_foundations\4_lab4.py</a:t>
            </a:r>
            <a:endParaRPr lang="en-IN" dirty="0"/>
          </a:p>
          <a:p>
            <a:r>
              <a:rPr lang="en-IN" dirty="0"/>
              <a:t>When users visit our website, we want them to be able to (1) Register their email id for receiving future updates/posts etc and (2) Record questions that our chatbot could not answer</a:t>
            </a:r>
          </a:p>
          <a:p>
            <a:r>
              <a:rPr lang="en-IN" dirty="0"/>
              <a:t>Paid tool to record such messages: pushover</a:t>
            </a:r>
          </a:p>
          <a:p>
            <a:r>
              <a:rPr lang="en-IN" dirty="0"/>
              <a:t>Open source alternative: ntfy.sh (Notify) … We will use this</a:t>
            </a:r>
          </a:p>
          <a:p>
            <a:pPr lvl="1"/>
            <a:r>
              <a:rPr lang="en-IN" dirty="0"/>
              <a:t>Install the </a:t>
            </a:r>
            <a:r>
              <a:rPr lang="en-IN" dirty="0" err="1"/>
              <a:t>ntfy</a:t>
            </a:r>
            <a:r>
              <a:rPr lang="en-IN" dirty="0"/>
              <a:t> app on our phone</a:t>
            </a:r>
          </a:p>
          <a:p>
            <a:pPr lvl="1"/>
            <a:r>
              <a:rPr lang="en-IN" dirty="0"/>
              <a:t>Subscribe to a topic: </a:t>
            </a:r>
            <a:r>
              <a:rPr lang="en-IN" dirty="0" err="1">
                <a:highlight>
                  <a:srgbClr val="FFFF00"/>
                </a:highlight>
              </a:rPr>
              <a:t>atulkahate</a:t>
            </a:r>
            <a:r>
              <a:rPr lang="en-IN" dirty="0" err="1"/>
              <a:t>_agentic_app</a:t>
            </a:r>
            <a:r>
              <a:rPr lang="en-IN" dirty="0"/>
              <a:t> (Replace with your name)</a:t>
            </a:r>
          </a:p>
          <a:p>
            <a:r>
              <a:rPr lang="en-IN" dirty="0"/>
              <a:t>Tools created</a:t>
            </a:r>
          </a:p>
          <a:p>
            <a:pPr lvl="1"/>
            <a:r>
              <a:rPr lang="en-GB" dirty="0" err="1"/>
              <a:t>record_user_details</a:t>
            </a:r>
            <a:r>
              <a:rPr lang="en-GB" dirty="0"/>
              <a:t>(): This function will take user’s id and email (whatever provided) and send a push notification to us using Notify</a:t>
            </a:r>
          </a:p>
          <a:p>
            <a:pPr lvl="1"/>
            <a:r>
              <a:rPr lang="en-GB" dirty="0" err="1"/>
              <a:t>record_unknown_question</a:t>
            </a:r>
            <a:r>
              <a:rPr lang="en-GB" dirty="0"/>
              <a:t>(): This function will take user’s unanswered question (because the LLM does not know the answer) and send a push notification to us using Notify</a:t>
            </a:r>
          </a:p>
          <a:p>
            <a:r>
              <a:rPr lang="en-GB" dirty="0"/>
              <a:t>To help LLM call these tools, we write </a:t>
            </a:r>
            <a:r>
              <a:rPr lang="en-US" dirty="0"/>
              <a:t>a function </a:t>
            </a:r>
            <a:r>
              <a:rPr lang="en-US" dirty="0" err="1"/>
              <a:t>handle_tool_calls</a:t>
            </a:r>
            <a:r>
              <a:rPr lang="en-US" dirty="0"/>
              <a:t>(</a:t>
            </a:r>
            <a:r>
              <a:rPr lang="en-US" dirty="0" err="1"/>
              <a:t>tool_calls</a:t>
            </a:r>
            <a:r>
              <a:rPr lang="en-US" dirty="0"/>
              <a:t>)</a:t>
            </a:r>
          </a:p>
          <a:p>
            <a:pPr lvl="1"/>
            <a:r>
              <a:rPr lang="en-US" dirty="0"/>
              <a:t>It finds which tool to call (because there are two tools), and calls it</a:t>
            </a:r>
          </a:p>
          <a:p>
            <a:endParaRPr lang="en-GB" dirty="0"/>
          </a:p>
          <a:p>
            <a:pPr lvl="1"/>
            <a:endParaRPr lang="en-GB" dirty="0"/>
          </a:p>
          <a:p>
            <a:pPr lvl="1"/>
            <a:endParaRPr lang="en-IN" dirty="0"/>
          </a:p>
          <a:p>
            <a:endParaRPr lang="en-GB" dirty="0"/>
          </a:p>
        </p:txBody>
      </p:sp>
    </p:spTree>
    <p:extLst>
      <p:ext uri="{BB962C8B-B14F-4D97-AF65-F5344CB8AC3E}">
        <p14:creationId xmlns:p14="http://schemas.microsoft.com/office/powerpoint/2010/main" val="26692690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4D522-A077-5DF1-6244-C25625E201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C67BA0-7F95-4E22-DAB8-6958CF3F6428}"/>
              </a:ext>
            </a:extLst>
          </p:cNvPr>
          <p:cNvSpPr>
            <a:spLocks noGrp="1"/>
          </p:cNvSpPr>
          <p:nvPr>
            <p:ph type="title"/>
          </p:nvPr>
        </p:nvSpPr>
        <p:spPr/>
        <p:txBody>
          <a:bodyPr/>
          <a:lstStyle/>
          <a:p>
            <a:r>
              <a:rPr lang="en-IN" dirty="0"/>
              <a:t>Tool Sample</a:t>
            </a:r>
            <a:endParaRPr lang="en-GB" dirty="0"/>
          </a:p>
        </p:txBody>
      </p:sp>
      <p:sp>
        <p:nvSpPr>
          <p:cNvPr id="3" name="Content Placeholder 2">
            <a:extLst>
              <a:ext uri="{FF2B5EF4-FFF2-40B4-BE49-F238E27FC236}">
                <a16:creationId xmlns:a16="http://schemas.microsoft.com/office/drawing/2014/main" id="{B881A34C-C0A5-4814-68B9-5CC95CBEAD37}"/>
              </a:ext>
            </a:extLst>
          </p:cNvPr>
          <p:cNvSpPr>
            <a:spLocks noGrp="1"/>
          </p:cNvSpPr>
          <p:nvPr>
            <p:ph idx="1"/>
          </p:nvPr>
        </p:nvSpPr>
        <p:spPr/>
        <p:txBody>
          <a:bodyPr>
            <a:normAutofit/>
          </a:bodyPr>
          <a:lstStyle/>
          <a:p>
            <a:endParaRPr lang="en-GB" dirty="0"/>
          </a:p>
        </p:txBody>
      </p:sp>
      <p:sp>
        <p:nvSpPr>
          <p:cNvPr id="4" name="TextBox 3">
            <a:extLst>
              <a:ext uri="{FF2B5EF4-FFF2-40B4-BE49-F238E27FC236}">
                <a16:creationId xmlns:a16="http://schemas.microsoft.com/office/drawing/2014/main" id="{F98A46FA-74E7-E68E-2294-779DBADC190F}"/>
              </a:ext>
            </a:extLst>
          </p:cNvPr>
          <p:cNvSpPr txBox="1"/>
          <p:nvPr/>
        </p:nvSpPr>
        <p:spPr>
          <a:xfrm>
            <a:off x="481631" y="1500732"/>
            <a:ext cx="3497055" cy="2031325"/>
          </a:xfrm>
          <a:prstGeom prst="rect">
            <a:avLst/>
          </a:prstGeom>
          <a:noFill/>
        </p:spPr>
        <p:txBody>
          <a:bodyPr wrap="square" rtlCol="0">
            <a:spAutoFit/>
          </a:bodyPr>
          <a:lstStyle/>
          <a:p>
            <a:r>
              <a:rPr lang="en-US" dirty="0"/>
              <a:t>def </a:t>
            </a:r>
            <a:r>
              <a:rPr lang="en-US" dirty="0" err="1"/>
              <a:t>record_user_details</a:t>
            </a:r>
            <a:r>
              <a:rPr lang="en-US" dirty="0"/>
              <a:t>(email, name="Name not provided", notes="not provided"):</a:t>
            </a:r>
          </a:p>
          <a:p>
            <a:r>
              <a:rPr lang="en-US" dirty="0"/>
              <a:t>    push(</a:t>
            </a:r>
            <a:r>
              <a:rPr lang="en-US" dirty="0" err="1"/>
              <a:t>f"Recording</a:t>
            </a:r>
            <a:r>
              <a:rPr lang="en-US" dirty="0"/>
              <a:t> interest from {name} with email {email} and notes {notes}")</a:t>
            </a:r>
          </a:p>
          <a:p>
            <a:r>
              <a:rPr lang="en-US" dirty="0"/>
              <a:t>    return {"recorded": "ok"}</a:t>
            </a:r>
            <a:endParaRPr lang="en-GB" dirty="0"/>
          </a:p>
        </p:txBody>
      </p:sp>
      <p:sp>
        <p:nvSpPr>
          <p:cNvPr id="5" name="TextBox 4">
            <a:extLst>
              <a:ext uri="{FF2B5EF4-FFF2-40B4-BE49-F238E27FC236}">
                <a16:creationId xmlns:a16="http://schemas.microsoft.com/office/drawing/2014/main" id="{0525ECE2-B86C-1603-9445-C16321E734EE}"/>
              </a:ext>
            </a:extLst>
          </p:cNvPr>
          <p:cNvSpPr txBox="1"/>
          <p:nvPr/>
        </p:nvSpPr>
        <p:spPr>
          <a:xfrm>
            <a:off x="4027548" y="950967"/>
            <a:ext cx="8836873" cy="5262979"/>
          </a:xfrm>
          <a:prstGeom prst="rect">
            <a:avLst/>
          </a:prstGeom>
          <a:noFill/>
        </p:spPr>
        <p:txBody>
          <a:bodyPr wrap="square" rtlCol="0">
            <a:spAutoFit/>
          </a:bodyPr>
          <a:lstStyle/>
          <a:p>
            <a:r>
              <a:rPr lang="en-US" sz="1400" dirty="0" err="1"/>
              <a:t>record_user_details_json</a:t>
            </a:r>
            <a:r>
              <a:rPr lang="en-US" sz="1400" dirty="0"/>
              <a:t> = {</a:t>
            </a:r>
          </a:p>
          <a:p>
            <a:r>
              <a:rPr lang="en-US" sz="1400" dirty="0"/>
              <a:t>    "name": "</a:t>
            </a:r>
            <a:r>
              <a:rPr lang="en-US" sz="1400" dirty="0" err="1"/>
              <a:t>record_user_details</a:t>
            </a:r>
            <a:r>
              <a:rPr lang="en-US" sz="1400" dirty="0"/>
              <a:t>",</a:t>
            </a:r>
          </a:p>
          <a:p>
            <a:r>
              <a:rPr lang="en-US" sz="1400" dirty="0"/>
              <a:t>    "description": “…,</a:t>
            </a:r>
          </a:p>
          <a:p>
            <a:r>
              <a:rPr lang="en-US" sz="1400" dirty="0"/>
              <a:t>    "parameters": {</a:t>
            </a:r>
          </a:p>
          <a:p>
            <a:r>
              <a:rPr lang="en-US" sz="1400" dirty="0"/>
              <a:t>        "type": "object",</a:t>
            </a:r>
          </a:p>
          <a:p>
            <a:r>
              <a:rPr lang="en-US" sz="1400" dirty="0"/>
              <a:t>        "properties": {</a:t>
            </a:r>
          </a:p>
          <a:p>
            <a:r>
              <a:rPr lang="en-US" sz="1400" dirty="0"/>
              <a:t>            "email": {</a:t>
            </a:r>
          </a:p>
          <a:p>
            <a:r>
              <a:rPr lang="en-US" sz="1400" dirty="0"/>
              <a:t>                "type": "string",</a:t>
            </a:r>
          </a:p>
          <a:p>
            <a:r>
              <a:rPr lang="en-US" sz="1400" dirty="0"/>
              <a:t>                "description": "The email address of this user"</a:t>
            </a:r>
          </a:p>
          <a:p>
            <a:r>
              <a:rPr lang="en-US" sz="1400" dirty="0"/>
              <a:t>            },</a:t>
            </a:r>
          </a:p>
          <a:p>
            <a:r>
              <a:rPr lang="en-US" sz="1400" dirty="0"/>
              <a:t>            "name": {</a:t>
            </a:r>
          </a:p>
          <a:p>
            <a:r>
              <a:rPr lang="en-US" sz="1400" dirty="0"/>
              <a:t>                "type": "string",</a:t>
            </a:r>
          </a:p>
          <a:p>
            <a:r>
              <a:rPr lang="en-US" sz="1400" dirty="0"/>
              <a:t>                "description": "The user's name, if they provided it"</a:t>
            </a:r>
          </a:p>
          <a:p>
            <a:r>
              <a:rPr lang="en-US" sz="1400" dirty="0"/>
              <a:t>            }</a:t>
            </a:r>
          </a:p>
          <a:p>
            <a:r>
              <a:rPr lang="en-US" sz="1400" dirty="0"/>
              <a:t>            ,</a:t>
            </a:r>
          </a:p>
          <a:p>
            <a:r>
              <a:rPr lang="en-US" sz="1400" dirty="0"/>
              <a:t>            "notes": {</a:t>
            </a:r>
          </a:p>
          <a:p>
            <a:r>
              <a:rPr lang="en-US" sz="1400" dirty="0"/>
              <a:t>                "type": "string",</a:t>
            </a:r>
          </a:p>
          <a:p>
            <a:r>
              <a:rPr lang="en-US" sz="1400" dirty="0"/>
              <a:t>                "description": "Any additional information about the conversation that's worth recording to give context"</a:t>
            </a:r>
          </a:p>
          <a:p>
            <a:r>
              <a:rPr lang="en-US" sz="1400" dirty="0"/>
              <a:t>            }</a:t>
            </a:r>
          </a:p>
          <a:p>
            <a:r>
              <a:rPr lang="en-US" sz="1400" dirty="0"/>
              <a:t>        },</a:t>
            </a:r>
          </a:p>
          <a:p>
            <a:r>
              <a:rPr lang="en-US" sz="1400" dirty="0"/>
              <a:t>        "required": ["email"],</a:t>
            </a:r>
          </a:p>
          <a:p>
            <a:r>
              <a:rPr lang="en-US" sz="1400" dirty="0"/>
              <a:t>        "</a:t>
            </a:r>
            <a:r>
              <a:rPr lang="en-US" sz="1400" dirty="0" err="1"/>
              <a:t>additionalProperties</a:t>
            </a:r>
            <a:r>
              <a:rPr lang="en-US" sz="1400" dirty="0"/>
              <a:t>": False</a:t>
            </a:r>
          </a:p>
          <a:p>
            <a:r>
              <a:rPr lang="en-US" sz="1400" dirty="0"/>
              <a:t>    }</a:t>
            </a:r>
          </a:p>
          <a:p>
            <a:r>
              <a:rPr lang="en-US" sz="1400" dirty="0"/>
              <a:t>}</a:t>
            </a:r>
            <a:endParaRPr lang="en-GB" sz="1400" dirty="0"/>
          </a:p>
        </p:txBody>
      </p:sp>
    </p:spTree>
    <p:extLst>
      <p:ext uri="{BB962C8B-B14F-4D97-AF65-F5344CB8AC3E}">
        <p14:creationId xmlns:p14="http://schemas.microsoft.com/office/powerpoint/2010/main" val="32498961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05CD-02B2-0775-6F68-4809CD7D6B27}"/>
              </a:ext>
            </a:extLst>
          </p:cNvPr>
          <p:cNvSpPr>
            <a:spLocks noGrp="1"/>
          </p:cNvSpPr>
          <p:nvPr>
            <p:ph type="title"/>
          </p:nvPr>
        </p:nvSpPr>
        <p:spPr/>
        <p:txBody>
          <a:bodyPr/>
          <a:lstStyle/>
          <a:p>
            <a:r>
              <a:rPr lang="en-IN" dirty="0"/>
              <a:t>Registering and Handling Tools</a:t>
            </a:r>
            <a:endParaRPr lang="en-GB" dirty="0"/>
          </a:p>
        </p:txBody>
      </p:sp>
      <p:sp>
        <p:nvSpPr>
          <p:cNvPr id="3" name="Content Placeholder 2">
            <a:extLst>
              <a:ext uri="{FF2B5EF4-FFF2-40B4-BE49-F238E27FC236}">
                <a16:creationId xmlns:a16="http://schemas.microsoft.com/office/drawing/2014/main" id="{0D792F47-078A-66D2-660A-3210FABBFBB1}"/>
              </a:ext>
            </a:extLst>
          </p:cNvPr>
          <p:cNvSpPr>
            <a:spLocks noGrp="1"/>
          </p:cNvSpPr>
          <p:nvPr>
            <p:ph idx="1"/>
          </p:nvPr>
        </p:nvSpPr>
        <p:spPr/>
        <p:txBody>
          <a:bodyPr>
            <a:normAutofit fontScale="55000" lnSpcReduction="20000"/>
          </a:bodyPr>
          <a:lstStyle/>
          <a:p>
            <a:r>
              <a:rPr lang="en-GB" dirty="0"/>
              <a:t>tools = [{"type": "function", "function": </a:t>
            </a:r>
            <a:r>
              <a:rPr lang="en-GB" sz="2700" dirty="0" err="1">
                <a:solidFill>
                  <a:srgbClr val="FF0000"/>
                </a:solidFill>
              </a:rPr>
              <a:t>record_user_details_json</a:t>
            </a:r>
            <a:r>
              <a:rPr lang="en-GB" dirty="0"/>
              <a:t>},</a:t>
            </a:r>
          </a:p>
          <a:p>
            <a:r>
              <a:rPr lang="en-GB" dirty="0"/>
              <a:t>               {"type": "function", "function": </a:t>
            </a:r>
            <a:r>
              <a:rPr lang="en-GB" dirty="0" err="1">
                <a:solidFill>
                  <a:srgbClr val="7030A0"/>
                </a:solidFill>
              </a:rPr>
              <a:t>record_unknown_question_json</a:t>
            </a:r>
            <a:r>
              <a:rPr lang="en-GB" dirty="0"/>
              <a:t>}]</a:t>
            </a:r>
          </a:p>
          <a:p>
            <a:br>
              <a:rPr lang="en-GB" dirty="0"/>
            </a:br>
            <a:endParaRPr lang="en-GB" dirty="0"/>
          </a:p>
          <a:p>
            <a:r>
              <a:rPr lang="en-GB" dirty="0"/>
              <a:t>def </a:t>
            </a:r>
            <a:r>
              <a:rPr lang="en-GB" dirty="0" err="1"/>
              <a:t>handle_tool_calls</a:t>
            </a:r>
            <a:r>
              <a:rPr lang="en-GB" dirty="0"/>
              <a:t>(</a:t>
            </a:r>
            <a:r>
              <a:rPr lang="en-GB" dirty="0" err="1"/>
              <a:t>tool_calls</a:t>
            </a:r>
            <a:r>
              <a:rPr lang="en-GB" dirty="0"/>
              <a:t>):</a:t>
            </a:r>
          </a:p>
          <a:p>
            <a:r>
              <a:rPr lang="en-GB" dirty="0"/>
              <a:t>    results = []</a:t>
            </a:r>
          </a:p>
          <a:p>
            <a:r>
              <a:rPr lang="en-GB" dirty="0"/>
              <a:t>    for </a:t>
            </a:r>
            <a:r>
              <a:rPr lang="en-GB" dirty="0" err="1"/>
              <a:t>tool_call</a:t>
            </a:r>
            <a:r>
              <a:rPr lang="en-GB" dirty="0"/>
              <a:t> in </a:t>
            </a:r>
            <a:r>
              <a:rPr lang="en-GB" dirty="0" err="1"/>
              <a:t>tool_calls</a:t>
            </a:r>
            <a:r>
              <a:rPr lang="en-GB" dirty="0"/>
              <a:t>:</a:t>
            </a:r>
          </a:p>
          <a:p>
            <a:r>
              <a:rPr lang="en-GB" dirty="0"/>
              <a:t>        </a:t>
            </a:r>
            <a:r>
              <a:rPr lang="en-GB" dirty="0" err="1"/>
              <a:t>tool_name</a:t>
            </a:r>
            <a:r>
              <a:rPr lang="en-GB" dirty="0"/>
              <a:t> = tool_call.function.name</a:t>
            </a:r>
          </a:p>
          <a:p>
            <a:r>
              <a:rPr lang="en-GB" dirty="0"/>
              <a:t>        arguments = </a:t>
            </a:r>
            <a:r>
              <a:rPr lang="en-GB" dirty="0" err="1"/>
              <a:t>json.loads</a:t>
            </a:r>
            <a:r>
              <a:rPr lang="en-GB" dirty="0"/>
              <a:t>(</a:t>
            </a:r>
            <a:r>
              <a:rPr lang="en-GB" dirty="0" err="1"/>
              <a:t>tool_call.function.arguments</a:t>
            </a:r>
            <a:r>
              <a:rPr lang="en-GB" dirty="0"/>
              <a:t>)</a:t>
            </a:r>
          </a:p>
          <a:p>
            <a:r>
              <a:rPr lang="en-GB" dirty="0"/>
              <a:t>        if </a:t>
            </a:r>
            <a:r>
              <a:rPr lang="en-GB" dirty="0" err="1"/>
              <a:t>tool_name</a:t>
            </a:r>
            <a:r>
              <a:rPr lang="en-GB" dirty="0"/>
              <a:t> == "</a:t>
            </a:r>
            <a:r>
              <a:rPr lang="en-GB" dirty="0" err="1">
                <a:solidFill>
                  <a:srgbClr val="FF0000"/>
                </a:solidFill>
              </a:rPr>
              <a:t>record_user_details</a:t>
            </a:r>
            <a:r>
              <a:rPr lang="en-GB" dirty="0"/>
              <a:t>":</a:t>
            </a:r>
          </a:p>
          <a:p>
            <a:r>
              <a:rPr lang="en-GB" dirty="0"/>
              <a:t>            result = </a:t>
            </a:r>
            <a:r>
              <a:rPr lang="en-GB" dirty="0" err="1">
                <a:solidFill>
                  <a:srgbClr val="FF0000"/>
                </a:solidFill>
              </a:rPr>
              <a:t>record_user_details</a:t>
            </a:r>
            <a:r>
              <a:rPr lang="en-GB" dirty="0"/>
              <a:t>(**arguments)</a:t>
            </a:r>
          </a:p>
          <a:p>
            <a:r>
              <a:rPr lang="en-GB" dirty="0"/>
              <a:t>        </a:t>
            </a:r>
            <a:r>
              <a:rPr lang="en-GB" dirty="0" err="1"/>
              <a:t>elif</a:t>
            </a:r>
            <a:r>
              <a:rPr lang="en-GB" dirty="0"/>
              <a:t> </a:t>
            </a:r>
            <a:r>
              <a:rPr lang="en-GB" dirty="0" err="1"/>
              <a:t>tool_name</a:t>
            </a:r>
            <a:r>
              <a:rPr lang="en-GB" dirty="0"/>
              <a:t> == "</a:t>
            </a:r>
            <a:r>
              <a:rPr lang="en-GB" dirty="0" err="1">
                <a:solidFill>
                  <a:srgbClr val="7030A0"/>
                </a:solidFill>
              </a:rPr>
              <a:t>record_unknown_question</a:t>
            </a:r>
            <a:r>
              <a:rPr lang="en-GB" dirty="0"/>
              <a:t>":</a:t>
            </a:r>
          </a:p>
          <a:p>
            <a:r>
              <a:rPr lang="en-GB" dirty="0"/>
              <a:t>            result = </a:t>
            </a:r>
            <a:r>
              <a:rPr lang="en-GB" dirty="0" err="1">
                <a:solidFill>
                  <a:srgbClr val="7030A0"/>
                </a:solidFill>
              </a:rPr>
              <a:t>record_unknown_question</a:t>
            </a:r>
            <a:r>
              <a:rPr lang="en-GB" dirty="0"/>
              <a:t>(**arguments)</a:t>
            </a:r>
          </a:p>
          <a:p>
            <a:br>
              <a:rPr lang="en-GB" dirty="0"/>
            </a:br>
            <a:r>
              <a:rPr lang="en-GB" dirty="0"/>
              <a:t>        </a:t>
            </a:r>
            <a:r>
              <a:rPr lang="en-GB" dirty="0" err="1"/>
              <a:t>results.append</a:t>
            </a:r>
            <a:r>
              <a:rPr lang="en-GB" dirty="0"/>
              <a:t>({"role": "</a:t>
            </a:r>
            <a:r>
              <a:rPr lang="en-GB" dirty="0" err="1"/>
              <a:t>tool","content</a:t>
            </a:r>
            <a:r>
              <a:rPr lang="en-GB" dirty="0"/>
              <a:t>": </a:t>
            </a:r>
            <a:r>
              <a:rPr lang="en-GB" dirty="0" err="1"/>
              <a:t>json.dumps</a:t>
            </a:r>
            <a:r>
              <a:rPr lang="en-GB" dirty="0"/>
              <a:t>(result),"</a:t>
            </a:r>
            <a:r>
              <a:rPr lang="en-GB" dirty="0" err="1"/>
              <a:t>tool_call_id</a:t>
            </a:r>
            <a:r>
              <a:rPr lang="en-GB" dirty="0"/>
              <a:t>": tool_call.id})</a:t>
            </a:r>
          </a:p>
          <a:p>
            <a:r>
              <a:rPr lang="en-GB" dirty="0"/>
              <a:t>    return results</a:t>
            </a:r>
          </a:p>
          <a:p>
            <a:endParaRPr lang="en-GB" dirty="0"/>
          </a:p>
        </p:txBody>
      </p:sp>
      <p:sp>
        <p:nvSpPr>
          <p:cNvPr id="4" name="TextBox 3">
            <a:extLst>
              <a:ext uri="{FF2B5EF4-FFF2-40B4-BE49-F238E27FC236}">
                <a16:creationId xmlns:a16="http://schemas.microsoft.com/office/drawing/2014/main" id="{4966FAA6-41FC-F3F8-6ED1-88C7F3DE0501}"/>
              </a:ext>
            </a:extLst>
          </p:cNvPr>
          <p:cNvSpPr txBox="1"/>
          <p:nvPr/>
        </p:nvSpPr>
        <p:spPr>
          <a:xfrm>
            <a:off x="7727029" y="2694339"/>
            <a:ext cx="3626771" cy="2308324"/>
          </a:xfrm>
          <a:prstGeom prst="rect">
            <a:avLst/>
          </a:prstGeom>
          <a:solidFill>
            <a:schemeClr val="bg1">
              <a:lumMod val="95000"/>
            </a:schemeClr>
          </a:solidFill>
        </p:spPr>
        <p:txBody>
          <a:bodyPr wrap="square" rtlCol="0">
            <a:spAutoFit/>
          </a:bodyPr>
          <a:lstStyle/>
          <a:p>
            <a:r>
              <a:rPr lang="en-IN" dirty="0"/>
              <a:t>Remember that in the earlier slide, we linked </a:t>
            </a:r>
            <a:r>
              <a:rPr lang="en-GB" dirty="0" err="1">
                <a:solidFill>
                  <a:srgbClr val="FF0000"/>
                </a:solidFill>
              </a:rPr>
              <a:t>record_user_details_json</a:t>
            </a:r>
            <a:r>
              <a:rPr lang="en-GB" dirty="0">
                <a:solidFill>
                  <a:srgbClr val="FF0000"/>
                </a:solidFill>
              </a:rPr>
              <a:t> </a:t>
            </a:r>
            <a:r>
              <a:rPr lang="en-IN" dirty="0"/>
              <a:t>with </a:t>
            </a:r>
            <a:r>
              <a:rPr lang="en-GB" dirty="0" err="1">
                <a:solidFill>
                  <a:srgbClr val="FF0000"/>
                </a:solidFill>
              </a:rPr>
              <a:t>record_user_details</a:t>
            </a:r>
            <a:r>
              <a:rPr lang="en-GB" dirty="0">
                <a:solidFill>
                  <a:srgbClr val="FF0000"/>
                </a:solidFill>
              </a:rPr>
              <a:t>()</a:t>
            </a:r>
          </a:p>
          <a:p>
            <a:endParaRPr lang="en-GB" dirty="0">
              <a:solidFill>
                <a:srgbClr val="FF0000"/>
              </a:solidFill>
            </a:endParaRPr>
          </a:p>
          <a:p>
            <a:r>
              <a:rPr lang="en-IN" dirty="0"/>
              <a:t>Similarly, </a:t>
            </a:r>
            <a:r>
              <a:rPr lang="en-GB" dirty="0" err="1">
                <a:solidFill>
                  <a:srgbClr val="7030A0"/>
                </a:solidFill>
              </a:rPr>
              <a:t>record_unknown_question_json</a:t>
            </a:r>
            <a:r>
              <a:rPr lang="en-GB" dirty="0">
                <a:solidFill>
                  <a:srgbClr val="7030A0"/>
                </a:solidFill>
              </a:rPr>
              <a:t> </a:t>
            </a:r>
            <a:r>
              <a:rPr lang="en-IN" dirty="0"/>
              <a:t>will be linked with </a:t>
            </a:r>
            <a:r>
              <a:rPr lang="en-GB" dirty="0" err="1">
                <a:solidFill>
                  <a:srgbClr val="7030A0"/>
                </a:solidFill>
              </a:rPr>
              <a:t>record_unknown_question</a:t>
            </a:r>
            <a:r>
              <a:rPr lang="en-GB" dirty="0">
                <a:solidFill>
                  <a:srgbClr val="7030A0"/>
                </a:solidFill>
              </a:rPr>
              <a:t>()</a:t>
            </a:r>
            <a:endParaRPr lang="en-GB" dirty="0"/>
          </a:p>
        </p:txBody>
      </p:sp>
    </p:spTree>
    <p:extLst>
      <p:ext uri="{BB962C8B-B14F-4D97-AF65-F5344CB8AC3E}">
        <p14:creationId xmlns:p14="http://schemas.microsoft.com/office/powerpoint/2010/main" val="4273546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CAD925-E000-527B-744D-5C8B1DDA0D3F}"/>
              </a:ext>
            </a:extLst>
          </p:cNvPr>
          <p:cNvSpPr>
            <a:spLocks noGrp="1"/>
          </p:cNvSpPr>
          <p:nvPr>
            <p:ph type="title"/>
          </p:nvPr>
        </p:nvSpPr>
        <p:spPr/>
        <p:txBody>
          <a:bodyPr/>
          <a:lstStyle/>
          <a:p>
            <a:r>
              <a:rPr lang="en-IN" dirty="0"/>
              <a:t>OpenAI Agents SDK</a:t>
            </a:r>
            <a:endParaRPr lang="en-GB" dirty="0"/>
          </a:p>
        </p:txBody>
      </p:sp>
      <p:sp>
        <p:nvSpPr>
          <p:cNvPr id="5" name="Text Placeholder 4">
            <a:extLst>
              <a:ext uri="{FF2B5EF4-FFF2-40B4-BE49-F238E27FC236}">
                <a16:creationId xmlns:a16="http://schemas.microsoft.com/office/drawing/2014/main" id="{F23292BE-CECB-2F37-09CA-D256D605E3A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5874257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609E-0A60-DC7D-B506-2B518CD00B7B}"/>
              </a:ext>
            </a:extLst>
          </p:cNvPr>
          <p:cNvSpPr>
            <a:spLocks noGrp="1"/>
          </p:cNvSpPr>
          <p:nvPr>
            <p:ph type="title"/>
          </p:nvPr>
        </p:nvSpPr>
        <p:spPr/>
        <p:txBody>
          <a:bodyPr/>
          <a:lstStyle/>
          <a:p>
            <a:r>
              <a:rPr lang="en-IN" dirty="0"/>
              <a:t>Basics: Asynchronous Python</a:t>
            </a:r>
            <a:endParaRPr lang="en-GB" dirty="0"/>
          </a:p>
        </p:txBody>
      </p:sp>
      <p:sp>
        <p:nvSpPr>
          <p:cNvPr id="3" name="Content Placeholder 2">
            <a:extLst>
              <a:ext uri="{FF2B5EF4-FFF2-40B4-BE49-F238E27FC236}">
                <a16:creationId xmlns:a16="http://schemas.microsoft.com/office/drawing/2014/main" id="{3090BB0E-7CD3-3055-C7CB-0CF52C7BFA4C}"/>
              </a:ext>
            </a:extLst>
          </p:cNvPr>
          <p:cNvSpPr>
            <a:spLocks noGrp="1"/>
          </p:cNvSpPr>
          <p:nvPr>
            <p:ph idx="1"/>
          </p:nvPr>
        </p:nvSpPr>
        <p:spPr/>
        <p:txBody>
          <a:bodyPr/>
          <a:lstStyle/>
          <a:p>
            <a:r>
              <a:rPr lang="en-IN" dirty="0"/>
              <a:t>All agent frameworks use </a:t>
            </a:r>
            <a:r>
              <a:rPr lang="en-IN" b="1" dirty="0"/>
              <a:t>asynchronous Python (</a:t>
            </a:r>
            <a:r>
              <a:rPr lang="en-IN" b="1" dirty="0" err="1"/>
              <a:t>asyncio</a:t>
            </a:r>
            <a:r>
              <a:rPr lang="en-IN" b="1" dirty="0"/>
              <a:t>)</a:t>
            </a:r>
          </a:p>
          <a:p>
            <a:r>
              <a:rPr lang="en-GB" dirty="0"/>
              <a:t>Lightweight version of multithreading</a:t>
            </a:r>
          </a:p>
          <a:p>
            <a:r>
              <a:rPr lang="en-GB" dirty="0"/>
              <a:t>Useful in Agentic AI because we make lots of LLM requests and a lot of time gets spent in waiting for responses from LLMs</a:t>
            </a:r>
          </a:p>
          <a:p>
            <a:r>
              <a:rPr lang="en-GB" dirty="0"/>
              <a:t>All methods start with the keyword </a:t>
            </a:r>
            <a:r>
              <a:rPr lang="en-GB" dirty="0" err="1">
                <a:solidFill>
                  <a:srgbClr val="7030A0"/>
                </a:solidFill>
              </a:rPr>
              <a:t>asynch</a:t>
            </a:r>
            <a:endParaRPr lang="en-GB" dirty="0">
              <a:solidFill>
                <a:srgbClr val="7030A0"/>
              </a:solidFill>
            </a:endParaRPr>
          </a:p>
          <a:p>
            <a:r>
              <a:rPr lang="en-GB" dirty="0"/>
              <a:t>When we call them, we need to use </a:t>
            </a:r>
            <a:r>
              <a:rPr lang="en-GB" dirty="0">
                <a:solidFill>
                  <a:srgbClr val="7030A0"/>
                </a:solidFill>
              </a:rPr>
              <a:t>await</a:t>
            </a:r>
          </a:p>
          <a:p>
            <a:endParaRPr lang="en-GB" dirty="0"/>
          </a:p>
        </p:txBody>
      </p:sp>
      <p:sp>
        <p:nvSpPr>
          <p:cNvPr id="4" name="TextBox 3">
            <a:extLst>
              <a:ext uri="{FF2B5EF4-FFF2-40B4-BE49-F238E27FC236}">
                <a16:creationId xmlns:a16="http://schemas.microsoft.com/office/drawing/2014/main" id="{84E541A2-0011-2EC0-E1A7-0DBCA53BB5D9}"/>
              </a:ext>
            </a:extLst>
          </p:cNvPr>
          <p:cNvSpPr txBox="1"/>
          <p:nvPr/>
        </p:nvSpPr>
        <p:spPr>
          <a:xfrm>
            <a:off x="3476116" y="4887773"/>
            <a:ext cx="4816306" cy="1477328"/>
          </a:xfrm>
          <a:prstGeom prst="rect">
            <a:avLst/>
          </a:prstGeom>
          <a:solidFill>
            <a:schemeClr val="accent4">
              <a:lumMod val="20000"/>
              <a:lumOff val="80000"/>
            </a:schemeClr>
          </a:solidFill>
        </p:spPr>
        <p:txBody>
          <a:bodyPr wrap="square" rtlCol="0">
            <a:spAutoFit/>
          </a:bodyPr>
          <a:lstStyle/>
          <a:p>
            <a:r>
              <a:rPr lang="en-IN" dirty="0">
                <a:solidFill>
                  <a:srgbClr val="7030A0"/>
                </a:solidFill>
              </a:rPr>
              <a:t>async</a:t>
            </a:r>
            <a:r>
              <a:rPr lang="en-IN" dirty="0"/>
              <a:t> def </a:t>
            </a:r>
            <a:r>
              <a:rPr lang="en-IN" dirty="0" err="1"/>
              <a:t>do_some_processing</a:t>
            </a:r>
            <a:r>
              <a:rPr lang="en-IN" dirty="0"/>
              <a:t>() -&gt; str:</a:t>
            </a:r>
          </a:p>
          <a:p>
            <a:r>
              <a:rPr lang="en-GB" dirty="0"/>
              <a:t>    # Do some work</a:t>
            </a:r>
          </a:p>
          <a:p>
            <a:r>
              <a:rPr lang="en-GB" dirty="0"/>
              <a:t>    return “done!”</a:t>
            </a:r>
          </a:p>
          <a:p>
            <a:endParaRPr lang="en-GB" dirty="0"/>
          </a:p>
          <a:p>
            <a:r>
              <a:rPr lang="en-GB" dirty="0"/>
              <a:t>result = </a:t>
            </a:r>
            <a:r>
              <a:rPr lang="en-GB" dirty="0">
                <a:solidFill>
                  <a:srgbClr val="7030A0"/>
                </a:solidFill>
              </a:rPr>
              <a:t>await</a:t>
            </a:r>
            <a:r>
              <a:rPr lang="en-GB" dirty="0"/>
              <a:t> </a:t>
            </a:r>
            <a:r>
              <a:rPr lang="en-GB" dirty="0" err="1"/>
              <a:t>do_some_processing</a:t>
            </a:r>
            <a:r>
              <a:rPr lang="en-GB" dirty="0"/>
              <a:t>()c</a:t>
            </a:r>
          </a:p>
        </p:txBody>
      </p:sp>
    </p:spTree>
    <p:extLst>
      <p:ext uri="{BB962C8B-B14F-4D97-AF65-F5344CB8AC3E}">
        <p14:creationId xmlns:p14="http://schemas.microsoft.com/office/powerpoint/2010/main" val="7618577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0E6F9-A7FF-F8C5-E042-1FF22D0AE7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34AA07-7694-B00B-C40B-DC4C60406B06}"/>
              </a:ext>
            </a:extLst>
          </p:cNvPr>
          <p:cNvSpPr>
            <a:spLocks noGrp="1"/>
          </p:cNvSpPr>
          <p:nvPr>
            <p:ph type="title"/>
          </p:nvPr>
        </p:nvSpPr>
        <p:spPr/>
        <p:txBody>
          <a:bodyPr/>
          <a:lstStyle/>
          <a:p>
            <a:r>
              <a:rPr lang="en-IN" dirty="0"/>
              <a:t>Basics: Asynchronous Python</a:t>
            </a:r>
            <a:endParaRPr lang="en-GB" dirty="0"/>
          </a:p>
        </p:txBody>
      </p:sp>
      <p:sp>
        <p:nvSpPr>
          <p:cNvPr id="3" name="Content Placeholder 2">
            <a:extLst>
              <a:ext uri="{FF2B5EF4-FFF2-40B4-BE49-F238E27FC236}">
                <a16:creationId xmlns:a16="http://schemas.microsoft.com/office/drawing/2014/main" id="{7E586A8B-952A-6F2D-BBAA-08F52F54553C}"/>
              </a:ext>
            </a:extLst>
          </p:cNvPr>
          <p:cNvSpPr>
            <a:spLocks noGrp="1"/>
          </p:cNvSpPr>
          <p:nvPr>
            <p:ph idx="1"/>
          </p:nvPr>
        </p:nvSpPr>
        <p:spPr/>
        <p:txBody>
          <a:bodyPr>
            <a:normAutofit fontScale="85000" lnSpcReduction="20000"/>
          </a:bodyPr>
          <a:lstStyle/>
          <a:p>
            <a:r>
              <a:rPr lang="en-IN" dirty="0"/>
              <a:t>Normal multithreading: Handled at the OS level</a:t>
            </a:r>
          </a:p>
          <a:p>
            <a:r>
              <a:rPr lang="en-IN" dirty="0" err="1"/>
              <a:t>asyncio</a:t>
            </a:r>
            <a:r>
              <a:rPr lang="en-IN" dirty="0"/>
              <a:t>: Managed by Python</a:t>
            </a:r>
          </a:p>
          <a:p>
            <a:r>
              <a:rPr lang="en-IN" dirty="0"/>
              <a:t>Functions defined with async are called </a:t>
            </a:r>
            <a:r>
              <a:rPr lang="en-IN" b="1" dirty="0"/>
              <a:t>coroutines</a:t>
            </a:r>
            <a:endParaRPr lang="en-IN" dirty="0"/>
          </a:p>
          <a:p>
            <a:pPr lvl="1"/>
            <a:r>
              <a:rPr lang="en-IN" dirty="0"/>
              <a:t>Special functions that can be paused and resumed</a:t>
            </a:r>
          </a:p>
          <a:p>
            <a:pPr lvl="1"/>
            <a:r>
              <a:rPr lang="en-IN" dirty="0"/>
              <a:t>When we call a coroutine, it does not execute immediately, but returns a coroutine object</a:t>
            </a:r>
          </a:p>
          <a:p>
            <a:pPr lvl="1"/>
            <a:r>
              <a:rPr lang="en-IN" dirty="0"/>
              <a:t>To actually run a coroutine, we must </a:t>
            </a:r>
            <a:r>
              <a:rPr lang="en-IN" i="1" dirty="0"/>
              <a:t>await </a:t>
            </a:r>
            <a:r>
              <a:rPr lang="en-IN" dirty="0"/>
              <a:t>it, which schedules it for execution within an event loop</a:t>
            </a:r>
          </a:p>
          <a:p>
            <a:pPr lvl="1"/>
            <a:r>
              <a:rPr lang="en-IN" dirty="0"/>
              <a:t>While a coroutine is waiting for I/O or network, the event loop can run other </a:t>
            </a:r>
            <a:r>
              <a:rPr lang="en-IN" dirty="0" err="1"/>
              <a:t>corutines</a:t>
            </a:r>
            <a:endParaRPr lang="en-IN" dirty="0"/>
          </a:p>
          <a:p>
            <a:r>
              <a:rPr lang="en-IN" dirty="0"/>
              <a:t>When we have multiple coroutines to be run after one another</a:t>
            </a:r>
          </a:p>
          <a:p>
            <a:pPr marL="457200" lvl="1" indent="0">
              <a:buNone/>
            </a:pPr>
            <a:r>
              <a:rPr lang="en-IN" dirty="0"/>
              <a:t>results = </a:t>
            </a:r>
            <a:r>
              <a:rPr lang="en-IN" dirty="0">
                <a:solidFill>
                  <a:srgbClr val="7030A0"/>
                </a:solidFill>
              </a:rPr>
              <a:t>await</a:t>
            </a:r>
            <a:r>
              <a:rPr lang="en-IN" dirty="0"/>
              <a:t> </a:t>
            </a:r>
            <a:r>
              <a:rPr lang="en-IN" dirty="0" err="1"/>
              <a:t>asyncio.gather</a:t>
            </a:r>
            <a:r>
              <a:rPr lang="en-IN" dirty="0"/>
              <a:t>(</a:t>
            </a:r>
          </a:p>
          <a:p>
            <a:pPr marL="457200" lvl="1" indent="0">
              <a:buNone/>
            </a:pPr>
            <a:r>
              <a:rPr lang="en-IN" dirty="0"/>
              <a:t>                     </a:t>
            </a:r>
            <a:r>
              <a:rPr lang="en-IN" dirty="0" err="1"/>
              <a:t>do_some_processing</a:t>
            </a:r>
            <a:r>
              <a:rPr lang="en-IN" dirty="0"/>
              <a:t>(),</a:t>
            </a:r>
          </a:p>
          <a:p>
            <a:pPr marL="457200" lvl="1" indent="0">
              <a:buNone/>
            </a:pPr>
            <a:r>
              <a:rPr lang="en-IN" dirty="0"/>
              <a:t>                     </a:t>
            </a:r>
            <a:r>
              <a:rPr lang="en-IN" dirty="0" err="1"/>
              <a:t>do_other_processing</a:t>
            </a:r>
            <a:r>
              <a:rPr lang="en-IN" dirty="0"/>
              <a:t>(),</a:t>
            </a:r>
          </a:p>
          <a:p>
            <a:pPr marL="457200" lvl="1" indent="0">
              <a:buNone/>
            </a:pPr>
            <a:r>
              <a:rPr lang="en-IN" dirty="0"/>
              <a:t>                     </a:t>
            </a:r>
            <a:r>
              <a:rPr lang="en-IN" dirty="0" err="1"/>
              <a:t>do_yet_more_processing</a:t>
            </a:r>
            <a:r>
              <a:rPr lang="en-IN" dirty="0"/>
              <a:t>()</a:t>
            </a:r>
          </a:p>
          <a:p>
            <a:pPr marL="457200" lvl="1" indent="0">
              <a:buNone/>
            </a:pPr>
            <a:r>
              <a:rPr lang="en-GB" dirty="0"/>
              <a:t>                 )</a:t>
            </a:r>
          </a:p>
        </p:txBody>
      </p:sp>
      <p:sp>
        <p:nvSpPr>
          <p:cNvPr id="5" name="TextBox 4">
            <a:extLst>
              <a:ext uri="{FF2B5EF4-FFF2-40B4-BE49-F238E27FC236}">
                <a16:creationId xmlns:a16="http://schemas.microsoft.com/office/drawing/2014/main" id="{62B93614-D4FB-9BB6-E00E-D46B2DA59EAF}"/>
              </a:ext>
            </a:extLst>
          </p:cNvPr>
          <p:cNvSpPr txBox="1"/>
          <p:nvPr/>
        </p:nvSpPr>
        <p:spPr>
          <a:xfrm>
            <a:off x="5758627" y="4769111"/>
            <a:ext cx="4816306" cy="923330"/>
          </a:xfrm>
          <a:prstGeom prst="rect">
            <a:avLst/>
          </a:prstGeom>
          <a:solidFill>
            <a:schemeClr val="accent4">
              <a:lumMod val="20000"/>
              <a:lumOff val="80000"/>
            </a:schemeClr>
          </a:solidFill>
        </p:spPr>
        <p:txBody>
          <a:bodyPr wrap="square" rtlCol="0">
            <a:spAutoFit/>
          </a:bodyPr>
          <a:lstStyle/>
          <a:p>
            <a:r>
              <a:rPr lang="en-IN" dirty="0">
                <a:solidFill>
                  <a:srgbClr val="7030A0"/>
                </a:solidFill>
              </a:rPr>
              <a:t>All these functions can run in parallel, but the final output will be produced only when all complete, and in the same sequence as called</a:t>
            </a:r>
            <a:endParaRPr lang="en-GB" dirty="0"/>
          </a:p>
        </p:txBody>
      </p:sp>
    </p:spTree>
    <p:extLst>
      <p:ext uri="{BB962C8B-B14F-4D97-AF65-F5344CB8AC3E}">
        <p14:creationId xmlns:p14="http://schemas.microsoft.com/office/powerpoint/2010/main" val="10214280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4962D-E53E-967A-FD35-11A4ED2AF0F5}"/>
              </a:ext>
            </a:extLst>
          </p:cNvPr>
          <p:cNvSpPr>
            <a:spLocks noGrp="1"/>
          </p:cNvSpPr>
          <p:nvPr>
            <p:ph type="title"/>
          </p:nvPr>
        </p:nvSpPr>
        <p:spPr/>
        <p:txBody>
          <a:bodyPr/>
          <a:lstStyle/>
          <a:p>
            <a:r>
              <a:rPr lang="en-IN" dirty="0"/>
              <a:t>OpenAI Agents SDK</a:t>
            </a:r>
            <a:endParaRPr lang="en-GB" dirty="0"/>
          </a:p>
        </p:txBody>
      </p:sp>
      <p:sp>
        <p:nvSpPr>
          <p:cNvPr id="3" name="Content Placeholder 2">
            <a:extLst>
              <a:ext uri="{FF2B5EF4-FFF2-40B4-BE49-F238E27FC236}">
                <a16:creationId xmlns:a16="http://schemas.microsoft.com/office/drawing/2014/main" id="{486D73C6-EB9D-B365-CBD5-AEDFD8C74073}"/>
              </a:ext>
            </a:extLst>
          </p:cNvPr>
          <p:cNvSpPr>
            <a:spLocks noGrp="1"/>
          </p:cNvSpPr>
          <p:nvPr>
            <p:ph idx="1"/>
          </p:nvPr>
        </p:nvSpPr>
        <p:spPr/>
        <p:txBody>
          <a:bodyPr>
            <a:normAutofit lnSpcReduction="10000"/>
          </a:bodyPr>
          <a:lstStyle/>
          <a:p>
            <a:r>
              <a:rPr lang="en-IN" dirty="0"/>
              <a:t>Lightweight and flexible</a:t>
            </a:r>
          </a:p>
          <a:p>
            <a:r>
              <a:rPr lang="en-IN" dirty="0"/>
              <a:t>Everyday tasks are done very easily</a:t>
            </a:r>
          </a:p>
          <a:p>
            <a:r>
              <a:rPr lang="en-IN" dirty="0"/>
              <a:t>Minimal terminology</a:t>
            </a:r>
          </a:p>
          <a:p>
            <a:pPr lvl="1"/>
            <a:r>
              <a:rPr lang="en-IN" dirty="0"/>
              <a:t>Agent = LLM</a:t>
            </a:r>
          </a:p>
          <a:p>
            <a:pPr lvl="1"/>
            <a:r>
              <a:rPr lang="en-IN" dirty="0"/>
              <a:t>Handoff = Interactions between agents</a:t>
            </a:r>
          </a:p>
          <a:p>
            <a:pPr lvl="1"/>
            <a:r>
              <a:rPr lang="en-IN" dirty="0"/>
              <a:t>Guardrails = Controls</a:t>
            </a:r>
          </a:p>
          <a:p>
            <a:r>
              <a:rPr lang="en-IN" dirty="0"/>
              <a:t>Running an Agent: 3 Steps</a:t>
            </a:r>
          </a:p>
          <a:p>
            <a:pPr lvl="1"/>
            <a:r>
              <a:rPr lang="en-IN" dirty="0"/>
              <a:t>Create an instance of </a:t>
            </a:r>
            <a:r>
              <a:rPr lang="en-IN" i="1" dirty="0"/>
              <a:t>Agent</a:t>
            </a:r>
          </a:p>
          <a:p>
            <a:pPr lvl="1"/>
            <a:r>
              <a:rPr lang="en-GB" dirty="0"/>
              <a:t>Use </a:t>
            </a:r>
            <a:r>
              <a:rPr lang="en-GB" i="1" dirty="0"/>
              <a:t>with trace()</a:t>
            </a:r>
            <a:r>
              <a:rPr lang="en-GB" dirty="0"/>
              <a:t> to track the agent</a:t>
            </a:r>
          </a:p>
          <a:p>
            <a:pPr lvl="1"/>
            <a:r>
              <a:rPr lang="en-GB" dirty="0"/>
              <a:t>Call </a:t>
            </a:r>
            <a:r>
              <a:rPr lang="en-GB" i="1" dirty="0" err="1"/>
              <a:t>runner.run</a:t>
            </a:r>
            <a:r>
              <a:rPr lang="en-GB" i="1" dirty="0"/>
              <a:t>()</a:t>
            </a:r>
            <a:r>
              <a:rPr lang="en-GB" dirty="0"/>
              <a:t> to run the agent (An async function)</a:t>
            </a:r>
          </a:p>
        </p:txBody>
      </p:sp>
    </p:spTree>
    <p:extLst>
      <p:ext uri="{BB962C8B-B14F-4D97-AF65-F5344CB8AC3E}">
        <p14:creationId xmlns:p14="http://schemas.microsoft.com/office/powerpoint/2010/main" val="9278091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A904-8E63-32B2-B2E7-586645623301}"/>
              </a:ext>
            </a:extLst>
          </p:cNvPr>
          <p:cNvSpPr>
            <a:spLocks noGrp="1"/>
          </p:cNvSpPr>
          <p:nvPr>
            <p:ph type="title"/>
          </p:nvPr>
        </p:nvSpPr>
        <p:spPr/>
        <p:txBody>
          <a:bodyPr/>
          <a:lstStyle/>
          <a:p>
            <a:r>
              <a:rPr lang="en-IN" dirty="0"/>
              <a:t>Creating an OpenAI Agent</a:t>
            </a:r>
            <a:endParaRPr lang="en-GB" dirty="0"/>
          </a:p>
        </p:txBody>
      </p:sp>
      <p:sp>
        <p:nvSpPr>
          <p:cNvPr id="3" name="Content Placeholder 2">
            <a:extLst>
              <a:ext uri="{FF2B5EF4-FFF2-40B4-BE49-F238E27FC236}">
                <a16:creationId xmlns:a16="http://schemas.microsoft.com/office/drawing/2014/main" id="{45B5D992-AA45-5237-4BBD-C34368F9EDEA}"/>
              </a:ext>
            </a:extLst>
          </p:cNvPr>
          <p:cNvSpPr>
            <a:spLocks noGrp="1"/>
          </p:cNvSpPr>
          <p:nvPr>
            <p:ph idx="1"/>
          </p:nvPr>
        </p:nvSpPr>
        <p:spPr/>
        <p:txBody>
          <a:bodyPr/>
          <a:lstStyle/>
          <a:p>
            <a:r>
              <a:rPr lang="it-IT" dirty="0"/>
              <a:t>Code: C:\code\agentic_ai\2_openai\1_lab1.py</a:t>
            </a:r>
          </a:p>
          <a:p>
            <a:endParaRPr lang="it-IT" dirty="0"/>
          </a:p>
          <a:p>
            <a:r>
              <a:rPr lang="it-IT" dirty="0"/>
              <a:t>Create an agent, give it a task and ask it to run</a:t>
            </a:r>
          </a:p>
          <a:p>
            <a:endParaRPr lang="en-GB" dirty="0"/>
          </a:p>
        </p:txBody>
      </p:sp>
    </p:spTree>
    <p:extLst>
      <p:ext uri="{BB962C8B-B14F-4D97-AF65-F5344CB8AC3E}">
        <p14:creationId xmlns:p14="http://schemas.microsoft.com/office/powerpoint/2010/main" val="21766134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0DED-24B6-7473-3C12-CA352C2D23A9}"/>
              </a:ext>
            </a:extLst>
          </p:cNvPr>
          <p:cNvSpPr>
            <a:spLocks noGrp="1"/>
          </p:cNvSpPr>
          <p:nvPr>
            <p:ph type="title"/>
          </p:nvPr>
        </p:nvSpPr>
        <p:spPr/>
        <p:txBody>
          <a:bodyPr/>
          <a:lstStyle/>
          <a:p>
            <a:r>
              <a:rPr lang="en-IN" dirty="0"/>
              <a:t>Creating an Automated Sales Representative Agent</a:t>
            </a:r>
            <a:endParaRPr lang="en-GB" dirty="0"/>
          </a:p>
        </p:txBody>
      </p:sp>
      <p:sp>
        <p:nvSpPr>
          <p:cNvPr id="3" name="Content Placeholder 2">
            <a:extLst>
              <a:ext uri="{FF2B5EF4-FFF2-40B4-BE49-F238E27FC236}">
                <a16:creationId xmlns:a16="http://schemas.microsoft.com/office/drawing/2014/main" id="{B5B4A7D3-D00D-3118-AE90-34B76B588101}"/>
              </a:ext>
            </a:extLst>
          </p:cNvPr>
          <p:cNvSpPr>
            <a:spLocks noGrp="1"/>
          </p:cNvSpPr>
          <p:nvPr>
            <p:ph idx="1"/>
          </p:nvPr>
        </p:nvSpPr>
        <p:spPr/>
        <p:txBody>
          <a:bodyPr>
            <a:normAutofit fontScale="92500" lnSpcReduction="10000"/>
          </a:bodyPr>
          <a:lstStyle/>
          <a:p>
            <a:r>
              <a:rPr lang="it-IT" dirty="0"/>
              <a:t>Code: C:\code\agentic_ai\2_openai\2_lab2.py</a:t>
            </a:r>
            <a:endParaRPr lang="en-IN" dirty="0"/>
          </a:p>
          <a:p>
            <a:pPr lvl="1"/>
            <a:r>
              <a:rPr lang="en-IN" dirty="0"/>
              <a:t>A workflow of Agent calls</a:t>
            </a:r>
          </a:p>
          <a:p>
            <a:pPr lvl="1"/>
            <a:r>
              <a:rPr lang="en-IN" dirty="0"/>
              <a:t>An Agent that can use a Tool</a:t>
            </a:r>
          </a:p>
          <a:p>
            <a:pPr lvl="1"/>
            <a:r>
              <a:rPr lang="en-IN" dirty="0"/>
              <a:t>An Agent that can call other Agents: Tools or Handoffs</a:t>
            </a:r>
          </a:p>
          <a:p>
            <a:r>
              <a:rPr lang="en-IN" dirty="0"/>
              <a:t>Setup</a:t>
            </a:r>
          </a:p>
          <a:p>
            <a:pPr lvl="1"/>
            <a:r>
              <a:rPr lang="en-IN" dirty="0"/>
              <a:t>Go to mailrsend.com, register</a:t>
            </a:r>
          </a:p>
          <a:p>
            <a:pPr lvl="1"/>
            <a:r>
              <a:rPr lang="en-IN" dirty="0"/>
              <a:t>Select the sending method: Select API -&gt; New API Token -&gt; Name: </a:t>
            </a:r>
            <a:r>
              <a:rPr lang="en-IN" dirty="0" err="1"/>
              <a:t>AgenticAI</a:t>
            </a:r>
            <a:r>
              <a:rPr lang="en-IN" dirty="0"/>
              <a:t> -&gt; Expiration date: Select 3 years from now -&gt; Permissions: Full access -&gt; Generate token -&gt; Copy and save it</a:t>
            </a:r>
          </a:p>
          <a:p>
            <a:pPr lvl="1"/>
            <a:r>
              <a:rPr lang="en-US" dirty="0"/>
              <a:t>Copy the API key in .env under MAILERSEND_API_KEY=""</a:t>
            </a:r>
          </a:p>
          <a:p>
            <a:pPr lvl="1"/>
            <a:r>
              <a:rPr lang="en-IN" dirty="0"/>
              <a:t>Under Email -&gt; Domains … Copy the default generated domain name – It will be needed in our code</a:t>
            </a:r>
          </a:p>
          <a:p>
            <a:pPr lvl="1"/>
            <a:r>
              <a:rPr lang="en-IN" dirty="0"/>
              <a:t>pip install </a:t>
            </a:r>
            <a:r>
              <a:rPr lang="en-IN" dirty="0" err="1"/>
              <a:t>mailersend</a:t>
            </a:r>
            <a:endParaRPr lang="en-GB" dirty="0"/>
          </a:p>
        </p:txBody>
      </p:sp>
    </p:spTree>
    <p:extLst>
      <p:ext uri="{BB962C8B-B14F-4D97-AF65-F5344CB8AC3E}">
        <p14:creationId xmlns:p14="http://schemas.microsoft.com/office/powerpoint/2010/main" val="39698221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2FA5-CFFC-C4E3-8851-B53EAB9090F2}"/>
              </a:ext>
            </a:extLst>
          </p:cNvPr>
          <p:cNvSpPr>
            <a:spLocks noGrp="1"/>
          </p:cNvSpPr>
          <p:nvPr>
            <p:ph type="title"/>
          </p:nvPr>
        </p:nvSpPr>
        <p:spPr/>
        <p:txBody>
          <a:bodyPr/>
          <a:lstStyle/>
          <a:p>
            <a:r>
              <a:rPr lang="en-IN" dirty="0"/>
              <a:t>Stream Text from an LLM Agent Using an Asynchronous Generator</a:t>
            </a:r>
            <a:endParaRPr lang="en-GB" dirty="0"/>
          </a:p>
        </p:txBody>
      </p:sp>
      <p:sp>
        <p:nvSpPr>
          <p:cNvPr id="3" name="Content Placeholder 2">
            <a:extLst>
              <a:ext uri="{FF2B5EF4-FFF2-40B4-BE49-F238E27FC236}">
                <a16:creationId xmlns:a16="http://schemas.microsoft.com/office/drawing/2014/main" id="{B3D8520A-58DF-9DAC-F70F-679755CA3D64}"/>
              </a:ext>
            </a:extLst>
          </p:cNvPr>
          <p:cNvSpPr>
            <a:spLocks noGrp="1"/>
          </p:cNvSpPr>
          <p:nvPr>
            <p:ph idx="1"/>
          </p:nvPr>
        </p:nvSpPr>
        <p:spPr/>
        <p:txBody>
          <a:bodyPr>
            <a:normAutofit fontScale="70000" lnSpcReduction="20000"/>
          </a:bodyPr>
          <a:lstStyle/>
          <a:p>
            <a:endParaRPr lang="en-IN" dirty="0"/>
          </a:p>
          <a:p>
            <a:endParaRPr lang="en-IN" dirty="0"/>
          </a:p>
          <a:p>
            <a:endParaRPr lang="en-IN" dirty="0"/>
          </a:p>
          <a:p>
            <a:endParaRPr lang="en-IN" dirty="0"/>
          </a:p>
          <a:p>
            <a:r>
              <a:rPr lang="en-GB" sz="2000" dirty="0">
                <a:solidFill>
                  <a:srgbClr val="FF0000"/>
                </a:solidFill>
                <a:latin typeface="Cascadia Code" panose="020B0609020000020004" pitchFamily="49" charset="0"/>
                <a:cs typeface="Cascadia Code" panose="020B0609020000020004" pitchFamily="49" charset="0"/>
              </a:rPr>
              <a:t>result = </a:t>
            </a:r>
            <a:r>
              <a:rPr lang="en-GB" sz="2000" dirty="0" err="1">
                <a:solidFill>
                  <a:srgbClr val="FF0000"/>
                </a:solidFill>
                <a:latin typeface="Cascadia Code" panose="020B0609020000020004" pitchFamily="49" charset="0"/>
                <a:cs typeface="Cascadia Code" panose="020B0609020000020004" pitchFamily="49" charset="0"/>
              </a:rPr>
              <a:t>Runner.run_streamed</a:t>
            </a:r>
            <a:r>
              <a:rPr lang="en-GB" sz="2000" dirty="0">
                <a:solidFill>
                  <a:srgbClr val="FF0000"/>
                </a:solidFill>
                <a:latin typeface="Cascadia Code" panose="020B0609020000020004" pitchFamily="49" charset="0"/>
                <a:cs typeface="Cascadia Code" panose="020B0609020000020004" pitchFamily="49" charset="0"/>
              </a:rPr>
              <a:t>(sales_agent1, input="Write a cold sales email")</a:t>
            </a:r>
            <a:endParaRPr lang="en-IN" sz="2000" dirty="0">
              <a:solidFill>
                <a:srgbClr val="FF0000"/>
              </a:solidFill>
            </a:endParaRPr>
          </a:p>
          <a:p>
            <a:r>
              <a:rPr lang="en-IN" dirty="0"/>
              <a:t>An </a:t>
            </a:r>
            <a:r>
              <a:rPr lang="en-IN" i="1" dirty="0"/>
              <a:t>async </a:t>
            </a:r>
            <a:r>
              <a:rPr lang="en-IN" dirty="0"/>
              <a:t>function – Starts an LLM agent </a:t>
            </a:r>
            <a:r>
              <a:rPr lang="en-IN" i="1" dirty="0"/>
              <a:t>sales_agent1 </a:t>
            </a:r>
            <a:r>
              <a:rPr lang="en-IN" dirty="0"/>
              <a:t>to write a cold sales email and returns a </a:t>
            </a:r>
            <a:r>
              <a:rPr lang="en-IN" i="1" dirty="0"/>
              <a:t>result </a:t>
            </a:r>
            <a:r>
              <a:rPr lang="en-IN" dirty="0"/>
              <a:t>object that includes a </a:t>
            </a:r>
            <a:r>
              <a:rPr lang="en-IN" i="1" dirty="0"/>
              <a:t>stream of events</a:t>
            </a:r>
            <a:endParaRPr lang="en-IN" dirty="0"/>
          </a:p>
          <a:p>
            <a:r>
              <a:rPr lang="en-IN" dirty="0"/>
              <a:t>Common in agentic frameworks, where responses come </a:t>
            </a:r>
            <a:r>
              <a:rPr lang="en-IN" i="1" dirty="0"/>
              <a:t>token-by-token </a:t>
            </a:r>
            <a:r>
              <a:rPr lang="en-IN" dirty="0"/>
              <a:t>or </a:t>
            </a:r>
            <a:r>
              <a:rPr lang="en-IN" i="1" dirty="0"/>
              <a:t>delta-by-delta</a:t>
            </a:r>
          </a:p>
          <a:p>
            <a:r>
              <a:rPr lang="en-IN" dirty="0"/>
              <a:t>Hence, we must </a:t>
            </a:r>
            <a:r>
              <a:rPr lang="en-IN" i="1" dirty="0"/>
              <a:t>await</a:t>
            </a:r>
            <a:r>
              <a:rPr lang="en-IN" dirty="0"/>
              <a:t> this in an </a:t>
            </a:r>
            <a:r>
              <a:rPr lang="en-IN" i="1" dirty="0"/>
              <a:t>async def</a:t>
            </a:r>
            <a:r>
              <a:rPr lang="en-IN" dirty="0"/>
              <a:t> function:</a:t>
            </a:r>
          </a:p>
          <a:p>
            <a:r>
              <a:rPr lang="en-US" sz="2000" dirty="0">
                <a:solidFill>
                  <a:srgbClr val="FF0000"/>
                </a:solidFill>
                <a:latin typeface="Cascadia Code" panose="020B0609020000020004" pitchFamily="49" charset="0"/>
                <a:cs typeface="Cascadia Code" panose="020B0609020000020004" pitchFamily="49" charset="0"/>
              </a:rPr>
              <a:t>result = await </a:t>
            </a:r>
            <a:r>
              <a:rPr lang="en-US" sz="2000" dirty="0" err="1">
                <a:solidFill>
                  <a:srgbClr val="FF0000"/>
                </a:solidFill>
                <a:latin typeface="Cascadia Code" panose="020B0609020000020004" pitchFamily="49" charset="0"/>
                <a:cs typeface="Cascadia Code" panose="020B0609020000020004" pitchFamily="49" charset="0"/>
              </a:rPr>
              <a:t>Runner.run_streamed</a:t>
            </a:r>
            <a:r>
              <a:rPr lang="en-US" sz="2000" dirty="0">
                <a:solidFill>
                  <a:srgbClr val="FF0000"/>
                </a:solidFill>
                <a:latin typeface="Cascadia Code" panose="020B0609020000020004" pitchFamily="49" charset="0"/>
                <a:cs typeface="Cascadia Code" panose="020B0609020000020004" pitchFamily="49" charset="0"/>
              </a:rPr>
              <a:t>(...)</a:t>
            </a:r>
          </a:p>
          <a:p>
            <a:r>
              <a:rPr lang="en-US" dirty="0"/>
              <a:t>Meaning:</a:t>
            </a:r>
          </a:p>
          <a:p>
            <a:pPr lvl="1"/>
            <a:r>
              <a:rPr lang="en-US" sz="2000" dirty="0" err="1">
                <a:solidFill>
                  <a:srgbClr val="FF0000"/>
                </a:solidFill>
                <a:latin typeface="Cascadia Code" panose="020B0609020000020004" pitchFamily="49" charset="0"/>
                <a:cs typeface="Cascadia Code" panose="020B0609020000020004" pitchFamily="49" charset="0"/>
              </a:rPr>
              <a:t>stream_events</a:t>
            </a:r>
            <a:r>
              <a:rPr lang="en-US" sz="2000" dirty="0">
                <a:solidFill>
                  <a:srgbClr val="FF0000"/>
                </a:solidFill>
                <a:latin typeface="Cascadia Code" panose="020B0609020000020004" pitchFamily="49" charset="0"/>
                <a:cs typeface="Cascadia Code" panose="020B0609020000020004" pitchFamily="49" charset="0"/>
              </a:rPr>
              <a:t>()</a:t>
            </a:r>
            <a:r>
              <a:rPr lang="en-US" sz="2100" dirty="0">
                <a:solidFill>
                  <a:srgbClr val="FF0000"/>
                </a:solidFill>
                <a:latin typeface="Cascadia Code" panose="020B0609020000020004" pitchFamily="49" charset="0"/>
                <a:cs typeface="Cascadia Code" panose="020B0609020000020004" pitchFamily="49" charset="0"/>
              </a:rPr>
              <a:t> </a:t>
            </a:r>
            <a:r>
              <a:rPr lang="en-US" dirty="0"/>
              <a:t>is an </a:t>
            </a:r>
            <a:r>
              <a:rPr lang="en-US" i="1" dirty="0"/>
              <a:t>async generator</a:t>
            </a:r>
          </a:p>
          <a:p>
            <a:pPr lvl="1"/>
            <a:r>
              <a:rPr lang="en-US" dirty="0"/>
              <a:t>We iterate over each </a:t>
            </a:r>
            <a:r>
              <a:rPr lang="en-US" i="1" dirty="0"/>
              <a:t>streamed event</a:t>
            </a:r>
            <a:r>
              <a:rPr lang="en-US" dirty="0"/>
              <a:t> (possibly containing text)</a:t>
            </a:r>
          </a:p>
          <a:p>
            <a:pPr lvl="1"/>
            <a:r>
              <a:rPr lang="en-US" dirty="0"/>
              <a:t>Events arrive one by one, as they are generated, just like real-time typing</a:t>
            </a:r>
          </a:p>
          <a:p>
            <a:endParaRPr lang="en-GB" dirty="0"/>
          </a:p>
        </p:txBody>
      </p:sp>
      <p:sp>
        <p:nvSpPr>
          <p:cNvPr id="4" name="TextBox 3">
            <a:extLst>
              <a:ext uri="{FF2B5EF4-FFF2-40B4-BE49-F238E27FC236}">
                <a16:creationId xmlns:a16="http://schemas.microsoft.com/office/drawing/2014/main" id="{3DC32714-511B-FF52-2CD6-03FD3EEFDBFF}"/>
              </a:ext>
            </a:extLst>
          </p:cNvPr>
          <p:cNvSpPr txBox="1"/>
          <p:nvPr/>
        </p:nvSpPr>
        <p:spPr>
          <a:xfrm>
            <a:off x="716046" y="1612097"/>
            <a:ext cx="10637754" cy="1600438"/>
          </a:xfrm>
          <a:prstGeom prst="rect">
            <a:avLst/>
          </a:prstGeom>
          <a:solidFill>
            <a:schemeClr val="accent4">
              <a:lumMod val="20000"/>
              <a:lumOff val="80000"/>
            </a:schemeClr>
          </a:solidFill>
        </p:spPr>
        <p:txBody>
          <a:bodyPr wrap="square" rtlCol="0">
            <a:spAutoFit/>
          </a:bodyPr>
          <a:lstStyle/>
          <a:p>
            <a:r>
              <a:rPr lang="en-GB" sz="1400" dirty="0">
                <a:latin typeface="Cascadia Code" panose="020B0609020000020004" pitchFamily="49" charset="0"/>
                <a:cs typeface="Cascadia Code" panose="020B0609020000020004" pitchFamily="49" charset="0"/>
              </a:rPr>
              <a:t>    print("--- Professional Sales Agent's Email ---")</a:t>
            </a:r>
          </a:p>
          <a:p>
            <a:r>
              <a:rPr lang="en-GB" sz="1400" dirty="0">
                <a:latin typeface="Cascadia Code" panose="020B0609020000020004" pitchFamily="49" charset="0"/>
                <a:cs typeface="Cascadia Code" panose="020B0609020000020004" pitchFamily="49" charset="0"/>
              </a:rPr>
              <a:t>    # Await the async </a:t>
            </a:r>
            <a:r>
              <a:rPr lang="en-GB" sz="1400" dirty="0" err="1">
                <a:latin typeface="Cascadia Code" panose="020B0609020000020004" pitchFamily="49" charset="0"/>
                <a:cs typeface="Cascadia Code" panose="020B0609020000020004" pitchFamily="49" charset="0"/>
              </a:rPr>
              <a:t>Runner.run_streamed</a:t>
            </a:r>
            <a:endParaRPr lang="en-GB" sz="1400" dirty="0">
              <a:latin typeface="Cascadia Code" panose="020B0609020000020004" pitchFamily="49" charset="0"/>
              <a:cs typeface="Cascadia Code" panose="020B0609020000020004" pitchFamily="49" charset="0"/>
            </a:endParaRPr>
          </a:p>
          <a:p>
            <a:r>
              <a:rPr lang="en-GB" sz="1400" dirty="0">
                <a:latin typeface="Cascadia Code" panose="020B0609020000020004" pitchFamily="49" charset="0"/>
                <a:cs typeface="Cascadia Code" panose="020B0609020000020004" pitchFamily="49" charset="0"/>
              </a:rPr>
              <a:t>    </a:t>
            </a:r>
            <a:r>
              <a:rPr lang="en-GB" sz="1400" dirty="0">
                <a:solidFill>
                  <a:srgbClr val="FF0000"/>
                </a:solidFill>
                <a:latin typeface="Cascadia Code" panose="020B0609020000020004" pitchFamily="49" charset="0"/>
                <a:cs typeface="Cascadia Code" panose="020B0609020000020004" pitchFamily="49" charset="0"/>
              </a:rPr>
              <a:t>result = </a:t>
            </a:r>
            <a:r>
              <a:rPr lang="en-GB" sz="1400" dirty="0" err="1">
                <a:solidFill>
                  <a:srgbClr val="FF0000"/>
                </a:solidFill>
                <a:latin typeface="Cascadia Code" panose="020B0609020000020004" pitchFamily="49" charset="0"/>
                <a:cs typeface="Cascadia Code" panose="020B0609020000020004" pitchFamily="49" charset="0"/>
              </a:rPr>
              <a:t>Runner.run_streamed</a:t>
            </a:r>
            <a:r>
              <a:rPr lang="en-GB" sz="1400" dirty="0">
                <a:solidFill>
                  <a:srgbClr val="FF0000"/>
                </a:solidFill>
                <a:latin typeface="Cascadia Code" panose="020B0609020000020004" pitchFamily="49" charset="0"/>
                <a:cs typeface="Cascadia Code" panose="020B0609020000020004" pitchFamily="49" charset="0"/>
              </a:rPr>
              <a:t>(sales_agent1, input="Write a cold sales email")</a:t>
            </a:r>
          </a:p>
          <a:p>
            <a:r>
              <a:rPr lang="en-GB" sz="1400" dirty="0">
                <a:solidFill>
                  <a:srgbClr val="FF0000"/>
                </a:solidFill>
                <a:latin typeface="Cascadia Code" panose="020B0609020000020004" pitchFamily="49" charset="0"/>
                <a:cs typeface="Cascadia Code" panose="020B0609020000020004" pitchFamily="49" charset="0"/>
              </a:rPr>
              <a:t>    # Use async for to iterate over the async generator</a:t>
            </a:r>
          </a:p>
          <a:p>
            <a:r>
              <a:rPr lang="en-GB" sz="1400" dirty="0">
                <a:solidFill>
                  <a:srgbClr val="FF0000"/>
                </a:solidFill>
                <a:latin typeface="Cascadia Code" panose="020B0609020000020004" pitchFamily="49" charset="0"/>
                <a:cs typeface="Cascadia Code" panose="020B0609020000020004" pitchFamily="49" charset="0"/>
              </a:rPr>
              <a:t>    async for event in </a:t>
            </a:r>
            <a:r>
              <a:rPr lang="en-GB" sz="1400" dirty="0" err="1">
                <a:solidFill>
                  <a:srgbClr val="FF0000"/>
                </a:solidFill>
                <a:latin typeface="Cascadia Code" panose="020B0609020000020004" pitchFamily="49" charset="0"/>
                <a:cs typeface="Cascadia Code" panose="020B0609020000020004" pitchFamily="49" charset="0"/>
              </a:rPr>
              <a:t>result.stream_events</a:t>
            </a:r>
            <a:r>
              <a:rPr lang="en-GB" sz="1400" dirty="0">
                <a:solidFill>
                  <a:srgbClr val="FF0000"/>
                </a:solidFill>
                <a:latin typeface="Cascadia Code" panose="020B0609020000020004" pitchFamily="49" charset="0"/>
                <a:cs typeface="Cascadia Code" panose="020B0609020000020004" pitchFamily="49" charset="0"/>
              </a:rPr>
              <a:t>():</a:t>
            </a:r>
          </a:p>
          <a:p>
            <a:r>
              <a:rPr lang="en-GB" sz="1400" dirty="0">
                <a:latin typeface="Cascadia Code" panose="020B0609020000020004" pitchFamily="49" charset="0"/>
                <a:cs typeface="Cascadia Code" panose="020B0609020000020004" pitchFamily="49" charset="0"/>
              </a:rPr>
              <a:t>        if </a:t>
            </a:r>
            <a:r>
              <a:rPr lang="en-GB" sz="1400" dirty="0" err="1">
                <a:latin typeface="Cascadia Code" panose="020B0609020000020004" pitchFamily="49" charset="0"/>
                <a:cs typeface="Cascadia Code" panose="020B0609020000020004" pitchFamily="49" charset="0"/>
              </a:rPr>
              <a:t>event.type</a:t>
            </a:r>
            <a:r>
              <a:rPr lang="en-GB" sz="1400" dirty="0">
                <a:latin typeface="Cascadia Code" panose="020B0609020000020004" pitchFamily="49" charset="0"/>
                <a:cs typeface="Cascadia Code" panose="020B0609020000020004" pitchFamily="49" charset="0"/>
              </a:rPr>
              <a:t> == "</a:t>
            </a:r>
            <a:r>
              <a:rPr lang="en-GB" sz="1400" dirty="0" err="1">
                <a:latin typeface="Cascadia Code" panose="020B0609020000020004" pitchFamily="49" charset="0"/>
                <a:cs typeface="Cascadia Code" panose="020B0609020000020004" pitchFamily="49" charset="0"/>
              </a:rPr>
              <a:t>raw_response_event</a:t>
            </a:r>
            <a:r>
              <a:rPr lang="en-GB" sz="1400" dirty="0">
                <a:latin typeface="Cascadia Code" panose="020B0609020000020004" pitchFamily="49" charset="0"/>
                <a:cs typeface="Cascadia Code" panose="020B0609020000020004" pitchFamily="49" charset="0"/>
              </a:rPr>
              <a:t>" and </a:t>
            </a:r>
            <a:r>
              <a:rPr lang="en-GB" sz="1400" dirty="0" err="1">
                <a:latin typeface="Cascadia Code" panose="020B0609020000020004" pitchFamily="49" charset="0"/>
                <a:cs typeface="Cascadia Code" panose="020B0609020000020004" pitchFamily="49" charset="0"/>
              </a:rPr>
              <a:t>isinstance</a:t>
            </a:r>
            <a:r>
              <a:rPr lang="en-GB" sz="1400" dirty="0">
                <a:latin typeface="Cascadia Code" panose="020B0609020000020004" pitchFamily="49" charset="0"/>
                <a:cs typeface="Cascadia Code" panose="020B0609020000020004" pitchFamily="49" charset="0"/>
              </a:rPr>
              <a:t>(</a:t>
            </a:r>
            <a:r>
              <a:rPr lang="en-GB" sz="1400" dirty="0" err="1">
                <a:latin typeface="Cascadia Code" panose="020B0609020000020004" pitchFamily="49" charset="0"/>
                <a:cs typeface="Cascadia Code" panose="020B0609020000020004" pitchFamily="49" charset="0"/>
              </a:rPr>
              <a:t>event.data</a:t>
            </a:r>
            <a:r>
              <a:rPr lang="en-GB" sz="1400" dirty="0">
                <a:latin typeface="Cascadia Code" panose="020B0609020000020004" pitchFamily="49" charset="0"/>
                <a:cs typeface="Cascadia Code" panose="020B0609020000020004" pitchFamily="49" charset="0"/>
              </a:rPr>
              <a:t>, </a:t>
            </a:r>
            <a:r>
              <a:rPr lang="en-GB" sz="1400" dirty="0" err="1">
                <a:latin typeface="Cascadia Code" panose="020B0609020000020004" pitchFamily="49" charset="0"/>
                <a:cs typeface="Cascadia Code" panose="020B0609020000020004" pitchFamily="49" charset="0"/>
              </a:rPr>
              <a:t>ResponseTextDeltaEvent</a:t>
            </a:r>
            <a:r>
              <a:rPr lang="en-GB" sz="1400" dirty="0">
                <a:latin typeface="Cascadia Code" panose="020B0609020000020004" pitchFamily="49" charset="0"/>
                <a:cs typeface="Cascadia Code" panose="020B0609020000020004" pitchFamily="49" charset="0"/>
              </a:rPr>
              <a:t>):</a:t>
            </a:r>
          </a:p>
          <a:p>
            <a:r>
              <a:rPr lang="en-GB" sz="1400" dirty="0">
                <a:latin typeface="Cascadia Code" panose="020B0609020000020004" pitchFamily="49" charset="0"/>
                <a:cs typeface="Cascadia Code" panose="020B0609020000020004" pitchFamily="49" charset="0"/>
              </a:rPr>
              <a:t>            print(</a:t>
            </a:r>
            <a:r>
              <a:rPr lang="en-GB" sz="1400" dirty="0" err="1">
                <a:latin typeface="Cascadia Code" panose="020B0609020000020004" pitchFamily="49" charset="0"/>
                <a:cs typeface="Cascadia Code" panose="020B0609020000020004" pitchFamily="49" charset="0"/>
              </a:rPr>
              <a:t>event.data.delta</a:t>
            </a:r>
            <a:r>
              <a:rPr lang="en-GB" sz="1400" dirty="0">
                <a:latin typeface="Cascadia Code" panose="020B0609020000020004" pitchFamily="49" charset="0"/>
                <a:cs typeface="Cascadia Code" panose="020B0609020000020004" pitchFamily="49" charset="0"/>
              </a:rPr>
              <a:t>, end="", flush=True)</a:t>
            </a:r>
          </a:p>
        </p:txBody>
      </p:sp>
    </p:spTree>
    <p:extLst>
      <p:ext uri="{BB962C8B-B14F-4D97-AF65-F5344CB8AC3E}">
        <p14:creationId xmlns:p14="http://schemas.microsoft.com/office/powerpoint/2010/main" val="560841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55AF-8366-7199-8CA1-F6F0BD01E2D0}"/>
              </a:ext>
            </a:extLst>
          </p:cNvPr>
          <p:cNvSpPr>
            <a:spLocks noGrp="1"/>
          </p:cNvSpPr>
          <p:nvPr>
            <p:ph type="title"/>
          </p:nvPr>
        </p:nvSpPr>
        <p:spPr/>
        <p:txBody>
          <a:bodyPr/>
          <a:lstStyle/>
          <a:p>
            <a:r>
              <a:rPr lang="en-IN" dirty="0"/>
              <a:t>Agentic AI Evolution</a:t>
            </a:r>
            <a:endParaRPr lang="en-GB" dirty="0"/>
          </a:p>
        </p:txBody>
      </p:sp>
      <p:sp>
        <p:nvSpPr>
          <p:cNvPr id="3" name="Content Placeholder 2">
            <a:extLst>
              <a:ext uri="{FF2B5EF4-FFF2-40B4-BE49-F238E27FC236}">
                <a16:creationId xmlns:a16="http://schemas.microsoft.com/office/drawing/2014/main" id="{298538F3-452A-8EA3-CC41-B6D90071B677}"/>
              </a:ext>
            </a:extLst>
          </p:cNvPr>
          <p:cNvSpPr>
            <a:spLocks noGrp="1"/>
          </p:cNvSpPr>
          <p:nvPr>
            <p:ph idx="1"/>
          </p:nvPr>
        </p:nvSpPr>
        <p:spPr/>
        <p:txBody>
          <a:bodyPr>
            <a:normAutofit fontScale="85000" lnSpcReduction="20000"/>
          </a:bodyPr>
          <a:lstStyle/>
          <a:p>
            <a:r>
              <a:rPr lang="en-IN" b="1" dirty="0"/>
              <a:t>Artificial Intelligence (AI)</a:t>
            </a:r>
            <a:r>
              <a:rPr lang="en-IN" dirty="0"/>
              <a:t>: Broad umbrella</a:t>
            </a:r>
          </a:p>
          <a:p>
            <a:pPr lvl="1"/>
            <a:r>
              <a:rPr lang="en-IN" dirty="0"/>
              <a:t>Any system that mimics human cognitive functions</a:t>
            </a:r>
          </a:p>
          <a:p>
            <a:pPr lvl="1"/>
            <a:r>
              <a:rPr lang="en-IN" dirty="0"/>
              <a:t>Rule-based (Old), Self-learning (New)</a:t>
            </a:r>
          </a:p>
          <a:p>
            <a:r>
              <a:rPr lang="en-IN" b="1" dirty="0"/>
              <a:t>Machine Learning (ML)</a:t>
            </a:r>
            <a:r>
              <a:rPr lang="en-IN" dirty="0"/>
              <a:t>: Subset of AI</a:t>
            </a:r>
          </a:p>
          <a:p>
            <a:pPr lvl="1"/>
            <a:r>
              <a:rPr lang="en-IN" dirty="0"/>
              <a:t>Algorithms that improve through experience, evolve over time without being explicitly reprogrammed </a:t>
            </a:r>
          </a:p>
          <a:p>
            <a:pPr lvl="1"/>
            <a:r>
              <a:rPr lang="en-IN" dirty="0"/>
              <a:t>Examples: Spam filters, Recommendation engines, Fraud detection tools</a:t>
            </a:r>
          </a:p>
          <a:p>
            <a:r>
              <a:rPr lang="en-IN" b="1" dirty="0"/>
              <a:t>Deep Learning (DL)</a:t>
            </a:r>
            <a:r>
              <a:rPr lang="en-IN" dirty="0"/>
              <a:t>: Special form of ML that uses multi-layer neural networks</a:t>
            </a:r>
          </a:p>
          <a:p>
            <a:pPr lvl="1"/>
            <a:r>
              <a:rPr lang="en-IN" dirty="0"/>
              <a:t>Can process massive amounts of unstructured data such as images, videos, and speech</a:t>
            </a:r>
          </a:p>
          <a:p>
            <a:pPr lvl="1"/>
            <a:r>
              <a:rPr lang="en-IN" dirty="0"/>
              <a:t>Can understand humans’ </a:t>
            </a:r>
            <a:r>
              <a:rPr lang="en-IN" i="1" dirty="0"/>
              <a:t>natural language</a:t>
            </a:r>
          </a:p>
          <a:p>
            <a:r>
              <a:rPr lang="en-IN" b="1" dirty="0"/>
              <a:t>Agentic AI</a:t>
            </a:r>
            <a:r>
              <a:rPr lang="en-IN" dirty="0"/>
              <a:t>: Adds </a:t>
            </a:r>
            <a:r>
              <a:rPr lang="en-IN" b="1" dirty="0"/>
              <a:t>autonomy</a:t>
            </a:r>
            <a:r>
              <a:rPr lang="en-IN" dirty="0"/>
              <a:t>, unlike traditional AI, which waits for a human prompt</a:t>
            </a:r>
          </a:p>
          <a:p>
            <a:r>
              <a:rPr lang="en-IN" dirty="0"/>
              <a:t>Traditional AI </a:t>
            </a:r>
            <a:r>
              <a:rPr lang="en-IN" i="1" dirty="0"/>
              <a:t>answers human questions</a:t>
            </a:r>
            <a:r>
              <a:rPr lang="en-IN" dirty="0"/>
              <a:t>, Agentic AI </a:t>
            </a:r>
            <a:r>
              <a:rPr lang="en-IN" i="1" dirty="0"/>
              <a:t>pursue objectives/solve our problems</a:t>
            </a:r>
            <a:endParaRPr lang="en-GB" i="1" dirty="0"/>
          </a:p>
        </p:txBody>
      </p:sp>
    </p:spTree>
    <p:extLst>
      <p:ext uri="{BB962C8B-B14F-4D97-AF65-F5344CB8AC3E}">
        <p14:creationId xmlns:p14="http://schemas.microsoft.com/office/powerpoint/2010/main" val="35472104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92B91-3D4F-19EA-C9A7-2B1663BCA1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159704-5C74-4BA9-9196-013EBE13AD13}"/>
              </a:ext>
            </a:extLst>
          </p:cNvPr>
          <p:cNvSpPr>
            <a:spLocks noGrp="1"/>
          </p:cNvSpPr>
          <p:nvPr>
            <p:ph type="title"/>
          </p:nvPr>
        </p:nvSpPr>
        <p:spPr/>
        <p:txBody>
          <a:bodyPr/>
          <a:lstStyle/>
          <a:p>
            <a:r>
              <a:rPr lang="en-IN" dirty="0"/>
              <a:t>Stream Text from an LLM Agent Using an Asynchronous Generator</a:t>
            </a:r>
            <a:endParaRPr lang="en-GB" dirty="0"/>
          </a:p>
        </p:txBody>
      </p:sp>
      <p:sp>
        <p:nvSpPr>
          <p:cNvPr id="3" name="Content Placeholder 2">
            <a:extLst>
              <a:ext uri="{FF2B5EF4-FFF2-40B4-BE49-F238E27FC236}">
                <a16:creationId xmlns:a16="http://schemas.microsoft.com/office/drawing/2014/main" id="{4CA345D2-3B79-F84D-5469-47C55E204EF0}"/>
              </a:ext>
            </a:extLst>
          </p:cNvPr>
          <p:cNvSpPr>
            <a:spLocks noGrp="1"/>
          </p:cNvSpPr>
          <p:nvPr>
            <p:ph idx="1"/>
          </p:nvPr>
        </p:nvSpPr>
        <p:spPr/>
        <p:txBody>
          <a:bodyPr>
            <a:normAutofit fontScale="77500" lnSpcReduction="20000"/>
          </a:bodyPr>
          <a:lstStyle/>
          <a:p>
            <a:endParaRPr lang="en-IN" dirty="0"/>
          </a:p>
          <a:p>
            <a:endParaRPr lang="en-IN" dirty="0"/>
          </a:p>
          <a:p>
            <a:endParaRPr lang="en-IN" dirty="0"/>
          </a:p>
          <a:p>
            <a:endParaRPr lang="en-IN" dirty="0">
              <a:solidFill>
                <a:srgbClr val="FF0000"/>
              </a:solidFill>
            </a:endParaRPr>
          </a:p>
          <a:p>
            <a:r>
              <a:rPr lang="en-GB" sz="2000" dirty="0">
                <a:solidFill>
                  <a:srgbClr val="FF0000"/>
                </a:solidFill>
                <a:latin typeface="Cascadia Code" panose="020B0609020000020004" pitchFamily="49" charset="0"/>
                <a:cs typeface="Cascadia Code" panose="020B0609020000020004" pitchFamily="49" charset="0"/>
              </a:rPr>
              <a:t>if </a:t>
            </a:r>
            <a:r>
              <a:rPr lang="en-GB" sz="2000" dirty="0" err="1">
                <a:solidFill>
                  <a:srgbClr val="FF0000"/>
                </a:solidFill>
                <a:latin typeface="Cascadia Code" panose="020B0609020000020004" pitchFamily="49" charset="0"/>
                <a:cs typeface="Cascadia Code" panose="020B0609020000020004" pitchFamily="49" charset="0"/>
              </a:rPr>
              <a:t>event.type</a:t>
            </a:r>
            <a:r>
              <a:rPr lang="en-GB" sz="2000" dirty="0">
                <a:solidFill>
                  <a:srgbClr val="FF0000"/>
                </a:solidFill>
                <a:latin typeface="Cascadia Code" panose="020B0609020000020004" pitchFamily="49" charset="0"/>
                <a:cs typeface="Cascadia Code" panose="020B0609020000020004" pitchFamily="49" charset="0"/>
              </a:rPr>
              <a:t> == "</a:t>
            </a:r>
            <a:r>
              <a:rPr lang="en-GB" sz="2000" dirty="0" err="1">
                <a:solidFill>
                  <a:srgbClr val="FF0000"/>
                </a:solidFill>
                <a:latin typeface="Cascadia Code" panose="020B0609020000020004" pitchFamily="49" charset="0"/>
                <a:cs typeface="Cascadia Code" panose="020B0609020000020004" pitchFamily="49" charset="0"/>
              </a:rPr>
              <a:t>raw_response_event</a:t>
            </a:r>
            <a:r>
              <a:rPr lang="en-GB" sz="2000" dirty="0">
                <a:solidFill>
                  <a:srgbClr val="FF0000"/>
                </a:solidFill>
                <a:latin typeface="Cascadia Code" panose="020B0609020000020004" pitchFamily="49" charset="0"/>
                <a:cs typeface="Cascadia Code" panose="020B0609020000020004" pitchFamily="49" charset="0"/>
              </a:rPr>
              <a:t>" and </a:t>
            </a:r>
            <a:r>
              <a:rPr lang="en-GB" sz="2000" dirty="0" err="1">
                <a:solidFill>
                  <a:srgbClr val="FF0000"/>
                </a:solidFill>
                <a:latin typeface="Cascadia Code" panose="020B0609020000020004" pitchFamily="49" charset="0"/>
                <a:cs typeface="Cascadia Code" panose="020B0609020000020004" pitchFamily="49" charset="0"/>
              </a:rPr>
              <a:t>isinstance</a:t>
            </a:r>
            <a:r>
              <a:rPr lang="en-GB" sz="2000" dirty="0">
                <a:solidFill>
                  <a:srgbClr val="FF0000"/>
                </a:solidFill>
                <a:latin typeface="Cascadia Code" panose="020B0609020000020004" pitchFamily="49" charset="0"/>
                <a:cs typeface="Cascadia Code" panose="020B0609020000020004" pitchFamily="49" charset="0"/>
              </a:rPr>
              <a:t>(</a:t>
            </a:r>
            <a:r>
              <a:rPr lang="en-GB" sz="2000" dirty="0" err="1">
                <a:solidFill>
                  <a:srgbClr val="FF0000"/>
                </a:solidFill>
                <a:latin typeface="Cascadia Code" panose="020B0609020000020004" pitchFamily="49" charset="0"/>
                <a:cs typeface="Cascadia Code" panose="020B0609020000020004" pitchFamily="49" charset="0"/>
              </a:rPr>
              <a:t>event.data</a:t>
            </a:r>
            <a:r>
              <a:rPr lang="en-GB" sz="2000" dirty="0">
                <a:solidFill>
                  <a:srgbClr val="FF0000"/>
                </a:solidFill>
                <a:latin typeface="Cascadia Code" panose="020B0609020000020004" pitchFamily="49" charset="0"/>
                <a:cs typeface="Cascadia Code" panose="020B0609020000020004" pitchFamily="49" charset="0"/>
              </a:rPr>
              <a:t>, </a:t>
            </a:r>
            <a:r>
              <a:rPr lang="en-GB" sz="2000" dirty="0" err="1">
                <a:solidFill>
                  <a:srgbClr val="FF0000"/>
                </a:solidFill>
                <a:latin typeface="Cascadia Code" panose="020B0609020000020004" pitchFamily="49" charset="0"/>
                <a:cs typeface="Cascadia Code" panose="020B0609020000020004" pitchFamily="49" charset="0"/>
              </a:rPr>
              <a:t>ResponseTextDeltaEvent</a:t>
            </a:r>
            <a:r>
              <a:rPr lang="en-GB" sz="2000" dirty="0">
                <a:solidFill>
                  <a:srgbClr val="FF0000"/>
                </a:solidFill>
                <a:latin typeface="Cascadia Code" panose="020B0609020000020004" pitchFamily="49" charset="0"/>
                <a:cs typeface="Cascadia Code" panose="020B0609020000020004" pitchFamily="49" charset="0"/>
              </a:rPr>
              <a:t>):</a:t>
            </a:r>
          </a:p>
          <a:p>
            <a:r>
              <a:rPr lang="en-GB" sz="2000" dirty="0">
                <a:solidFill>
                  <a:srgbClr val="FF0000"/>
                </a:solidFill>
                <a:latin typeface="Cascadia Code" panose="020B0609020000020004" pitchFamily="49" charset="0"/>
                <a:cs typeface="Cascadia Code" panose="020B0609020000020004" pitchFamily="49" charset="0"/>
              </a:rPr>
              <a:t>            print(</a:t>
            </a:r>
            <a:r>
              <a:rPr lang="en-GB" sz="2000" dirty="0" err="1">
                <a:solidFill>
                  <a:srgbClr val="FF0000"/>
                </a:solidFill>
                <a:latin typeface="Cascadia Code" panose="020B0609020000020004" pitchFamily="49" charset="0"/>
                <a:cs typeface="Cascadia Code" panose="020B0609020000020004" pitchFamily="49" charset="0"/>
              </a:rPr>
              <a:t>event.data.delta</a:t>
            </a:r>
            <a:r>
              <a:rPr lang="en-GB" sz="2000" dirty="0">
                <a:solidFill>
                  <a:srgbClr val="FF0000"/>
                </a:solidFill>
                <a:latin typeface="Cascadia Code" panose="020B0609020000020004" pitchFamily="49" charset="0"/>
                <a:cs typeface="Cascadia Code" panose="020B0609020000020004" pitchFamily="49" charset="0"/>
              </a:rPr>
              <a:t>, end="", flush=True)</a:t>
            </a:r>
          </a:p>
          <a:p>
            <a:r>
              <a:rPr lang="en-IN" dirty="0"/>
              <a:t>We filter only </a:t>
            </a:r>
            <a:r>
              <a:rPr lang="en-IN" i="1" dirty="0"/>
              <a:t>text delta events</a:t>
            </a:r>
          </a:p>
          <a:p>
            <a:r>
              <a:rPr lang="en-GB" i="1" dirty="0" err="1"/>
              <a:t>event.data.delta</a:t>
            </a:r>
            <a:r>
              <a:rPr lang="en-GB" dirty="0"/>
              <a:t> is a small chunk of the response (like a word/token)</a:t>
            </a:r>
          </a:p>
          <a:p>
            <a:r>
              <a:rPr lang="en-GB" dirty="0"/>
              <a:t>We print it immediately with</a:t>
            </a:r>
          </a:p>
          <a:p>
            <a:pPr lvl="1"/>
            <a:r>
              <a:rPr lang="en-GB" dirty="0"/>
              <a:t>end=“”: no newline</a:t>
            </a:r>
          </a:p>
          <a:p>
            <a:pPr lvl="1"/>
            <a:r>
              <a:rPr lang="en-GB" dirty="0"/>
              <a:t>flush=True: Force immediate output (no buffering)</a:t>
            </a:r>
          </a:p>
          <a:p>
            <a:r>
              <a:rPr lang="en-GB" dirty="0"/>
              <a:t>This simulates </a:t>
            </a:r>
            <a:r>
              <a:rPr lang="en-GB" i="1" dirty="0"/>
              <a:t>live streaming</a:t>
            </a:r>
            <a:r>
              <a:rPr lang="en-GB" dirty="0"/>
              <a:t> of the assistant’s response</a:t>
            </a:r>
          </a:p>
        </p:txBody>
      </p:sp>
      <p:sp>
        <p:nvSpPr>
          <p:cNvPr id="4" name="TextBox 3">
            <a:extLst>
              <a:ext uri="{FF2B5EF4-FFF2-40B4-BE49-F238E27FC236}">
                <a16:creationId xmlns:a16="http://schemas.microsoft.com/office/drawing/2014/main" id="{1A131C03-11CF-3F8C-0CFB-491D4D812C59}"/>
              </a:ext>
            </a:extLst>
          </p:cNvPr>
          <p:cNvSpPr txBox="1"/>
          <p:nvPr/>
        </p:nvSpPr>
        <p:spPr>
          <a:xfrm>
            <a:off x="716046" y="1612097"/>
            <a:ext cx="10637754" cy="1600438"/>
          </a:xfrm>
          <a:prstGeom prst="rect">
            <a:avLst/>
          </a:prstGeom>
          <a:solidFill>
            <a:schemeClr val="accent4">
              <a:lumMod val="20000"/>
              <a:lumOff val="80000"/>
            </a:schemeClr>
          </a:solidFill>
        </p:spPr>
        <p:txBody>
          <a:bodyPr wrap="square" rtlCol="0">
            <a:spAutoFit/>
          </a:bodyPr>
          <a:lstStyle/>
          <a:p>
            <a:r>
              <a:rPr lang="en-GB" sz="1400" dirty="0">
                <a:latin typeface="Cascadia Code" panose="020B0609020000020004" pitchFamily="49" charset="0"/>
                <a:cs typeface="Cascadia Code" panose="020B0609020000020004" pitchFamily="49" charset="0"/>
              </a:rPr>
              <a:t>    print("--- Professional Sales Agent's Email ---")</a:t>
            </a:r>
          </a:p>
          <a:p>
            <a:r>
              <a:rPr lang="en-GB" sz="1400" dirty="0">
                <a:latin typeface="Cascadia Code" panose="020B0609020000020004" pitchFamily="49" charset="0"/>
                <a:cs typeface="Cascadia Code" panose="020B0609020000020004" pitchFamily="49" charset="0"/>
              </a:rPr>
              <a:t>    # Await the async </a:t>
            </a:r>
            <a:r>
              <a:rPr lang="en-GB" sz="1400" dirty="0" err="1">
                <a:latin typeface="Cascadia Code" panose="020B0609020000020004" pitchFamily="49" charset="0"/>
                <a:cs typeface="Cascadia Code" panose="020B0609020000020004" pitchFamily="49" charset="0"/>
              </a:rPr>
              <a:t>Runner.run_streamed</a:t>
            </a:r>
            <a:endParaRPr lang="en-GB" sz="1400" dirty="0">
              <a:latin typeface="Cascadia Code" panose="020B0609020000020004" pitchFamily="49" charset="0"/>
              <a:cs typeface="Cascadia Code" panose="020B0609020000020004" pitchFamily="49" charset="0"/>
            </a:endParaRPr>
          </a:p>
          <a:p>
            <a:r>
              <a:rPr lang="en-GB" sz="1400" dirty="0">
                <a:latin typeface="Cascadia Code" panose="020B0609020000020004" pitchFamily="49" charset="0"/>
                <a:cs typeface="Cascadia Code" panose="020B0609020000020004" pitchFamily="49" charset="0"/>
              </a:rPr>
              <a:t>    result = </a:t>
            </a:r>
            <a:r>
              <a:rPr lang="en-GB" sz="1400" dirty="0" err="1">
                <a:latin typeface="Cascadia Code" panose="020B0609020000020004" pitchFamily="49" charset="0"/>
                <a:cs typeface="Cascadia Code" panose="020B0609020000020004" pitchFamily="49" charset="0"/>
              </a:rPr>
              <a:t>Runner.run_streamed</a:t>
            </a:r>
            <a:r>
              <a:rPr lang="en-GB" sz="1400" dirty="0">
                <a:latin typeface="Cascadia Code" panose="020B0609020000020004" pitchFamily="49" charset="0"/>
                <a:cs typeface="Cascadia Code" panose="020B0609020000020004" pitchFamily="49" charset="0"/>
              </a:rPr>
              <a:t>(sales_agent1, input="Write a cold sales email")</a:t>
            </a:r>
          </a:p>
          <a:p>
            <a:r>
              <a:rPr lang="en-GB" sz="1400" dirty="0">
                <a:latin typeface="Cascadia Code" panose="020B0609020000020004" pitchFamily="49" charset="0"/>
                <a:cs typeface="Cascadia Code" panose="020B0609020000020004" pitchFamily="49" charset="0"/>
              </a:rPr>
              <a:t>    # Use async for to iterate over the async generator</a:t>
            </a:r>
          </a:p>
          <a:p>
            <a:r>
              <a:rPr lang="en-GB" sz="1400" dirty="0">
                <a:latin typeface="Cascadia Code" panose="020B0609020000020004" pitchFamily="49" charset="0"/>
                <a:cs typeface="Cascadia Code" panose="020B0609020000020004" pitchFamily="49" charset="0"/>
              </a:rPr>
              <a:t>    async for event in </a:t>
            </a:r>
            <a:r>
              <a:rPr lang="en-GB" sz="1400" dirty="0" err="1">
                <a:latin typeface="Cascadia Code" panose="020B0609020000020004" pitchFamily="49" charset="0"/>
                <a:cs typeface="Cascadia Code" panose="020B0609020000020004" pitchFamily="49" charset="0"/>
              </a:rPr>
              <a:t>result.stream_events</a:t>
            </a:r>
            <a:r>
              <a:rPr lang="en-GB" sz="1400" dirty="0">
                <a:latin typeface="Cascadia Code" panose="020B0609020000020004" pitchFamily="49" charset="0"/>
                <a:cs typeface="Cascadia Code" panose="020B0609020000020004" pitchFamily="49" charset="0"/>
              </a:rPr>
              <a:t>():</a:t>
            </a:r>
          </a:p>
          <a:p>
            <a:r>
              <a:rPr lang="en-GB" sz="1400" dirty="0">
                <a:latin typeface="Cascadia Code" panose="020B0609020000020004" pitchFamily="49" charset="0"/>
                <a:cs typeface="Cascadia Code" panose="020B0609020000020004" pitchFamily="49" charset="0"/>
              </a:rPr>
              <a:t>    </a:t>
            </a:r>
            <a:r>
              <a:rPr lang="en-GB" sz="1400" dirty="0">
                <a:solidFill>
                  <a:srgbClr val="FF0000"/>
                </a:solidFill>
                <a:latin typeface="Cascadia Code" panose="020B0609020000020004" pitchFamily="49" charset="0"/>
                <a:cs typeface="Cascadia Code" panose="020B0609020000020004" pitchFamily="49" charset="0"/>
              </a:rPr>
              <a:t>    if </a:t>
            </a:r>
            <a:r>
              <a:rPr lang="en-GB" sz="1400" dirty="0" err="1">
                <a:solidFill>
                  <a:srgbClr val="FF0000"/>
                </a:solidFill>
                <a:latin typeface="Cascadia Code" panose="020B0609020000020004" pitchFamily="49" charset="0"/>
                <a:cs typeface="Cascadia Code" panose="020B0609020000020004" pitchFamily="49" charset="0"/>
              </a:rPr>
              <a:t>event.type</a:t>
            </a:r>
            <a:r>
              <a:rPr lang="en-GB" sz="1400" dirty="0">
                <a:solidFill>
                  <a:srgbClr val="FF0000"/>
                </a:solidFill>
                <a:latin typeface="Cascadia Code" panose="020B0609020000020004" pitchFamily="49" charset="0"/>
                <a:cs typeface="Cascadia Code" panose="020B0609020000020004" pitchFamily="49" charset="0"/>
              </a:rPr>
              <a:t> == "</a:t>
            </a:r>
            <a:r>
              <a:rPr lang="en-GB" sz="1400" dirty="0" err="1">
                <a:solidFill>
                  <a:srgbClr val="FF0000"/>
                </a:solidFill>
                <a:latin typeface="Cascadia Code" panose="020B0609020000020004" pitchFamily="49" charset="0"/>
                <a:cs typeface="Cascadia Code" panose="020B0609020000020004" pitchFamily="49" charset="0"/>
              </a:rPr>
              <a:t>raw_response_event</a:t>
            </a:r>
            <a:r>
              <a:rPr lang="en-GB" sz="1400" dirty="0">
                <a:solidFill>
                  <a:srgbClr val="FF0000"/>
                </a:solidFill>
                <a:latin typeface="Cascadia Code" panose="020B0609020000020004" pitchFamily="49" charset="0"/>
                <a:cs typeface="Cascadia Code" panose="020B0609020000020004" pitchFamily="49" charset="0"/>
              </a:rPr>
              <a:t>" and </a:t>
            </a:r>
            <a:r>
              <a:rPr lang="en-GB" sz="1400" dirty="0" err="1">
                <a:solidFill>
                  <a:srgbClr val="FF0000"/>
                </a:solidFill>
                <a:latin typeface="Cascadia Code" panose="020B0609020000020004" pitchFamily="49" charset="0"/>
                <a:cs typeface="Cascadia Code" panose="020B0609020000020004" pitchFamily="49" charset="0"/>
              </a:rPr>
              <a:t>isinstance</a:t>
            </a:r>
            <a:r>
              <a:rPr lang="en-GB" sz="1400" dirty="0">
                <a:solidFill>
                  <a:srgbClr val="FF0000"/>
                </a:solidFill>
                <a:latin typeface="Cascadia Code" panose="020B0609020000020004" pitchFamily="49" charset="0"/>
                <a:cs typeface="Cascadia Code" panose="020B0609020000020004" pitchFamily="49" charset="0"/>
              </a:rPr>
              <a:t>(</a:t>
            </a:r>
            <a:r>
              <a:rPr lang="en-GB" sz="1400" dirty="0" err="1">
                <a:solidFill>
                  <a:srgbClr val="FF0000"/>
                </a:solidFill>
                <a:latin typeface="Cascadia Code" panose="020B0609020000020004" pitchFamily="49" charset="0"/>
                <a:cs typeface="Cascadia Code" panose="020B0609020000020004" pitchFamily="49" charset="0"/>
              </a:rPr>
              <a:t>event.data</a:t>
            </a:r>
            <a:r>
              <a:rPr lang="en-GB" sz="1400" dirty="0">
                <a:solidFill>
                  <a:srgbClr val="FF0000"/>
                </a:solidFill>
                <a:latin typeface="Cascadia Code" panose="020B0609020000020004" pitchFamily="49" charset="0"/>
                <a:cs typeface="Cascadia Code" panose="020B0609020000020004" pitchFamily="49" charset="0"/>
              </a:rPr>
              <a:t>, </a:t>
            </a:r>
            <a:r>
              <a:rPr lang="en-GB" sz="1400" dirty="0" err="1">
                <a:solidFill>
                  <a:srgbClr val="FF0000"/>
                </a:solidFill>
                <a:latin typeface="Cascadia Code" panose="020B0609020000020004" pitchFamily="49" charset="0"/>
                <a:cs typeface="Cascadia Code" panose="020B0609020000020004" pitchFamily="49" charset="0"/>
              </a:rPr>
              <a:t>ResponseTextDeltaEvent</a:t>
            </a:r>
            <a:r>
              <a:rPr lang="en-GB" sz="1400" dirty="0">
                <a:solidFill>
                  <a:srgbClr val="FF0000"/>
                </a:solidFill>
                <a:latin typeface="Cascadia Code" panose="020B0609020000020004" pitchFamily="49" charset="0"/>
                <a:cs typeface="Cascadia Code" panose="020B0609020000020004" pitchFamily="49" charset="0"/>
              </a:rPr>
              <a:t>):</a:t>
            </a:r>
          </a:p>
          <a:p>
            <a:r>
              <a:rPr lang="en-GB" sz="1400" dirty="0">
                <a:solidFill>
                  <a:srgbClr val="FF0000"/>
                </a:solidFill>
                <a:latin typeface="Cascadia Code" panose="020B0609020000020004" pitchFamily="49" charset="0"/>
                <a:cs typeface="Cascadia Code" panose="020B0609020000020004" pitchFamily="49" charset="0"/>
              </a:rPr>
              <a:t>            print(</a:t>
            </a:r>
            <a:r>
              <a:rPr lang="en-GB" sz="1400" dirty="0" err="1">
                <a:solidFill>
                  <a:srgbClr val="FF0000"/>
                </a:solidFill>
                <a:latin typeface="Cascadia Code" panose="020B0609020000020004" pitchFamily="49" charset="0"/>
                <a:cs typeface="Cascadia Code" panose="020B0609020000020004" pitchFamily="49" charset="0"/>
              </a:rPr>
              <a:t>event.data.delta</a:t>
            </a:r>
            <a:r>
              <a:rPr lang="en-GB" sz="1400" dirty="0">
                <a:solidFill>
                  <a:srgbClr val="FF0000"/>
                </a:solidFill>
                <a:latin typeface="Cascadia Code" panose="020B0609020000020004" pitchFamily="49" charset="0"/>
                <a:cs typeface="Cascadia Code" panose="020B0609020000020004" pitchFamily="49" charset="0"/>
              </a:rPr>
              <a:t>, end="", flush=True)</a:t>
            </a:r>
          </a:p>
        </p:txBody>
      </p:sp>
    </p:spTree>
    <p:extLst>
      <p:ext uri="{BB962C8B-B14F-4D97-AF65-F5344CB8AC3E}">
        <p14:creationId xmlns:p14="http://schemas.microsoft.com/office/powerpoint/2010/main" val="10304608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20486-3F6F-8B61-5F7A-5B3C2C3BA758}"/>
              </a:ext>
            </a:extLst>
          </p:cNvPr>
          <p:cNvSpPr>
            <a:spLocks noGrp="1"/>
          </p:cNvSpPr>
          <p:nvPr>
            <p:ph type="title"/>
          </p:nvPr>
        </p:nvSpPr>
        <p:spPr/>
        <p:txBody>
          <a:bodyPr/>
          <a:lstStyle/>
          <a:p>
            <a:r>
              <a:rPr lang="en-IN" dirty="0"/>
              <a:t>Adding Tools</a:t>
            </a:r>
            <a:endParaRPr lang="en-GB" dirty="0"/>
          </a:p>
        </p:txBody>
      </p:sp>
      <p:sp>
        <p:nvSpPr>
          <p:cNvPr id="3" name="Content Placeholder 2">
            <a:extLst>
              <a:ext uri="{FF2B5EF4-FFF2-40B4-BE49-F238E27FC236}">
                <a16:creationId xmlns:a16="http://schemas.microsoft.com/office/drawing/2014/main" id="{8BAFE94E-5BA6-5F23-392C-D482085D398E}"/>
              </a:ext>
            </a:extLst>
          </p:cNvPr>
          <p:cNvSpPr>
            <a:spLocks noGrp="1"/>
          </p:cNvSpPr>
          <p:nvPr>
            <p:ph idx="1"/>
          </p:nvPr>
        </p:nvSpPr>
        <p:spPr/>
        <p:txBody>
          <a:bodyPr>
            <a:normAutofit fontScale="85000" lnSpcReduction="20000"/>
          </a:bodyPr>
          <a:lstStyle/>
          <a:p>
            <a:r>
              <a:rPr lang="en-IN" dirty="0"/>
              <a:t>We can wrap the earlier email function as a tool using the decorator @function_tool</a:t>
            </a:r>
          </a:p>
          <a:p>
            <a:endParaRPr lang="en-IN" dirty="0"/>
          </a:p>
          <a:p>
            <a:endParaRPr lang="en-IN" dirty="0"/>
          </a:p>
          <a:p>
            <a:endParaRPr lang="en-IN" dirty="0"/>
          </a:p>
          <a:p>
            <a:r>
              <a:rPr lang="en-IN" dirty="0"/>
              <a:t>Registers a Python function as a tool that the agent (LLM) can call</a:t>
            </a:r>
          </a:p>
          <a:p>
            <a:r>
              <a:rPr lang="en-IN" dirty="0"/>
              <a:t>Does three things</a:t>
            </a:r>
          </a:p>
          <a:p>
            <a:pPr lvl="1"/>
            <a:r>
              <a:rPr lang="en-IN" dirty="0"/>
              <a:t>Registers a function as a tool that the LLM can call</a:t>
            </a:r>
          </a:p>
          <a:p>
            <a:pPr lvl="1"/>
            <a:r>
              <a:rPr lang="en-IN" dirty="0"/>
              <a:t>Auto generates the tool schema (JSON-like format) from the function’s signature and docstring</a:t>
            </a:r>
          </a:p>
          <a:p>
            <a:pPr lvl="1"/>
            <a:r>
              <a:rPr lang="en-IN" dirty="0"/>
              <a:t>Enables the LLM to invoke it during execution when it decides a tool call is appropriate</a:t>
            </a:r>
          </a:p>
          <a:p>
            <a:r>
              <a:rPr lang="en-IN" dirty="0"/>
              <a:t>See next slide for an example</a:t>
            </a:r>
          </a:p>
          <a:p>
            <a:endParaRPr lang="en-GB" dirty="0"/>
          </a:p>
        </p:txBody>
      </p:sp>
      <p:sp>
        <p:nvSpPr>
          <p:cNvPr id="4" name="TextBox 3">
            <a:extLst>
              <a:ext uri="{FF2B5EF4-FFF2-40B4-BE49-F238E27FC236}">
                <a16:creationId xmlns:a16="http://schemas.microsoft.com/office/drawing/2014/main" id="{8CF243EA-C3CD-08A8-3838-1982651B6708}"/>
              </a:ext>
            </a:extLst>
          </p:cNvPr>
          <p:cNvSpPr txBox="1"/>
          <p:nvPr/>
        </p:nvSpPr>
        <p:spPr>
          <a:xfrm>
            <a:off x="953371" y="2421796"/>
            <a:ext cx="10637754" cy="1169551"/>
          </a:xfrm>
          <a:prstGeom prst="rect">
            <a:avLst/>
          </a:prstGeom>
          <a:solidFill>
            <a:schemeClr val="accent4">
              <a:lumMod val="20000"/>
              <a:lumOff val="80000"/>
            </a:schemeClr>
          </a:solidFill>
        </p:spPr>
        <p:txBody>
          <a:bodyPr wrap="square" rtlCol="0">
            <a:spAutoFit/>
          </a:bodyPr>
          <a:lstStyle/>
          <a:p>
            <a:r>
              <a:rPr lang="en-US" sz="1400" dirty="0">
                <a:solidFill>
                  <a:srgbClr val="FF0000"/>
                </a:solidFill>
                <a:latin typeface="Cascadia Code" panose="020B0609020000020004" pitchFamily="49" charset="0"/>
                <a:cs typeface="Cascadia Code" panose="020B0609020000020004" pitchFamily="49" charset="0"/>
              </a:rPr>
              <a:t>@function_tool</a:t>
            </a:r>
          </a:p>
          <a:p>
            <a:r>
              <a:rPr lang="en-US" sz="1400" dirty="0">
                <a:latin typeface="Cascadia Code" panose="020B0609020000020004" pitchFamily="49" charset="0"/>
                <a:cs typeface="Cascadia Code" panose="020B0609020000020004" pitchFamily="49" charset="0"/>
              </a:rPr>
              <a:t>    def </a:t>
            </a:r>
            <a:r>
              <a:rPr lang="en-US" sz="1400" dirty="0" err="1">
                <a:latin typeface="Cascadia Code" panose="020B0609020000020004" pitchFamily="49" charset="0"/>
                <a:cs typeface="Cascadia Code" panose="020B0609020000020004" pitchFamily="49" charset="0"/>
              </a:rPr>
              <a:t>send_email</a:t>
            </a:r>
            <a:r>
              <a:rPr lang="en-US" sz="1400" dirty="0">
                <a:latin typeface="Cascadia Code" panose="020B0609020000020004" pitchFamily="49" charset="0"/>
                <a:cs typeface="Cascadia Code" panose="020B0609020000020004" pitchFamily="49" charset="0"/>
              </a:rPr>
              <a:t>(body: str):</a:t>
            </a:r>
          </a:p>
          <a:p>
            <a:r>
              <a:rPr lang="en-US" sz="1400" dirty="0">
                <a:latin typeface="Cascadia Code" panose="020B0609020000020004" pitchFamily="49" charset="0"/>
                <a:cs typeface="Cascadia Code" panose="020B0609020000020004" pitchFamily="49" charset="0"/>
              </a:rPr>
              <a:t>        """ Send out an email with the given body to all sales prospects """</a:t>
            </a:r>
          </a:p>
          <a:p>
            <a:r>
              <a:rPr lang="en-US" sz="1400" dirty="0">
                <a:latin typeface="Cascadia Code" panose="020B0609020000020004" pitchFamily="49" charset="0"/>
                <a:cs typeface="Cascadia Code" panose="020B0609020000020004" pitchFamily="49" charset="0"/>
              </a:rPr>
              <a:t>        </a:t>
            </a:r>
          </a:p>
          <a:p>
            <a:r>
              <a:rPr lang="en-US" sz="1400" dirty="0">
                <a:latin typeface="Cascadia Code" panose="020B0609020000020004" pitchFamily="49" charset="0"/>
                <a:cs typeface="Cascadia Code" panose="020B0609020000020004" pitchFamily="49" charset="0"/>
              </a:rPr>
              <a:t>        mailer = </a:t>
            </a:r>
            <a:r>
              <a:rPr lang="en-US" sz="1400" dirty="0" err="1">
                <a:latin typeface="Cascadia Code" panose="020B0609020000020004" pitchFamily="49" charset="0"/>
                <a:cs typeface="Cascadia Code" panose="020B0609020000020004" pitchFamily="49" charset="0"/>
              </a:rPr>
              <a:t>emails.NewEmail</a:t>
            </a:r>
            <a:r>
              <a:rPr lang="en-US" sz="1400" dirty="0">
                <a:latin typeface="Cascadia Code" panose="020B0609020000020004" pitchFamily="49" charset="0"/>
                <a:cs typeface="Cascadia Code" panose="020B0609020000020004" pitchFamily="49" charset="0"/>
              </a:rPr>
              <a:t>(</a:t>
            </a:r>
            <a:r>
              <a:rPr lang="en-US" sz="1400" dirty="0" err="1">
                <a:latin typeface="Cascadia Code" panose="020B0609020000020004" pitchFamily="49" charset="0"/>
                <a:cs typeface="Cascadia Code" panose="020B0609020000020004" pitchFamily="49" charset="0"/>
              </a:rPr>
              <a:t>mailersend_api_key</a:t>
            </a:r>
            <a:r>
              <a:rPr lang="en-US" sz="14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27757553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6109-7076-7D46-F178-67375E0A191E}"/>
              </a:ext>
            </a:extLst>
          </p:cNvPr>
          <p:cNvSpPr>
            <a:spLocks noGrp="1"/>
          </p:cNvSpPr>
          <p:nvPr>
            <p:ph type="title"/>
          </p:nvPr>
        </p:nvSpPr>
        <p:spPr/>
        <p:txBody>
          <a:bodyPr/>
          <a:lstStyle/>
          <a:p>
            <a:r>
              <a:rPr lang="en-IN" dirty="0"/>
              <a:t>Using @function_tool</a:t>
            </a:r>
            <a:endParaRPr lang="en-GB" dirty="0"/>
          </a:p>
        </p:txBody>
      </p:sp>
      <p:sp>
        <p:nvSpPr>
          <p:cNvPr id="3" name="Content Placeholder 2">
            <a:extLst>
              <a:ext uri="{FF2B5EF4-FFF2-40B4-BE49-F238E27FC236}">
                <a16:creationId xmlns:a16="http://schemas.microsoft.com/office/drawing/2014/main" id="{34A01DEB-9749-B983-AFFF-2D11BA06F20F}"/>
              </a:ext>
            </a:extLst>
          </p:cNvPr>
          <p:cNvSpPr>
            <a:spLocks noGrp="1"/>
          </p:cNvSpPr>
          <p:nvPr>
            <p:ph idx="1"/>
          </p:nvPr>
        </p:nvSpPr>
        <p:spPr/>
        <p:txBody>
          <a:bodyPr>
            <a:normAutofit lnSpcReduction="10000"/>
          </a:bodyPr>
          <a:lstStyle/>
          <a:p>
            <a:r>
              <a:rPr lang="en-IN" dirty="0"/>
              <a:t>Suppose we write this -&gt;			Result is</a:t>
            </a:r>
          </a:p>
          <a:p>
            <a:endParaRPr lang="en-IN" dirty="0"/>
          </a:p>
          <a:p>
            <a:endParaRPr lang="en-IN" dirty="0"/>
          </a:p>
          <a:p>
            <a:endParaRPr lang="en-IN" dirty="0"/>
          </a:p>
          <a:p>
            <a:endParaRPr lang="en-IN" dirty="0"/>
          </a:p>
          <a:p>
            <a:endParaRPr lang="en-IN" dirty="0"/>
          </a:p>
          <a:p>
            <a:endParaRPr lang="en-IN" dirty="0"/>
          </a:p>
          <a:p>
            <a:r>
              <a:rPr lang="en-IN" dirty="0"/>
              <a:t>Behind the scenes, it creates a schema (next slide) and decides when to call the tool and automatically supplies the arguments</a:t>
            </a:r>
            <a:endParaRPr lang="en-GB" dirty="0"/>
          </a:p>
        </p:txBody>
      </p:sp>
      <p:sp>
        <p:nvSpPr>
          <p:cNvPr id="4" name="TextBox 3">
            <a:extLst>
              <a:ext uri="{FF2B5EF4-FFF2-40B4-BE49-F238E27FC236}">
                <a16:creationId xmlns:a16="http://schemas.microsoft.com/office/drawing/2014/main" id="{C5375F66-092A-447E-18BE-3EF11D192B81}"/>
              </a:ext>
            </a:extLst>
          </p:cNvPr>
          <p:cNvSpPr txBox="1"/>
          <p:nvPr/>
        </p:nvSpPr>
        <p:spPr>
          <a:xfrm>
            <a:off x="509552" y="2431633"/>
            <a:ext cx="5095511" cy="2677656"/>
          </a:xfrm>
          <a:prstGeom prst="rect">
            <a:avLst/>
          </a:prstGeom>
          <a:solidFill>
            <a:schemeClr val="accent4">
              <a:lumMod val="20000"/>
              <a:lumOff val="80000"/>
            </a:schemeClr>
          </a:solidFill>
        </p:spPr>
        <p:txBody>
          <a:bodyPr wrap="square" rtlCol="0">
            <a:spAutoFit/>
          </a:bodyPr>
          <a:lstStyle/>
          <a:p>
            <a:r>
              <a:rPr lang="en-US" sz="1400" dirty="0"/>
              <a:t>from </a:t>
            </a:r>
            <a:r>
              <a:rPr lang="en-US" sz="1400" dirty="0" err="1"/>
              <a:t>openai</a:t>
            </a:r>
            <a:r>
              <a:rPr lang="en-US" sz="1400" dirty="0"/>
              <a:t> import </a:t>
            </a:r>
            <a:r>
              <a:rPr lang="en-US" sz="1400" dirty="0" err="1"/>
              <a:t>function_tool</a:t>
            </a:r>
            <a:endParaRPr lang="en-US" sz="1400" dirty="0"/>
          </a:p>
          <a:p>
            <a:endParaRPr lang="en-US" sz="1400" dirty="0"/>
          </a:p>
          <a:p>
            <a:r>
              <a:rPr lang="en-US" sz="1400" dirty="0">
                <a:solidFill>
                  <a:srgbClr val="FF0000"/>
                </a:solidFill>
              </a:rPr>
              <a:t>@function_tool</a:t>
            </a:r>
          </a:p>
          <a:p>
            <a:r>
              <a:rPr lang="en-US" sz="1400" dirty="0"/>
              <a:t>def </a:t>
            </a:r>
            <a:r>
              <a:rPr lang="en-US" sz="1400" dirty="0" err="1"/>
              <a:t>get_weather</a:t>
            </a:r>
            <a:r>
              <a:rPr lang="en-US" sz="1400" dirty="0"/>
              <a:t>(location: str) -&gt; str:</a:t>
            </a:r>
          </a:p>
          <a:p>
            <a:r>
              <a:rPr lang="en-US" sz="1400" dirty="0"/>
              <a:t>    """Get the current weather for a given city."""</a:t>
            </a:r>
          </a:p>
          <a:p>
            <a:r>
              <a:rPr lang="en-US" sz="1400" dirty="0"/>
              <a:t>    </a:t>
            </a:r>
            <a:r>
              <a:rPr lang="en-US" sz="1400" dirty="0" err="1"/>
              <a:t>dummy_weather</a:t>
            </a:r>
            <a:r>
              <a:rPr lang="en-US" sz="1400" dirty="0"/>
              <a:t> = {</a:t>
            </a:r>
          </a:p>
          <a:p>
            <a:r>
              <a:rPr lang="en-US" sz="1400" dirty="0"/>
              <a:t>        "Paris": "Sunny, 25°C",</a:t>
            </a:r>
          </a:p>
          <a:p>
            <a:r>
              <a:rPr lang="en-US" sz="1400" dirty="0"/>
              <a:t>        "London": "Cloudy, 18°C"</a:t>
            </a:r>
          </a:p>
          <a:p>
            <a:r>
              <a:rPr lang="en-US" sz="1400" dirty="0"/>
              <a:t>    }</a:t>
            </a:r>
          </a:p>
          <a:p>
            <a:r>
              <a:rPr lang="en-US" sz="1400" dirty="0"/>
              <a:t>    return </a:t>
            </a:r>
            <a:r>
              <a:rPr lang="en-US" sz="1400" dirty="0" err="1"/>
              <a:t>dummy_weather.get</a:t>
            </a:r>
            <a:r>
              <a:rPr lang="en-US" sz="1400" dirty="0"/>
              <a:t>(location, "Weather data not available.")</a:t>
            </a:r>
          </a:p>
          <a:p>
            <a:endParaRPr lang="en-GB" sz="1400" dirty="0"/>
          </a:p>
        </p:txBody>
      </p:sp>
      <p:sp>
        <p:nvSpPr>
          <p:cNvPr id="5" name="TextBox 4">
            <a:extLst>
              <a:ext uri="{FF2B5EF4-FFF2-40B4-BE49-F238E27FC236}">
                <a16:creationId xmlns:a16="http://schemas.microsoft.com/office/drawing/2014/main" id="{EC9101C5-FD24-2022-D107-9232B5FC0237}"/>
              </a:ext>
            </a:extLst>
          </p:cNvPr>
          <p:cNvSpPr txBox="1"/>
          <p:nvPr/>
        </p:nvSpPr>
        <p:spPr>
          <a:xfrm>
            <a:off x="5681845" y="2431633"/>
            <a:ext cx="6000604" cy="1200329"/>
          </a:xfrm>
          <a:prstGeom prst="rect">
            <a:avLst/>
          </a:prstGeom>
          <a:solidFill>
            <a:schemeClr val="bg2">
              <a:lumMod val="90000"/>
            </a:schemeClr>
          </a:solidFill>
        </p:spPr>
        <p:txBody>
          <a:bodyPr wrap="square" rtlCol="0">
            <a:spAutoFit/>
          </a:bodyPr>
          <a:lstStyle/>
          <a:p>
            <a:r>
              <a:rPr lang="en-US" dirty="0"/>
              <a:t>The LLM knows:</a:t>
            </a:r>
          </a:p>
          <a:p>
            <a:pPr marL="285750" indent="-285750">
              <a:buFont typeface="Arial" panose="020B0604020202020204" pitchFamily="34" charset="0"/>
              <a:buChar char="•"/>
            </a:pPr>
            <a:r>
              <a:rPr lang="en-US" dirty="0"/>
              <a:t>The function name: </a:t>
            </a:r>
            <a:r>
              <a:rPr lang="en-US" dirty="0" err="1"/>
              <a:t>get_weather</a:t>
            </a:r>
            <a:endParaRPr lang="en-US" dirty="0"/>
          </a:p>
          <a:p>
            <a:pPr marL="285750" indent="-285750">
              <a:buFont typeface="Arial" panose="020B0604020202020204" pitchFamily="34" charset="0"/>
              <a:buChar char="•"/>
            </a:pPr>
            <a:r>
              <a:rPr lang="en-US" dirty="0"/>
              <a:t>The parameter: location (type str)</a:t>
            </a:r>
          </a:p>
          <a:p>
            <a:pPr marL="285750" indent="-285750">
              <a:buFont typeface="Arial" panose="020B0604020202020204" pitchFamily="34" charset="0"/>
              <a:buChar char="•"/>
            </a:pPr>
            <a:r>
              <a:rPr lang="en-US" dirty="0"/>
              <a:t>The description: "Get the current weather for a given city."</a:t>
            </a:r>
            <a:endParaRPr lang="en-GB" dirty="0"/>
          </a:p>
        </p:txBody>
      </p:sp>
    </p:spTree>
    <p:extLst>
      <p:ext uri="{BB962C8B-B14F-4D97-AF65-F5344CB8AC3E}">
        <p14:creationId xmlns:p14="http://schemas.microsoft.com/office/powerpoint/2010/main" val="3128272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BC9B-45AB-2662-42FD-3616F03A6A6D}"/>
              </a:ext>
            </a:extLst>
          </p:cNvPr>
          <p:cNvSpPr>
            <a:spLocks noGrp="1"/>
          </p:cNvSpPr>
          <p:nvPr>
            <p:ph type="title"/>
          </p:nvPr>
        </p:nvSpPr>
        <p:spPr/>
        <p:txBody>
          <a:bodyPr/>
          <a:lstStyle/>
          <a:p>
            <a:r>
              <a:rPr lang="en-IN" dirty="0"/>
              <a:t>Using @function_tool: The Automatically Generated Schema</a:t>
            </a:r>
            <a:endParaRPr lang="en-GB" dirty="0"/>
          </a:p>
        </p:txBody>
      </p:sp>
      <p:sp>
        <p:nvSpPr>
          <p:cNvPr id="3" name="Content Placeholder 2">
            <a:extLst>
              <a:ext uri="{FF2B5EF4-FFF2-40B4-BE49-F238E27FC236}">
                <a16:creationId xmlns:a16="http://schemas.microsoft.com/office/drawing/2014/main" id="{A5215D03-C52C-F139-C447-79BAD0728D55}"/>
              </a:ext>
            </a:extLst>
          </p:cNvPr>
          <p:cNvSpPr>
            <a:spLocks noGrp="1"/>
          </p:cNvSpPr>
          <p:nvPr>
            <p:ph idx="1"/>
          </p:nvPr>
        </p:nvSpPr>
        <p:spPr/>
        <p:txBody>
          <a:bodyPr>
            <a:normAutofit fontScale="40000" lnSpcReduction="20000"/>
          </a:bodyPr>
          <a:lstStyle/>
          <a:p>
            <a:r>
              <a:rPr lang="en-US" dirty="0"/>
              <a:t>{</a:t>
            </a:r>
          </a:p>
          <a:p>
            <a:r>
              <a:rPr lang="en-US" dirty="0"/>
              <a:t>  "type": "function",</a:t>
            </a:r>
          </a:p>
          <a:p>
            <a:r>
              <a:rPr lang="en-US" dirty="0"/>
              <a:t>  "function": {</a:t>
            </a:r>
          </a:p>
          <a:p>
            <a:r>
              <a:rPr lang="en-US" dirty="0"/>
              <a:t>    "name": "</a:t>
            </a:r>
            <a:r>
              <a:rPr lang="en-US" dirty="0" err="1"/>
              <a:t>get_weather</a:t>
            </a:r>
            <a:r>
              <a:rPr lang="en-US" dirty="0"/>
              <a:t>",</a:t>
            </a:r>
          </a:p>
          <a:p>
            <a:r>
              <a:rPr lang="en-US" dirty="0"/>
              <a:t>    "description": "Get the current weather for a given city.",</a:t>
            </a:r>
          </a:p>
          <a:p>
            <a:r>
              <a:rPr lang="en-US" dirty="0"/>
              <a:t>    "parameters": {</a:t>
            </a:r>
          </a:p>
          <a:p>
            <a:r>
              <a:rPr lang="en-US" dirty="0"/>
              <a:t>      "type": "object",</a:t>
            </a:r>
          </a:p>
          <a:p>
            <a:r>
              <a:rPr lang="en-US" dirty="0"/>
              <a:t>      "properties": {</a:t>
            </a:r>
          </a:p>
          <a:p>
            <a:r>
              <a:rPr lang="en-US" dirty="0"/>
              <a:t>        "location": {</a:t>
            </a:r>
          </a:p>
          <a:p>
            <a:r>
              <a:rPr lang="en-US" dirty="0"/>
              <a:t>          "type": "string",</a:t>
            </a:r>
          </a:p>
          <a:p>
            <a:r>
              <a:rPr lang="en-US" dirty="0"/>
              <a:t>          "description": "Name of the city"</a:t>
            </a:r>
          </a:p>
          <a:p>
            <a:r>
              <a:rPr lang="en-US" dirty="0"/>
              <a:t>        }</a:t>
            </a:r>
          </a:p>
          <a:p>
            <a:r>
              <a:rPr lang="en-US" dirty="0"/>
              <a:t>      },</a:t>
            </a:r>
          </a:p>
          <a:p>
            <a:r>
              <a:rPr lang="en-US" dirty="0"/>
              <a:t>      "required": ["location"]</a:t>
            </a:r>
          </a:p>
          <a:p>
            <a:r>
              <a:rPr lang="en-US" dirty="0"/>
              <a:t>    }</a:t>
            </a:r>
          </a:p>
          <a:p>
            <a:r>
              <a:rPr lang="en-US" dirty="0"/>
              <a:t>  }</a:t>
            </a:r>
          </a:p>
          <a:p>
            <a:r>
              <a:rPr lang="en-US" dirty="0"/>
              <a:t>}</a:t>
            </a:r>
          </a:p>
          <a:p>
            <a:endParaRPr lang="en-GB" dirty="0"/>
          </a:p>
        </p:txBody>
      </p:sp>
      <p:sp>
        <p:nvSpPr>
          <p:cNvPr id="4" name="TextBox 3">
            <a:extLst>
              <a:ext uri="{FF2B5EF4-FFF2-40B4-BE49-F238E27FC236}">
                <a16:creationId xmlns:a16="http://schemas.microsoft.com/office/drawing/2014/main" id="{ECC71DB2-B283-E477-4521-7EF6F9ED6CAB}"/>
              </a:ext>
            </a:extLst>
          </p:cNvPr>
          <p:cNvSpPr txBox="1"/>
          <p:nvPr/>
        </p:nvSpPr>
        <p:spPr>
          <a:xfrm>
            <a:off x="6324018" y="2659439"/>
            <a:ext cx="2345331" cy="1754326"/>
          </a:xfrm>
          <a:prstGeom prst="rect">
            <a:avLst/>
          </a:prstGeom>
          <a:solidFill>
            <a:srgbClr val="C00000"/>
          </a:solidFill>
        </p:spPr>
        <p:txBody>
          <a:bodyPr wrap="square" rtlCol="0">
            <a:spAutoFit/>
          </a:bodyPr>
          <a:lstStyle/>
          <a:p>
            <a:pPr algn="ctr"/>
            <a:r>
              <a:rPr lang="en-IN" dirty="0">
                <a:solidFill>
                  <a:schemeClr val="bg1"/>
                </a:solidFill>
              </a:rPr>
              <a:t>Without this, we would need to manually define this JSON, handle tool execution, and matching logic</a:t>
            </a:r>
            <a:endParaRPr lang="en-GB" dirty="0">
              <a:solidFill>
                <a:schemeClr val="bg1"/>
              </a:solidFill>
            </a:endParaRPr>
          </a:p>
        </p:txBody>
      </p:sp>
    </p:spTree>
    <p:extLst>
      <p:ext uri="{BB962C8B-B14F-4D97-AF65-F5344CB8AC3E}">
        <p14:creationId xmlns:p14="http://schemas.microsoft.com/office/powerpoint/2010/main" val="39814871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7DBB-3ED8-3A40-A2BB-5928B716409D}"/>
              </a:ext>
            </a:extLst>
          </p:cNvPr>
          <p:cNvSpPr>
            <a:spLocks noGrp="1"/>
          </p:cNvSpPr>
          <p:nvPr>
            <p:ph type="title"/>
          </p:nvPr>
        </p:nvSpPr>
        <p:spPr/>
        <p:txBody>
          <a:bodyPr/>
          <a:lstStyle/>
          <a:p>
            <a:r>
              <a:rPr lang="en-IN" dirty="0"/>
              <a:t>Handoff</a:t>
            </a:r>
            <a:endParaRPr lang="en-GB" dirty="0"/>
          </a:p>
        </p:txBody>
      </p:sp>
      <p:sp>
        <p:nvSpPr>
          <p:cNvPr id="3" name="Content Placeholder 2">
            <a:extLst>
              <a:ext uri="{FF2B5EF4-FFF2-40B4-BE49-F238E27FC236}">
                <a16:creationId xmlns:a16="http://schemas.microsoft.com/office/drawing/2014/main" id="{3F4C11BF-9090-FFBA-1AC6-245940997B28}"/>
              </a:ext>
            </a:extLst>
          </p:cNvPr>
          <p:cNvSpPr>
            <a:spLocks noGrp="1"/>
          </p:cNvSpPr>
          <p:nvPr>
            <p:ph idx="1"/>
          </p:nvPr>
        </p:nvSpPr>
        <p:spPr/>
        <p:txBody>
          <a:bodyPr>
            <a:normAutofit fontScale="70000" lnSpcReduction="20000"/>
          </a:bodyPr>
          <a:lstStyle/>
          <a:p>
            <a:r>
              <a:rPr lang="en-US" b="1" dirty="0"/>
              <a:t>Handoff</a:t>
            </a:r>
            <a:r>
              <a:rPr lang="en-US" dirty="0"/>
              <a:t>: Transferring control or responsibility from one agent (or tool) to another</a:t>
            </a:r>
          </a:p>
          <a:p>
            <a:r>
              <a:rPr lang="en-US" dirty="0"/>
              <a:t>Our code</a:t>
            </a:r>
          </a:p>
          <a:p>
            <a:pPr lvl="1"/>
            <a:r>
              <a:rPr lang="en-US" dirty="0"/>
              <a:t>Multiple Sales Agents (professional, witty, concise)</a:t>
            </a:r>
          </a:p>
          <a:p>
            <a:pPr lvl="1"/>
            <a:r>
              <a:rPr lang="en-US" dirty="0"/>
              <a:t>A Controller Agent that decides:</a:t>
            </a:r>
          </a:p>
          <a:p>
            <a:pPr lvl="2"/>
            <a:r>
              <a:rPr lang="en-US" dirty="0"/>
              <a:t>"Which sales agent is most appropriate for this task?"</a:t>
            </a:r>
          </a:p>
          <a:p>
            <a:pPr lvl="1"/>
            <a:r>
              <a:rPr lang="en-US" dirty="0"/>
              <a:t>The Controller invokes that agent as a tool using .</a:t>
            </a:r>
            <a:r>
              <a:rPr lang="en-US" dirty="0" err="1"/>
              <a:t>as_tool</a:t>
            </a:r>
            <a:r>
              <a:rPr lang="en-US" dirty="0"/>
              <a:t>(...), and then calls another tool, </a:t>
            </a:r>
            <a:r>
              <a:rPr lang="en-US" dirty="0" err="1"/>
              <a:t>send_email</a:t>
            </a:r>
            <a:r>
              <a:rPr lang="en-US" dirty="0"/>
              <a:t>(...).</a:t>
            </a:r>
          </a:p>
          <a:p>
            <a:pPr lvl="2"/>
            <a:r>
              <a:rPr lang="en-US" dirty="0"/>
              <a:t>Classic </a:t>
            </a:r>
            <a:r>
              <a:rPr lang="en-US" i="1" dirty="0"/>
              <a:t>Agent → Tool → Tool</a:t>
            </a:r>
            <a:r>
              <a:rPr lang="en-US" dirty="0"/>
              <a:t> flow</a:t>
            </a:r>
          </a:p>
          <a:p>
            <a:r>
              <a:rPr lang="en-US" dirty="0"/>
              <a:t>We asked the Controller Agent to “Write a funny cold email and send it.”</a:t>
            </a:r>
          </a:p>
          <a:p>
            <a:r>
              <a:rPr lang="en-US" dirty="0"/>
              <a:t>What it did:</a:t>
            </a:r>
          </a:p>
          <a:p>
            <a:pPr lvl="1"/>
            <a:r>
              <a:rPr lang="en-US" dirty="0"/>
              <a:t>Selected the best sales agent tool (sales_agent2, the funny one)</a:t>
            </a:r>
          </a:p>
          <a:p>
            <a:pPr lvl="2"/>
            <a:r>
              <a:rPr lang="en-US" dirty="0"/>
              <a:t>This is the first handoff (from controller → agent-as-tool)</a:t>
            </a:r>
          </a:p>
          <a:p>
            <a:pPr lvl="1"/>
            <a:r>
              <a:rPr lang="en-US" dirty="0"/>
              <a:t>The selected agent wrote the email</a:t>
            </a:r>
          </a:p>
          <a:p>
            <a:pPr lvl="1"/>
            <a:r>
              <a:rPr lang="en-US" dirty="0"/>
              <a:t>Then handed off the email content to </a:t>
            </a:r>
            <a:r>
              <a:rPr lang="en-US" dirty="0" err="1"/>
              <a:t>send_email</a:t>
            </a:r>
            <a:r>
              <a:rPr lang="en-US" dirty="0"/>
              <a:t>()</a:t>
            </a:r>
          </a:p>
          <a:p>
            <a:pPr lvl="2"/>
            <a:r>
              <a:rPr lang="en-US" dirty="0"/>
              <a:t>This is the second handoff (from agent-as-tool → email-sending tool)</a:t>
            </a:r>
          </a:p>
          <a:p>
            <a:r>
              <a:rPr lang="en-GB" dirty="0"/>
              <a:t>Handoffs: </a:t>
            </a:r>
            <a:r>
              <a:rPr lang="en-US" dirty="0"/>
              <a:t>Controller Agent → Sales Agent (as tool) → </a:t>
            </a:r>
            <a:r>
              <a:rPr lang="en-US" dirty="0" err="1"/>
              <a:t>send_email</a:t>
            </a:r>
            <a:r>
              <a:rPr lang="en-US" dirty="0"/>
              <a:t> tool</a:t>
            </a:r>
            <a:endParaRPr lang="en-GB" dirty="0"/>
          </a:p>
        </p:txBody>
      </p:sp>
      <p:sp>
        <p:nvSpPr>
          <p:cNvPr id="5" name="TextBox 4">
            <a:extLst>
              <a:ext uri="{FF2B5EF4-FFF2-40B4-BE49-F238E27FC236}">
                <a16:creationId xmlns:a16="http://schemas.microsoft.com/office/drawing/2014/main" id="{0A3A7239-2FE4-C9B9-CF42-5561AB12BA39}"/>
              </a:ext>
            </a:extLst>
          </p:cNvPr>
          <p:cNvSpPr txBox="1"/>
          <p:nvPr/>
        </p:nvSpPr>
        <p:spPr>
          <a:xfrm>
            <a:off x="7475743" y="4064116"/>
            <a:ext cx="4530120" cy="1323439"/>
          </a:xfrm>
          <a:prstGeom prst="rect">
            <a:avLst/>
          </a:prstGeom>
          <a:solidFill>
            <a:schemeClr val="accent4"/>
          </a:solidFill>
        </p:spPr>
        <p:txBody>
          <a:bodyPr wrap="square" rtlCol="0">
            <a:spAutoFit/>
          </a:bodyPr>
          <a:lstStyle/>
          <a:p>
            <a:r>
              <a:rPr lang="en-IN" sz="1600" dirty="0"/>
              <a:t>Thinking about Handoffs:</a:t>
            </a:r>
          </a:p>
          <a:p>
            <a:r>
              <a:rPr lang="en-IN" sz="1600" dirty="0"/>
              <a:t>Normal flow: Our code -&gt; Agent -&gt; Back -&gt; Agent -&gt; Back …</a:t>
            </a:r>
          </a:p>
          <a:p>
            <a:endParaRPr lang="en-IN" sz="1600" dirty="0"/>
          </a:p>
          <a:p>
            <a:r>
              <a:rPr lang="en-IN" sz="1600" dirty="0"/>
              <a:t>With Handoffs: Our code -&gt; Agent -&gt; Agent -&gt; Back</a:t>
            </a:r>
            <a:endParaRPr lang="en-GB" sz="1600" dirty="0"/>
          </a:p>
        </p:txBody>
      </p:sp>
    </p:spTree>
    <p:extLst>
      <p:ext uri="{BB962C8B-B14F-4D97-AF65-F5344CB8AC3E}">
        <p14:creationId xmlns:p14="http://schemas.microsoft.com/office/powerpoint/2010/main" val="15938985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0FA3-2D54-253C-29E4-BDCE9D95C2AE}"/>
              </a:ext>
            </a:extLst>
          </p:cNvPr>
          <p:cNvSpPr>
            <a:spLocks noGrp="1"/>
          </p:cNvSpPr>
          <p:nvPr>
            <p:ph type="title"/>
          </p:nvPr>
        </p:nvSpPr>
        <p:spPr/>
        <p:txBody>
          <a:bodyPr/>
          <a:lstStyle/>
          <a:p>
            <a:r>
              <a:rPr lang="en-IN" dirty="0"/>
              <a:t>Guardrails</a:t>
            </a:r>
            <a:endParaRPr lang="en-GB" dirty="0"/>
          </a:p>
        </p:txBody>
      </p:sp>
      <p:sp>
        <p:nvSpPr>
          <p:cNvPr id="3" name="Content Placeholder 2">
            <a:extLst>
              <a:ext uri="{FF2B5EF4-FFF2-40B4-BE49-F238E27FC236}">
                <a16:creationId xmlns:a16="http://schemas.microsoft.com/office/drawing/2014/main" id="{BA58B6F9-F530-AB37-FD02-CE9C346C2D5B}"/>
              </a:ext>
            </a:extLst>
          </p:cNvPr>
          <p:cNvSpPr>
            <a:spLocks noGrp="1"/>
          </p:cNvSpPr>
          <p:nvPr>
            <p:ph idx="1"/>
          </p:nvPr>
        </p:nvSpPr>
        <p:spPr/>
        <p:txBody>
          <a:bodyPr>
            <a:normAutofit fontScale="92500"/>
          </a:bodyPr>
          <a:lstStyle/>
          <a:p>
            <a:r>
              <a:rPr lang="en-IN" b="1" dirty="0"/>
              <a:t>Guardrails</a:t>
            </a:r>
            <a:r>
              <a:rPr lang="en-IN" dirty="0"/>
              <a:t>: Rules/constraints that </a:t>
            </a:r>
          </a:p>
          <a:p>
            <a:pPr lvl="1"/>
            <a:r>
              <a:rPr lang="en-IN" dirty="0"/>
              <a:t>Limit what the agent can say or do</a:t>
            </a:r>
          </a:p>
          <a:p>
            <a:pPr lvl="1"/>
            <a:r>
              <a:rPr lang="en-IN" dirty="0"/>
              <a:t>Guide how tools are used</a:t>
            </a:r>
          </a:p>
          <a:p>
            <a:pPr lvl="1"/>
            <a:r>
              <a:rPr lang="en-IN" dirty="0"/>
              <a:t>Ensure outputs are safe, relevant, and compliant</a:t>
            </a:r>
          </a:p>
          <a:p>
            <a:r>
              <a:rPr lang="en-IN" dirty="0"/>
              <a:t>Where used?</a:t>
            </a:r>
          </a:p>
          <a:p>
            <a:pPr lvl="1"/>
            <a:r>
              <a:rPr lang="en-US" dirty="0"/>
              <a:t>On input: Validate or sanitize user input</a:t>
            </a:r>
          </a:p>
          <a:p>
            <a:pPr lvl="1"/>
            <a:r>
              <a:rPr lang="en-US" dirty="0"/>
              <a:t>During reasoning: Constrain agent choices (e.g., tool selection)</a:t>
            </a:r>
          </a:p>
          <a:p>
            <a:pPr lvl="1"/>
            <a:r>
              <a:rPr lang="en-US" dirty="0"/>
              <a:t>On output: Post-process or reject unsafe/incomplete responses</a:t>
            </a:r>
          </a:p>
          <a:p>
            <a:pPr lvl="1"/>
            <a:r>
              <a:rPr lang="en-US" dirty="0"/>
              <a:t>On tool usage: Control when and how tools can be called</a:t>
            </a:r>
          </a:p>
          <a:p>
            <a:r>
              <a:rPr lang="en-US" dirty="0"/>
              <a:t>Placement</a:t>
            </a:r>
          </a:p>
          <a:p>
            <a:pPr lvl="1"/>
            <a:r>
              <a:rPr lang="en-US" dirty="0"/>
              <a:t>Either in the input of the first tool or output of the last tool, not anywhere else</a:t>
            </a:r>
          </a:p>
          <a:p>
            <a:pPr lvl="1"/>
            <a:endParaRPr lang="en-US" dirty="0"/>
          </a:p>
          <a:p>
            <a:pPr lvl="1"/>
            <a:endParaRPr lang="en-GB" dirty="0"/>
          </a:p>
        </p:txBody>
      </p:sp>
    </p:spTree>
    <p:extLst>
      <p:ext uri="{BB962C8B-B14F-4D97-AF65-F5344CB8AC3E}">
        <p14:creationId xmlns:p14="http://schemas.microsoft.com/office/powerpoint/2010/main" val="24054286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48A3F-9956-7BBB-838B-25887F5261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5221F8-9F8D-D6EF-4436-6A44738442CD}"/>
              </a:ext>
            </a:extLst>
          </p:cNvPr>
          <p:cNvSpPr>
            <a:spLocks noGrp="1"/>
          </p:cNvSpPr>
          <p:nvPr>
            <p:ph type="title"/>
          </p:nvPr>
        </p:nvSpPr>
        <p:spPr/>
        <p:txBody>
          <a:bodyPr/>
          <a:lstStyle/>
          <a:p>
            <a:r>
              <a:rPr lang="en-IN" dirty="0"/>
              <a:t>Guardrails</a:t>
            </a:r>
            <a:endParaRPr lang="en-GB" dirty="0"/>
          </a:p>
        </p:txBody>
      </p:sp>
      <p:sp>
        <p:nvSpPr>
          <p:cNvPr id="3" name="Content Placeholder 2">
            <a:extLst>
              <a:ext uri="{FF2B5EF4-FFF2-40B4-BE49-F238E27FC236}">
                <a16:creationId xmlns:a16="http://schemas.microsoft.com/office/drawing/2014/main" id="{D4D032E8-06FC-8DA0-C72B-8B8FAC7DE336}"/>
              </a:ext>
            </a:extLst>
          </p:cNvPr>
          <p:cNvSpPr>
            <a:spLocks noGrp="1"/>
          </p:cNvSpPr>
          <p:nvPr>
            <p:ph idx="1"/>
          </p:nvPr>
        </p:nvSpPr>
        <p:spPr/>
        <p:txBody>
          <a:bodyPr>
            <a:normAutofit fontScale="92500" lnSpcReduction="20000"/>
          </a:bodyPr>
          <a:lstStyle/>
          <a:p>
            <a:r>
              <a:rPr lang="en-IN" dirty="0"/>
              <a:t>Examples</a:t>
            </a:r>
          </a:p>
          <a:p>
            <a:endParaRPr lang="en-IN" dirty="0"/>
          </a:p>
          <a:p>
            <a:endParaRPr lang="en-IN" dirty="0"/>
          </a:p>
          <a:p>
            <a:endParaRPr lang="en-IN" dirty="0"/>
          </a:p>
          <a:p>
            <a:endParaRPr lang="en-IN" dirty="0"/>
          </a:p>
          <a:p>
            <a:endParaRPr lang="en-IN" dirty="0"/>
          </a:p>
          <a:p>
            <a:r>
              <a:rPr lang="en-IN" dirty="0"/>
              <a:t>How to add? </a:t>
            </a:r>
            <a:r>
              <a:rPr lang="en-US" dirty="0"/>
              <a:t>In OpenAI’s </a:t>
            </a:r>
            <a:r>
              <a:rPr lang="en-US" i="1" dirty="0"/>
              <a:t>agents </a:t>
            </a:r>
            <a:r>
              <a:rPr lang="en-US" dirty="0"/>
              <a:t>library, guardrails are typically set by:</a:t>
            </a:r>
          </a:p>
          <a:p>
            <a:pPr lvl="1"/>
            <a:r>
              <a:rPr lang="en-US" dirty="0"/>
              <a:t>Customizing the agent logic</a:t>
            </a:r>
          </a:p>
          <a:p>
            <a:pPr lvl="1"/>
            <a:r>
              <a:rPr lang="en-US" dirty="0"/>
              <a:t>Using decorators like @guardrail</a:t>
            </a:r>
          </a:p>
          <a:p>
            <a:pPr lvl="1"/>
            <a:r>
              <a:rPr lang="en-US" dirty="0"/>
              <a:t>Adding validators in tool or agent calls</a:t>
            </a:r>
          </a:p>
          <a:p>
            <a:pPr lvl="1"/>
            <a:r>
              <a:rPr lang="en-US" dirty="0"/>
              <a:t>Injecting logic in tool implementations</a:t>
            </a:r>
            <a:endParaRPr lang="en-GB" dirty="0"/>
          </a:p>
        </p:txBody>
      </p:sp>
      <p:graphicFrame>
        <p:nvGraphicFramePr>
          <p:cNvPr id="4" name="Table 3">
            <a:extLst>
              <a:ext uri="{FF2B5EF4-FFF2-40B4-BE49-F238E27FC236}">
                <a16:creationId xmlns:a16="http://schemas.microsoft.com/office/drawing/2014/main" id="{FC21BBB9-CE4B-A53D-C4E4-27CCC4178119}"/>
              </a:ext>
            </a:extLst>
          </p:cNvPr>
          <p:cNvGraphicFramePr>
            <a:graphicFrameLocks noGrp="1"/>
          </p:cNvGraphicFramePr>
          <p:nvPr>
            <p:extLst>
              <p:ext uri="{D42A27DB-BD31-4B8C-83A1-F6EECF244321}">
                <p14:modId xmlns:p14="http://schemas.microsoft.com/office/powerpoint/2010/main" val="1750895024"/>
              </p:ext>
            </p:extLst>
          </p:nvPr>
        </p:nvGraphicFramePr>
        <p:xfrm>
          <a:off x="838200" y="2172494"/>
          <a:ext cx="10515600" cy="1828800"/>
        </p:xfrm>
        <a:graphic>
          <a:graphicData uri="http://schemas.openxmlformats.org/drawingml/2006/table">
            <a:tbl>
              <a:tblPr>
                <a:tableStyleId>{5DA37D80-6434-44D0-A028-1B22A696006F}</a:tableStyleId>
              </a:tblPr>
              <a:tblGrid>
                <a:gridCol w="2589055">
                  <a:extLst>
                    <a:ext uri="{9D8B030D-6E8A-4147-A177-3AD203B41FA5}">
                      <a16:colId xmlns:a16="http://schemas.microsoft.com/office/drawing/2014/main" val="727925955"/>
                    </a:ext>
                  </a:extLst>
                </a:gridCol>
                <a:gridCol w="7926545">
                  <a:extLst>
                    <a:ext uri="{9D8B030D-6E8A-4147-A177-3AD203B41FA5}">
                      <a16:colId xmlns:a16="http://schemas.microsoft.com/office/drawing/2014/main" val="1113861241"/>
                    </a:ext>
                  </a:extLst>
                </a:gridCol>
              </a:tblGrid>
              <a:tr h="0">
                <a:tc>
                  <a:txBody>
                    <a:bodyPr/>
                    <a:lstStyle/>
                    <a:p>
                      <a:pPr>
                        <a:buNone/>
                      </a:pPr>
                      <a:r>
                        <a:rPr lang="en-GB" b="1" dirty="0"/>
                        <a:t>Guardrail Type</a:t>
                      </a:r>
                    </a:p>
                  </a:txBody>
                  <a:tcPr anchor="ctr"/>
                </a:tc>
                <a:tc>
                  <a:txBody>
                    <a:bodyPr/>
                    <a:lstStyle/>
                    <a:p>
                      <a:pPr>
                        <a:buNone/>
                      </a:pPr>
                      <a:r>
                        <a:rPr lang="en-GB" b="1" dirty="0"/>
                        <a:t>Example</a:t>
                      </a:r>
                    </a:p>
                  </a:txBody>
                  <a:tcPr anchor="ctr"/>
                </a:tc>
                <a:extLst>
                  <a:ext uri="{0D108BD9-81ED-4DB2-BD59-A6C34878D82A}">
                    <a16:rowId xmlns:a16="http://schemas.microsoft.com/office/drawing/2014/main" val="1524968678"/>
                  </a:ext>
                </a:extLst>
              </a:tr>
              <a:tr h="0">
                <a:tc>
                  <a:txBody>
                    <a:bodyPr/>
                    <a:lstStyle/>
                    <a:p>
                      <a:pPr>
                        <a:buNone/>
                      </a:pPr>
                      <a:r>
                        <a:rPr lang="en-GB" b="0" dirty="0"/>
                        <a:t>Input Validation</a:t>
                      </a:r>
                    </a:p>
                  </a:txBody>
                  <a:tcPr anchor="ctr"/>
                </a:tc>
                <a:tc>
                  <a:txBody>
                    <a:bodyPr/>
                    <a:lstStyle/>
                    <a:p>
                      <a:pPr>
                        <a:buNone/>
                      </a:pPr>
                      <a:r>
                        <a:rPr lang="en-GB" dirty="0"/>
                        <a:t>Reject non-English input</a:t>
                      </a:r>
                    </a:p>
                  </a:txBody>
                  <a:tcPr anchor="ctr"/>
                </a:tc>
                <a:extLst>
                  <a:ext uri="{0D108BD9-81ED-4DB2-BD59-A6C34878D82A}">
                    <a16:rowId xmlns:a16="http://schemas.microsoft.com/office/drawing/2014/main" val="2124536656"/>
                  </a:ext>
                </a:extLst>
              </a:tr>
              <a:tr h="0">
                <a:tc>
                  <a:txBody>
                    <a:bodyPr/>
                    <a:lstStyle/>
                    <a:p>
                      <a:pPr>
                        <a:buNone/>
                      </a:pPr>
                      <a:r>
                        <a:rPr lang="en-GB" b="0" dirty="0"/>
                        <a:t>Tool Constraints</a:t>
                      </a:r>
                    </a:p>
                  </a:txBody>
                  <a:tcPr anchor="ctr"/>
                </a:tc>
                <a:tc>
                  <a:txBody>
                    <a:bodyPr/>
                    <a:lstStyle/>
                    <a:p>
                      <a:pPr>
                        <a:buNone/>
                      </a:pPr>
                      <a:r>
                        <a:rPr lang="en-US"/>
                        <a:t>Prevent sending email unless body has &gt; 100 characters</a:t>
                      </a:r>
                    </a:p>
                  </a:txBody>
                  <a:tcPr anchor="ctr"/>
                </a:tc>
                <a:extLst>
                  <a:ext uri="{0D108BD9-81ED-4DB2-BD59-A6C34878D82A}">
                    <a16:rowId xmlns:a16="http://schemas.microsoft.com/office/drawing/2014/main" val="3905061751"/>
                  </a:ext>
                </a:extLst>
              </a:tr>
              <a:tr h="0">
                <a:tc>
                  <a:txBody>
                    <a:bodyPr/>
                    <a:lstStyle/>
                    <a:p>
                      <a:pPr>
                        <a:buNone/>
                      </a:pPr>
                      <a:r>
                        <a:rPr lang="en-GB" b="0" dirty="0"/>
                        <a:t>Output Rules</a:t>
                      </a:r>
                    </a:p>
                  </a:txBody>
                  <a:tcPr anchor="ctr"/>
                </a:tc>
                <a:tc>
                  <a:txBody>
                    <a:bodyPr/>
                    <a:lstStyle/>
                    <a:p>
                      <a:pPr>
                        <a:buNone/>
                      </a:pPr>
                      <a:r>
                        <a:rPr lang="en-GB"/>
                        <a:t>Strip PII from response</a:t>
                      </a:r>
                    </a:p>
                  </a:txBody>
                  <a:tcPr anchor="ctr"/>
                </a:tc>
                <a:extLst>
                  <a:ext uri="{0D108BD9-81ED-4DB2-BD59-A6C34878D82A}">
                    <a16:rowId xmlns:a16="http://schemas.microsoft.com/office/drawing/2014/main" val="588674114"/>
                  </a:ext>
                </a:extLst>
              </a:tr>
              <a:tr h="0">
                <a:tc>
                  <a:txBody>
                    <a:bodyPr/>
                    <a:lstStyle/>
                    <a:p>
                      <a:pPr>
                        <a:buNone/>
                      </a:pPr>
                      <a:r>
                        <a:rPr lang="en-GB" b="0" dirty="0"/>
                        <a:t>Custom Logic</a:t>
                      </a:r>
                    </a:p>
                  </a:txBody>
                  <a:tcPr anchor="ctr"/>
                </a:tc>
                <a:tc>
                  <a:txBody>
                    <a:bodyPr/>
                    <a:lstStyle/>
                    <a:p>
                      <a:pPr>
                        <a:buNone/>
                      </a:pPr>
                      <a:r>
                        <a:rPr lang="en-US" dirty="0"/>
                        <a:t>Only allow sending emails between 9am–5pm IST</a:t>
                      </a:r>
                    </a:p>
                  </a:txBody>
                  <a:tcPr anchor="ctr"/>
                </a:tc>
                <a:extLst>
                  <a:ext uri="{0D108BD9-81ED-4DB2-BD59-A6C34878D82A}">
                    <a16:rowId xmlns:a16="http://schemas.microsoft.com/office/drawing/2014/main" val="4212978625"/>
                  </a:ext>
                </a:extLst>
              </a:tr>
            </a:tbl>
          </a:graphicData>
        </a:graphic>
      </p:graphicFrame>
    </p:spTree>
    <p:extLst>
      <p:ext uri="{BB962C8B-B14F-4D97-AF65-F5344CB8AC3E}">
        <p14:creationId xmlns:p14="http://schemas.microsoft.com/office/powerpoint/2010/main" val="13450873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33EC-CCE3-AAA4-9F4E-8553576EBA97}"/>
              </a:ext>
            </a:extLst>
          </p:cNvPr>
          <p:cNvSpPr>
            <a:spLocks noGrp="1"/>
          </p:cNvSpPr>
          <p:nvPr>
            <p:ph type="title"/>
          </p:nvPr>
        </p:nvSpPr>
        <p:spPr/>
        <p:txBody>
          <a:bodyPr/>
          <a:lstStyle/>
          <a:p>
            <a:r>
              <a:rPr lang="en-IN" dirty="0"/>
              <a:t>Guardrails Simple Example</a:t>
            </a:r>
            <a:endParaRPr lang="en-GB" dirty="0"/>
          </a:p>
        </p:txBody>
      </p:sp>
      <p:sp>
        <p:nvSpPr>
          <p:cNvPr id="3" name="Content Placeholder 2">
            <a:extLst>
              <a:ext uri="{FF2B5EF4-FFF2-40B4-BE49-F238E27FC236}">
                <a16:creationId xmlns:a16="http://schemas.microsoft.com/office/drawing/2014/main" id="{8A230E07-6DDD-9855-BF70-129F97269C15}"/>
              </a:ext>
            </a:extLst>
          </p:cNvPr>
          <p:cNvSpPr>
            <a:spLocks noGrp="1"/>
          </p:cNvSpPr>
          <p:nvPr>
            <p:ph idx="1"/>
          </p:nvPr>
        </p:nvSpPr>
        <p:spPr/>
        <p:txBody>
          <a:bodyPr/>
          <a:lstStyle/>
          <a:p>
            <a:r>
              <a:rPr lang="en-US" dirty="0"/>
              <a:t>@function_tool</a:t>
            </a:r>
          </a:p>
          <a:p>
            <a:r>
              <a:rPr lang="en-US" dirty="0"/>
              <a:t>def </a:t>
            </a:r>
            <a:r>
              <a:rPr lang="en-US" dirty="0" err="1"/>
              <a:t>send_email</a:t>
            </a:r>
            <a:r>
              <a:rPr lang="en-US" dirty="0"/>
              <a:t>(body: str):</a:t>
            </a:r>
          </a:p>
          <a:p>
            <a:r>
              <a:rPr lang="en-US" dirty="0"/>
              <a:t>    </a:t>
            </a:r>
            <a:r>
              <a:rPr lang="en-US" dirty="0">
                <a:solidFill>
                  <a:srgbClr val="FF0000"/>
                </a:solidFill>
              </a:rPr>
              <a:t>if </a:t>
            </a:r>
            <a:r>
              <a:rPr lang="en-US" dirty="0" err="1">
                <a:solidFill>
                  <a:srgbClr val="FF0000"/>
                </a:solidFill>
              </a:rPr>
              <a:t>len</a:t>
            </a:r>
            <a:r>
              <a:rPr lang="en-US" dirty="0">
                <a:solidFill>
                  <a:srgbClr val="FF0000"/>
                </a:solidFill>
              </a:rPr>
              <a:t>(</a:t>
            </a:r>
            <a:r>
              <a:rPr lang="en-US" dirty="0" err="1">
                <a:solidFill>
                  <a:srgbClr val="FF0000"/>
                </a:solidFill>
              </a:rPr>
              <a:t>body.strip</a:t>
            </a:r>
            <a:r>
              <a:rPr lang="en-US" dirty="0">
                <a:solidFill>
                  <a:srgbClr val="FF0000"/>
                </a:solidFill>
              </a:rPr>
              <a:t>()) &lt; 50:</a:t>
            </a:r>
          </a:p>
          <a:p>
            <a:r>
              <a:rPr lang="en-US" dirty="0">
                <a:solidFill>
                  <a:srgbClr val="FF0000"/>
                </a:solidFill>
              </a:rPr>
              <a:t>        raise </a:t>
            </a:r>
            <a:r>
              <a:rPr lang="en-US" dirty="0" err="1">
                <a:solidFill>
                  <a:srgbClr val="FF0000"/>
                </a:solidFill>
              </a:rPr>
              <a:t>ValueError</a:t>
            </a:r>
            <a:r>
              <a:rPr lang="en-US" dirty="0">
                <a:solidFill>
                  <a:srgbClr val="FF0000"/>
                </a:solidFill>
              </a:rPr>
              <a:t>("Email body too short to send.")</a:t>
            </a:r>
          </a:p>
          <a:p>
            <a:r>
              <a:rPr lang="en-US" dirty="0"/>
              <a:t>    # send email...</a:t>
            </a:r>
          </a:p>
          <a:p>
            <a:endParaRPr lang="en-GB" dirty="0"/>
          </a:p>
          <a:p>
            <a:endParaRPr lang="en-GB" dirty="0"/>
          </a:p>
        </p:txBody>
      </p:sp>
    </p:spTree>
    <p:extLst>
      <p:ext uri="{BB962C8B-B14F-4D97-AF65-F5344CB8AC3E}">
        <p14:creationId xmlns:p14="http://schemas.microsoft.com/office/powerpoint/2010/main" val="27157204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1F9E-6B47-C56E-1BF5-D2F7D56E0F20}"/>
              </a:ext>
            </a:extLst>
          </p:cNvPr>
          <p:cNvSpPr>
            <a:spLocks noGrp="1"/>
          </p:cNvSpPr>
          <p:nvPr>
            <p:ph type="title"/>
          </p:nvPr>
        </p:nvSpPr>
        <p:spPr>
          <a:xfrm>
            <a:off x="838200" y="55842"/>
            <a:ext cx="10515600" cy="625196"/>
          </a:xfrm>
        </p:spPr>
        <p:txBody>
          <a:bodyPr>
            <a:normAutofit fontScale="90000"/>
          </a:bodyPr>
          <a:lstStyle/>
          <a:p>
            <a:r>
              <a:rPr lang="en-IN" dirty="0"/>
              <a:t>Guardrails: Real-life Usage</a:t>
            </a:r>
            <a:endParaRPr lang="en-GB" dirty="0"/>
          </a:p>
        </p:txBody>
      </p:sp>
      <p:sp>
        <p:nvSpPr>
          <p:cNvPr id="3" name="Content Placeholder 2">
            <a:extLst>
              <a:ext uri="{FF2B5EF4-FFF2-40B4-BE49-F238E27FC236}">
                <a16:creationId xmlns:a16="http://schemas.microsoft.com/office/drawing/2014/main" id="{A8A587A8-C5E8-C6BB-6A50-EB262A9ECA77}"/>
              </a:ext>
            </a:extLst>
          </p:cNvPr>
          <p:cNvSpPr>
            <a:spLocks noGrp="1"/>
          </p:cNvSpPr>
          <p:nvPr>
            <p:ph idx="1"/>
          </p:nvPr>
        </p:nvSpPr>
        <p:spPr/>
        <p:txBody>
          <a:bodyPr/>
          <a:lstStyle/>
          <a:p>
            <a:endParaRPr lang="en-GB"/>
          </a:p>
        </p:txBody>
      </p:sp>
      <p:sp>
        <p:nvSpPr>
          <p:cNvPr id="4" name="TextBox 3">
            <a:extLst>
              <a:ext uri="{FF2B5EF4-FFF2-40B4-BE49-F238E27FC236}">
                <a16:creationId xmlns:a16="http://schemas.microsoft.com/office/drawing/2014/main" id="{7CD06189-6785-CCB5-1A25-78BFB44427FC}"/>
              </a:ext>
            </a:extLst>
          </p:cNvPr>
          <p:cNvSpPr txBox="1"/>
          <p:nvPr/>
        </p:nvSpPr>
        <p:spPr>
          <a:xfrm>
            <a:off x="684055" y="760196"/>
            <a:ext cx="4488237" cy="2677656"/>
          </a:xfrm>
          <a:prstGeom prst="rect">
            <a:avLst/>
          </a:prstGeom>
          <a:solidFill>
            <a:schemeClr val="accent4">
              <a:lumMod val="20000"/>
              <a:lumOff val="80000"/>
            </a:schemeClr>
          </a:solidFill>
        </p:spPr>
        <p:txBody>
          <a:bodyPr wrap="square" rtlCol="0">
            <a:spAutoFit/>
          </a:bodyPr>
          <a:lstStyle/>
          <a:p>
            <a:r>
              <a:rPr lang="en-IN" dirty="0"/>
              <a:t>Define Custom </a:t>
            </a:r>
            <a:r>
              <a:rPr lang="en-IN" dirty="0" err="1"/>
              <a:t>Pydantic</a:t>
            </a:r>
            <a:r>
              <a:rPr lang="en-IN" dirty="0"/>
              <a:t> Output Model for Guardrail Agent</a:t>
            </a:r>
          </a:p>
          <a:p>
            <a:endParaRPr lang="en-IN" dirty="0"/>
          </a:p>
          <a:p>
            <a:r>
              <a:rPr lang="en-US" sz="1400" dirty="0">
                <a:solidFill>
                  <a:srgbClr val="FF0000"/>
                </a:solidFill>
                <a:latin typeface="Cascadia Code" panose="020B0609020000020004" pitchFamily="49" charset="0"/>
                <a:cs typeface="Cascadia Code" panose="020B0609020000020004" pitchFamily="49" charset="0"/>
              </a:rPr>
              <a:t>class </a:t>
            </a:r>
            <a:r>
              <a:rPr lang="en-US" sz="1400" dirty="0" err="1">
                <a:solidFill>
                  <a:srgbClr val="FF0000"/>
                </a:solidFill>
                <a:highlight>
                  <a:srgbClr val="FFFF00"/>
                </a:highlight>
                <a:latin typeface="Cascadia Code" panose="020B0609020000020004" pitchFamily="49" charset="0"/>
                <a:cs typeface="Cascadia Code" panose="020B0609020000020004" pitchFamily="49" charset="0"/>
              </a:rPr>
              <a:t>NameCheckOutput</a:t>
            </a:r>
            <a:r>
              <a:rPr lang="en-US" sz="1400" dirty="0">
                <a:solidFill>
                  <a:srgbClr val="FF0000"/>
                </a:solidFill>
                <a:latin typeface="Cascadia Code" panose="020B0609020000020004" pitchFamily="49" charset="0"/>
                <a:cs typeface="Cascadia Code" panose="020B0609020000020004" pitchFamily="49" charset="0"/>
              </a:rPr>
              <a:t>(</a:t>
            </a:r>
            <a:r>
              <a:rPr lang="en-US" sz="1400" dirty="0" err="1">
                <a:solidFill>
                  <a:srgbClr val="FF0000"/>
                </a:solidFill>
                <a:latin typeface="Cascadia Code" panose="020B0609020000020004" pitchFamily="49" charset="0"/>
                <a:cs typeface="Cascadia Code" panose="020B0609020000020004" pitchFamily="49" charset="0"/>
              </a:rPr>
              <a:t>BaseModel</a:t>
            </a:r>
            <a:r>
              <a:rPr lang="en-US" sz="1400" dirty="0">
                <a:solidFill>
                  <a:srgbClr val="FF0000"/>
                </a:solidFill>
                <a:latin typeface="Cascadia Code" panose="020B0609020000020004" pitchFamily="49" charset="0"/>
                <a:cs typeface="Cascadia Code" panose="020B0609020000020004" pitchFamily="49" charset="0"/>
              </a:rPr>
              <a:t>):</a:t>
            </a:r>
          </a:p>
          <a:p>
            <a:r>
              <a:rPr lang="en-US" sz="1400" dirty="0">
                <a:solidFill>
                  <a:srgbClr val="FF0000"/>
                </a:solidFill>
                <a:latin typeface="Cascadia Code" panose="020B0609020000020004" pitchFamily="49" charset="0"/>
                <a:cs typeface="Cascadia Code" panose="020B0609020000020004" pitchFamily="49" charset="0"/>
              </a:rPr>
              <a:t>    </a:t>
            </a:r>
            <a:r>
              <a:rPr lang="en-US" sz="1400" dirty="0" err="1">
                <a:solidFill>
                  <a:srgbClr val="FF0000"/>
                </a:solidFill>
                <a:highlight>
                  <a:srgbClr val="C0C0C0"/>
                </a:highlight>
                <a:latin typeface="Cascadia Code" panose="020B0609020000020004" pitchFamily="49" charset="0"/>
                <a:cs typeface="Cascadia Code" panose="020B0609020000020004" pitchFamily="49" charset="0"/>
              </a:rPr>
              <a:t>is_name_in_message</a:t>
            </a:r>
            <a:r>
              <a:rPr lang="en-US" sz="1400" dirty="0">
                <a:solidFill>
                  <a:srgbClr val="FF0000"/>
                </a:solidFill>
                <a:latin typeface="Cascadia Code" panose="020B0609020000020004" pitchFamily="49" charset="0"/>
                <a:cs typeface="Cascadia Code" panose="020B0609020000020004" pitchFamily="49" charset="0"/>
              </a:rPr>
              <a:t>: bool</a:t>
            </a:r>
          </a:p>
          <a:p>
            <a:r>
              <a:rPr lang="en-US" sz="1400" dirty="0">
                <a:solidFill>
                  <a:srgbClr val="FF0000"/>
                </a:solidFill>
                <a:latin typeface="Cascadia Code" panose="020B0609020000020004" pitchFamily="49" charset="0"/>
                <a:cs typeface="Cascadia Code" panose="020B0609020000020004" pitchFamily="49" charset="0"/>
              </a:rPr>
              <a:t>    name: str</a:t>
            </a:r>
            <a:endParaRPr lang="en-US" dirty="0">
              <a:solidFill>
                <a:srgbClr val="FF0000"/>
              </a:solidFill>
              <a:latin typeface="Cascadia Code" panose="020B0609020000020004" pitchFamily="49" charset="0"/>
              <a:cs typeface="Cascadia Code" panose="020B0609020000020004" pitchFamily="49" charset="0"/>
            </a:endParaRPr>
          </a:p>
          <a:p>
            <a:endParaRPr lang="en-US" dirty="0"/>
          </a:p>
          <a:p>
            <a:r>
              <a:rPr lang="en-US" dirty="0"/>
              <a:t>Expects two things from the agent’s response: (1) whether a person’s name was detected (2) name, if any</a:t>
            </a:r>
            <a:endParaRPr lang="en-GB" dirty="0"/>
          </a:p>
        </p:txBody>
      </p:sp>
      <p:sp>
        <p:nvSpPr>
          <p:cNvPr id="5" name="TextBox 4">
            <a:extLst>
              <a:ext uri="{FF2B5EF4-FFF2-40B4-BE49-F238E27FC236}">
                <a16:creationId xmlns:a16="http://schemas.microsoft.com/office/drawing/2014/main" id="{47FBECEB-308E-66C1-4C5B-0F4D553C3102}"/>
              </a:ext>
            </a:extLst>
          </p:cNvPr>
          <p:cNvSpPr txBox="1"/>
          <p:nvPr/>
        </p:nvSpPr>
        <p:spPr>
          <a:xfrm>
            <a:off x="5575979" y="760196"/>
            <a:ext cx="5927312" cy="2985433"/>
          </a:xfrm>
          <a:prstGeom prst="rect">
            <a:avLst/>
          </a:prstGeom>
          <a:solidFill>
            <a:schemeClr val="accent4">
              <a:lumMod val="20000"/>
              <a:lumOff val="80000"/>
            </a:schemeClr>
          </a:solidFill>
        </p:spPr>
        <p:txBody>
          <a:bodyPr wrap="square" rtlCol="0">
            <a:spAutoFit/>
          </a:bodyPr>
          <a:lstStyle/>
          <a:p>
            <a:r>
              <a:rPr lang="en-IN" dirty="0"/>
              <a:t>Guardrail agent</a:t>
            </a:r>
          </a:p>
          <a:p>
            <a:endParaRPr lang="en-IN" dirty="0"/>
          </a:p>
          <a:p>
            <a:r>
              <a:rPr lang="en-US" sz="1400" dirty="0" err="1">
                <a:solidFill>
                  <a:srgbClr val="FF0000"/>
                </a:solidFill>
                <a:highlight>
                  <a:srgbClr val="00FF00"/>
                </a:highlight>
                <a:latin typeface="Cascadia Code" panose="020B0609020000020004" pitchFamily="49" charset="0"/>
                <a:cs typeface="Cascadia Code" panose="020B0609020000020004" pitchFamily="49" charset="0"/>
              </a:rPr>
              <a:t>guardrail_agent</a:t>
            </a:r>
            <a:r>
              <a:rPr lang="en-US" sz="1400" dirty="0">
                <a:solidFill>
                  <a:srgbClr val="FF0000"/>
                </a:solidFill>
                <a:latin typeface="Cascadia Code" panose="020B0609020000020004" pitchFamily="49" charset="0"/>
                <a:cs typeface="Cascadia Code" panose="020B0609020000020004" pitchFamily="49" charset="0"/>
              </a:rPr>
              <a:t> = Agent( </a:t>
            </a:r>
          </a:p>
          <a:p>
            <a:r>
              <a:rPr lang="en-US" sz="1400" dirty="0">
                <a:solidFill>
                  <a:srgbClr val="FF0000"/>
                </a:solidFill>
                <a:latin typeface="Cascadia Code" panose="020B0609020000020004" pitchFamily="49" charset="0"/>
                <a:cs typeface="Cascadia Code" panose="020B0609020000020004" pitchFamily="49" charset="0"/>
              </a:rPr>
              <a:t>    name="Name check",</a:t>
            </a:r>
          </a:p>
          <a:p>
            <a:r>
              <a:rPr lang="en-US" sz="1400" dirty="0">
                <a:solidFill>
                  <a:srgbClr val="FF0000"/>
                </a:solidFill>
                <a:latin typeface="Cascadia Code" panose="020B0609020000020004" pitchFamily="49" charset="0"/>
                <a:cs typeface="Cascadia Code" panose="020B0609020000020004" pitchFamily="49" charset="0"/>
              </a:rPr>
              <a:t>    instructions="Check if the user is including someone's personal name in what they want you to do.",</a:t>
            </a:r>
          </a:p>
          <a:p>
            <a:r>
              <a:rPr lang="en-US" sz="1400" dirty="0">
                <a:solidFill>
                  <a:srgbClr val="FF0000"/>
                </a:solidFill>
                <a:latin typeface="Cascadia Code" panose="020B0609020000020004" pitchFamily="49" charset="0"/>
                <a:cs typeface="Cascadia Code" panose="020B0609020000020004" pitchFamily="49" charset="0"/>
              </a:rPr>
              <a:t>    </a:t>
            </a:r>
            <a:r>
              <a:rPr lang="en-US" sz="1400" dirty="0" err="1">
                <a:solidFill>
                  <a:srgbClr val="FF0000"/>
                </a:solidFill>
                <a:latin typeface="Cascadia Code" panose="020B0609020000020004" pitchFamily="49" charset="0"/>
                <a:cs typeface="Cascadia Code" panose="020B0609020000020004" pitchFamily="49" charset="0"/>
              </a:rPr>
              <a:t>output_type</a:t>
            </a:r>
            <a:r>
              <a:rPr lang="en-US" sz="1400" dirty="0">
                <a:solidFill>
                  <a:srgbClr val="FF0000"/>
                </a:solidFill>
                <a:latin typeface="Cascadia Code" panose="020B0609020000020004" pitchFamily="49" charset="0"/>
                <a:cs typeface="Cascadia Code" panose="020B0609020000020004" pitchFamily="49" charset="0"/>
              </a:rPr>
              <a:t>=</a:t>
            </a:r>
            <a:r>
              <a:rPr lang="en-US" sz="1400" dirty="0" err="1">
                <a:solidFill>
                  <a:srgbClr val="FF0000"/>
                </a:solidFill>
                <a:highlight>
                  <a:srgbClr val="FFFF00"/>
                </a:highlight>
                <a:latin typeface="Cascadia Code" panose="020B0609020000020004" pitchFamily="49" charset="0"/>
                <a:cs typeface="Cascadia Code" panose="020B0609020000020004" pitchFamily="49" charset="0"/>
              </a:rPr>
              <a:t>NameCheckOutput</a:t>
            </a:r>
            <a:r>
              <a:rPr lang="en-US" sz="1400" dirty="0">
                <a:solidFill>
                  <a:srgbClr val="FF0000"/>
                </a:solidFill>
                <a:latin typeface="Cascadia Code" panose="020B0609020000020004" pitchFamily="49" charset="0"/>
                <a:cs typeface="Cascadia Code" panose="020B0609020000020004" pitchFamily="49" charset="0"/>
              </a:rPr>
              <a:t>,</a:t>
            </a:r>
          </a:p>
          <a:p>
            <a:r>
              <a:rPr lang="en-US" sz="1400" dirty="0">
                <a:solidFill>
                  <a:srgbClr val="FF0000"/>
                </a:solidFill>
                <a:latin typeface="Cascadia Code" panose="020B0609020000020004" pitchFamily="49" charset="0"/>
                <a:cs typeface="Cascadia Code" panose="020B0609020000020004" pitchFamily="49" charset="0"/>
              </a:rPr>
              <a:t>    model="gpt-4o-mini"</a:t>
            </a:r>
          </a:p>
          <a:p>
            <a:r>
              <a:rPr lang="en-US" sz="1400" dirty="0">
                <a:solidFill>
                  <a:srgbClr val="FF0000"/>
                </a:solidFill>
                <a:latin typeface="Cascadia Code" panose="020B0609020000020004" pitchFamily="49" charset="0"/>
                <a:cs typeface="Cascadia Code" panose="020B0609020000020004" pitchFamily="49" charset="0"/>
              </a:rPr>
              <a:t>)</a:t>
            </a:r>
          </a:p>
          <a:p>
            <a:endParaRPr lang="en-US" dirty="0">
              <a:solidFill>
                <a:srgbClr val="FF0000"/>
              </a:solidFill>
              <a:latin typeface="Cascadia Code" panose="020B0609020000020004" pitchFamily="49" charset="0"/>
              <a:cs typeface="Cascadia Code" panose="020B0609020000020004" pitchFamily="49" charset="0"/>
            </a:endParaRPr>
          </a:p>
          <a:p>
            <a:r>
              <a:rPr lang="en-US" dirty="0"/>
              <a:t>An AI agent whose only job is to scan incoming messages and output </a:t>
            </a:r>
            <a:r>
              <a:rPr lang="en-US" dirty="0" err="1"/>
              <a:t>NameCheckOutput</a:t>
            </a:r>
            <a:r>
              <a:rPr lang="en-US" dirty="0"/>
              <a:t> – Like a gatekeeper/content filter</a:t>
            </a:r>
            <a:endParaRPr lang="en-GB" dirty="0"/>
          </a:p>
        </p:txBody>
      </p:sp>
      <p:sp>
        <p:nvSpPr>
          <p:cNvPr id="8" name="TextBox 7">
            <a:extLst>
              <a:ext uri="{FF2B5EF4-FFF2-40B4-BE49-F238E27FC236}">
                <a16:creationId xmlns:a16="http://schemas.microsoft.com/office/drawing/2014/main" id="{784A4905-90FE-63D8-0A3B-3A7C6A9B9376}"/>
              </a:ext>
            </a:extLst>
          </p:cNvPr>
          <p:cNvSpPr txBox="1"/>
          <p:nvPr/>
        </p:nvSpPr>
        <p:spPr>
          <a:xfrm>
            <a:off x="838200" y="3791553"/>
            <a:ext cx="10346913" cy="2954655"/>
          </a:xfrm>
          <a:prstGeom prst="rect">
            <a:avLst/>
          </a:prstGeom>
          <a:solidFill>
            <a:schemeClr val="accent4">
              <a:lumMod val="20000"/>
              <a:lumOff val="80000"/>
            </a:schemeClr>
          </a:solidFill>
        </p:spPr>
        <p:txBody>
          <a:bodyPr wrap="square" rtlCol="0">
            <a:spAutoFit/>
          </a:bodyPr>
          <a:lstStyle/>
          <a:p>
            <a:r>
              <a:rPr lang="en-IN" dirty="0"/>
              <a:t>Guardrail function decorated with @input_guardrail</a:t>
            </a:r>
          </a:p>
          <a:p>
            <a:endParaRPr lang="en-IN" dirty="0"/>
          </a:p>
          <a:p>
            <a:r>
              <a:rPr lang="en-US" sz="1200" dirty="0">
                <a:solidFill>
                  <a:srgbClr val="FF0000"/>
                </a:solidFill>
                <a:latin typeface="Cascadia Code" panose="020B0609020000020004" pitchFamily="49" charset="0"/>
                <a:cs typeface="Cascadia Code" panose="020B0609020000020004" pitchFamily="49" charset="0"/>
              </a:rPr>
              <a:t>@input_guardrail</a:t>
            </a:r>
          </a:p>
          <a:p>
            <a:r>
              <a:rPr lang="en-US" sz="1200" dirty="0">
                <a:solidFill>
                  <a:srgbClr val="FF0000"/>
                </a:solidFill>
                <a:latin typeface="Cascadia Code" panose="020B0609020000020004" pitchFamily="49" charset="0"/>
                <a:cs typeface="Cascadia Code" panose="020B0609020000020004" pitchFamily="49" charset="0"/>
              </a:rPr>
              <a:t>async def </a:t>
            </a:r>
            <a:r>
              <a:rPr lang="en-US" sz="1200" dirty="0" err="1">
                <a:solidFill>
                  <a:srgbClr val="FF0000"/>
                </a:solidFill>
                <a:latin typeface="Cascadia Code" panose="020B0609020000020004" pitchFamily="49" charset="0"/>
                <a:cs typeface="Cascadia Code" panose="020B0609020000020004" pitchFamily="49" charset="0"/>
              </a:rPr>
              <a:t>guardrail_against_name</a:t>
            </a:r>
            <a:r>
              <a:rPr lang="en-US" sz="1200" dirty="0">
                <a:solidFill>
                  <a:srgbClr val="FF0000"/>
                </a:solidFill>
                <a:latin typeface="Cascadia Code" panose="020B0609020000020004" pitchFamily="49" charset="0"/>
                <a:cs typeface="Cascadia Code" panose="020B0609020000020004" pitchFamily="49" charset="0"/>
              </a:rPr>
              <a:t>(</a:t>
            </a:r>
            <a:r>
              <a:rPr lang="en-US" sz="1200" dirty="0" err="1">
                <a:solidFill>
                  <a:srgbClr val="FF0000"/>
                </a:solidFill>
                <a:latin typeface="Cascadia Code" panose="020B0609020000020004" pitchFamily="49" charset="0"/>
                <a:cs typeface="Cascadia Code" panose="020B0609020000020004" pitchFamily="49" charset="0"/>
              </a:rPr>
              <a:t>ctx</a:t>
            </a:r>
            <a:r>
              <a:rPr lang="en-US" sz="1200" dirty="0">
                <a:solidFill>
                  <a:srgbClr val="FF0000"/>
                </a:solidFill>
                <a:latin typeface="Cascadia Code" panose="020B0609020000020004" pitchFamily="49" charset="0"/>
                <a:cs typeface="Cascadia Code" panose="020B0609020000020004" pitchFamily="49" charset="0"/>
              </a:rPr>
              <a:t>, agent, message):</a:t>
            </a:r>
          </a:p>
          <a:p>
            <a:r>
              <a:rPr lang="en-US" sz="1200" dirty="0">
                <a:solidFill>
                  <a:srgbClr val="FF0000"/>
                </a:solidFill>
                <a:latin typeface="Cascadia Code" panose="020B0609020000020004" pitchFamily="49" charset="0"/>
                <a:cs typeface="Cascadia Code" panose="020B0609020000020004" pitchFamily="49" charset="0"/>
              </a:rPr>
              <a:t>    result = await </a:t>
            </a:r>
            <a:r>
              <a:rPr lang="en-US" sz="1200" dirty="0" err="1">
                <a:solidFill>
                  <a:srgbClr val="FF0000"/>
                </a:solidFill>
                <a:latin typeface="Cascadia Code" panose="020B0609020000020004" pitchFamily="49" charset="0"/>
                <a:cs typeface="Cascadia Code" panose="020B0609020000020004" pitchFamily="49" charset="0"/>
              </a:rPr>
              <a:t>Runner.run</a:t>
            </a:r>
            <a:r>
              <a:rPr lang="en-US" sz="1200" dirty="0">
                <a:solidFill>
                  <a:srgbClr val="FF0000"/>
                </a:solidFill>
                <a:latin typeface="Cascadia Code" panose="020B0609020000020004" pitchFamily="49" charset="0"/>
                <a:cs typeface="Cascadia Code" panose="020B0609020000020004" pitchFamily="49" charset="0"/>
              </a:rPr>
              <a:t>(</a:t>
            </a:r>
            <a:r>
              <a:rPr lang="en-US" sz="1200" dirty="0" err="1">
                <a:solidFill>
                  <a:srgbClr val="FF0000"/>
                </a:solidFill>
                <a:highlight>
                  <a:srgbClr val="00FF00"/>
                </a:highlight>
                <a:latin typeface="Cascadia Code" panose="020B0609020000020004" pitchFamily="49" charset="0"/>
                <a:cs typeface="Cascadia Code" panose="020B0609020000020004" pitchFamily="49" charset="0"/>
              </a:rPr>
              <a:t>guardrail_agent</a:t>
            </a:r>
            <a:r>
              <a:rPr lang="en-US" sz="1200" dirty="0">
                <a:solidFill>
                  <a:srgbClr val="FF0000"/>
                </a:solidFill>
                <a:latin typeface="Cascadia Code" panose="020B0609020000020004" pitchFamily="49" charset="0"/>
                <a:cs typeface="Cascadia Code" panose="020B0609020000020004" pitchFamily="49" charset="0"/>
              </a:rPr>
              <a:t>, message, context=</a:t>
            </a:r>
            <a:r>
              <a:rPr lang="en-US" sz="1200" dirty="0" err="1">
                <a:solidFill>
                  <a:srgbClr val="FF0000"/>
                </a:solidFill>
                <a:latin typeface="Cascadia Code" panose="020B0609020000020004" pitchFamily="49" charset="0"/>
                <a:cs typeface="Cascadia Code" panose="020B0609020000020004" pitchFamily="49" charset="0"/>
              </a:rPr>
              <a:t>ctx.context</a:t>
            </a:r>
            <a:r>
              <a:rPr lang="en-US" sz="1200" dirty="0">
                <a:solidFill>
                  <a:srgbClr val="FF0000"/>
                </a:solidFill>
                <a:latin typeface="Cascadia Code" panose="020B0609020000020004" pitchFamily="49" charset="0"/>
                <a:cs typeface="Cascadia Code" panose="020B0609020000020004" pitchFamily="49" charset="0"/>
              </a:rPr>
              <a:t>)</a:t>
            </a:r>
          </a:p>
          <a:p>
            <a:r>
              <a:rPr lang="en-US" sz="1200" dirty="0">
                <a:solidFill>
                  <a:srgbClr val="FF0000"/>
                </a:solidFill>
                <a:latin typeface="Cascadia Code" panose="020B0609020000020004" pitchFamily="49" charset="0"/>
                <a:cs typeface="Cascadia Code" panose="020B0609020000020004" pitchFamily="49" charset="0"/>
              </a:rPr>
              <a:t>    </a:t>
            </a:r>
            <a:r>
              <a:rPr lang="en-US" sz="1200" dirty="0" err="1">
                <a:solidFill>
                  <a:srgbClr val="FF0000"/>
                </a:solidFill>
                <a:latin typeface="Cascadia Code" panose="020B0609020000020004" pitchFamily="49" charset="0"/>
                <a:cs typeface="Cascadia Code" panose="020B0609020000020004" pitchFamily="49" charset="0"/>
              </a:rPr>
              <a:t>is_name_in_message</a:t>
            </a:r>
            <a:r>
              <a:rPr lang="en-US" sz="1200" dirty="0">
                <a:solidFill>
                  <a:srgbClr val="FF0000"/>
                </a:solidFill>
                <a:latin typeface="Cascadia Code" panose="020B0609020000020004" pitchFamily="49" charset="0"/>
                <a:cs typeface="Cascadia Code" panose="020B0609020000020004" pitchFamily="49" charset="0"/>
              </a:rPr>
              <a:t> = </a:t>
            </a:r>
            <a:r>
              <a:rPr lang="en-US" sz="1200" dirty="0" err="1">
                <a:solidFill>
                  <a:srgbClr val="FF0000"/>
                </a:solidFill>
                <a:latin typeface="Cascadia Code" panose="020B0609020000020004" pitchFamily="49" charset="0"/>
                <a:cs typeface="Cascadia Code" panose="020B0609020000020004" pitchFamily="49" charset="0"/>
              </a:rPr>
              <a:t>result.final_output.</a:t>
            </a:r>
            <a:r>
              <a:rPr lang="en-US" sz="1200" dirty="0" err="1">
                <a:solidFill>
                  <a:srgbClr val="FF0000"/>
                </a:solidFill>
                <a:highlight>
                  <a:srgbClr val="C0C0C0"/>
                </a:highlight>
                <a:latin typeface="Cascadia Code" panose="020B0609020000020004" pitchFamily="49" charset="0"/>
                <a:cs typeface="Cascadia Code" panose="020B0609020000020004" pitchFamily="49" charset="0"/>
              </a:rPr>
              <a:t>is_name_in_message</a:t>
            </a:r>
            <a:endParaRPr lang="en-US" sz="1200" dirty="0">
              <a:solidFill>
                <a:srgbClr val="FF0000"/>
              </a:solidFill>
              <a:highlight>
                <a:srgbClr val="C0C0C0"/>
              </a:highlight>
              <a:latin typeface="Cascadia Code" panose="020B0609020000020004" pitchFamily="49" charset="0"/>
              <a:cs typeface="Cascadia Code" panose="020B0609020000020004" pitchFamily="49" charset="0"/>
            </a:endParaRPr>
          </a:p>
          <a:p>
            <a:r>
              <a:rPr lang="en-US" sz="1200" dirty="0">
                <a:solidFill>
                  <a:srgbClr val="FF0000"/>
                </a:solidFill>
                <a:latin typeface="Cascadia Code" panose="020B0609020000020004" pitchFamily="49" charset="0"/>
                <a:cs typeface="Cascadia Code" panose="020B0609020000020004" pitchFamily="49" charset="0"/>
              </a:rPr>
              <a:t>    return </a:t>
            </a:r>
            <a:r>
              <a:rPr lang="en-US" sz="1200" dirty="0" err="1">
                <a:solidFill>
                  <a:srgbClr val="FF0000"/>
                </a:solidFill>
                <a:latin typeface="Cascadia Code" panose="020B0609020000020004" pitchFamily="49" charset="0"/>
                <a:cs typeface="Cascadia Code" panose="020B0609020000020004" pitchFamily="49" charset="0"/>
              </a:rPr>
              <a:t>GuardrailFunctionOutput</a:t>
            </a:r>
            <a:r>
              <a:rPr lang="en-US" sz="1200" dirty="0">
                <a:solidFill>
                  <a:srgbClr val="FF0000"/>
                </a:solidFill>
                <a:latin typeface="Cascadia Code" panose="020B0609020000020004" pitchFamily="49" charset="0"/>
                <a:cs typeface="Cascadia Code" panose="020B0609020000020004" pitchFamily="49" charset="0"/>
              </a:rPr>
              <a:t>(</a:t>
            </a:r>
          </a:p>
          <a:p>
            <a:r>
              <a:rPr lang="en-US" sz="1200" dirty="0">
                <a:solidFill>
                  <a:srgbClr val="FF0000"/>
                </a:solidFill>
                <a:latin typeface="Cascadia Code" panose="020B0609020000020004" pitchFamily="49" charset="0"/>
                <a:cs typeface="Cascadia Code" panose="020B0609020000020004" pitchFamily="49" charset="0"/>
              </a:rPr>
              <a:t>        </a:t>
            </a:r>
            <a:r>
              <a:rPr lang="en-US" sz="1200" dirty="0" err="1">
                <a:solidFill>
                  <a:srgbClr val="FF0000"/>
                </a:solidFill>
                <a:latin typeface="Cascadia Code" panose="020B0609020000020004" pitchFamily="49" charset="0"/>
                <a:cs typeface="Cascadia Code" panose="020B0609020000020004" pitchFamily="49" charset="0"/>
              </a:rPr>
              <a:t>output_info</a:t>
            </a:r>
            <a:r>
              <a:rPr lang="en-US" sz="1200" dirty="0">
                <a:solidFill>
                  <a:srgbClr val="FF0000"/>
                </a:solidFill>
                <a:latin typeface="Cascadia Code" panose="020B0609020000020004" pitchFamily="49" charset="0"/>
                <a:cs typeface="Cascadia Code" panose="020B0609020000020004" pitchFamily="49" charset="0"/>
              </a:rPr>
              <a:t>={"</a:t>
            </a:r>
            <a:r>
              <a:rPr lang="en-US" sz="1200" dirty="0" err="1">
                <a:solidFill>
                  <a:srgbClr val="FF0000"/>
                </a:solidFill>
                <a:latin typeface="Cascadia Code" panose="020B0609020000020004" pitchFamily="49" charset="0"/>
                <a:cs typeface="Cascadia Code" panose="020B0609020000020004" pitchFamily="49" charset="0"/>
              </a:rPr>
              <a:t>found_name</a:t>
            </a:r>
            <a:r>
              <a:rPr lang="en-US" sz="1200" dirty="0">
                <a:solidFill>
                  <a:srgbClr val="FF0000"/>
                </a:solidFill>
                <a:latin typeface="Cascadia Code" panose="020B0609020000020004" pitchFamily="49" charset="0"/>
                <a:cs typeface="Cascadia Code" panose="020B0609020000020004" pitchFamily="49" charset="0"/>
              </a:rPr>
              <a:t>": </a:t>
            </a:r>
            <a:r>
              <a:rPr lang="en-US" sz="1200" dirty="0" err="1">
                <a:solidFill>
                  <a:srgbClr val="FF0000"/>
                </a:solidFill>
                <a:latin typeface="Cascadia Code" panose="020B0609020000020004" pitchFamily="49" charset="0"/>
                <a:cs typeface="Cascadia Code" panose="020B0609020000020004" pitchFamily="49" charset="0"/>
              </a:rPr>
              <a:t>result.final_output</a:t>
            </a:r>
            <a:r>
              <a:rPr lang="en-US" sz="1200" dirty="0">
                <a:solidFill>
                  <a:srgbClr val="FF0000"/>
                </a:solidFill>
                <a:latin typeface="Cascadia Code" panose="020B0609020000020004" pitchFamily="49" charset="0"/>
                <a:cs typeface="Cascadia Code" panose="020B0609020000020004" pitchFamily="49" charset="0"/>
              </a:rPr>
              <a:t>},</a:t>
            </a:r>
          </a:p>
          <a:p>
            <a:r>
              <a:rPr lang="en-US" sz="1200" dirty="0">
                <a:solidFill>
                  <a:srgbClr val="FF0000"/>
                </a:solidFill>
                <a:latin typeface="Cascadia Code" panose="020B0609020000020004" pitchFamily="49" charset="0"/>
                <a:cs typeface="Cascadia Code" panose="020B0609020000020004" pitchFamily="49" charset="0"/>
              </a:rPr>
              <a:t>        </a:t>
            </a:r>
            <a:r>
              <a:rPr lang="en-US" sz="1200" dirty="0" err="1">
                <a:solidFill>
                  <a:srgbClr val="FF0000"/>
                </a:solidFill>
                <a:latin typeface="Cascadia Code" panose="020B0609020000020004" pitchFamily="49" charset="0"/>
                <a:cs typeface="Cascadia Code" panose="020B0609020000020004" pitchFamily="49" charset="0"/>
              </a:rPr>
              <a:t>tripwire_triggered</a:t>
            </a:r>
            <a:r>
              <a:rPr lang="en-US" sz="1200" dirty="0">
                <a:solidFill>
                  <a:srgbClr val="FF0000"/>
                </a:solidFill>
                <a:latin typeface="Cascadia Code" panose="020B0609020000020004" pitchFamily="49" charset="0"/>
                <a:cs typeface="Cascadia Code" panose="020B0609020000020004" pitchFamily="49" charset="0"/>
              </a:rPr>
              <a:t>=</a:t>
            </a:r>
            <a:r>
              <a:rPr lang="en-US" sz="1200" dirty="0" err="1">
                <a:solidFill>
                  <a:srgbClr val="FF0000"/>
                </a:solidFill>
                <a:latin typeface="Cascadia Code" panose="020B0609020000020004" pitchFamily="49" charset="0"/>
                <a:cs typeface="Cascadia Code" panose="020B0609020000020004" pitchFamily="49" charset="0"/>
              </a:rPr>
              <a:t>is_name_in_message</a:t>
            </a:r>
            <a:endParaRPr lang="en-US" sz="1200" dirty="0">
              <a:solidFill>
                <a:srgbClr val="FF0000"/>
              </a:solidFill>
              <a:latin typeface="Cascadia Code" panose="020B0609020000020004" pitchFamily="49" charset="0"/>
              <a:cs typeface="Cascadia Code" panose="020B0609020000020004" pitchFamily="49" charset="0"/>
            </a:endParaRPr>
          </a:p>
          <a:p>
            <a:r>
              <a:rPr lang="en-US" sz="1200" dirty="0">
                <a:solidFill>
                  <a:srgbClr val="FF0000"/>
                </a:solidFill>
                <a:latin typeface="Cascadia Code" panose="020B0609020000020004" pitchFamily="49" charset="0"/>
                <a:cs typeface="Cascadia Code" panose="020B0609020000020004" pitchFamily="49" charset="0"/>
              </a:rPr>
              <a:t>    )</a:t>
            </a:r>
          </a:p>
          <a:p>
            <a:endParaRPr lang="en-US" dirty="0">
              <a:solidFill>
                <a:srgbClr val="FF0000"/>
              </a:solidFill>
              <a:latin typeface="Cascadia Code" panose="020B0609020000020004" pitchFamily="49" charset="0"/>
              <a:cs typeface="Cascadia Code" panose="020B0609020000020004" pitchFamily="49" charset="0"/>
            </a:endParaRPr>
          </a:p>
          <a:p>
            <a:r>
              <a:rPr lang="en-US" dirty="0"/>
              <a:t>Runs guardrail on the message user sent, parses the output, returns whether name was found and its value</a:t>
            </a:r>
          </a:p>
          <a:p>
            <a:r>
              <a:rPr lang="en-US" dirty="0"/>
              <a:t>sets </a:t>
            </a:r>
            <a:r>
              <a:rPr lang="en-US" dirty="0" err="1"/>
              <a:t>tripwire_triggered</a:t>
            </a:r>
            <a:r>
              <a:rPr lang="en-US" dirty="0"/>
              <a:t>=True if a name was found</a:t>
            </a:r>
            <a:endParaRPr lang="en-GB" dirty="0"/>
          </a:p>
        </p:txBody>
      </p:sp>
    </p:spTree>
    <p:extLst>
      <p:ext uri="{BB962C8B-B14F-4D97-AF65-F5344CB8AC3E}">
        <p14:creationId xmlns:p14="http://schemas.microsoft.com/office/powerpoint/2010/main" val="30196787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34EBD-E211-2355-CB1D-148FCF6C1F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F80741-D1D1-D015-1C09-3CB3FBE81DAD}"/>
              </a:ext>
            </a:extLst>
          </p:cNvPr>
          <p:cNvSpPr>
            <a:spLocks noGrp="1"/>
          </p:cNvSpPr>
          <p:nvPr>
            <p:ph type="title"/>
          </p:nvPr>
        </p:nvSpPr>
        <p:spPr>
          <a:xfrm>
            <a:off x="838200" y="55842"/>
            <a:ext cx="10515600" cy="625196"/>
          </a:xfrm>
        </p:spPr>
        <p:txBody>
          <a:bodyPr>
            <a:normAutofit fontScale="90000"/>
          </a:bodyPr>
          <a:lstStyle/>
          <a:p>
            <a:r>
              <a:rPr lang="en-IN" dirty="0"/>
              <a:t>Guardrails: Real-life Usage</a:t>
            </a:r>
            <a:endParaRPr lang="en-GB" dirty="0"/>
          </a:p>
        </p:txBody>
      </p:sp>
      <p:sp>
        <p:nvSpPr>
          <p:cNvPr id="3" name="Content Placeholder 2">
            <a:extLst>
              <a:ext uri="{FF2B5EF4-FFF2-40B4-BE49-F238E27FC236}">
                <a16:creationId xmlns:a16="http://schemas.microsoft.com/office/drawing/2014/main" id="{E0B3766E-01DE-E60A-C46C-93F411B26F8F}"/>
              </a:ext>
            </a:extLst>
          </p:cNvPr>
          <p:cNvSpPr>
            <a:spLocks noGrp="1"/>
          </p:cNvSpPr>
          <p:nvPr>
            <p:ph idx="1"/>
          </p:nvPr>
        </p:nvSpPr>
        <p:spPr/>
        <p:txBody>
          <a:bodyPr/>
          <a:lstStyle/>
          <a:p>
            <a:endParaRPr lang="en-GB"/>
          </a:p>
        </p:txBody>
      </p:sp>
      <p:sp>
        <p:nvSpPr>
          <p:cNvPr id="4" name="TextBox 3">
            <a:extLst>
              <a:ext uri="{FF2B5EF4-FFF2-40B4-BE49-F238E27FC236}">
                <a16:creationId xmlns:a16="http://schemas.microsoft.com/office/drawing/2014/main" id="{3D2EF2FB-64E1-A699-AE5D-F8E5606C0E99}"/>
              </a:ext>
            </a:extLst>
          </p:cNvPr>
          <p:cNvSpPr txBox="1"/>
          <p:nvPr/>
        </p:nvSpPr>
        <p:spPr>
          <a:xfrm>
            <a:off x="838200" y="739255"/>
            <a:ext cx="10198003" cy="3200876"/>
          </a:xfrm>
          <a:prstGeom prst="rect">
            <a:avLst/>
          </a:prstGeom>
          <a:solidFill>
            <a:schemeClr val="accent4">
              <a:lumMod val="20000"/>
              <a:lumOff val="80000"/>
            </a:schemeClr>
          </a:solidFill>
        </p:spPr>
        <p:txBody>
          <a:bodyPr wrap="square" rtlCol="0">
            <a:spAutoFit/>
          </a:bodyPr>
          <a:lstStyle/>
          <a:p>
            <a:r>
              <a:rPr lang="en-IN" dirty="0"/>
              <a:t>Main Agent with Guardrail and Handoff</a:t>
            </a:r>
          </a:p>
          <a:p>
            <a:endParaRPr lang="en-IN" dirty="0"/>
          </a:p>
          <a:p>
            <a:r>
              <a:rPr lang="en-US" sz="1400" dirty="0" err="1">
                <a:solidFill>
                  <a:srgbClr val="FF0000"/>
                </a:solidFill>
                <a:latin typeface="Cascadia Code" panose="020B0609020000020004" pitchFamily="49" charset="0"/>
                <a:cs typeface="Cascadia Code" panose="020B0609020000020004" pitchFamily="49" charset="0"/>
              </a:rPr>
              <a:t>careful_sales_manager</a:t>
            </a:r>
            <a:r>
              <a:rPr lang="en-US" sz="1400" dirty="0">
                <a:solidFill>
                  <a:srgbClr val="FF0000"/>
                </a:solidFill>
                <a:latin typeface="Cascadia Code" panose="020B0609020000020004" pitchFamily="49" charset="0"/>
                <a:cs typeface="Cascadia Code" panose="020B0609020000020004" pitchFamily="49" charset="0"/>
              </a:rPr>
              <a:t> = Agent(</a:t>
            </a:r>
          </a:p>
          <a:p>
            <a:r>
              <a:rPr lang="en-US" sz="1400" dirty="0">
                <a:solidFill>
                  <a:srgbClr val="FF0000"/>
                </a:solidFill>
                <a:latin typeface="Cascadia Code" panose="020B0609020000020004" pitchFamily="49" charset="0"/>
                <a:cs typeface="Cascadia Code" panose="020B0609020000020004" pitchFamily="49" charset="0"/>
              </a:rPr>
              <a:t>    name="Sales Manager",</a:t>
            </a:r>
          </a:p>
          <a:p>
            <a:r>
              <a:rPr lang="en-US" sz="1400" dirty="0">
                <a:solidFill>
                  <a:srgbClr val="FF0000"/>
                </a:solidFill>
                <a:latin typeface="Cascadia Code" panose="020B0609020000020004" pitchFamily="49" charset="0"/>
                <a:cs typeface="Cascadia Code" panose="020B0609020000020004" pitchFamily="49" charset="0"/>
              </a:rPr>
              <a:t>    instructions=</a:t>
            </a:r>
            <a:r>
              <a:rPr lang="en-US" sz="1400" dirty="0" err="1">
                <a:solidFill>
                  <a:srgbClr val="FF0000"/>
                </a:solidFill>
                <a:latin typeface="Cascadia Code" panose="020B0609020000020004" pitchFamily="49" charset="0"/>
                <a:cs typeface="Cascadia Code" panose="020B0609020000020004" pitchFamily="49" charset="0"/>
              </a:rPr>
              <a:t>sales_manager_instructions</a:t>
            </a:r>
            <a:r>
              <a:rPr lang="en-US" sz="1400" dirty="0">
                <a:solidFill>
                  <a:srgbClr val="FF0000"/>
                </a:solidFill>
                <a:latin typeface="Cascadia Code" panose="020B0609020000020004" pitchFamily="49" charset="0"/>
                <a:cs typeface="Cascadia Code" panose="020B0609020000020004" pitchFamily="49" charset="0"/>
              </a:rPr>
              <a:t>,</a:t>
            </a:r>
          </a:p>
          <a:p>
            <a:r>
              <a:rPr lang="en-US" sz="1400" dirty="0">
                <a:solidFill>
                  <a:srgbClr val="FF0000"/>
                </a:solidFill>
                <a:latin typeface="Cascadia Code" panose="020B0609020000020004" pitchFamily="49" charset="0"/>
                <a:cs typeface="Cascadia Code" panose="020B0609020000020004" pitchFamily="49" charset="0"/>
              </a:rPr>
              <a:t>    tools=tools,</a:t>
            </a:r>
          </a:p>
          <a:p>
            <a:r>
              <a:rPr lang="en-US" sz="1400" dirty="0">
                <a:solidFill>
                  <a:srgbClr val="FF0000"/>
                </a:solidFill>
                <a:latin typeface="Cascadia Code" panose="020B0609020000020004" pitchFamily="49" charset="0"/>
                <a:cs typeface="Cascadia Code" panose="020B0609020000020004" pitchFamily="49" charset="0"/>
              </a:rPr>
              <a:t>    handoffs=[</a:t>
            </a:r>
            <a:r>
              <a:rPr lang="en-US" sz="1400" dirty="0" err="1">
                <a:solidFill>
                  <a:srgbClr val="FF0000"/>
                </a:solidFill>
                <a:latin typeface="Cascadia Code" panose="020B0609020000020004" pitchFamily="49" charset="0"/>
                <a:cs typeface="Cascadia Code" panose="020B0609020000020004" pitchFamily="49" charset="0"/>
              </a:rPr>
              <a:t>emailer_agent</a:t>
            </a:r>
            <a:r>
              <a:rPr lang="en-US" sz="1400" dirty="0">
                <a:solidFill>
                  <a:srgbClr val="FF0000"/>
                </a:solidFill>
                <a:latin typeface="Cascadia Code" panose="020B0609020000020004" pitchFamily="49" charset="0"/>
                <a:cs typeface="Cascadia Code" panose="020B0609020000020004" pitchFamily="49" charset="0"/>
              </a:rPr>
              <a:t>],</a:t>
            </a:r>
          </a:p>
          <a:p>
            <a:r>
              <a:rPr lang="en-US" sz="1400" dirty="0">
                <a:solidFill>
                  <a:srgbClr val="FF0000"/>
                </a:solidFill>
                <a:latin typeface="Cascadia Code" panose="020B0609020000020004" pitchFamily="49" charset="0"/>
                <a:cs typeface="Cascadia Code" panose="020B0609020000020004" pitchFamily="49" charset="0"/>
              </a:rPr>
              <a:t>    model="gpt-4o-mini",</a:t>
            </a:r>
          </a:p>
          <a:p>
            <a:r>
              <a:rPr lang="en-US" sz="1400" dirty="0">
                <a:solidFill>
                  <a:srgbClr val="FF0000"/>
                </a:solidFill>
                <a:latin typeface="Cascadia Code" panose="020B0609020000020004" pitchFamily="49" charset="0"/>
                <a:cs typeface="Cascadia Code" panose="020B0609020000020004" pitchFamily="49" charset="0"/>
              </a:rPr>
              <a:t>    </a:t>
            </a:r>
            <a:r>
              <a:rPr lang="en-US" sz="1400" dirty="0" err="1">
                <a:solidFill>
                  <a:srgbClr val="FF0000"/>
                </a:solidFill>
                <a:latin typeface="Cascadia Code" panose="020B0609020000020004" pitchFamily="49" charset="0"/>
                <a:cs typeface="Cascadia Code" panose="020B0609020000020004" pitchFamily="49" charset="0"/>
              </a:rPr>
              <a:t>input_guardrails</a:t>
            </a:r>
            <a:r>
              <a:rPr lang="en-US" sz="1400" dirty="0">
                <a:solidFill>
                  <a:srgbClr val="FF0000"/>
                </a:solidFill>
                <a:latin typeface="Cascadia Code" panose="020B0609020000020004" pitchFamily="49" charset="0"/>
                <a:cs typeface="Cascadia Code" panose="020B0609020000020004" pitchFamily="49" charset="0"/>
              </a:rPr>
              <a:t>=[</a:t>
            </a:r>
            <a:r>
              <a:rPr lang="en-US" sz="1400" dirty="0" err="1">
                <a:solidFill>
                  <a:srgbClr val="FF0000"/>
                </a:solidFill>
                <a:latin typeface="Cascadia Code" panose="020B0609020000020004" pitchFamily="49" charset="0"/>
                <a:cs typeface="Cascadia Code" panose="020B0609020000020004" pitchFamily="49" charset="0"/>
              </a:rPr>
              <a:t>guardrail_against_name</a:t>
            </a:r>
            <a:r>
              <a:rPr lang="en-US" sz="1400" dirty="0">
                <a:solidFill>
                  <a:srgbClr val="FF0000"/>
                </a:solidFill>
                <a:latin typeface="Cascadia Code" panose="020B0609020000020004" pitchFamily="49" charset="0"/>
                <a:cs typeface="Cascadia Code" panose="020B0609020000020004" pitchFamily="49" charset="0"/>
              </a:rPr>
              <a:t>]</a:t>
            </a:r>
          </a:p>
          <a:p>
            <a:r>
              <a:rPr lang="en-US" sz="1400" dirty="0">
                <a:solidFill>
                  <a:srgbClr val="FF0000"/>
                </a:solidFill>
                <a:latin typeface="Cascadia Code" panose="020B0609020000020004" pitchFamily="49" charset="0"/>
                <a:cs typeface="Cascadia Code" panose="020B0609020000020004" pitchFamily="49" charset="0"/>
              </a:rPr>
              <a:t>)</a:t>
            </a:r>
          </a:p>
          <a:p>
            <a:endParaRPr lang="en-US" dirty="0">
              <a:solidFill>
                <a:srgbClr val="FF0000"/>
              </a:solidFill>
              <a:latin typeface="Cascadia Code" panose="020B0609020000020004" pitchFamily="49" charset="0"/>
              <a:cs typeface="Cascadia Code" panose="020B0609020000020004" pitchFamily="49" charset="0"/>
            </a:endParaRPr>
          </a:p>
          <a:p>
            <a:r>
              <a:rPr lang="en-US" dirty="0"/>
              <a:t>This agent now has: Business logic in its instructions, Tool access, A guardrail that checks for personal names, A handoff target, which it can delegate to (another agent like </a:t>
            </a:r>
            <a:r>
              <a:rPr lang="en-US" dirty="0" err="1"/>
              <a:t>emailer_agent</a:t>
            </a:r>
            <a:r>
              <a:rPr lang="en-US" dirty="0"/>
              <a:t>)</a:t>
            </a:r>
            <a:endParaRPr lang="en-GB" dirty="0"/>
          </a:p>
        </p:txBody>
      </p:sp>
      <p:sp>
        <p:nvSpPr>
          <p:cNvPr id="6" name="TextBox 5">
            <a:extLst>
              <a:ext uri="{FF2B5EF4-FFF2-40B4-BE49-F238E27FC236}">
                <a16:creationId xmlns:a16="http://schemas.microsoft.com/office/drawing/2014/main" id="{3E4D938F-3B42-091F-E178-6DAE821E73F6}"/>
              </a:ext>
            </a:extLst>
          </p:cNvPr>
          <p:cNvSpPr txBox="1"/>
          <p:nvPr/>
        </p:nvSpPr>
        <p:spPr>
          <a:xfrm>
            <a:off x="838200" y="4346054"/>
            <a:ext cx="10218362" cy="1477328"/>
          </a:xfrm>
          <a:prstGeom prst="rect">
            <a:avLst/>
          </a:prstGeom>
          <a:solidFill>
            <a:schemeClr val="accent3">
              <a:lumMod val="20000"/>
              <a:lumOff val="80000"/>
            </a:schemeClr>
          </a:solidFill>
        </p:spPr>
        <p:txBody>
          <a:bodyPr wrap="square" rtlCol="0">
            <a:spAutoFit/>
          </a:bodyPr>
          <a:lstStyle/>
          <a:p>
            <a:r>
              <a:rPr lang="en-GB" dirty="0"/>
              <a:t>What Happens at Runtime?</a:t>
            </a:r>
          </a:p>
          <a:p>
            <a:r>
              <a:rPr lang="en-GB" dirty="0"/>
              <a:t>User says: "Email a great offer to Rajeev Sharma"</a:t>
            </a:r>
          </a:p>
          <a:p>
            <a:r>
              <a:rPr lang="en-GB" dirty="0" err="1">
                <a:solidFill>
                  <a:srgbClr val="FF0000"/>
                </a:solidFill>
              </a:rPr>
              <a:t>input_guardrail</a:t>
            </a:r>
            <a:r>
              <a:rPr lang="en-GB" dirty="0">
                <a:solidFill>
                  <a:srgbClr val="FF0000"/>
                </a:solidFill>
              </a:rPr>
              <a:t> runs first: detects "Rajeev Sharma“, Returns </a:t>
            </a:r>
            <a:r>
              <a:rPr lang="en-GB" dirty="0" err="1">
                <a:solidFill>
                  <a:srgbClr val="FF0000"/>
                </a:solidFill>
              </a:rPr>
              <a:t>tripwire_triggered</a:t>
            </a:r>
            <a:r>
              <a:rPr lang="en-GB" dirty="0">
                <a:solidFill>
                  <a:srgbClr val="FF0000"/>
                </a:solidFill>
              </a:rPr>
              <a:t>=True</a:t>
            </a:r>
          </a:p>
          <a:p>
            <a:r>
              <a:rPr lang="en-GB" dirty="0"/>
              <a:t>The framework can now: Reject the input, Ask for clarification, Log or redact personal names, Reroute the request via handoffs</a:t>
            </a:r>
          </a:p>
        </p:txBody>
      </p:sp>
    </p:spTree>
    <p:extLst>
      <p:ext uri="{BB962C8B-B14F-4D97-AF65-F5344CB8AC3E}">
        <p14:creationId xmlns:p14="http://schemas.microsoft.com/office/powerpoint/2010/main" val="1480915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6FD3E-A586-142D-4207-8064311047E5}"/>
              </a:ext>
            </a:extLst>
          </p:cNvPr>
          <p:cNvSpPr>
            <a:spLocks noGrp="1"/>
          </p:cNvSpPr>
          <p:nvPr>
            <p:ph type="title"/>
          </p:nvPr>
        </p:nvSpPr>
        <p:spPr/>
        <p:txBody>
          <a:bodyPr/>
          <a:lstStyle/>
          <a:p>
            <a:r>
              <a:rPr lang="en-IN" dirty="0"/>
              <a:t>Agentic AI: Core Components</a:t>
            </a:r>
            <a:endParaRPr lang="en-GB" dirty="0"/>
          </a:p>
        </p:txBody>
      </p:sp>
      <p:graphicFrame>
        <p:nvGraphicFramePr>
          <p:cNvPr id="4" name="Content Placeholder 3">
            <a:extLst>
              <a:ext uri="{FF2B5EF4-FFF2-40B4-BE49-F238E27FC236}">
                <a16:creationId xmlns:a16="http://schemas.microsoft.com/office/drawing/2014/main" id="{3954E571-AC14-941B-130D-46E91B09645E}"/>
              </a:ext>
            </a:extLst>
          </p:cNvPr>
          <p:cNvGraphicFramePr>
            <a:graphicFrameLocks noGrp="1"/>
          </p:cNvGraphicFramePr>
          <p:nvPr>
            <p:ph idx="1"/>
            <p:extLst>
              <p:ext uri="{D42A27DB-BD31-4B8C-83A1-F6EECF244321}">
                <p14:modId xmlns:p14="http://schemas.microsoft.com/office/powerpoint/2010/main" val="3838006666"/>
              </p:ext>
            </p:extLst>
          </p:nvPr>
        </p:nvGraphicFramePr>
        <p:xfrm>
          <a:off x="753856" y="1759514"/>
          <a:ext cx="10421367" cy="4380721"/>
        </p:xfrm>
        <a:graphic>
          <a:graphicData uri="http://schemas.openxmlformats.org/drawingml/2006/table">
            <a:tbl>
              <a:tblPr>
                <a:tableStyleId>{E8B1032C-EA38-4F05-BA0D-38AFFFC7BED3}</a:tableStyleId>
              </a:tblPr>
              <a:tblGrid>
                <a:gridCol w="2708300">
                  <a:extLst>
                    <a:ext uri="{9D8B030D-6E8A-4147-A177-3AD203B41FA5}">
                      <a16:colId xmlns:a16="http://schemas.microsoft.com/office/drawing/2014/main" val="296751986"/>
                    </a:ext>
                  </a:extLst>
                </a:gridCol>
                <a:gridCol w="4239278">
                  <a:extLst>
                    <a:ext uri="{9D8B030D-6E8A-4147-A177-3AD203B41FA5}">
                      <a16:colId xmlns:a16="http://schemas.microsoft.com/office/drawing/2014/main" val="3113388501"/>
                    </a:ext>
                  </a:extLst>
                </a:gridCol>
                <a:gridCol w="3473789">
                  <a:extLst>
                    <a:ext uri="{9D8B030D-6E8A-4147-A177-3AD203B41FA5}">
                      <a16:colId xmlns:a16="http://schemas.microsoft.com/office/drawing/2014/main" val="3008630511"/>
                    </a:ext>
                  </a:extLst>
                </a:gridCol>
              </a:tblGrid>
              <a:tr h="295006">
                <a:tc>
                  <a:txBody>
                    <a:bodyPr/>
                    <a:lstStyle/>
                    <a:p>
                      <a:pPr>
                        <a:buNone/>
                      </a:pPr>
                      <a:r>
                        <a:rPr lang="en-GB" sz="1500" b="1" dirty="0"/>
                        <a:t>Capability</a:t>
                      </a:r>
                    </a:p>
                  </a:txBody>
                  <a:tcPr marL="73751" marR="73751" marT="36876" marB="36876" anchor="ctr"/>
                </a:tc>
                <a:tc>
                  <a:txBody>
                    <a:bodyPr/>
                    <a:lstStyle/>
                    <a:p>
                      <a:pPr>
                        <a:buNone/>
                      </a:pPr>
                      <a:r>
                        <a:rPr lang="en-GB" sz="1500" b="1" dirty="0"/>
                        <a:t>Details</a:t>
                      </a:r>
                    </a:p>
                  </a:txBody>
                  <a:tcPr marL="73751" marR="73751" marT="36876" marB="36876" anchor="ctr"/>
                </a:tc>
                <a:tc>
                  <a:txBody>
                    <a:bodyPr/>
                    <a:lstStyle/>
                    <a:p>
                      <a:pPr>
                        <a:buNone/>
                      </a:pPr>
                      <a:r>
                        <a:rPr lang="en-GB" sz="1500" b="1" dirty="0"/>
                        <a:t>Example</a:t>
                      </a:r>
                    </a:p>
                  </a:txBody>
                  <a:tcPr marL="73751" marR="73751" marT="36876" marB="36876" anchor="ctr"/>
                </a:tc>
                <a:extLst>
                  <a:ext uri="{0D108BD9-81ED-4DB2-BD59-A6C34878D82A}">
                    <a16:rowId xmlns:a16="http://schemas.microsoft.com/office/drawing/2014/main" val="995469061"/>
                  </a:ext>
                </a:extLst>
              </a:tr>
              <a:tr h="958769">
                <a:tc>
                  <a:txBody>
                    <a:bodyPr/>
                    <a:lstStyle/>
                    <a:p>
                      <a:pPr>
                        <a:buNone/>
                      </a:pPr>
                      <a:r>
                        <a:rPr lang="en-GB" sz="1500" b="1"/>
                        <a:t>Planning</a:t>
                      </a:r>
                      <a:endParaRPr lang="en-GB" sz="1500"/>
                    </a:p>
                  </a:txBody>
                  <a:tcPr marL="73751" marR="73751" marT="36876" marB="36876" anchor="ctr"/>
                </a:tc>
                <a:tc>
                  <a:txBody>
                    <a:bodyPr/>
                    <a:lstStyle/>
                    <a:p>
                      <a:pPr>
                        <a:buNone/>
                      </a:pPr>
                      <a:r>
                        <a:rPr lang="en-US" sz="1500"/>
                        <a:t>The agent's ability to break down a complex, high-level goal into a series of actionable steps.</a:t>
                      </a:r>
                    </a:p>
                  </a:txBody>
                  <a:tcPr marL="73751" marR="73751" marT="36876" marB="36876" anchor="ctr"/>
                </a:tc>
                <a:tc>
                  <a:txBody>
                    <a:bodyPr/>
                    <a:lstStyle/>
                    <a:p>
                      <a:pPr>
                        <a:buNone/>
                      </a:pPr>
                      <a:r>
                        <a:rPr lang="en-US" sz="1500"/>
                        <a:t>A travel agent AI takes “Plan my 3-day trip to Tokyo” → creates steps for flights, hotels, sightseeing, and food.</a:t>
                      </a:r>
                    </a:p>
                  </a:txBody>
                  <a:tcPr marL="73751" marR="73751" marT="36876" marB="36876" anchor="ctr"/>
                </a:tc>
                <a:extLst>
                  <a:ext uri="{0D108BD9-81ED-4DB2-BD59-A6C34878D82A}">
                    <a16:rowId xmlns:a16="http://schemas.microsoft.com/office/drawing/2014/main" val="2394569003"/>
                  </a:ext>
                </a:extLst>
              </a:tr>
              <a:tr h="1180024">
                <a:tc>
                  <a:txBody>
                    <a:bodyPr/>
                    <a:lstStyle/>
                    <a:p>
                      <a:pPr>
                        <a:buNone/>
                      </a:pPr>
                      <a:r>
                        <a:rPr lang="en-GB" sz="1500" b="1"/>
                        <a:t>Reasoning / Decision Making</a:t>
                      </a:r>
                      <a:endParaRPr lang="en-GB" sz="1500"/>
                    </a:p>
                  </a:txBody>
                  <a:tcPr marL="73751" marR="73751" marT="36876" marB="36876" anchor="ctr"/>
                </a:tc>
                <a:tc>
                  <a:txBody>
                    <a:bodyPr/>
                    <a:lstStyle/>
                    <a:p>
                      <a:pPr>
                        <a:buNone/>
                      </a:pPr>
                      <a:r>
                        <a:rPr lang="en-US" sz="1500"/>
                        <a:t>The agent's ability to choose the right action based on its current state and its understanding of the environment. This is where the LLM is primarily used.</a:t>
                      </a:r>
                    </a:p>
                  </a:txBody>
                  <a:tcPr marL="73751" marR="73751" marT="36876" marB="36876" anchor="ctr"/>
                </a:tc>
                <a:tc>
                  <a:txBody>
                    <a:bodyPr/>
                    <a:lstStyle/>
                    <a:p>
                      <a:pPr>
                        <a:buNone/>
                      </a:pPr>
                      <a:r>
                        <a:rPr lang="en-US" sz="1500"/>
                        <a:t>A customer support agent decides whether to answer from FAQ, escalate to a human, or ask a clarifying question.</a:t>
                      </a:r>
                    </a:p>
                  </a:txBody>
                  <a:tcPr marL="73751" marR="73751" marT="36876" marB="36876" anchor="ctr"/>
                </a:tc>
                <a:extLst>
                  <a:ext uri="{0D108BD9-81ED-4DB2-BD59-A6C34878D82A}">
                    <a16:rowId xmlns:a16="http://schemas.microsoft.com/office/drawing/2014/main" val="4068576541"/>
                  </a:ext>
                </a:extLst>
              </a:tr>
              <a:tr h="737515">
                <a:tc>
                  <a:txBody>
                    <a:bodyPr/>
                    <a:lstStyle/>
                    <a:p>
                      <a:pPr>
                        <a:buNone/>
                      </a:pPr>
                      <a:r>
                        <a:rPr lang="en-GB" sz="1500" b="1"/>
                        <a:t>Tool Use</a:t>
                      </a:r>
                      <a:endParaRPr lang="en-GB" sz="1500"/>
                    </a:p>
                  </a:txBody>
                  <a:tcPr marL="73751" marR="73751" marT="36876" marB="36876" anchor="ctr"/>
                </a:tc>
                <a:tc>
                  <a:txBody>
                    <a:bodyPr/>
                    <a:lstStyle/>
                    <a:p>
                      <a:pPr>
                        <a:buNone/>
                      </a:pPr>
                      <a:r>
                        <a:rPr lang="en-US" sz="1500"/>
                        <a:t>The agent's ability to use external APIs, databases, or code to interact with the real world.</a:t>
                      </a:r>
                    </a:p>
                  </a:txBody>
                  <a:tcPr marL="73751" marR="73751" marT="36876" marB="36876" anchor="ctr"/>
                </a:tc>
                <a:tc>
                  <a:txBody>
                    <a:bodyPr/>
                    <a:lstStyle/>
                    <a:p>
                      <a:pPr>
                        <a:buNone/>
                      </a:pPr>
                      <a:r>
                        <a:rPr lang="en-US" sz="1500"/>
                        <a:t>An AI recruiter queries LinkedIn API, fetches candidate data, and sends automated emails.</a:t>
                      </a:r>
                    </a:p>
                  </a:txBody>
                  <a:tcPr marL="73751" marR="73751" marT="36876" marB="36876" anchor="ctr"/>
                </a:tc>
                <a:extLst>
                  <a:ext uri="{0D108BD9-81ED-4DB2-BD59-A6C34878D82A}">
                    <a16:rowId xmlns:a16="http://schemas.microsoft.com/office/drawing/2014/main" val="465366415"/>
                  </a:ext>
                </a:extLst>
              </a:tr>
              <a:tr h="1180024">
                <a:tc>
                  <a:txBody>
                    <a:bodyPr/>
                    <a:lstStyle/>
                    <a:p>
                      <a:pPr>
                        <a:buNone/>
                      </a:pPr>
                      <a:r>
                        <a:rPr lang="en-GB" sz="1500" b="1"/>
                        <a:t>Memory</a:t>
                      </a:r>
                      <a:endParaRPr lang="en-GB" sz="1500"/>
                    </a:p>
                  </a:txBody>
                  <a:tcPr marL="73751" marR="73751" marT="36876" marB="36876" anchor="ctr"/>
                </a:tc>
                <a:tc>
                  <a:txBody>
                    <a:bodyPr/>
                    <a:lstStyle/>
                    <a:p>
                      <a:pPr>
                        <a:buNone/>
                      </a:pPr>
                      <a:r>
                        <a:rPr lang="en-US" sz="1500"/>
                        <a:t>The agent's ability to retain context from past interactions (short-term) and learn from past experiences (long-term) to improve performance.</a:t>
                      </a:r>
                    </a:p>
                  </a:txBody>
                  <a:tcPr marL="73751" marR="73751" marT="36876" marB="36876" anchor="ctr"/>
                </a:tc>
                <a:tc>
                  <a:txBody>
                    <a:bodyPr/>
                    <a:lstStyle/>
                    <a:p>
                      <a:pPr>
                        <a:buNone/>
                      </a:pPr>
                      <a:r>
                        <a:rPr lang="en-US" sz="1500" dirty="0"/>
                        <a:t>A tutoring bot remembers a student’s weak topics (fractions, grammar) and adapts future lessons accordingly.</a:t>
                      </a:r>
                    </a:p>
                  </a:txBody>
                  <a:tcPr marL="73751" marR="73751" marT="36876" marB="36876" anchor="ctr"/>
                </a:tc>
                <a:extLst>
                  <a:ext uri="{0D108BD9-81ED-4DB2-BD59-A6C34878D82A}">
                    <a16:rowId xmlns:a16="http://schemas.microsoft.com/office/drawing/2014/main" val="1661789686"/>
                  </a:ext>
                </a:extLst>
              </a:tr>
            </a:tbl>
          </a:graphicData>
        </a:graphic>
      </p:graphicFrame>
    </p:spTree>
    <p:extLst>
      <p:ext uri="{BB962C8B-B14F-4D97-AF65-F5344CB8AC3E}">
        <p14:creationId xmlns:p14="http://schemas.microsoft.com/office/powerpoint/2010/main" val="16288750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E3D4C4-B37F-F3A7-194E-972AC3826682}"/>
              </a:ext>
            </a:extLst>
          </p:cNvPr>
          <p:cNvSpPr>
            <a:spLocks noGrp="1"/>
          </p:cNvSpPr>
          <p:nvPr>
            <p:ph type="title"/>
          </p:nvPr>
        </p:nvSpPr>
        <p:spPr/>
        <p:txBody>
          <a:bodyPr/>
          <a:lstStyle/>
          <a:p>
            <a:r>
              <a:rPr lang="en-IN" dirty="0"/>
              <a:t>Crew AI</a:t>
            </a:r>
            <a:endParaRPr lang="en-GB" dirty="0"/>
          </a:p>
        </p:txBody>
      </p:sp>
      <p:sp>
        <p:nvSpPr>
          <p:cNvPr id="5" name="Text Placeholder 4">
            <a:extLst>
              <a:ext uri="{FF2B5EF4-FFF2-40B4-BE49-F238E27FC236}">
                <a16:creationId xmlns:a16="http://schemas.microsoft.com/office/drawing/2014/main" id="{2AF54181-AC6F-7120-E106-523ED9B1759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739988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5425A-2249-E6ED-0B5B-078C3C3C4F42}"/>
              </a:ext>
            </a:extLst>
          </p:cNvPr>
          <p:cNvSpPr>
            <a:spLocks noGrp="1"/>
          </p:cNvSpPr>
          <p:nvPr>
            <p:ph type="title"/>
          </p:nvPr>
        </p:nvSpPr>
        <p:spPr/>
        <p:txBody>
          <a:bodyPr/>
          <a:lstStyle/>
          <a:p>
            <a:r>
              <a:rPr lang="en-IN" dirty="0"/>
              <a:t>Crew AI</a:t>
            </a:r>
            <a:endParaRPr lang="en-GB" dirty="0"/>
          </a:p>
        </p:txBody>
      </p:sp>
      <p:sp>
        <p:nvSpPr>
          <p:cNvPr id="3" name="Content Placeholder 2">
            <a:extLst>
              <a:ext uri="{FF2B5EF4-FFF2-40B4-BE49-F238E27FC236}">
                <a16:creationId xmlns:a16="http://schemas.microsoft.com/office/drawing/2014/main" id="{E51B686B-6623-9D9D-30DB-C8EAF3B368F1}"/>
              </a:ext>
            </a:extLst>
          </p:cNvPr>
          <p:cNvSpPr>
            <a:spLocks noGrp="1"/>
          </p:cNvSpPr>
          <p:nvPr>
            <p:ph idx="1"/>
          </p:nvPr>
        </p:nvSpPr>
        <p:spPr/>
        <p:txBody>
          <a:bodyPr>
            <a:normAutofit fontScale="70000" lnSpcReduction="20000"/>
          </a:bodyPr>
          <a:lstStyle/>
          <a:p>
            <a:r>
              <a:rPr lang="en-US" b="1" dirty="0"/>
              <a:t>Crew AI</a:t>
            </a:r>
          </a:p>
          <a:p>
            <a:pPr lvl="1"/>
            <a:r>
              <a:rPr lang="en-US" dirty="0"/>
              <a:t>Platform for building and monitoring multi-agent systems</a:t>
            </a:r>
          </a:p>
          <a:p>
            <a:pPr lvl="1"/>
            <a:r>
              <a:rPr lang="en-US" dirty="0"/>
              <a:t>“Crews" of agents collaborate to complete complex tasks</a:t>
            </a:r>
          </a:p>
          <a:p>
            <a:pPr lvl="1"/>
            <a:r>
              <a:rPr lang="en-US" dirty="0"/>
              <a:t>Inspired by human team collaboration: each agent has a role, goal, tools, and may communicate or delegate to others</a:t>
            </a:r>
          </a:p>
          <a:p>
            <a:pPr lvl="1"/>
            <a:r>
              <a:rPr lang="en-US" dirty="0"/>
              <a:t>Orchestrates the flow, decision-making, and task division among agents</a:t>
            </a:r>
          </a:p>
          <a:p>
            <a:r>
              <a:rPr lang="en-US" dirty="0"/>
              <a:t>Crew AI Enterprise: Multi-agent platform</a:t>
            </a:r>
          </a:p>
          <a:p>
            <a:r>
              <a:rPr lang="en-US" dirty="0"/>
              <a:t>Crew AI Studio: No-code/Low-code product for creating these solutions</a:t>
            </a:r>
          </a:p>
          <a:p>
            <a:r>
              <a:rPr lang="en-US" dirty="0"/>
              <a:t>Crew AI Framework: Orchestrate high-performing AI agents with ease and scale</a:t>
            </a:r>
          </a:p>
          <a:p>
            <a:r>
              <a:rPr lang="en-US" dirty="0"/>
              <a:t>Key points</a:t>
            </a:r>
          </a:p>
          <a:p>
            <a:pPr lvl="1"/>
            <a:r>
              <a:rPr lang="en-US" dirty="0"/>
              <a:t>Agent-based reasoning (multiple agents working together)</a:t>
            </a:r>
          </a:p>
          <a:p>
            <a:pPr lvl="1"/>
            <a:r>
              <a:rPr lang="en-US" dirty="0"/>
              <a:t>Role assignment: Examples: planner, writer, coder, QA</a:t>
            </a:r>
          </a:p>
          <a:p>
            <a:pPr lvl="1"/>
            <a:r>
              <a:rPr lang="en-US" dirty="0"/>
              <a:t>Tool usage: Each agent can use external tools (e.g., web search, APIs)</a:t>
            </a:r>
          </a:p>
          <a:p>
            <a:pPr lvl="1"/>
            <a:r>
              <a:rPr lang="en-US" dirty="0"/>
              <a:t>Dynamic delegation: One agent may delegate subtasks to others</a:t>
            </a:r>
          </a:p>
          <a:p>
            <a:pPr lvl="1"/>
            <a:r>
              <a:rPr lang="en-US" dirty="0"/>
              <a:t>Execution planning: Like project management within a team of AIs</a:t>
            </a:r>
            <a:endParaRPr lang="en-GB" dirty="0"/>
          </a:p>
        </p:txBody>
      </p:sp>
    </p:spTree>
    <p:extLst>
      <p:ext uri="{BB962C8B-B14F-4D97-AF65-F5344CB8AC3E}">
        <p14:creationId xmlns:p14="http://schemas.microsoft.com/office/powerpoint/2010/main" val="19689688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DFCD-BFE0-63BA-3EBA-16A5E741F8A6}"/>
              </a:ext>
            </a:extLst>
          </p:cNvPr>
          <p:cNvSpPr>
            <a:spLocks noGrp="1"/>
          </p:cNvSpPr>
          <p:nvPr>
            <p:ph type="title"/>
          </p:nvPr>
        </p:nvSpPr>
        <p:spPr/>
        <p:txBody>
          <a:bodyPr/>
          <a:lstStyle/>
          <a:p>
            <a:r>
              <a:rPr lang="en-IN" dirty="0"/>
              <a:t>Crew AI: Key Concepts</a:t>
            </a:r>
            <a:endParaRPr lang="en-GB" dirty="0"/>
          </a:p>
        </p:txBody>
      </p:sp>
      <p:graphicFrame>
        <p:nvGraphicFramePr>
          <p:cNvPr id="4" name="Content Placeholder 3">
            <a:extLst>
              <a:ext uri="{FF2B5EF4-FFF2-40B4-BE49-F238E27FC236}">
                <a16:creationId xmlns:a16="http://schemas.microsoft.com/office/drawing/2014/main" id="{C4688CE0-F58D-2748-3ED6-AD97638A2758}"/>
              </a:ext>
            </a:extLst>
          </p:cNvPr>
          <p:cNvGraphicFramePr>
            <a:graphicFrameLocks noGrp="1"/>
          </p:cNvGraphicFramePr>
          <p:nvPr>
            <p:ph idx="1"/>
            <p:extLst>
              <p:ext uri="{D42A27DB-BD31-4B8C-83A1-F6EECF244321}">
                <p14:modId xmlns:p14="http://schemas.microsoft.com/office/powerpoint/2010/main" val="2059853384"/>
              </p:ext>
            </p:extLst>
          </p:nvPr>
        </p:nvGraphicFramePr>
        <p:xfrm>
          <a:off x="719537" y="1783080"/>
          <a:ext cx="10515600" cy="2468880"/>
        </p:xfrm>
        <a:graphic>
          <a:graphicData uri="http://schemas.openxmlformats.org/drawingml/2006/table">
            <a:tbl>
              <a:tblPr>
                <a:tableStyleId>{ED083AE6-46FA-4A59-8FB0-9F97EB10719F}</a:tableStyleId>
              </a:tblPr>
              <a:tblGrid>
                <a:gridCol w="2386631">
                  <a:extLst>
                    <a:ext uri="{9D8B030D-6E8A-4147-A177-3AD203B41FA5}">
                      <a16:colId xmlns:a16="http://schemas.microsoft.com/office/drawing/2014/main" val="1719307441"/>
                    </a:ext>
                  </a:extLst>
                </a:gridCol>
                <a:gridCol w="8128969">
                  <a:extLst>
                    <a:ext uri="{9D8B030D-6E8A-4147-A177-3AD203B41FA5}">
                      <a16:colId xmlns:a16="http://schemas.microsoft.com/office/drawing/2014/main" val="56500739"/>
                    </a:ext>
                  </a:extLst>
                </a:gridCol>
              </a:tblGrid>
              <a:tr h="0">
                <a:tc>
                  <a:txBody>
                    <a:bodyPr/>
                    <a:lstStyle/>
                    <a:p>
                      <a:r>
                        <a:rPr lang="en-GB" b="1" dirty="0"/>
                        <a:t>Concept</a:t>
                      </a:r>
                    </a:p>
                  </a:txBody>
                  <a:tcPr anchor="ctr"/>
                </a:tc>
                <a:tc>
                  <a:txBody>
                    <a:bodyPr/>
                    <a:lstStyle/>
                    <a:p>
                      <a:r>
                        <a:rPr lang="en-GB" b="1" dirty="0"/>
                        <a:t>Description</a:t>
                      </a:r>
                    </a:p>
                  </a:txBody>
                  <a:tcPr anchor="ctr"/>
                </a:tc>
                <a:extLst>
                  <a:ext uri="{0D108BD9-81ED-4DB2-BD59-A6C34878D82A}">
                    <a16:rowId xmlns:a16="http://schemas.microsoft.com/office/drawing/2014/main" val="2039442681"/>
                  </a:ext>
                </a:extLst>
              </a:tr>
              <a:tr h="0">
                <a:tc>
                  <a:txBody>
                    <a:bodyPr/>
                    <a:lstStyle/>
                    <a:p>
                      <a:r>
                        <a:rPr lang="en-GB"/>
                        <a:t>Agent</a:t>
                      </a:r>
                    </a:p>
                  </a:txBody>
                  <a:tcPr anchor="ctr"/>
                </a:tc>
                <a:tc>
                  <a:txBody>
                    <a:bodyPr/>
                    <a:lstStyle/>
                    <a:p>
                      <a:r>
                        <a:rPr lang="en-US"/>
                        <a:t>An individual LLM-based entity with a role, personality, and tool access</a:t>
                      </a:r>
                    </a:p>
                  </a:txBody>
                  <a:tcPr anchor="ctr"/>
                </a:tc>
                <a:extLst>
                  <a:ext uri="{0D108BD9-81ED-4DB2-BD59-A6C34878D82A}">
                    <a16:rowId xmlns:a16="http://schemas.microsoft.com/office/drawing/2014/main" val="3977147381"/>
                  </a:ext>
                </a:extLst>
              </a:tr>
              <a:tr h="0">
                <a:tc>
                  <a:txBody>
                    <a:bodyPr/>
                    <a:lstStyle/>
                    <a:p>
                      <a:r>
                        <a:rPr lang="en-GB"/>
                        <a:t>Tool</a:t>
                      </a:r>
                    </a:p>
                  </a:txBody>
                  <a:tcPr anchor="ctr"/>
                </a:tc>
                <a:tc>
                  <a:txBody>
                    <a:bodyPr/>
                    <a:lstStyle/>
                    <a:p>
                      <a:r>
                        <a:rPr lang="en-US"/>
                        <a:t>A Python function wrapped to be callable by an agent</a:t>
                      </a:r>
                    </a:p>
                  </a:txBody>
                  <a:tcPr anchor="ctr"/>
                </a:tc>
                <a:extLst>
                  <a:ext uri="{0D108BD9-81ED-4DB2-BD59-A6C34878D82A}">
                    <a16:rowId xmlns:a16="http://schemas.microsoft.com/office/drawing/2014/main" val="3544037087"/>
                  </a:ext>
                </a:extLst>
              </a:tr>
              <a:tr h="0">
                <a:tc>
                  <a:txBody>
                    <a:bodyPr/>
                    <a:lstStyle/>
                    <a:p>
                      <a:r>
                        <a:rPr lang="en-GB"/>
                        <a:t>Crew</a:t>
                      </a:r>
                    </a:p>
                  </a:txBody>
                  <a:tcPr anchor="ctr"/>
                </a:tc>
                <a:tc>
                  <a:txBody>
                    <a:bodyPr/>
                    <a:lstStyle/>
                    <a:p>
                      <a:r>
                        <a:rPr lang="en-US" dirty="0"/>
                        <a:t>A group of agents working together toward a shared goal – Can be sequential or hierarchical</a:t>
                      </a:r>
                    </a:p>
                  </a:txBody>
                  <a:tcPr anchor="ctr"/>
                </a:tc>
                <a:extLst>
                  <a:ext uri="{0D108BD9-81ED-4DB2-BD59-A6C34878D82A}">
                    <a16:rowId xmlns:a16="http://schemas.microsoft.com/office/drawing/2014/main" val="174154090"/>
                  </a:ext>
                </a:extLst>
              </a:tr>
              <a:tr h="0">
                <a:tc>
                  <a:txBody>
                    <a:bodyPr/>
                    <a:lstStyle/>
                    <a:p>
                      <a:r>
                        <a:rPr lang="en-GB"/>
                        <a:t>Task</a:t>
                      </a:r>
                    </a:p>
                  </a:txBody>
                  <a:tcPr anchor="ctr"/>
                </a:tc>
                <a:tc>
                  <a:txBody>
                    <a:bodyPr/>
                    <a:lstStyle/>
                    <a:p>
                      <a:r>
                        <a:rPr lang="en-US"/>
                        <a:t>A unit of work (with input/output) that can be completed by agents</a:t>
                      </a:r>
                    </a:p>
                  </a:txBody>
                  <a:tcPr anchor="ctr"/>
                </a:tc>
                <a:extLst>
                  <a:ext uri="{0D108BD9-81ED-4DB2-BD59-A6C34878D82A}">
                    <a16:rowId xmlns:a16="http://schemas.microsoft.com/office/drawing/2014/main" val="2229629045"/>
                  </a:ext>
                </a:extLst>
              </a:tr>
              <a:tr h="0">
                <a:tc>
                  <a:txBody>
                    <a:bodyPr/>
                    <a:lstStyle/>
                    <a:p>
                      <a:r>
                        <a:rPr lang="en-GB"/>
                        <a:t>CrewConfig</a:t>
                      </a:r>
                    </a:p>
                  </a:txBody>
                  <a:tcPr anchor="ctr"/>
                </a:tc>
                <a:tc>
                  <a:txBody>
                    <a:bodyPr/>
                    <a:lstStyle/>
                    <a:p>
                      <a:r>
                        <a:rPr lang="en-US" dirty="0"/>
                        <a:t>A YAML or Python-based configuration of agents, tools, and plans</a:t>
                      </a:r>
                    </a:p>
                  </a:txBody>
                  <a:tcPr anchor="ctr"/>
                </a:tc>
                <a:extLst>
                  <a:ext uri="{0D108BD9-81ED-4DB2-BD59-A6C34878D82A}">
                    <a16:rowId xmlns:a16="http://schemas.microsoft.com/office/drawing/2014/main" val="1062624045"/>
                  </a:ext>
                </a:extLst>
              </a:tr>
            </a:tbl>
          </a:graphicData>
        </a:graphic>
      </p:graphicFrame>
    </p:spTree>
    <p:extLst>
      <p:ext uri="{BB962C8B-B14F-4D97-AF65-F5344CB8AC3E}">
        <p14:creationId xmlns:p14="http://schemas.microsoft.com/office/powerpoint/2010/main" val="26466849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79412-F471-3598-B625-4AF324562382}"/>
              </a:ext>
            </a:extLst>
          </p:cNvPr>
          <p:cNvSpPr>
            <a:spLocks noGrp="1"/>
          </p:cNvSpPr>
          <p:nvPr>
            <p:ph type="title"/>
          </p:nvPr>
        </p:nvSpPr>
        <p:spPr>
          <a:xfrm>
            <a:off x="838200" y="83763"/>
            <a:ext cx="10515600" cy="597274"/>
          </a:xfrm>
        </p:spPr>
        <p:txBody>
          <a:bodyPr>
            <a:noAutofit/>
          </a:bodyPr>
          <a:lstStyle/>
          <a:p>
            <a:r>
              <a:rPr lang="en-IN" sz="2800" dirty="0"/>
              <a:t>Crew AI Example</a:t>
            </a:r>
            <a:endParaRPr lang="en-GB" sz="2800" dirty="0"/>
          </a:p>
        </p:txBody>
      </p:sp>
      <p:sp>
        <p:nvSpPr>
          <p:cNvPr id="4" name="Content Placeholder 3">
            <a:extLst>
              <a:ext uri="{FF2B5EF4-FFF2-40B4-BE49-F238E27FC236}">
                <a16:creationId xmlns:a16="http://schemas.microsoft.com/office/drawing/2014/main" id="{BC056FEF-EF5E-5F0B-3F2E-70EC15FE7AB6}"/>
              </a:ext>
            </a:extLst>
          </p:cNvPr>
          <p:cNvSpPr>
            <a:spLocks noGrp="1"/>
          </p:cNvSpPr>
          <p:nvPr>
            <p:ph sz="half" idx="1"/>
          </p:nvPr>
        </p:nvSpPr>
        <p:spPr>
          <a:xfrm>
            <a:off x="838200" y="681037"/>
            <a:ext cx="5181600" cy="5495926"/>
          </a:xfrm>
        </p:spPr>
        <p:txBody>
          <a:bodyPr>
            <a:noAutofit/>
          </a:bodyPr>
          <a:lstStyle/>
          <a:p>
            <a:r>
              <a:rPr lang="en-US" sz="1200" dirty="0"/>
              <a:t>from </a:t>
            </a:r>
            <a:r>
              <a:rPr lang="en-US" sz="1200" dirty="0" err="1"/>
              <a:t>crewai</a:t>
            </a:r>
            <a:r>
              <a:rPr lang="en-US" sz="1200" dirty="0"/>
              <a:t> import Crew, Agent, Task</a:t>
            </a:r>
          </a:p>
          <a:p>
            <a:r>
              <a:rPr lang="en-US" sz="1200" dirty="0"/>
              <a:t>from </a:t>
            </a:r>
            <a:r>
              <a:rPr lang="en-US" sz="1200" dirty="0" err="1"/>
              <a:t>crewai_tools</a:t>
            </a:r>
            <a:r>
              <a:rPr lang="en-US" sz="1200" dirty="0"/>
              <a:t> import </a:t>
            </a:r>
            <a:r>
              <a:rPr lang="en-US" sz="1200" dirty="0" err="1"/>
              <a:t>WebSearchTool</a:t>
            </a:r>
            <a:r>
              <a:rPr lang="en-US" sz="1200" dirty="0"/>
              <a:t>, </a:t>
            </a:r>
            <a:r>
              <a:rPr lang="en-US" sz="1200" dirty="0" err="1"/>
              <a:t>FileWriteTool</a:t>
            </a:r>
            <a:endParaRPr lang="en-US" sz="1200" dirty="0"/>
          </a:p>
          <a:p>
            <a:endParaRPr lang="en-US" sz="1200" dirty="0"/>
          </a:p>
          <a:p>
            <a:r>
              <a:rPr lang="en-US" sz="1200" dirty="0"/>
              <a:t># Define tools</a:t>
            </a:r>
          </a:p>
          <a:p>
            <a:r>
              <a:rPr lang="en-US" sz="1200" dirty="0"/>
              <a:t>search = </a:t>
            </a:r>
            <a:r>
              <a:rPr lang="en-US" sz="1200" dirty="0" err="1"/>
              <a:t>WebSearchTool</a:t>
            </a:r>
            <a:r>
              <a:rPr lang="en-US" sz="1200" dirty="0"/>
              <a:t>()</a:t>
            </a:r>
          </a:p>
          <a:p>
            <a:r>
              <a:rPr lang="en-US" sz="1200" dirty="0"/>
              <a:t>writer = </a:t>
            </a:r>
            <a:r>
              <a:rPr lang="en-US" sz="1200" dirty="0" err="1"/>
              <a:t>FileWriteTool</a:t>
            </a:r>
            <a:r>
              <a:rPr lang="en-US" sz="1200" dirty="0"/>
              <a:t>()</a:t>
            </a:r>
          </a:p>
          <a:p>
            <a:endParaRPr lang="en-US" sz="1200" dirty="0"/>
          </a:p>
          <a:p>
            <a:r>
              <a:rPr lang="en-US" sz="1200" dirty="0"/>
              <a:t># Define agents</a:t>
            </a:r>
          </a:p>
          <a:p>
            <a:r>
              <a:rPr lang="en-US" sz="1200" dirty="0"/>
              <a:t>researcher = Agent(</a:t>
            </a:r>
          </a:p>
          <a:p>
            <a:r>
              <a:rPr lang="en-US" sz="1200" dirty="0"/>
              <a:t>    role="Researcher",</a:t>
            </a:r>
          </a:p>
          <a:p>
            <a:r>
              <a:rPr lang="en-US" sz="1200" dirty="0"/>
              <a:t>    goal="Find the latest trends in AI",</a:t>
            </a:r>
          </a:p>
          <a:p>
            <a:r>
              <a:rPr lang="en-US" sz="1200" dirty="0"/>
              <a:t>    backstory="An expert analyst who loves digging through information.",</a:t>
            </a:r>
          </a:p>
          <a:p>
            <a:r>
              <a:rPr lang="en-US" sz="1200" dirty="0"/>
              <a:t>    tools=[search],</a:t>
            </a:r>
          </a:p>
          <a:p>
            <a:r>
              <a:rPr lang="en-US" sz="1200" dirty="0"/>
              <a:t>)</a:t>
            </a:r>
          </a:p>
          <a:p>
            <a:endParaRPr lang="en-US" sz="1200" dirty="0"/>
          </a:p>
          <a:p>
            <a:r>
              <a:rPr lang="en-US" sz="1200" dirty="0" err="1"/>
              <a:t>writer_agent</a:t>
            </a:r>
            <a:r>
              <a:rPr lang="en-US" sz="1200" dirty="0"/>
              <a:t> = Agent(</a:t>
            </a:r>
          </a:p>
          <a:p>
            <a:r>
              <a:rPr lang="en-US" sz="1200" dirty="0"/>
              <a:t>    role="Writer",</a:t>
            </a:r>
          </a:p>
          <a:p>
            <a:r>
              <a:rPr lang="en-US" sz="1200" dirty="0"/>
              <a:t>    goal="Write a blog post on the latest AI trends",</a:t>
            </a:r>
          </a:p>
          <a:p>
            <a:r>
              <a:rPr lang="en-US" sz="1200" dirty="0"/>
              <a:t>    backstory="A technical blogger who writes with flair and clarity.",</a:t>
            </a:r>
          </a:p>
          <a:p>
            <a:r>
              <a:rPr lang="en-US" sz="1200" dirty="0"/>
              <a:t>    tools=[writer],</a:t>
            </a:r>
          </a:p>
          <a:p>
            <a:r>
              <a:rPr lang="en-US" sz="1200" dirty="0"/>
              <a:t>)</a:t>
            </a:r>
          </a:p>
          <a:p>
            <a:endParaRPr lang="en-GB" sz="1200" dirty="0"/>
          </a:p>
        </p:txBody>
      </p:sp>
      <p:sp>
        <p:nvSpPr>
          <p:cNvPr id="5" name="Content Placeholder 4">
            <a:extLst>
              <a:ext uri="{FF2B5EF4-FFF2-40B4-BE49-F238E27FC236}">
                <a16:creationId xmlns:a16="http://schemas.microsoft.com/office/drawing/2014/main" id="{387FF030-6032-6537-A6E7-37D08139F7AB}"/>
              </a:ext>
            </a:extLst>
          </p:cNvPr>
          <p:cNvSpPr>
            <a:spLocks noGrp="1"/>
          </p:cNvSpPr>
          <p:nvPr>
            <p:ph sz="half" idx="2"/>
          </p:nvPr>
        </p:nvSpPr>
        <p:spPr>
          <a:xfrm>
            <a:off x="6172200" y="681037"/>
            <a:ext cx="5181600" cy="5495926"/>
          </a:xfrm>
        </p:spPr>
        <p:txBody>
          <a:bodyPr>
            <a:normAutofit/>
          </a:bodyPr>
          <a:lstStyle/>
          <a:p>
            <a:r>
              <a:rPr lang="en-US" sz="1200" dirty="0"/>
              <a:t># Define task for the crew</a:t>
            </a:r>
          </a:p>
          <a:p>
            <a:r>
              <a:rPr lang="en-US" sz="1200" dirty="0"/>
              <a:t>task = Task(</a:t>
            </a:r>
          </a:p>
          <a:p>
            <a:r>
              <a:rPr lang="en-US" sz="1200" dirty="0"/>
              <a:t>    description="Write a blog post about the latest AI trends in 2025",</a:t>
            </a:r>
          </a:p>
          <a:p>
            <a:r>
              <a:rPr lang="en-US" sz="1200" dirty="0"/>
              <a:t>    </a:t>
            </a:r>
            <a:r>
              <a:rPr lang="en-US" sz="1200" dirty="0" err="1"/>
              <a:t>expected_output</a:t>
            </a:r>
            <a:r>
              <a:rPr lang="en-US" sz="1200" dirty="0"/>
              <a:t>="Well-structured markdown blog post",</a:t>
            </a:r>
          </a:p>
          <a:p>
            <a:r>
              <a:rPr lang="en-US" sz="1200" dirty="0"/>
              <a:t>    agent=researcher,  # Starting point</a:t>
            </a:r>
          </a:p>
          <a:p>
            <a:r>
              <a:rPr lang="en-US" sz="1200" dirty="0"/>
              <a:t>)</a:t>
            </a:r>
          </a:p>
          <a:p>
            <a:endParaRPr lang="en-US" sz="1200" dirty="0"/>
          </a:p>
          <a:p>
            <a:r>
              <a:rPr lang="en-US" sz="1200" dirty="0"/>
              <a:t># Define the crew</a:t>
            </a:r>
          </a:p>
          <a:p>
            <a:r>
              <a:rPr lang="en-US" sz="1200" dirty="0"/>
              <a:t>crew = Crew(</a:t>
            </a:r>
          </a:p>
          <a:p>
            <a:r>
              <a:rPr lang="en-US" sz="1200" dirty="0"/>
              <a:t>    agents=[researcher, </a:t>
            </a:r>
            <a:r>
              <a:rPr lang="en-US" sz="1200" dirty="0" err="1"/>
              <a:t>writer_agent</a:t>
            </a:r>
            <a:r>
              <a:rPr lang="en-US" sz="1200" dirty="0"/>
              <a:t>],</a:t>
            </a:r>
          </a:p>
          <a:p>
            <a:r>
              <a:rPr lang="en-US" sz="1200" dirty="0"/>
              <a:t>    tasks=[task],</a:t>
            </a:r>
          </a:p>
          <a:p>
            <a:r>
              <a:rPr lang="en-US" sz="1200" dirty="0"/>
              <a:t>    verbose=True,</a:t>
            </a:r>
          </a:p>
          <a:p>
            <a:r>
              <a:rPr lang="en-US" sz="1200" dirty="0"/>
              <a:t>)</a:t>
            </a:r>
          </a:p>
          <a:p>
            <a:endParaRPr lang="en-US" sz="1200" dirty="0"/>
          </a:p>
          <a:p>
            <a:r>
              <a:rPr lang="en-US" sz="1200" dirty="0"/>
              <a:t>result = </a:t>
            </a:r>
            <a:r>
              <a:rPr lang="en-US" sz="1200" dirty="0" err="1"/>
              <a:t>crew.run</a:t>
            </a:r>
            <a:r>
              <a:rPr lang="en-US" sz="1200" dirty="0"/>
              <a:t>()</a:t>
            </a:r>
          </a:p>
          <a:p>
            <a:r>
              <a:rPr lang="en-US" sz="1200" dirty="0"/>
              <a:t>print(result)</a:t>
            </a:r>
          </a:p>
          <a:p>
            <a:endParaRPr lang="en-GB" sz="1200" dirty="0"/>
          </a:p>
        </p:txBody>
      </p:sp>
      <p:sp>
        <p:nvSpPr>
          <p:cNvPr id="6" name="TextBox 5">
            <a:extLst>
              <a:ext uri="{FF2B5EF4-FFF2-40B4-BE49-F238E27FC236}">
                <a16:creationId xmlns:a16="http://schemas.microsoft.com/office/drawing/2014/main" id="{86C7FA85-7CA8-01CF-AB1C-548B0528E995}"/>
              </a:ext>
            </a:extLst>
          </p:cNvPr>
          <p:cNvSpPr txBox="1"/>
          <p:nvPr/>
        </p:nvSpPr>
        <p:spPr>
          <a:xfrm>
            <a:off x="8585588" y="5367737"/>
            <a:ext cx="2768212" cy="1200329"/>
          </a:xfrm>
          <a:prstGeom prst="rect">
            <a:avLst/>
          </a:prstGeom>
          <a:solidFill>
            <a:schemeClr val="tx2">
              <a:lumMod val="75000"/>
            </a:schemeClr>
          </a:solidFill>
        </p:spPr>
        <p:txBody>
          <a:bodyPr wrap="square" rtlCol="0">
            <a:spAutoFit/>
          </a:bodyPr>
          <a:lstStyle/>
          <a:p>
            <a:r>
              <a:rPr lang="en-IN" dirty="0">
                <a:solidFill>
                  <a:schemeClr val="bg1"/>
                </a:solidFill>
              </a:rPr>
              <a:t>Note: Instead of this, we can use a YAML file to define agents and tasks – Next slide</a:t>
            </a:r>
            <a:endParaRPr lang="en-GB" dirty="0">
              <a:solidFill>
                <a:schemeClr val="bg1"/>
              </a:solidFill>
            </a:endParaRPr>
          </a:p>
        </p:txBody>
      </p:sp>
    </p:spTree>
    <p:extLst>
      <p:ext uri="{BB962C8B-B14F-4D97-AF65-F5344CB8AC3E}">
        <p14:creationId xmlns:p14="http://schemas.microsoft.com/office/powerpoint/2010/main" val="11078758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9844-C594-A54F-DBE1-5646EE368C74}"/>
              </a:ext>
            </a:extLst>
          </p:cNvPr>
          <p:cNvSpPr>
            <a:spLocks noGrp="1"/>
          </p:cNvSpPr>
          <p:nvPr>
            <p:ph type="title"/>
          </p:nvPr>
        </p:nvSpPr>
        <p:spPr/>
        <p:txBody>
          <a:bodyPr/>
          <a:lstStyle/>
          <a:p>
            <a:r>
              <a:rPr lang="en-IN" dirty="0" err="1"/>
              <a:t>crew.yaml</a:t>
            </a:r>
            <a:r>
              <a:rPr lang="en-IN" dirty="0"/>
              <a:t> </a:t>
            </a:r>
            <a:r>
              <a:rPr lang="en-US" dirty="0"/>
              <a:t>(agents, tools, and coordination)</a:t>
            </a:r>
            <a:endParaRPr lang="en-GB" dirty="0"/>
          </a:p>
        </p:txBody>
      </p:sp>
      <p:sp>
        <p:nvSpPr>
          <p:cNvPr id="3" name="Content Placeholder 2">
            <a:extLst>
              <a:ext uri="{FF2B5EF4-FFF2-40B4-BE49-F238E27FC236}">
                <a16:creationId xmlns:a16="http://schemas.microsoft.com/office/drawing/2014/main" id="{81D23267-48CF-565B-911B-67CA5B501728}"/>
              </a:ext>
            </a:extLst>
          </p:cNvPr>
          <p:cNvSpPr>
            <a:spLocks noGrp="1"/>
          </p:cNvSpPr>
          <p:nvPr>
            <p:ph idx="1"/>
          </p:nvPr>
        </p:nvSpPr>
        <p:spPr/>
        <p:txBody>
          <a:bodyPr>
            <a:normAutofit fontScale="25000" lnSpcReduction="20000"/>
          </a:bodyPr>
          <a:lstStyle/>
          <a:p>
            <a:r>
              <a:rPr lang="en-US" dirty="0"/>
              <a:t>agents:</a:t>
            </a:r>
          </a:p>
          <a:p>
            <a:r>
              <a:rPr lang="en-US" dirty="0"/>
              <a:t>  - id: researcher</a:t>
            </a:r>
          </a:p>
          <a:p>
            <a:r>
              <a:rPr lang="en-US" dirty="0"/>
              <a:t>    role: AI Researcher</a:t>
            </a:r>
          </a:p>
          <a:p>
            <a:r>
              <a:rPr lang="en-US" dirty="0"/>
              <a:t>    goal: Discover latest AI trends in 2025</a:t>
            </a:r>
          </a:p>
          <a:p>
            <a:r>
              <a:rPr lang="en-US" dirty="0"/>
              <a:t>    backstory: An expert analyst who loves digging through web data.</a:t>
            </a:r>
          </a:p>
          <a:p>
            <a:r>
              <a:rPr lang="en-US" dirty="0"/>
              <a:t>    tools: [</a:t>
            </a:r>
            <a:r>
              <a:rPr lang="en-US" dirty="0" err="1"/>
              <a:t>web_search</a:t>
            </a:r>
            <a:r>
              <a:rPr lang="en-US" dirty="0"/>
              <a:t>]</a:t>
            </a:r>
          </a:p>
          <a:p>
            <a:endParaRPr lang="en-US" dirty="0"/>
          </a:p>
          <a:p>
            <a:r>
              <a:rPr lang="en-US" dirty="0"/>
              <a:t>  - id: writer</a:t>
            </a:r>
          </a:p>
          <a:p>
            <a:r>
              <a:rPr lang="en-US" dirty="0"/>
              <a:t>    role: Technical Writer</a:t>
            </a:r>
          </a:p>
          <a:p>
            <a:r>
              <a:rPr lang="en-US" dirty="0"/>
              <a:t>    goal: Write a compelling blog post about current AI trends</a:t>
            </a:r>
          </a:p>
          <a:p>
            <a:r>
              <a:rPr lang="en-US" dirty="0"/>
              <a:t>    backstory: An experienced writer who explains complex tech in simple words.</a:t>
            </a:r>
          </a:p>
          <a:p>
            <a:r>
              <a:rPr lang="en-US" dirty="0"/>
              <a:t>    tools: [</a:t>
            </a:r>
            <a:r>
              <a:rPr lang="en-US" dirty="0" err="1"/>
              <a:t>file_writer</a:t>
            </a:r>
            <a:r>
              <a:rPr lang="en-US" dirty="0"/>
              <a:t>]</a:t>
            </a:r>
          </a:p>
          <a:p>
            <a:endParaRPr lang="en-US" dirty="0"/>
          </a:p>
          <a:p>
            <a:r>
              <a:rPr lang="en-US" dirty="0"/>
              <a:t>tools:</a:t>
            </a:r>
          </a:p>
          <a:p>
            <a:r>
              <a:rPr lang="en-US" dirty="0"/>
              <a:t>  - id: </a:t>
            </a:r>
            <a:r>
              <a:rPr lang="en-US" dirty="0" err="1"/>
              <a:t>web_search</a:t>
            </a:r>
            <a:endParaRPr lang="en-US" dirty="0"/>
          </a:p>
          <a:p>
            <a:r>
              <a:rPr lang="en-US" dirty="0"/>
              <a:t>    type: web-search</a:t>
            </a:r>
          </a:p>
          <a:p>
            <a:r>
              <a:rPr lang="en-US" dirty="0"/>
              <a:t>    description: Tool to search the web for current AI trends</a:t>
            </a:r>
          </a:p>
          <a:p>
            <a:endParaRPr lang="en-US" dirty="0"/>
          </a:p>
          <a:p>
            <a:r>
              <a:rPr lang="en-US" dirty="0"/>
              <a:t>  - id: </a:t>
            </a:r>
            <a:r>
              <a:rPr lang="en-US" dirty="0" err="1"/>
              <a:t>file_writer</a:t>
            </a:r>
            <a:endParaRPr lang="en-US" dirty="0"/>
          </a:p>
          <a:p>
            <a:r>
              <a:rPr lang="en-US" dirty="0"/>
              <a:t>    type: file-writer</a:t>
            </a:r>
          </a:p>
          <a:p>
            <a:r>
              <a:rPr lang="en-US" dirty="0"/>
              <a:t>    description: Writes markdown content to a local file</a:t>
            </a:r>
          </a:p>
          <a:p>
            <a:endParaRPr lang="en-US" dirty="0"/>
          </a:p>
          <a:p>
            <a:r>
              <a:rPr lang="en-US" dirty="0"/>
              <a:t>tasks:</a:t>
            </a:r>
          </a:p>
          <a:p>
            <a:r>
              <a:rPr lang="en-US" dirty="0"/>
              <a:t>  - id: </a:t>
            </a:r>
            <a:r>
              <a:rPr lang="en-US" dirty="0" err="1"/>
              <a:t>research_task</a:t>
            </a:r>
            <a:endParaRPr lang="en-US" dirty="0"/>
          </a:p>
          <a:p>
            <a:r>
              <a:rPr lang="en-US" dirty="0"/>
              <a:t>    description: Research the top 5 AI trends for 2025 using web search.</a:t>
            </a:r>
          </a:p>
          <a:p>
            <a:r>
              <a:rPr lang="en-US" dirty="0"/>
              <a:t>    agent: researcher</a:t>
            </a:r>
          </a:p>
          <a:p>
            <a:endParaRPr lang="en-US" dirty="0"/>
          </a:p>
          <a:p>
            <a:r>
              <a:rPr lang="en-US" dirty="0"/>
              <a:t>  - id: </a:t>
            </a:r>
            <a:r>
              <a:rPr lang="en-US" dirty="0" err="1"/>
              <a:t>write_task</a:t>
            </a:r>
            <a:endParaRPr lang="en-US" dirty="0"/>
          </a:p>
          <a:p>
            <a:r>
              <a:rPr lang="en-US" dirty="0"/>
              <a:t>    description: Use the research to write a blog post on 'AI Trends 2025'.</a:t>
            </a:r>
          </a:p>
          <a:p>
            <a:r>
              <a:rPr lang="en-US" dirty="0"/>
              <a:t>    agent: writer</a:t>
            </a:r>
          </a:p>
          <a:p>
            <a:endParaRPr lang="en-US" dirty="0"/>
          </a:p>
          <a:p>
            <a:r>
              <a:rPr lang="en-US" dirty="0"/>
              <a:t>settings:</a:t>
            </a:r>
          </a:p>
          <a:p>
            <a:r>
              <a:rPr lang="en-US" dirty="0"/>
              <a:t>  verbose: true</a:t>
            </a:r>
          </a:p>
          <a:p>
            <a:r>
              <a:rPr lang="en-US" dirty="0"/>
              <a:t>  memory: false</a:t>
            </a:r>
          </a:p>
          <a:p>
            <a:endParaRPr lang="en-GB" dirty="0"/>
          </a:p>
        </p:txBody>
      </p:sp>
    </p:spTree>
    <p:extLst>
      <p:ext uri="{BB962C8B-B14F-4D97-AF65-F5344CB8AC3E}">
        <p14:creationId xmlns:p14="http://schemas.microsoft.com/office/powerpoint/2010/main" val="14913001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1D78-3596-D2C2-49EF-659D9AD34838}"/>
              </a:ext>
            </a:extLst>
          </p:cNvPr>
          <p:cNvSpPr>
            <a:spLocks noGrp="1"/>
          </p:cNvSpPr>
          <p:nvPr>
            <p:ph type="title"/>
          </p:nvPr>
        </p:nvSpPr>
        <p:spPr/>
        <p:txBody>
          <a:bodyPr/>
          <a:lstStyle/>
          <a:p>
            <a:r>
              <a:rPr lang="en-IN" dirty="0"/>
              <a:t>crew.py (Python Runner Script)</a:t>
            </a:r>
            <a:endParaRPr lang="en-GB" dirty="0"/>
          </a:p>
        </p:txBody>
      </p:sp>
      <p:sp>
        <p:nvSpPr>
          <p:cNvPr id="3" name="Content Placeholder 2">
            <a:extLst>
              <a:ext uri="{FF2B5EF4-FFF2-40B4-BE49-F238E27FC236}">
                <a16:creationId xmlns:a16="http://schemas.microsoft.com/office/drawing/2014/main" id="{67D084AD-8D66-4154-48AE-665453DA1618}"/>
              </a:ext>
            </a:extLst>
          </p:cNvPr>
          <p:cNvSpPr>
            <a:spLocks noGrp="1"/>
          </p:cNvSpPr>
          <p:nvPr>
            <p:ph idx="1"/>
          </p:nvPr>
        </p:nvSpPr>
        <p:spPr/>
        <p:txBody>
          <a:bodyPr>
            <a:normAutofit fontScale="32500" lnSpcReduction="20000"/>
          </a:bodyPr>
          <a:lstStyle/>
          <a:p>
            <a:r>
              <a:rPr lang="en-GB" dirty="0"/>
              <a:t>from </a:t>
            </a:r>
            <a:r>
              <a:rPr lang="en-GB" dirty="0" err="1"/>
              <a:t>crewai</a:t>
            </a:r>
            <a:r>
              <a:rPr lang="en-GB" dirty="0"/>
              <a:t> import Crew</a:t>
            </a:r>
          </a:p>
          <a:p>
            <a:r>
              <a:rPr lang="en-GB" dirty="0"/>
              <a:t>from </a:t>
            </a:r>
            <a:r>
              <a:rPr lang="en-GB" dirty="0" err="1"/>
              <a:t>crewai.config</a:t>
            </a:r>
            <a:r>
              <a:rPr lang="en-GB" dirty="0"/>
              <a:t> import </a:t>
            </a:r>
            <a:r>
              <a:rPr lang="en-GB" dirty="0" err="1"/>
              <a:t>CrewConfig</a:t>
            </a:r>
            <a:endParaRPr lang="en-GB" dirty="0"/>
          </a:p>
          <a:p>
            <a:endParaRPr lang="en-GB" dirty="0"/>
          </a:p>
          <a:p>
            <a:r>
              <a:rPr lang="en-GB" dirty="0"/>
              <a:t>if __name__ == "__main__":</a:t>
            </a:r>
          </a:p>
          <a:p>
            <a:r>
              <a:rPr lang="en-GB" dirty="0"/>
              <a:t>    config = </a:t>
            </a:r>
            <a:r>
              <a:rPr lang="en-GB" dirty="0" err="1"/>
              <a:t>CrewConfig.from_yaml</a:t>
            </a:r>
            <a:r>
              <a:rPr lang="en-GB" dirty="0"/>
              <a:t>("</a:t>
            </a:r>
            <a:r>
              <a:rPr lang="en-GB" dirty="0" err="1"/>
              <a:t>crew.yaml</a:t>
            </a:r>
            <a:r>
              <a:rPr lang="en-GB" dirty="0"/>
              <a:t>")</a:t>
            </a:r>
          </a:p>
          <a:p>
            <a:endParaRPr lang="en-GB" dirty="0"/>
          </a:p>
          <a:p>
            <a:r>
              <a:rPr lang="en-GB" dirty="0"/>
              <a:t>    # Create crew</a:t>
            </a:r>
          </a:p>
          <a:p>
            <a:r>
              <a:rPr lang="en-GB" dirty="0"/>
              <a:t>    crew = Crew(</a:t>
            </a:r>
          </a:p>
          <a:p>
            <a:r>
              <a:rPr lang="en-GB" dirty="0"/>
              <a:t>        agents=</a:t>
            </a:r>
            <a:r>
              <a:rPr lang="en-GB" dirty="0" err="1"/>
              <a:t>config.agents</a:t>
            </a:r>
            <a:r>
              <a:rPr lang="en-GB" dirty="0"/>
              <a:t>,</a:t>
            </a:r>
          </a:p>
          <a:p>
            <a:r>
              <a:rPr lang="en-GB" dirty="0"/>
              <a:t>        tasks=</a:t>
            </a:r>
            <a:r>
              <a:rPr lang="en-GB" dirty="0" err="1"/>
              <a:t>config.tasks</a:t>
            </a:r>
            <a:r>
              <a:rPr lang="en-GB" dirty="0"/>
              <a:t>,</a:t>
            </a:r>
          </a:p>
          <a:p>
            <a:r>
              <a:rPr lang="en-GB" dirty="0"/>
              <a:t>        tools=</a:t>
            </a:r>
            <a:r>
              <a:rPr lang="en-GB" dirty="0" err="1"/>
              <a:t>config.tools</a:t>
            </a:r>
            <a:r>
              <a:rPr lang="en-GB" dirty="0"/>
              <a:t>,</a:t>
            </a:r>
          </a:p>
          <a:p>
            <a:r>
              <a:rPr lang="en-GB" dirty="0"/>
              <a:t>        verbose=</a:t>
            </a:r>
            <a:r>
              <a:rPr lang="en-GB" dirty="0" err="1"/>
              <a:t>config.settings.get</a:t>
            </a:r>
            <a:r>
              <a:rPr lang="en-GB" dirty="0"/>
              <a:t>("verbose", False),</a:t>
            </a:r>
          </a:p>
          <a:p>
            <a:r>
              <a:rPr lang="en-GB" dirty="0"/>
              <a:t>        memory=</a:t>
            </a:r>
            <a:r>
              <a:rPr lang="en-GB" dirty="0" err="1"/>
              <a:t>config.settings.get</a:t>
            </a:r>
            <a:r>
              <a:rPr lang="en-GB" dirty="0"/>
              <a:t>("memory", False)</a:t>
            </a:r>
          </a:p>
          <a:p>
            <a:r>
              <a:rPr lang="en-GB" dirty="0"/>
              <a:t>    )</a:t>
            </a:r>
          </a:p>
          <a:p>
            <a:endParaRPr lang="en-GB" dirty="0"/>
          </a:p>
          <a:p>
            <a:r>
              <a:rPr lang="en-GB" dirty="0"/>
              <a:t>    result = </a:t>
            </a:r>
            <a:r>
              <a:rPr lang="en-GB" dirty="0" err="1"/>
              <a:t>crew.run</a:t>
            </a:r>
            <a:r>
              <a:rPr lang="en-GB" dirty="0"/>
              <a:t>()</a:t>
            </a:r>
          </a:p>
          <a:p>
            <a:r>
              <a:rPr lang="en-GB" dirty="0"/>
              <a:t>    print("\</a:t>
            </a:r>
            <a:r>
              <a:rPr lang="en-GB" dirty="0" err="1"/>
              <a:t>nFinal</a:t>
            </a:r>
            <a:r>
              <a:rPr lang="en-GB" dirty="0"/>
              <a:t> Output:\n")</a:t>
            </a:r>
          </a:p>
          <a:p>
            <a:r>
              <a:rPr lang="en-GB" dirty="0"/>
              <a:t>    print(result)</a:t>
            </a:r>
          </a:p>
          <a:p>
            <a:endParaRPr lang="en-GB" dirty="0"/>
          </a:p>
        </p:txBody>
      </p:sp>
    </p:spTree>
    <p:extLst>
      <p:ext uri="{BB962C8B-B14F-4D97-AF65-F5344CB8AC3E}">
        <p14:creationId xmlns:p14="http://schemas.microsoft.com/office/powerpoint/2010/main" val="31447148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CA18-ED5E-E3CE-3097-194939C8D97E}"/>
              </a:ext>
            </a:extLst>
          </p:cNvPr>
          <p:cNvSpPr>
            <a:spLocks noGrp="1"/>
          </p:cNvSpPr>
          <p:nvPr>
            <p:ph type="title"/>
          </p:nvPr>
        </p:nvSpPr>
        <p:spPr/>
        <p:txBody>
          <a:bodyPr/>
          <a:lstStyle/>
          <a:p>
            <a:r>
              <a:rPr lang="en-IN" dirty="0" err="1"/>
              <a:t>LiteLLM</a:t>
            </a:r>
            <a:endParaRPr lang="en-GB" dirty="0"/>
          </a:p>
        </p:txBody>
      </p:sp>
      <p:sp>
        <p:nvSpPr>
          <p:cNvPr id="3" name="Content Placeholder 2">
            <a:extLst>
              <a:ext uri="{FF2B5EF4-FFF2-40B4-BE49-F238E27FC236}">
                <a16:creationId xmlns:a16="http://schemas.microsoft.com/office/drawing/2014/main" id="{CCA16168-9F0A-2EED-E296-93D9F109E91A}"/>
              </a:ext>
            </a:extLst>
          </p:cNvPr>
          <p:cNvSpPr>
            <a:spLocks noGrp="1"/>
          </p:cNvSpPr>
          <p:nvPr>
            <p:ph idx="1"/>
          </p:nvPr>
        </p:nvSpPr>
        <p:spPr/>
        <p:txBody>
          <a:bodyPr>
            <a:normAutofit fontScale="70000" lnSpcReduction="20000"/>
          </a:bodyPr>
          <a:lstStyle/>
          <a:p>
            <a:r>
              <a:rPr lang="en-GB" b="1" dirty="0" err="1"/>
              <a:t>LiteLLM</a:t>
            </a:r>
            <a:r>
              <a:rPr lang="en-GB" dirty="0"/>
              <a:t>: Lightweight Python SDK and proxy server that lets us call multiple LLM providers (like OpenAI, Anthropic, Mistral, </a:t>
            </a:r>
            <a:r>
              <a:rPr lang="en-GB" dirty="0" err="1"/>
              <a:t>Ollama</a:t>
            </a:r>
            <a:r>
              <a:rPr lang="en-GB" dirty="0"/>
              <a:t>, Azure, etc.) using a single unified interface</a:t>
            </a:r>
          </a:p>
          <a:p>
            <a:r>
              <a:rPr lang="en-GB" dirty="0"/>
              <a:t>Similar to how </a:t>
            </a:r>
            <a:r>
              <a:rPr lang="en-GB" dirty="0" err="1"/>
              <a:t>langchain</a:t>
            </a:r>
            <a:r>
              <a:rPr lang="en-GB" dirty="0"/>
              <a:t> or llama-index standardize interactions</a:t>
            </a:r>
          </a:p>
          <a:p>
            <a:r>
              <a:rPr lang="en-GB" dirty="0"/>
              <a:t>Avoids vendor lock-in</a:t>
            </a:r>
          </a:p>
          <a:p>
            <a:r>
              <a:rPr lang="en-GB" dirty="0"/>
              <a:t>Example</a:t>
            </a:r>
          </a:p>
          <a:p>
            <a:pPr lvl="1"/>
            <a:r>
              <a:rPr lang="en-GB" sz="2300" dirty="0">
                <a:solidFill>
                  <a:srgbClr val="FF0000"/>
                </a:solidFill>
                <a:latin typeface="Cascadia Code" panose="020B0609020000020004" pitchFamily="49" charset="0"/>
                <a:cs typeface="Cascadia Code" panose="020B0609020000020004" pitchFamily="49" charset="0"/>
              </a:rPr>
              <a:t>import </a:t>
            </a:r>
            <a:r>
              <a:rPr lang="en-GB" sz="2300" dirty="0" err="1">
                <a:solidFill>
                  <a:srgbClr val="FF0000"/>
                </a:solidFill>
                <a:latin typeface="Cascadia Code" panose="020B0609020000020004" pitchFamily="49" charset="0"/>
                <a:cs typeface="Cascadia Code" panose="020B0609020000020004" pitchFamily="49" charset="0"/>
              </a:rPr>
              <a:t>litellm</a:t>
            </a:r>
            <a:endParaRPr lang="en-GB" sz="2300" dirty="0">
              <a:solidFill>
                <a:srgbClr val="FF0000"/>
              </a:solidFill>
              <a:latin typeface="Cascadia Code" panose="020B0609020000020004" pitchFamily="49" charset="0"/>
              <a:cs typeface="Cascadia Code" panose="020B0609020000020004" pitchFamily="49" charset="0"/>
            </a:endParaRPr>
          </a:p>
          <a:p>
            <a:pPr lvl="1"/>
            <a:endParaRPr lang="en-GB" sz="2300" dirty="0">
              <a:solidFill>
                <a:srgbClr val="FF0000"/>
              </a:solidFill>
              <a:latin typeface="Cascadia Code" panose="020B0609020000020004" pitchFamily="49" charset="0"/>
              <a:cs typeface="Cascadia Code" panose="020B0609020000020004" pitchFamily="49" charset="0"/>
            </a:endParaRPr>
          </a:p>
          <a:p>
            <a:pPr lvl="1"/>
            <a:r>
              <a:rPr lang="en-GB" sz="2300" dirty="0">
                <a:solidFill>
                  <a:srgbClr val="FF0000"/>
                </a:solidFill>
                <a:latin typeface="Cascadia Code" panose="020B0609020000020004" pitchFamily="49" charset="0"/>
                <a:cs typeface="Cascadia Code" panose="020B0609020000020004" pitchFamily="49" charset="0"/>
              </a:rPr>
              <a:t># Example with OpenAI</a:t>
            </a:r>
          </a:p>
          <a:p>
            <a:pPr lvl="1"/>
            <a:r>
              <a:rPr lang="en-GB" sz="2300" dirty="0">
                <a:solidFill>
                  <a:srgbClr val="FF0000"/>
                </a:solidFill>
                <a:latin typeface="Cascadia Code" panose="020B0609020000020004" pitchFamily="49" charset="0"/>
                <a:cs typeface="Cascadia Code" panose="020B0609020000020004" pitchFamily="49" charset="0"/>
              </a:rPr>
              <a:t>response = </a:t>
            </a:r>
            <a:r>
              <a:rPr lang="en-GB" sz="2300" dirty="0" err="1">
                <a:solidFill>
                  <a:srgbClr val="FF0000"/>
                </a:solidFill>
                <a:latin typeface="Cascadia Code" panose="020B0609020000020004" pitchFamily="49" charset="0"/>
                <a:cs typeface="Cascadia Code" panose="020B0609020000020004" pitchFamily="49" charset="0"/>
              </a:rPr>
              <a:t>litellm.completion</a:t>
            </a:r>
            <a:r>
              <a:rPr lang="en-GB" sz="2300" dirty="0">
                <a:solidFill>
                  <a:srgbClr val="FF0000"/>
                </a:solidFill>
                <a:latin typeface="Cascadia Code" panose="020B0609020000020004" pitchFamily="49" charset="0"/>
                <a:cs typeface="Cascadia Code" panose="020B0609020000020004" pitchFamily="49" charset="0"/>
              </a:rPr>
              <a:t>(</a:t>
            </a:r>
          </a:p>
          <a:p>
            <a:pPr lvl="1"/>
            <a:r>
              <a:rPr lang="en-GB" sz="2300" dirty="0">
                <a:solidFill>
                  <a:srgbClr val="FF0000"/>
                </a:solidFill>
                <a:latin typeface="Cascadia Code" panose="020B0609020000020004" pitchFamily="49" charset="0"/>
                <a:cs typeface="Cascadia Code" panose="020B0609020000020004" pitchFamily="49" charset="0"/>
              </a:rPr>
              <a:t>    model="gpt-3.5-turbo",  # or "claude-3-haiku", "</a:t>
            </a:r>
            <a:r>
              <a:rPr lang="en-GB" sz="2300" dirty="0" err="1">
                <a:solidFill>
                  <a:srgbClr val="FF0000"/>
                </a:solidFill>
                <a:latin typeface="Cascadia Code" panose="020B0609020000020004" pitchFamily="49" charset="0"/>
                <a:cs typeface="Cascadia Code" panose="020B0609020000020004" pitchFamily="49" charset="0"/>
              </a:rPr>
              <a:t>ollama</a:t>
            </a:r>
            <a:r>
              <a:rPr lang="en-GB" sz="2300" dirty="0">
                <a:solidFill>
                  <a:srgbClr val="FF0000"/>
                </a:solidFill>
                <a:latin typeface="Cascadia Code" panose="020B0609020000020004" pitchFamily="49" charset="0"/>
                <a:cs typeface="Cascadia Code" panose="020B0609020000020004" pitchFamily="49" charset="0"/>
              </a:rPr>
              <a:t>/llama2", etc.</a:t>
            </a:r>
          </a:p>
          <a:p>
            <a:pPr lvl="1"/>
            <a:r>
              <a:rPr lang="en-GB" sz="2300" dirty="0">
                <a:solidFill>
                  <a:srgbClr val="FF0000"/>
                </a:solidFill>
                <a:latin typeface="Cascadia Code" panose="020B0609020000020004" pitchFamily="49" charset="0"/>
                <a:cs typeface="Cascadia Code" panose="020B0609020000020004" pitchFamily="49" charset="0"/>
              </a:rPr>
              <a:t>    messages=[{"role": "user", "content": "Tell me a joke about AI agents"}],</a:t>
            </a:r>
          </a:p>
          <a:p>
            <a:pPr lvl="1"/>
            <a:r>
              <a:rPr lang="en-GB" sz="2300" dirty="0">
                <a:solidFill>
                  <a:srgbClr val="FF0000"/>
                </a:solidFill>
                <a:latin typeface="Cascadia Code" panose="020B0609020000020004" pitchFamily="49" charset="0"/>
                <a:cs typeface="Cascadia Code" panose="020B0609020000020004" pitchFamily="49" charset="0"/>
              </a:rPr>
              <a:t>    </a:t>
            </a:r>
            <a:r>
              <a:rPr lang="en-GB" sz="2300" dirty="0" err="1">
                <a:solidFill>
                  <a:srgbClr val="FF0000"/>
                </a:solidFill>
                <a:latin typeface="Cascadia Code" panose="020B0609020000020004" pitchFamily="49" charset="0"/>
                <a:cs typeface="Cascadia Code" panose="020B0609020000020004" pitchFamily="49" charset="0"/>
              </a:rPr>
              <a:t>api_key</a:t>
            </a:r>
            <a:r>
              <a:rPr lang="en-GB" sz="2300" dirty="0">
                <a:solidFill>
                  <a:srgbClr val="FF0000"/>
                </a:solidFill>
                <a:latin typeface="Cascadia Code" panose="020B0609020000020004" pitchFamily="49" charset="0"/>
                <a:cs typeface="Cascadia Code" panose="020B0609020000020004" pitchFamily="49" charset="0"/>
              </a:rPr>
              <a:t>="your-</a:t>
            </a:r>
            <a:r>
              <a:rPr lang="en-GB" sz="2300" dirty="0" err="1">
                <a:solidFill>
                  <a:srgbClr val="FF0000"/>
                </a:solidFill>
                <a:latin typeface="Cascadia Code" panose="020B0609020000020004" pitchFamily="49" charset="0"/>
                <a:cs typeface="Cascadia Code" panose="020B0609020000020004" pitchFamily="49" charset="0"/>
              </a:rPr>
              <a:t>openai</a:t>
            </a:r>
            <a:r>
              <a:rPr lang="en-GB" sz="2300" dirty="0">
                <a:solidFill>
                  <a:srgbClr val="FF0000"/>
                </a:solidFill>
                <a:latin typeface="Cascadia Code" panose="020B0609020000020004" pitchFamily="49" charset="0"/>
                <a:cs typeface="Cascadia Code" panose="020B0609020000020004" pitchFamily="49" charset="0"/>
              </a:rPr>
              <a:t>-or-other-key"</a:t>
            </a:r>
          </a:p>
          <a:p>
            <a:pPr lvl="1"/>
            <a:r>
              <a:rPr lang="en-GB" sz="2300" dirty="0">
                <a:solidFill>
                  <a:srgbClr val="FF0000"/>
                </a:solidFill>
                <a:latin typeface="Cascadia Code" panose="020B0609020000020004" pitchFamily="49" charset="0"/>
                <a:cs typeface="Cascadia Code" panose="020B0609020000020004" pitchFamily="49" charset="0"/>
              </a:rPr>
              <a:t>)</a:t>
            </a:r>
          </a:p>
          <a:p>
            <a:pPr lvl="1"/>
            <a:endParaRPr lang="en-GB" sz="2300" dirty="0">
              <a:solidFill>
                <a:srgbClr val="FF0000"/>
              </a:solidFill>
              <a:latin typeface="Cascadia Code" panose="020B0609020000020004" pitchFamily="49" charset="0"/>
              <a:cs typeface="Cascadia Code" panose="020B0609020000020004" pitchFamily="49" charset="0"/>
            </a:endParaRPr>
          </a:p>
          <a:p>
            <a:pPr lvl="1"/>
            <a:r>
              <a:rPr lang="en-GB" sz="2300" dirty="0">
                <a:solidFill>
                  <a:srgbClr val="FF0000"/>
                </a:solidFill>
                <a:latin typeface="Cascadia Code" panose="020B0609020000020004" pitchFamily="49" charset="0"/>
                <a:cs typeface="Cascadia Code" panose="020B0609020000020004" pitchFamily="49" charset="0"/>
              </a:rPr>
              <a:t>print(response['choices'][0]['message']['content'])</a:t>
            </a:r>
            <a:endParaRPr lang="en-GB" dirty="0">
              <a:solidFill>
                <a:srgbClr val="FF0000"/>
              </a:solidFill>
              <a:latin typeface="Cascadia Code" panose="020B0609020000020004" pitchFamily="49" charset="0"/>
              <a:cs typeface="Cascadia Code" panose="020B0609020000020004" pitchFamily="49" charset="0"/>
            </a:endParaRPr>
          </a:p>
          <a:p>
            <a:pPr lvl="1"/>
            <a:endParaRPr lang="en-GB" dirty="0"/>
          </a:p>
        </p:txBody>
      </p:sp>
      <p:sp>
        <p:nvSpPr>
          <p:cNvPr id="5" name="TextBox 4">
            <a:extLst>
              <a:ext uri="{FF2B5EF4-FFF2-40B4-BE49-F238E27FC236}">
                <a16:creationId xmlns:a16="http://schemas.microsoft.com/office/drawing/2014/main" id="{312C5363-1FA7-578B-5EB9-3C57E7D2CD62}"/>
              </a:ext>
            </a:extLst>
          </p:cNvPr>
          <p:cNvSpPr txBox="1"/>
          <p:nvPr/>
        </p:nvSpPr>
        <p:spPr>
          <a:xfrm>
            <a:off x="6582285" y="2800965"/>
            <a:ext cx="4432396" cy="1200329"/>
          </a:xfrm>
          <a:prstGeom prst="rect">
            <a:avLst/>
          </a:prstGeom>
          <a:solidFill>
            <a:schemeClr val="tx2">
              <a:lumMod val="75000"/>
            </a:schemeClr>
          </a:solidFill>
        </p:spPr>
        <p:txBody>
          <a:bodyPr wrap="square" rtlCol="0">
            <a:spAutoFit/>
          </a:bodyPr>
          <a:lstStyle/>
          <a:p>
            <a:r>
              <a:rPr lang="en-IN" dirty="0">
                <a:solidFill>
                  <a:schemeClr val="bg1"/>
                </a:solidFill>
              </a:rPr>
              <a:t>To change to say Claude, only model name would change to </a:t>
            </a:r>
            <a:r>
              <a:rPr lang="en-IN" dirty="0">
                <a:solidFill>
                  <a:schemeClr val="bg1"/>
                </a:solidFill>
                <a:highlight>
                  <a:srgbClr val="800000"/>
                </a:highlight>
              </a:rPr>
              <a:t>claude-3-opus-20240229</a:t>
            </a:r>
          </a:p>
          <a:p>
            <a:endParaRPr lang="en-IN" dirty="0">
              <a:solidFill>
                <a:schemeClr val="bg1"/>
              </a:solidFill>
              <a:highlight>
                <a:srgbClr val="800000"/>
              </a:highlight>
            </a:endParaRPr>
          </a:p>
          <a:p>
            <a:r>
              <a:rPr lang="en-IN" dirty="0">
                <a:solidFill>
                  <a:schemeClr val="bg1"/>
                </a:solidFill>
              </a:rPr>
              <a:t>And of course, the </a:t>
            </a:r>
            <a:r>
              <a:rPr lang="en-IN" dirty="0" err="1">
                <a:solidFill>
                  <a:schemeClr val="bg1"/>
                </a:solidFill>
              </a:rPr>
              <a:t>api</a:t>
            </a:r>
            <a:r>
              <a:rPr lang="en-IN" dirty="0">
                <a:solidFill>
                  <a:schemeClr val="bg1"/>
                </a:solidFill>
              </a:rPr>
              <a:t> key …</a:t>
            </a:r>
            <a:endParaRPr lang="en-GB" dirty="0">
              <a:solidFill>
                <a:schemeClr val="bg1"/>
              </a:solidFill>
            </a:endParaRPr>
          </a:p>
        </p:txBody>
      </p:sp>
    </p:spTree>
    <p:extLst>
      <p:ext uri="{BB962C8B-B14F-4D97-AF65-F5344CB8AC3E}">
        <p14:creationId xmlns:p14="http://schemas.microsoft.com/office/powerpoint/2010/main" val="32475875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2433-B31E-7A46-D149-14281DC7761D}"/>
              </a:ext>
            </a:extLst>
          </p:cNvPr>
          <p:cNvSpPr>
            <a:spLocks noGrp="1"/>
          </p:cNvSpPr>
          <p:nvPr>
            <p:ph type="title"/>
          </p:nvPr>
        </p:nvSpPr>
        <p:spPr/>
        <p:txBody>
          <a:bodyPr/>
          <a:lstStyle/>
          <a:p>
            <a:r>
              <a:rPr lang="en-IN" dirty="0"/>
              <a:t>Using Crew AI: Main Steps</a:t>
            </a:r>
            <a:endParaRPr lang="en-GB" dirty="0"/>
          </a:p>
        </p:txBody>
      </p:sp>
      <p:sp>
        <p:nvSpPr>
          <p:cNvPr id="3" name="Content Placeholder 2">
            <a:extLst>
              <a:ext uri="{FF2B5EF4-FFF2-40B4-BE49-F238E27FC236}">
                <a16:creationId xmlns:a16="http://schemas.microsoft.com/office/drawing/2014/main" id="{8F02DCCB-1832-69C0-8CCB-81AB5C3EB5A8}"/>
              </a:ext>
            </a:extLst>
          </p:cNvPr>
          <p:cNvSpPr>
            <a:spLocks noGrp="1"/>
          </p:cNvSpPr>
          <p:nvPr>
            <p:ph idx="1"/>
          </p:nvPr>
        </p:nvSpPr>
        <p:spPr/>
        <p:txBody>
          <a:bodyPr/>
          <a:lstStyle/>
          <a:p>
            <a:pPr marL="514350" indent="-514350">
              <a:buFont typeface="+mj-lt"/>
              <a:buAutoNum type="arabicPeriod"/>
            </a:pPr>
            <a:r>
              <a:rPr lang="en-IN" dirty="0"/>
              <a:t>Create a new project using command </a:t>
            </a:r>
            <a:r>
              <a:rPr lang="en-IN" b="1" dirty="0" err="1"/>
              <a:t>crewai</a:t>
            </a:r>
            <a:r>
              <a:rPr lang="en-IN" b="1" dirty="0"/>
              <a:t> create crew </a:t>
            </a:r>
            <a:r>
              <a:rPr lang="en-IN" i="1" dirty="0" err="1"/>
              <a:t>my_project</a:t>
            </a:r>
            <a:endParaRPr lang="en-IN" i="1" dirty="0"/>
          </a:p>
          <a:p>
            <a:pPr marL="514350" indent="-514350">
              <a:buFont typeface="+mj-lt"/>
              <a:buAutoNum type="arabicPeriod"/>
            </a:pPr>
            <a:r>
              <a:rPr lang="en-IN" dirty="0"/>
              <a:t>Fill in the YAML config files for </a:t>
            </a:r>
            <a:r>
              <a:rPr lang="en-IN" dirty="0">
                <a:solidFill>
                  <a:srgbClr val="FF0000"/>
                </a:solidFill>
              </a:rPr>
              <a:t>agents </a:t>
            </a:r>
            <a:r>
              <a:rPr lang="en-IN" dirty="0"/>
              <a:t>and </a:t>
            </a:r>
            <a:r>
              <a:rPr lang="en-IN" dirty="0">
                <a:solidFill>
                  <a:srgbClr val="FF0000"/>
                </a:solidFill>
              </a:rPr>
              <a:t>tasks</a:t>
            </a:r>
          </a:p>
          <a:p>
            <a:pPr marL="514350" indent="-514350">
              <a:buFont typeface="+mj-lt"/>
              <a:buAutoNum type="arabicPeriod"/>
            </a:pPr>
            <a:r>
              <a:rPr lang="en-GB" dirty="0"/>
              <a:t>Complete the </a:t>
            </a:r>
            <a:r>
              <a:rPr lang="en-GB" dirty="0">
                <a:solidFill>
                  <a:srgbClr val="FF0000"/>
                </a:solidFill>
              </a:rPr>
              <a:t>crew.py </a:t>
            </a:r>
            <a:r>
              <a:rPr lang="en-GB" dirty="0"/>
              <a:t>code to create the </a:t>
            </a:r>
            <a:r>
              <a:rPr lang="en-GB" dirty="0">
                <a:solidFill>
                  <a:srgbClr val="FF0000"/>
                </a:solidFill>
              </a:rPr>
              <a:t>agents</a:t>
            </a:r>
            <a:r>
              <a:rPr lang="en-GB" dirty="0"/>
              <a:t>, </a:t>
            </a:r>
            <a:r>
              <a:rPr lang="en-GB" dirty="0">
                <a:solidFill>
                  <a:srgbClr val="FF0000"/>
                </a:solidFill>
              </a:rPr>
              <a:t>tasks</a:t>
            </a:r>
            <a:r>
              <a:rPr lang="en-GB" dirty="0"/>
              <a:t>, and </a:t>
            </a:r>
            <a:r>
              <a:rPr lang="en-GB" dirty="0">
                <a:solidFill>
                  <a:srgbClr val="FF0000"/>
                </a:solidFill>
              </a:rPr>
              <a:t>crew</a:t>
            </a:r>
          </a:p>
          <a:p>
            <a:pPr marL="514350" indent="-514350">
              <a:buFont typeface="+mj-lt"/>
              <a:buAutoNum type="arabicPeriod"/>
            </a:pPr>
            <a:r>
              <a:rPr lang="en-GB" dirty="0"/>
              <a:t>Update </a:t>
            </a:r>
            <a:r>
              <a:rPr lang="en-GB" dirty="0">
                <a:solidFill>
                  <a:srgbClr val="FF0000"/>
                </a:solidFill>
              </a:rPr>
              <a:t>main.py </a:t>
            </a:r>
            <a:r>
              <a:rPr lang="en-GB" dirty="0"/>
              <a:t>to set any configurations</a:t>
            </a:r>
          </a:p>
          <a:p>
            <a:pPr marL="514350" indent="-514350">
              <a:buFont typeface="+mj-lt"/>
              <a:buAutoNum type="arabicPeriod"/>
            </a:pPr>
            <a:r>
              <a:rPr lang="en-GB" dirty="0"/>
              <a:t>Run from the project directory using </a:t>
            </a:r>
            <a:r>
              <a:rPr lang="en-GB" b="1" dirty="0" err="1"/>
              <a:t>crewai</a:t>
            </a:r>
            <a:r>
              <a:rPr lang="en-GB" b="1" dirty="0"/>
              <a:t> run</a:t>
            </a:r>
          </a:p>
        </p:txBody>
      </p:sp>
    </p:spTree>
    <p:extLst>
      <p:ext uri="{BB962C8B-B14F-4D97-AF65-F5344CB8AC3E}">
        <p14:creationId xmlns:p14="http://schemas.microsoft.com/office/powerpoint/2010/main" val="42372648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CAAF-B9E7-2DD6-2D5B-8B175664C31B}"/>
              </a:ext>
            </a:extLst>
          </p:cNvPr>
          <p:cNvSpPr>
            <a:spLocks noGrp="1"/>
          </p:cNvSpPr>
          <p:nvPr>
            <p:ph type="title"/>
          </p:nvPr>
        </p:nvSpPr>
        <p:spPr/>
        <p:txBody>
          <a:bodyPr/>
          <a:lstStyle/>
          <a:p>
            <a:r>
              <a:rPr lang="en-IN" dirty="0"/>
              <a:t>Using Crew AI</a:t>
            </a:r>
            <a:endParaRPr lang="en-GB" dirty="0"/>
          </a:p>
        </p:txBody>
      </p:sp>
      <p:sp>
        <p:nvSpPr>
          <p:cNvPr id="3" name="Content Placeholder 2">
            <a:extLst>
              <a:ext uri="{FF2B5EF4-FFF2-40B4-BE49-F238E27FC236}">
                <a16:creationId xmlns:a16="http://schemas.microsoft.com/office/drawing/2014/main" id="{A7A1E0C1-6B6C-C06F-02DB-7355C725FC6B}"/>
              </a:ext>
            </a:extLst>
          </p:cNvPr>
          <p:cNvSpPr>
            <a:spLocks noGrp="1"/>
          </p:cNvSpPr>
          <p:nvPr>
            <p:ph idx="1"/>
          </p:nvPr>
        </p:nvSpPr>
        <p:spPr/>
        <p:txBody>
          <a:bodyPr>
            <a:normAutofit fontScale="92500" lnSpcReduction="20000"/>
          </a:bodyPr>
          <a:lstStyle/>
          <a:p>
            <a:r>
              <a:rPr lang="en-IN" dirty="0"/>
              <a:t>Crew AI has its own project creation mechanism, which makes it easy for us to use and change, if needed</a:t>
            </a:r>
          </a:p>
          <a:p>
            <a:r>
              <a:rPr lang="en-IN" dirty="0"/>
              <a:t>In VS Code/CMD</a:t>
            </a:r>
          </a:p>
          <a:p>
            <a:pPr lvl="1"/>
            <a:r>
              <a:rPr lang="en-IN" b="1" dirty="0"/>
              <a:t>cd   C:\code\agentic_ai</a:t>
            </a:r>
          </a:p>
          <a:p>
            <a:pPr lvl="1"/>
            <a:r>
              <a:rPr lang="en-IN" b="1" dirty="0" err="1"/>
              <a:t>mkdir</a:t>
            </a:r>
            <a:r>
              <a:rPr lang="en-IN" b="1" dirty="0"/>
              <a:t>    3_crew</a:t>
            </a:r>
          </a:p>
          <a:p>
            <a:pPr lvl="1"/>
            <a:r>
              <a:rPr lang="en-IN" b="1" dirty="0"/>
              <a:t>cd    3_crew</a:t>
            </a:r>
          </a:p>
          <a:p>
            <a:pPr lvl="1"/>
            <a:r>
              <a:rPr lang="en-IN" b="1" dirty="0" err="1"/>
              <a:t>crewai</a:t>
            </a:r>
            <a:r>
              <a:rPr lang="en-IN" b="1" dirty="0"/>
              <a:t>   create   crew   </a:t>
            </a:r>
            <a:r>
              <a:rPr lang="en-IN" b="1" dirty="0" err="1"/>
              <a:t>firstcrew</a:t>
            </a:r>
            <a:endParaRPr lang="en-IN" b="1" dirty="0"/>
          </a:p>
          <a:p>
            <a:pPr lvl="1"/>
            <a:r>
              <a:rPr lang="en-IN" b="1" dirty="0"/>
              <a:t>1   3   ENTER</a:t>
            </a:r>
          </a:p>
          <a:p>
            <a:r>
              <a:rPr lang="en-IN" dirty="0"/>
              <a:t>This would create the structure for a project called </a:t>
            </a:r>
            <a:r>
              <a:rPr lang="en-IN" i="1" dirty="0" err="1"/>
              <a:t>firstcrew</a:t>
            </a:r>
            <a:endParaRPr lang="en-IN" i="1" dirty="0"/>
          </a:p>
          <a:p>
            <a:r>
              <a:rPr lang="en-IN" dirty="0"/>
              <a:t>Copy .env file into </a:t>
            </a:r>
            <a:r>
              <a:rPr lang="en-US" dirty="0"/>
              <a:t>C:\code\agentic_ai\3_crew\firstcrew\src\firstcrew</a:t>
            </a:r>
          </a:p>
          <a:p>
            <a:r>
              <a:rPr lang="en-US" dirty="0"/>
              <a:t>To Run: VS Code terminal: PS C:\code\agentic_ai\3_crew\firstcrew&gt; </a:t>
            </a:r>
            <a:r>
              <a:rPr lang="en-US" b="1" dirty="0" err="1"/>
              <a:t>crewai</a:t>
            </a:r>
            <a:r>
              <a:rPr lang="en-US" b="1" dirty="0"/>
              <a:t> run</a:t>
            </a:r>
            <a:endParaRPr lang="en-IN" b="1" dirty="0"/>
          </a:p>
          <a:p>
            <a:endParaRPr lang="en-IN" dirty="0"/>
          </a:p>
          <a:p>
            <a:pPr marL="457200" lvl="1" indent="0">
              <a:buNone/>
            </a:pPr>
            <a:endParaRPr lang="en-GB" b="1" dirty="0"/>
          </a:p>
        </p:txBody>
      </p:sp>
    </p:spTree>
    <p:extLst>
      <p:ext uri="{BB962C8B-B14F-4D97-AF65-F5344CB8AC3E}">
        <p14:creationId xmlns:p14="http://schemas.microsoft.com/office/powerpoint/2010/main" val="4254388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3C2AB-D0A2-5EA8-E9D5-695116DC9E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68CC0C-AFA9-0746-B177-84D7DF17AB65}"/>
              </a:ext>
            </a:extLst>
          </p:cNvPr>
          <p:cNvSpPr>
            <a:spLocks noGrp="1"/>
          </p:cNvSpPr>
          <p:nvPr>
            <p:ph type="title"/>
          </p:nvPr>
        </p:nvSpPr>
        <p:spPr/>
        <p:txBody>
          <a:bodyPr/>
          <a:lstStyle/>
          <a:p>
            <a:r>
              <a:rPr lang="en-IN" dirty="0"/>
              <a:t>Code Explanation: Overview</a:t>
            </a:r>
            <a:endParaRPr lang="en-GB" dirty="0"/>
          </a:p>
        </p:txBody>
      </p:sp>
      <p:sp>
        <p:nvSpPr>
          <p:cNvPr id="3" name="Content Placeholder 2">
            <a:extLst>
              <a:ext uri="{FF2B5EF4-FFF2-40B4-BE49-F238E27FC236}">
                <a16:creationId xmlns:a16="http://schemas.microsoft.com/office/drawing/2014/main" id="{32D80AF8-2441-57F9-DE4B-69B7D22192F5}"/>
              </a:ext>
            </a:extLst>
          </p:cNvPr>
          <p:cNvSpPr>
            <a:spLocks noGrp="1"/>
          </p:cNvSpPr>
          <p:nvPr>
            <p:ph idx="1"/>
          </p:nvPr>
        </p:nvSpPr>
        <p:spPr/>
        <p:txBody>
          <a:bodyPr>
            <a:normAutofit/>
          </a:bodyPr>
          <a:lstStyle/>
          <a:p>
            <a:r>
              <a:rPr lang="en-US" dirty="0"/>
              <a:t>The default app uses:</a:t>
            </a:r>
          </a:p>
          <a:p>
            <a:pPr lvl="1"/>
            <a:r>
              <a:rPr lang="en-US" dirty="0"/>
              <a:t>Two agents:</a:t>
            </a:r>
          </a:p>
          <a:p>
            <a:pPr lvl="2"/>
            <a:r>
              <a:rPr lang="en-US" dirty="0"/>
              <a:t>researcher: gathers data</a:t>
            </a:r>
          </a:p>
          <a:p>
            <a:pPr lvl="2"/>
            <a:r>
              <a:rPr lang="en-US" dirty="0" err="1"/>
              <a:t>reporting_analyst</a:t>
            </a:r>
            <a:r>
              <a:rPr lang="en-US" dirty="0"/>
              <a:t>: writes a report based on that data</a:t>
            </a:r>
          </a:p>
          <a:p>
            <a:pPr lvl="1"/>
            <a:r>
              <a:rPr lang="en-US" dirty="0"/>
              <a:t>Two tasks:</a:t>
            </a:r>
          </a:p>
          <a:p>
            <a:pPr lvl="2"/>
            <a:r>
              <a:rPr lang="en-US" dirty="0" err="1"/>
              <a:t>research_task</a:t>
            </a:r>
            <a:r>
              <a:rPr lang="en-US" dirty="0"/>
              <a:t>: asks the researcher to dig into a topic</a:t>
            </a:r>
          </a:p>
          <a:p>
            <a:pPr lvl="2"/>
            <a:r>
              <a:rPr lang="en-US" dirty="0" err="1"/>
              <a:t>reporting_task</a:t>
            </a:r>
            <a:r>
              <a:rPr lang="en-US" dirty="0"/>
              <a:t>: asks the analyst to generate a report</a:t>
            </a:r>
          </a:p>
          <a:p>
            <a:r>
              <a:rPr lang="en-US" dirty="0"/>
              <a:t>YAML config for agents and tasks</a:t>
            </a:r>
          </a:p>
          <a:p>
            <a:r>
              <a:rPr lang="en-US" dirty="0"/>
              <a:t>A Python entry point (main.py) to run the crew</a:t>
            </a:r>
            <a:endParaRPr lang="en-GB" dirty="0"/>
          </a:p>
        </p:txBody>
      </p:sp>
    </p:spTree>
    <p:extLst>
      <p:ext uri="{BB962C8B-B14F-4D97-AF65-F5344CB8AC3E}">
        <p14:creationId xmlns:p14="http://schemas.microsoft.com/office/powerpoint/2010/main" val="1726483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11031</TotalTime>
  <Words>17870</Words>
  <Application>Microsoft Office PowerPoint</Application>
  <PresentationFormat>Widescreen</PresentationFormat>
  <Paragraphs>2449</Paragraphs>
  <Slides>181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181</vt:i4>
      </vt:variant>
    </vt:vector>
  </HeadingPairs>
  <TitlesOfParts>
    <vt:vector size="186" baseType="lpstr">
      <vt:lpstr>Arial</vt:lpstr>
      <vt:lpstr>Calibri</vt:lpstr>
      <vt:lpstr>Calibri Light</vt:lpstr>
      <vt:lpstr>Cascadia Code</vt:lpstr>
      <vt:lpstr>Office Theme</vt:lpstr>
      <vt:lpstr>Agentic AI</vt:lpstr>
      <vt:lpstr>Andrej Karpathy</vt:lpstr>
      <vt:lpstr>Andrej Karpathy</vt:lpstr>
      <vt:lpstr>Large Language Model (LLM)</vt:lpstr>
      <vt:lpstr>LLM and Tools</vt:lpstr>
      <vt:lpstr>AI Agent</vt:lpstr>
      <vt:lpstr>Agentic AI</vt:lpstr>
      <vt:lpstr>Agentic AI Evolution</vt:lpstr>
      <vt:lpstr>Agentic AI: Core Components</vt:lpstr>
      <vt:lpstr>AI Agents</vt:lpstr>
      <vt:lpstr>Agentic Systems</vt:lpstr>
      <vt:lpstr>Old AI Versus New Agentic AI</vt:lpstr>
      <vt:lpstr>Agentic AI Frameworks</vt:lpstr>
      <vt:lpstr>Agentic AI Frameworks</vt:lpstr>
      <vt:lpstr>First Agentic AI Demo</vt:lpstr>
      <vt:lpstr>First Agentic Workflow</vt:lpstr>
      <vt:lpstr>Virtual Environments in Python</vt:lpstr>
      <vt:lpstr>OpenAI API</vt:lpstr>
      <vt:lpstr>Levels of Authority (Chain of Command)</vt:lpstr>
      <vt:lpstr>Examples of Authority</vt:lpstr>
      <vt:lpstr>Examples of Authority</vt:lpstr>
      <vt:lpstr>Examples of Authority</vt:lpstr>
      <vt:lpstr>Examples of Authority</vt:lpstr>
      <vt:lpstr>Examples of Authority</vt:lpstr>
      <vt:lpstr>How to Use Authority in Code?</vt:lpstr>
      <vt:lpstr>Structured  Output</vt:lpstr>
      <vt:lpstr>Function Calling (Tool Calling)</vt:lpstr>
      <vt:lpstr>Tool Calling Example</vt:lpstr>
      <vt:lpstr>Interacting with LLMs Through Chat Completions API</vt:lpstr>
      <vt:lpstr>OpenAI Chat Completions API</vt:lpstr>
      <vt:lpstr>Syntax Explanation</vt:lpstr>
      <vt:lpstr>Chat Completions API (What We Used)</vt:lpstr>
      <vt:lpstr>Agent API (What We Will Now Use)</vt:lpstr>
      <vt:lpstr>Code Explanation</vt:lpstr>
      <vt:lpstr>Why asyncio?</vt:lpstr>
      <vt:lpstr>asyncio Code Example</vt:lpstr>
      <vt:lpstr>Comparing Chat Completions API and Agent API – Multi-Agent Application</vt:lpstr>
      <vt:lpstr>Code Explanation</vt:lpstr>
      <vt:lpstr>Code Explanation</vt:lpstr>
      <vt:lpstr>Code Explanation</vt:lpstr>
      <vt:lpstr>Good Prompts</vt:lpstr>
      <vt:lpstr>Prompt Example</vt:lpstr>
      <vt:lpstr>Actual Implementation: Prompt Template</vt:lpstr>
      <vt:lpstr>Actual Implementation: Examples</vt:lpstr>
      <vt:lpstr>Workflow Design Patterns</vt:lpstr>
      <vt:lpstr>1. Prompt Chaining</vt:lpstr>
      <vt:lpstr>2. Routing</vt:lpstr>
      <vt:lpstr>3. Parallelizing</vt:lpstr>
      <vt:lpstr>4. Orchestrator-Worker</vt:lpstr>
      <vt:lpstr>5. Evaluator-Optimizer</vt:lpstr>
      <vt:lpstr>In Contrast, Agent Flow</vt:lpstr>
      <vt:lpstr>Code: Talking with Multiple LLMs</vt:lpstr>
      <vt:lpstr>AI Coding Tools</vt:lpstr>
      <vt:lpstr>Vibe Coding with Cursor</vt:lpstr>
      <vt:lpstr>Ensuring Safety</vt:lpstr>
      <vt:lpstr>Agentic AI Frameworks</vt:lpstr>
      <vt:lpstr>Agentic AI Frameworks</vt:lpstr>
      <vt:lpstr>Resources</vt:lpstr>
      <vt:lpstr>Tools</vt:lpstr>
      <vt:lpstr>Proof that LLM Tells Us to Use a Tool</vt:lpstr>
      <vt:lpstr>Creating a Chatbot For Ourselves</vt:lpstr>
      <vt:lpstr>LLM Tool Calling</vt:lpstr>
      <vt:lpstr>Tool Calling Flow</vt:lpstr>
      <vt:lpstr>How to Define Tools</vt:lpstr>
      <vt:lpstr>How to Define Tools</vt:lpstr>
      <vt:lpstr>How to Define Tools</vt:lpstr>
      <vt:lpstr>How to Define Tools</vt:lpstr>
      <vt:lpstr>How to Define Tools</vt:lpstr>
      <vt:lpstr>Explanation</vt:lpstr>
      <vt:lpstr>Using Tools in Our Application</vt:lpstr>
      <vt:lpstr>Tool Sample</vt:lpstr>
      <vt:lpstr>Registering and Handling Tools</vt:lpstr>
      <vt:lpstr>OpenAI Agents SDK</vt:lpstr>
      <vt:lpstr>Basics: Asynchronous Python</vt:lpstr>
      <vt:lpstr>Basics: Asynchronous Python</vt:lpstr>
      <vt:lpstr>OpenAI Agents SDK</vt:lpstr>
      <vt:lpstr>Creating an OpenAI Agent</vt:lpstr>
      <vt:lpstr>Creating an Automated Sales Representative Agent</vt:lpstr>
      <vt:lpstr>Stream Text from an LLM Agent Using an Asynchronous Generator</vt:lpstr>
      <vt:lpstr>Stream Text from an LLM Agent Using an Asynchronous Generator</vt:lpstr>
      <vt:lpstr>Adding Tools</vt:lpstr>
      <vt:lpstr>Using @function_tool</vt:lpstr>
      <vt:lpstr>Using @function_tool: The Automatically Generated Schema</vt:lpstr>
      <vt:lpstr>Handoff</vt:lpstr>
      <vt:lpstr>Guardrails</vt:lpstr>
      <vt:lpstr>Guardrails</vt:lpstr>
      <vt:lpstr>Guardrails Simple Example</vt:lpstr>
      <vt:lpstr>Guardrails: Real-life Usage</vt:lpstr>
      <vt:lpstr>Guardrails: Real-life Usage</vt:lpstr>
      <vt:lpstr>Crew AI</vt:lpstr>
      <vt:lpstr>Crew AI</vt:lpstr>
      <vt:lpstr>Crew AI: Key Concepts</vt:lpstr>
      <vt:lpstr>Crew AI Example</vt:lpstr>
      <vt:lpstr>crew.yaml (agents, tools, and coordination)</vt:lpstr>
      <vt:lpstr>crew.py (Python Runner Script)</vt:lpstr>
      <vt:lpstr>LiteLLM</vt:lpstr>
      <vt:lpstr>Using Crew AI: Main Steps</vt:lpstr>
      <vt:lpstr>Using Crew AI</vt:lpstr>
      <vt:lpstr>Code Explanation: Overview</vt:lpstr>
      <vt:lpstr>Code Explanation: Directory Structure</vt:lpstr>
      <vt:lpstr>Code Explanation: agents.yaml</vt:lpstr>
      <vt:lpstr>Code Explanation: tasks.yaml</vt:lpstr>
      <vt:lpstr>Code Explanation: crew.py</vt:lpstr>
      <vt:lpstr>Code Explanation: main.py</vt:lpstr>
      <vt:lpstr>Another Crew Example: debate</vt:lpstr>
      <vt:lpstr>Context</vt:lpstr>
      <vt:lpstr>Financial Researcher Project</vt:lpstr>
      <vt:lpstr>Structured Output</vt:lpstr>
      <vt:lpstr>Memory (Short Term and Long term)</vt:lpstr>
      <vt:lpstr>Memory-related Code in Crew AI</vt:lpstr>
      <vt:lpstr>Memory-related Code in Crew AI</vt:lpstr>
      <vt:lpstr>Memory-related Code in Crew AI</vt:lpstr>
      <vt:lpstr>Stock Picker</vt:lpstr>
      <vt:lpstr>Stock Picker: crew.py</vt:lpstr>
      <vt:lpstr>Stock Picker: crew.py</vt:lpstr>
      <vt:lpstr>LangGraph</vt:lpstr>
      <vt:lpstr>LangGraph Basics</vt:lpstr>
      <vt:lpstr>LangChain versus LangGraph</vt:lpstr>
      <vt:lpstr>When to Use LangGraph</vt:lpstr>
      <vt:lpstr>LangSmith</vt:lpstr>
      <vt:lpstr>LangGraph Terminology</vt:lpstr>
      <vt:lpstr>LangGraph versus CrewAI</vt:lpstr>
      <vt:lpstr>LangGraph versus CrewAI: Developer’s Perspective</vt:lpstr>
      <vt:lpstr>CrewAI versus LangGraph</vt:lpstr>
      <vt:lpstr>CrewAI versus LangGraph</vt:lpstr>
      <vt:lpstr>LangGraph Terminology</vt:lpstr>
      <vt:lpstr>LangGraph Concept</vt:lpstr>
      <vt:lpstr>Example</vt:lpstr>
      <vt:lpstr>Creating a Graph</vt:lpstr>
      <vt:lpstr>LangGraph Code Example</vt:lpstr>
      <vt:lpstr>LangGraph Code Example</vt:lpstr>
      <vt:lpstr>LangGraph Code Example</vt:lpstr>
      <vt:lpstr>Conditional Edges</vt:lpstr>
      <vt:lpstr>Conditional Edges</vt:lpstr>
      <vt:lpstr>Using LLMs in LangGraph</vt:lpstr>
      <vt:lpstr>LangSmith</vt:lpstr>
      <vt:lpstr>Tool</vt:lpstr>
      <vt:lpstr>Sequence of Execution</vt:lpstr>
      <vt:lpstr>Building a Tool Ourselves</vt:lpstr>
      <vt:lpstr>Enhancing the Tool Code</vt:lpstr>
      <vt:lpstr>More Tooling Syntaxes</vt:lpstr>
      <vt:lpstr>Checkpointing (Adding Memory)</vt:lpstr>
      <vt:lpstr>Run the Previous Example (7_lab7_tool_condition_gradio.py) Again</vt:lpstr>
      <vt:lpstr>Now Let us Add Memory</vt:lpstr>
      <vt:lpstr>Maintaining State in In-Memory Database</vt:lpstr>
      <vt:lpstr>Model Context Protocol (MCP)</vt:lpstr>
      <vt:lpstr>MCP Basics</vt:lpstr>
      <vt:lpstr>MCP Core Components</vt:lpstr>
      <vt:lpstr>Key MCP Concepts</vt:lpstr>
      <vt:lpstr>MCP Hands-on</vt:lpstr>
      <vt:lpstr>MCP Code Explanation – Server</vt:lpstr>
      <vt:lpstr>MCP Code Explanation – Server</vt:lpstr>
      <vt:lpstr>MCP Code Explanation – Client</vt:lpstr>
      <vt:lpstr>MCP Code Explanation – Client Connection Management</vt:lpstr>
      <vt:lpstr>MCP  Protocol  Flow</vt:lpstr>
      <vt:lpstr>Another Code Example</vt:lpstr>
      <vt:lpstr>MCP: Detailed</vt:lpstr>
      <vt:lpstr>What is MCP?</vt:lpstr>
      <vt:lpstr>What is MCP?</vt:lpstr>
      <vt:lpstr>MCP Architecture</vt:lpstr>
      <vt:lpstr>Communication Flow: Phase 1 – Connection Establishment</vt:lpstr>
      <vt:lpstr>Communication Flow: Phase 2 – Resource Access Flow: Client</vt:lpstr>
      <vt:lpstr>Communication Flow: Phase 2 – Resource Access Flow: Server</vt:lpstr>
      <vt:lpstr>Communication Flow: Phase 2 – Tool Execution: Client</vt:lpstr>
      <vt:lpstr>Communication Flow: Phase 2 – Tool Execution: Server</vt:lpstr>
      <vt:lpstr>Multiple Server Architecture</vt:lpstr>
      <vt:lpstr>Using MCP</vt:lpstr>
      <vt:lpstr>Simple MCP Example</vt:lpstr>
      <vt:lpstr>Creating an MCP Server (Code Explanation)</vt:lpstr>
      <vt:lpstr>Creating an MCP Server (Code Explanation)</vt:lpstr>
      <vt:lpstr>Creating an MCP Server (Code Explanation)</vt:lpstr>
      <vt:lpstr>Creating an MCP Server (Code Explanation)</vt:lpstr>
      <vt:lpstr>Creating an MCP Server (Code Explanation)</vt:lpstr>
      <vt:lpstr>Creating an MCP Server (Code Explanation)</vt:lpstr>
      <vt:lpstr>Creating an MCP Server (Code Explanation)</vt:lpstr>
      <vt:lpstr>Creating an MCP Client</vt:lpstr>
      <vt:lpstr>Creating an MCP Client</vt:lpstr>
      <vt:lpstr>Creating an MCP Client</vt:lpstr>
      <vt:lpstr>Creating an MCP Client</vt:lpstr>
      <vt:lpstr>Creating an MCP Client</vt:lpstr>
      <vt:lpstr>Multi Functional MCP Server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Atul Kahate</dc:creator>
  <cp:lastModifiedBy>Atul Kahate</cp:lastModifiedBy>
  <cp:revision>132</cp:revision>
  <dcterms:created xsi:type="dcterms:W3CDTF">2025-07-21T11:47:41Z</dcterms:created>
  <dcterms:modified xsi:type="dcterms:W3CDTF">2025-08-31T13:34:56Z</dcterms:modified>
</cp:coreProperties>
</file>