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99" r:id="rId2"/>
    <p:sldId id="500" r:id="rId3"/>
    <p:sldId id="501" r:id="rId4"/>
    <p:sldId id="584" r:id="rId5"/>
    <p:sldId id="583" r:id="rId6"/>
    <p:sldId id="585" r:id="rId7"/>
    <p:sldId id="586" r:id="rId8"/>
    <p:sldId id="639" r:id="rId9"/>
    <p:sldId id="587" r:id="rId10"/>
    <p:sldId id="588" r:id="rId11"/>
    <p:sldId id="616" r:id="rId12"/>
    <p:sldId id="617" r:id="rId13"/>
    <p:sldId id="620" r:id="rId14"/>
    <p:sldId id="618" r:id="rId15"/>
    <p:sldId id="619" r:id="rId16"/>
    <p:sldId id="621" r:id="rId17"/>
    <p:sldId id="622" r:id="rId18"/>
    <p:sldId id="623" r:id="rId19"/>
    <p:sldId id="624" r:id="rId20"/>
    <p:sldId id="625" r:id="rId21"/>
    <p:sldId id="626" r:id="rId22"/>
    <p:sldId id="627" r:id="rId23"/>
    <p:sldId id="628" r:id="rId24"/>
    <p:sldId id="629" r:id="rId25"/>
    <p:sldId id="631" r:id="rId26"/>
    <p:sldId id="632" r:id="rId27"/>
    <p:sldId id="638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94660"/>
  </p:normalViewPr>
  <p:slideViewPr>
    <p:cSldViewPr snapToGrid="0">
      <p:cViewPr varScale="1">
        <p:scale>
          <a:sx n="91" d="100"/>
          <a:sy n="91" d="100"/>
        </p:scale>
        <p:origin x="79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D69EF-0B1B-060F-AC9F-D29861C2BF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A4C354-6D97-E995-5A8F-7CCC247AA6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7FA8E4-125C-486E-F011-B0D0EC5D0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E25CF-2205-4B7E-888A-928797221513}" type="datetimeFigureOut">
              <a:rPr lang="en-GB" smtClean="0"/>
              <a:t>27/09/2025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81CFBF-3C98-C2EB-2571-1F6E7AB0F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94E6CF-08F1-44FB-910A-CE61FDBC9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37DBB-3081-43EC-A40C-5ABB32BEE5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2587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606C6-E6CA-2E31-4EF7-81093775E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201DCF-D111-5D3A-21E3-D195A269F3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5887D4-572C-F3A3-9BA3-F0DA7A7B9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E25CF-2205-4B7E-888A-928797221513}" type="datetimeFigureOut">
              <a:rPr lang="en-GB" smtClean="0"/>
              <a:t>27/09/2025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829600-55B8-FA95-901F-23EDBA79C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22A431-BFA3-804A-5E13-3187218FE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37DBB-3081-43EC-A40C-5ABB32BEE5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0317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367B27-D741-790D-0707-0692960F7B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FDC3FB-A4A0-BF4D-D00C-50363150E4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144327-A7BB-79BF-955C-EE0B520C2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E25CF-2205-4B7E-888A-928797221513}" type="datetimeFigureOut">
              <a:rPr lang="en-GB" smtClean="0"/>
              <a:t>27/09/2025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9DE916-0474-F490-D5A4-F56C826D8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A6A3D1-07DD-487F-5D40-73992567E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37DBB-3081-43EC-A40C-5ABB32BEE5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0281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FC6A8-33BB-EEA8-6260-F48936401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B33DEC-2504-C020-A928-8E591ED6A2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D4CFA3-369E-6EEE-FDC5-6D0594246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E25CF-2205-4B7E-888A-928797221513}" type="datetimeFigureOut">
              <a:rPr lang="en-GB" smtClean="0"/>
              <a:t>27/09/2025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74C48E-672A-6D38-1AB7-682E64B2D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223A19-1EB2-2CAD-09A4-0B4FCF74D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37DBB-3081-43EC-A40C-5ABB32BEE5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5430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6480D-4C36-1847-C876-1E32FA1F9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2F4E2F-D1BF-DE10-12F4-1FEEFDA225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FF0BB3-8FDE-AFAB-634F-32E8C2DA9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E25CF-2205-4B7E-888A-928797221513}" type="datetimeFigureOut">
              <a:rPr lang="en-GB" smtClean="0"/>
              <a:t>27/09/2025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DE77F9-8614-6CED-4713-FDE87962B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F7870F-EDDF-ACD0-0464-8F9075E3B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37DBB-3081-43EC-A40C-5ABB32BEE5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8175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08C08-D184-459B-F925-D21B23C56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C47C62-75F2-0430-4A50-6FDAD1AA14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436D3E-3FD0-073E-44C9-3963BD6F6A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06EA55-9ECC-F03B-EB15-1532AF3B2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E25CF-2205-4B7E-888A-928797221513}" type="datetimeFigureOut">
              <a:rPr lang="en-GB" smtClean="0"/>
              <a:t>27/09/2025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2EF130-6471-A2B4-2FC5-DE3C49D91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37E11A-425E-9CE0-F74D-983816F46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37DBB-3081-43EC-A40C-5ABB32BEE5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8957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75133-A6A4-1FAE-0BD8-7E4A595BA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6F9FD7-1AB6-ECCE-800D-DB61B75882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6BA5D2-3AF4-1D74-66D2-591AE3F4E2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9FC41B-D093-ED8C-DB6F-8E27162A07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58616A-1918-5602-A825-05B0CBC608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8B5764-FFD8-A38B-4FB0-910EE7F7A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E25CF-2205-4B7E-888A-928797221513}" type="datetimeFigureOut">
              <a:rPr lang="en-GB" smtClean="0"/>
              <a:t>27/09/2025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5C062D-617A-8BCF-31F9-E9469B8C6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35CE26-652A-3218-125C-F58A784CD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37DBB-3081-43EC-A40C-5ABB32BEE5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3722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C781C-34DB-0770-08CB-02463C98B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023B2A-FCFA-FD51-E291-7A18DA2CE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E25CF-2205-4B7E-888A-928797221513}" type="datetimeFigureOut">
              <a:rPr lang="en-GB" smtClean="0"/>
              <a:t>27/09/2025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96BA39-EC1D-2E6E-163B-4AB1819F7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6521BE-10A8-DC6B-80B2-E0BC52EA8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37DBB-3081-43EC-A40C-5ABB32BEE5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7462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A8CBE1-52B9-C5CB-6EFC-A9A130BDB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E25CF-2205-4B7E-888A-928797221513}" type="datetimeFigureOut">
              <a:rPr lang="en-GB" smtClean="0"/>
              <a:t>27/09/2025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6DFC88-7D24-5A62-17CD-507C53E33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DA7475-748E-2D8B-8D1C-F3D5D1A92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37DBB-3081-43EC-A40C-5ABB32BEE5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5720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0B4E2-7599-0BBF-DE4B-71D363A34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29210F-352A-12D3-B442-FB8088756E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2554F5-3599-29D3-75AA-96FF0F810F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B87FC3-B81F-4AB2-09B6-62DB3B4DA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E25CF-2205-4B7E-888A-928797221513}" type="datetimeFigureOut">
              <a:rPr lang="en-GB" smtClean="0"/>
              <a:t>27/09/2025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744AA2-5467-E53F-9EB7-3BE7C51FB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E8D15A-DA88-310E-AF0D-0722AB4D4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37DBB-3081-43EC-A40C-5ABB32BEE5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63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5D59A-66F1-1004-6BA3-88AB6C548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5DEA04-0944-ED23-790A-693994D30B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576985-5379-972F-3088-AC9C794A10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A9D1C4-8E8C-A7DC-828E-941C4375F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E25CF-2205-4B7E-888A-928797221513}" type="datetimeFigureOut">
              <a:rPr lang="en-GB" smtClean="0"/>
              <a:t>27/09/2025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ECCC75-DFCE-A98F-F638-30727956B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83292F-7AEB-EFAB-FE12-DF7AB6373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37DBB-3081-43EC-A40C-5ABB32BEE5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510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2DFA06-2E6F-B751-0A48-282394F46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E3F416-9C57-FF87-F875-9140016E35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8C58B6-0418-9C00-384E-ED890B70B3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6E25CF-2205-4B7E-888A-928797221513}" type="datetimeFigureOut">
              <a:rPr lang="en-GB" smtClean="0"/>
              <a:t>27/09/2025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2EE2C-585A-59F8-9715-2D3DF65A8A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EBE076-EDE4-8D4D-60F4-29D8D25B22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A37DBB-3081-43EC-A40C-5ABB32BEE5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3550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penbnb-org/mcp-server-airbnb" TargetMode="External"/><Relationship Id="rId2" Type="http://schemas.openxmlformats.org/officeDocument/2006/relationships/hyperlink" Target="https://github.com/openbnb-org/mcp-server-Airbnb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openbnb-org/mcp-server-airbnb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api.coingecko.com/api/v3/simple/price?ids=bitcoin&amp;vs_currencies=inr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claude.ai/download" TargetMode="External"/><Relationship Id="rId2" Type="http://schemas.openxmlformats.org/officeDocument/2006/relationships/hyperlink" Target="https://nodejs.org/en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4FB8EFD-5F28-B79E-B7DA-E2A3044E9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6) MCP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A9AF55-3818-E530-A8E6-82D4EF6B4B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Atul Kahate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954967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785B1-A0CD-96E4-335F-DC4F84E67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Claude Desktop - MCP Servers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CD1FEA-EC2F-763D-8457-37657B3935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IN" dirty="0"/>
              <a:t>In the GitHub link of MCP servers, click on </a:t>
            </a:r>
            <a:r>
              <a:rPr lang="en-IN" dirty="0" err="1"/>
              <a:t>AirBnB</a:t>
            </a:r>
            <a:r>
              <a:rPr lang="en-IN" dirty="0"/>
              <a:t> (Link: </a:t>
            </a:r>
            <a:r>
              <a:rPr lang="en-IN" dirty="0">
                <a:hlinkClick r:id="rId2"/>
              </a:rPr>
              <a:t>https://github.com/openbnb-org/mcp-server-Airbnb</a:t>
            </a:r>
            <a:r>
              <a:rPr lang="en-IN" dirty="0"/>
              <a:t>)</a:t>
            </a:r>
          </a:p>
          <a:p>
            <a:r>
              <a:rPr lang="en-IN" dirty="0"/>
              <a:t>Copy the JSON under --ignore-robots-txt</a:t>
            </a:r>
          </a:p>
          <a:p>
            <a:r>
              <a:rPr lang="en-IN" dirty="0"/>
              <a:t>Claude Desktop</a:t>
            </a:r>
          </a:p>
          <a:p>
            <a:pPr lvl="1"/>
            <a:r>
              <a:rPr lang="en-IN" dirty="0"/>
              <a:t>Top left -&gt; File -&gt; Settings -&gt; Developer -&gt; Edit Config</a:t>
            </a:r>
          </a:p>
          <a:p>
            <a:pPr lvl="1"/>
            <a:r>
              <a:rPr lang="en-IN" dirty="0"/>
              <a:t>This will tell us where is the </a:t>
            </a:r>
            <a:r>
              <a:rPr lang="en-IN" dirty="0" err="1"/>
              <a:t>claude_desktop_config</a:t>
            </a:r>
            <a:r>
              <a:rPr lang="en-IN" dirty="0"/>
              <a:t> file on our disk </a:t>
            </a:r>
          </a:p>
          <a:p>
            <a:pPr lvl="1"/>
            <a:r>
              <a:rPr lang="en-IN" dirty="0"/>
              <a:t>Right click -&gt; Open in Notepad -&gt; Paste the JSON copied from </a:t>
            </a:r>
            <a:r>
              <a:rPr lang="en-IN" dirty="0" err="1"/>
              <a:t>AirBnB</a:t>
            </a:r>
            <a:r>
              <a:rPr lang="en-IN" dirty="0"/>
              <a:t> link</a:t>
            </a:r>
          </a:p>
          <a:p>
            <a:pPr lvl="1"/>
            <a:r>
              <a:rPr lang="en-IN" dirty="0"/>
              <a:t>Now whenever Claude Desktop starts, it goes through this file to know about all MCP servers – Currently we just have one, the </a:t>
            </a:r>
            <a:r>
              <a:rPr lang="en-IN" dirty="0" err="1"/>
              <a:t>AirBnB</a:t>
            </a:r>
            <a:r>
              <a:rPr lang="en-IN" dirty="0"/>
              <a:t> one</a:t>
            </a:r>
          </a:p>
          <a:p>
            <a:pPr lvl="1"/>
            <a:r>
              <a:rPr lang="en-IN" dirty="0"/>
              <a:t>To refresh, go to the right bottom of the screen near the clock -&gt; Look for Claude Desktop -&gt; Select -&gt; Quit</a:t>
            </a:r>
          </a:p>
          <a:p>
            <a:pPr lvl="1"/>
            <a:r>
              <a:rPr lang="en-IN" dirty="0"/>
              <a:t>Restart Claude: Windows Start button -&gt; Claude -&gt; Run</a:t>
            </a:r>
          </a:p>
          <a:p>
            <a:pPr lvl="1"/>
            <a:r>
              <a:rPr lang="en-IN" dirty="0"/>
              <a:t>Now below </a:t>
            </a:r>
            <a:r>
              <a:rPr lang="en-IN" i="1" dirty="0"/>
              <a:t>How can I help today?</a:t>
            </a:r>
            <a:r>
              <a:rPr lang="en-IN" dirty="0"/>
              <a:t> -&gt; Next to plus button -&gt; Tools button … We should see </a:t>
            </a:r>
            <a:r>
              <a:rPr lang="en-IN" dirty="0" err="1"/>
              <a:t>AirBnB</a:t>
            </a:r>
            <a:r>
              <a:rPr lang="en-IN" dirty="0"/>
              <a:t> (2 tools)</a:t>
            </a:r>
          </a:p>
          <a:p>
            <a:pPr lvl="1"/>
            <a:r>
              <a:rPr lang="en-IN" dirty="0"/>
              <a:t>Now type </a:t>
            </a:r>
            <a:r>
              <a:rPr lang="en-IN" i="1" dirty="0"/>
              <a:t>find me </a:t>
            </a:r>
            <a:r>
              <a:rPr lang="en-IN" i="1" dirty="0" err="1"/>
              <a:t>airbnbs</a:t>
            </a:r>
            <a:r>
              <a:rPr lang="en-IN" i="1" dirty="0"/>
              <a:t> in </a:t>
            </a:r>
            <a:r>
              <a:rPr lang="en-IN" i="1" dirty="0" err="1"/>
              <a:t>pune</a:t>
            </a:r>
            <a:r>
              <a:rPr lang="en-IN" dirty="0"/>
              <a:t> – It will ask for permission – Grant – See listings</a:t>
            </a:r>
          </a:p>
          <a:p>
            <a:pPr lvl="1"/>
            <a:r>
              <a:rPr lang="en-IN" dirty="0"/>
              <a:t>Now from the </a:t>
            </a:r>
            <a:r>
              <a:rPr lang="en-IN" dirty="0">
                <a:hlinkClick r:id="rId3"/>
              </a:rPr>
              <a:t>https://github.com/openbnb-org/mcp-server-airbnb</a:t>
            </a:r>
            <a:r>
              <a:rPr lang="en-IN" dirty="0"/>
              <a:t> page, we can add more conditions in our search (e.g. </a:t>
            </a:r>
            <a:r>
              <a:rPr lang="en-IN" dirty="0" err="1"/>
              <a:t>checkin</a:t>
            </a:r>
            <a:r>
              <a:rPr lang="en-IN" dirty="0"/>
              <a:t> and checkout dates, etc)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585146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D311B-7601-F990-FF21-4E279D2FF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Creating a Server in MCP</a:t>
            </a:r>
            <a:endParaRPr lang="en-GB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BD4E58-8040-6BC4-9A6E-A7C1581F21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b="1" dirty="0" err="1"/>
              <a:t>uv</a:t>
            </a:r>
            <a:r>
              <a:rPr lang="en-IN" dirty="0"/>
              <a:t>: Very fast Python package and project manager, written in Rust</a:t>
            </a:r>
          </a:p>
          <a:p>
            <a:r>
              <a:rPr lang="en-IN" dirty="0"/>
              <a:t>Alternative to pip + </a:t>
            </a:r>
            <a:r>
              <a:rPr lang="en-IN" dirty="0" err="1"/>
              <a:t>venv</a:t>
            </a:r>
            <a:r>
              <a:rPr lang="en-IN" dirty="0"/>
              <a:t> (Has built-in virtual environment)</a:t>
            </a:r>
          </a:p>
          <a:p>
            <a:r>
              <a:rPr lang="en-IN" dirty="0"/>
              <a:t>Install: Run this in the terminal</a:t>
            </a:r>
          </a:p>
          <a:p>
            <a:r>
              <a:rPr lang="en-US" sz="2000" b="1" dirty="0" err="1"/>
              <a:t>powershell</a:t>
            </a:r>
            <a:r>
              <a:rPr lang="en-US" sz="2000" b="1" dirty="0"/>
              <a:t> -</a:t>
            </a:r>
            <a:r>
              <a:rPr lang="en-US" sz="2000" b="1" dirty="0" err="1"/>
              <a:t>ExecutionPolicy</a:t>
            </a:r>
            <a:r>
              <a:rPr lang="en-US" sz="2000" b="1" dirty="0"/>
              <a:t> </a:t>
            </a:r>
            <a:r>
              <a:rPr lang="en-US" sz="2000" b="1" dirty="0" err="1"/>
              <a:t>ByPass</a:t>
            </a:r>
            <a:r>
              <a:rPr lang="en-US" sz="2000" b="1" dirty="0"/>
              <a:t> -c "</a:t>
            </a:r>
            <a:r>
              <a:rPr lang="en-US" sz="2000" b="1" dirty="0" err="1"/>
              <a:t>irm</a:t>
            </a:r>
            <a:r>
              <a:rPr lang="en-US" sz="2000" b="1" dirty="0"/>
              <a:t> https://astral.sh/uv/install.ps1 | </a:t>
            </a:r>
            <a:r>
              <a:rPr lang="en-US" sz="2000" b="1" dirty="0" err="1"/>
              <a:t>iex</a:t>
            </a:r>
            <a:r>
              <a:rPr lang="en-US" sz="2000" b="1" dirty="0"/>
              <a:t>"</a:t>
            </a:r>
            <a:endParaRPr lang="en-IN" b="1" dirty="0"/>
          </a:p>
          <a:p>
            <a:r>
              <a:rPr lang="en-GB" dirty="0"/>
              <a:t>MCP decided to use </a:t>
            </a:r>
            <a:r>
              <a:rPr lang="en-GB" dirty="0" err="1"/>
              <a:t>uv</a:t>
            </a:r>
            <a:r>
              <a:rPr lang="en-GB" dirty="0"/>
              <a:t> (Instead, can still use pip if we want)</a:t>
            </a:r>
          </a:p>
          <a:p>
            <a:r>
              <a:rPr lang="en-GB" dirty="0"/>
              <a:t>Create a directory:</a:t>
            </a:r>
          </a:p>
          <a:p>
            <a:pPr lvl="1"/>
            <a:r>
              <a:rPr lang="en-GB" dirty="0"/>
              <a:t>C:\code\agenticai&gt;mkdir 6_mcp</a:t>
            </a:r>
          </a:p>
          <a:p>
            <a:pPr lvl="1"/>
            <a:r>
              <a:rPr lang="en-GB" dirty="0"/>
              <a:t>C:\code\agenticai&gt;cd 6_mcp</a:t>
            </a:r>
          </a:p>
          <a:p>
            <a:pPr lvl="1"/>
            <a:r>
              <a:rPr lang="en-GB" dirty="0"/>
              <a:t>C:\code\agenticai\6_mcp&gt;mkdir </a:t>
            </a:r>
            <a:r>
              <a:rPr lang="en-GB" dirty="0" err="1"/>
              <a:t>helloworld</a:t>
            </a:r>
            <a:endParaRPr lang="en-GB" dirty="0"/>
          </a:p>
          <a:p>
            <a:pPr lvl="1"/>
            <a:r>
              <a:rPr lang="en-GB" dirty="0"/>
              <a:t>C:\code\agenticai6_mcp&gt;cd </a:t>
            </a:r>
            <a:r>
              <a:rPr lang="en-GB" dirty="0" err="1"/>
              <a:t>helloworld</a:t>
            </a:r>
            <a:endParaRPr lang="en-GB" dirty="0"/>
          </a:p>
          <a:p>
            <a:pPr lvl="1"/>
            <a:r>
              <a:rPr lang="en-GB" dirty="0"/>
              <a:t>C:\code\agenticai6_mcp\helloworld&gt;uv </a:t>
            </a:r>
            <a:r>
              <a:rPr lang="en-GB" dirty="0" err="1"/>
              <a:t>init</a:t>
            </a:r>
            <a:r>
              <a:rPr lang="en-GB" dirty="0"/>
              <a:t>         … Initialize a </a:t>
            </a:r>
            <a:r>
              <a:rPr lang="en-GB" dirty="0" err="1"/>
              <a:t>uv</a:t>
            </a:r>
            <a:r>
              <a:rPr lang="en-GB" dirty="0"/>
              <a:t> project</a:t>
            </a:r>
          </a:p>
          <a:p>
            <a:pPr lvl="1"/>
            <a:r>
              <a:rPr lang="en-GB" dirty="0"/>
              <a:t>C:\code\agenticai6_mcp\helloworld&gt;uv </a:t>
            </a:r>
            <a:r>
              <a:rPr lang="en-GB" dirty="0" err="1"/>
              <a:t>venv</a:t>
            </a:r>
            <a:r>
              <a:rPr lang="en-GB" dirty="0"/>
              <a:t>      … Create virtual environment</a:t>
            </a:r>
          </a:p>
          <a:p>
            <a:pPr lvl="1"/>
            <a:r>
              <a:rPr lang="en-US" dirty="0"/>
              <a:t>C:\code\agenticai\6_mcp\helloworld&gt; .\.</a:t>
            </a:r>
            <a:r>
              <a:rPr lang="en-US" dirty="0" err="1"/>
              <a:t>venv</a:t>
            </a:r>
            <a:r>
              <a:rPr lang="en-US" dirty="0"/>
              <a:t>\Scripts\activate    … Activate environment</a:t>
            </a:r>
          </a:p>
          <a:p>
            <a:pPr lvl="1"/>
            <a:r>
              <a:rPr lang="en-US" dirty="0"/>
              <a:t>(</a:t>
            </a:r>
            <a:r>
              <a:rPr lang="en-US" dirty="0" err="1"/>
              <a:t>helloworld</a:t>
            </a:r>
            <a:r>
              <a:rPr lang="en-US" dirty="0"/>
              <a:t>) PS C:\code\agenticai\6_mcp\helloworld&gt;uv add </a:t>
            </a:r>
            <a:r>
              <a:rPr lang="en-US" dirty="0" err="1"/>
              <a:t>mcp</a:t>
            </a:r>
            <a:r>
              <a:rPr lang="en-US" dirty="0"/>
              <a:t>[cli]   … Install MCP CLI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01190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1F45C-6EAF-551D-E73D-B9C911FFD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Code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C2D617-FC6F-9650-AFFD-2A68523D0A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Create an MCP server: weather.py in the </a:t>
            </a:r>
            <a:r>
              <a:rPr lang="en-IN" dirty="0" err="1"/>
              <a:t>helloworld</a:t>
            </a:r>
            <a:r>
              <a:rPr lang="en-IN" dirty="0"/>
              <a:t> </a:t>
            </a:r>
            <a:r>
              <a:rPr lang="en-IN" dirty="0" err="1"/>
              <a:t>diretcory</a:t>
            </a:r>
            <a:endParaRPr lang="en-IN" dirty="0"/>
          </a:p>
          <a:p>
            <a:r>
              <a:rPr lang="en-IN" dirty="0"/>
              <a:t>What will happen if we try to run it? </a:t>
            </a:r>
            <a:r>
              <a:rPr lang="en-IN" b="1" dirty="0" err="1"/>
              <a:t>uv</a:t>
            </a:r>
            <a:r>
              <a:rPr lang="en-IN" b="1" dirty="0"/>
              <a:t> run weather.py*</a:t>
            </a:r>
          </a:p>
          <a:p>
            <a:r>
              <a:rPr lang="en-IN" dirty="0"/>
              <a:t>Nothing, since no client has called it</a:t>
            </a:r>
          </a:p>
          <a:p>
            <a:r>
              <a:rPr lang="en-IN" dirty="0"/>
              <a:t>Try </a:t>
            </a:r>
            <a:r>
              <a:rPr lang="en-IN" b="1" dirty="0" err="1"/>
              <a:t>mcp</a:t>
            </a:r>
            <a:r>
              <a:rPr lang="en-IN" b="1" dirty="0"/>
              <a:t>  dev  weather.py</a:t>
            </a:r>
            <a:r>
              <a:rPr lang="en-IN" dirty="0"/>
              <a:t> (CLI tool to run MCP server in dev mode)</a:t>
            </a:r>
          </a:p>
          <a:p>
            <a:r>
              <a:rPr lang="en-IN" dirty="0"/>
              <a:t>It should give a browser link/open a browser</a:t>
            </a:r>
          </a:p>
          <a:p>
            <a:r>
              <a:rPr lang="en-IN" dirty="0"/>
              <a:t>Click Connect – It will connect to our weather MCP server</a:t>
            </a:r>
          </a:p>
          <a:p>
            <a:r>
              <a:rPr lang="en-IN" dirty="0"/>
              <a:t>Click Tools -&gt; List Tools – It should show us the </a:t>
            </a:r>
            <a:r>
              <a:rPr lang="en-IN" dirty="0" err="1"/>
              <a:t>get_weather</a:t>
            </a:r>
            <a:r>
              <a:rPr lang="en-IN" dirty="0"/>
              <a:t> tool</a:t>
            </a:r>
          </a:p>
          <a:p>
            <a:r>
              <a:rPr lang="en-IN" dirty="0"/>
              <a:t>Click on </a:t>
            </a:r>
            <a:r>
              <a:rPr lang="en-IN" dirty="0" err="1"/>
              <a:t>get_weather</a:t>
            </a:r>
            <a:r>
              <a:rPr lang="en-IN" dirty="0"/>
              <a:t> -&gt; Location: Some city name -&gt; Run – We should see Success and the hardcoded reply</a:t>
            </a:r>
          </a:p>
          <a:p>
            <a:endParaRPr lang="en-IN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058089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A8E1E-5B1D-8934-C405-80AEFC3FB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MCP Server Code - weather.py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CD3A11-ADE0-5540-22E7-3790E58B60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from </a:t>
            </a:r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mcp.server.fastmcp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 import </a:t>
            </a:r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FastMCP</a:t>
            </a:r>
            <a:endParaRPr lang="en-US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b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</a:br>
            <a:endParaRPr lang="en-US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mcp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 = </a:t>
            </a:r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FastMCP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("Weather")</a:t>
            </a:r>
          </a:p>
          <a:p>
            <a:b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</a:br>
            <a:endParaRPr lang="en-US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@mcp.tool()</a:t>
            </a:r>
          </a:p>
          <a:p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def </a:t>
            </a:r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get_weather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(location: str) -&gt; str:</a:t>
            </a:r>
          </a:p>
          <a:p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    """</a:t>
            </a:r>
          </a:p>
          <a:p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    Gets the weather given a location</a:t>
            </a:r>
          </a:p>
          <a:p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    </a:t>
            </a:r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Args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:</a:t>
            </a:r>
          </a:p>
          <a:p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        location: location, can be city, country, state, etc.</a:t>
            </a:r>
          </a:p>
          <a:p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    """</a:t>
            </a:r>
          </a:p>
          <a:p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    return "The weather is hot and dry"</a:t>
            </a:r>
          </a:p>
          <a:p>
            <a:b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</a:br>
            <a:endParaRPr lang="en-US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if __name__ == "__main__":</a:t>
            </a:r>
          </a:p>
          <a:p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    </a:t>
            </a:r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mcp.run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()</a:t>
            </a:r>
          </a:p>
          <a:p>
            <a:endParaRPr lang="en-GB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2504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2BF895-7DAB-9338-A16B-41FD1949AF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7B5B2-4CF3-2E1C-D043-90762ED5D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Adding Our Weather MCP Server to Claude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21BFB5-363E-252E-665D-F46E88E235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IN" dirty="0"/>
              <a:t>Claude Desktop: Top left -&gt; File -&gt; Settings -&gt; Developer -&gt; Edit Config</a:t>
            </a:r>
          </a:p>
          <a:p>
            <a:r>
              <a:rPr lang="en-IN" dirty="0"/>
              <a:t>Open the file in Notepad and edit as follows:</a:t>
            </a:r>
          </a:p>
          <a:p>
            <a:r>
              <a:rPr lang="en-IN" dirty="0"/>
              <a:t>{</a:t>
            </a:r>
          </a:p>
          <a:p>
            <a:r>
              <a:rPr lang="en-IN" dirty="0"/>
              <a:t>   "</a:t>
            </a:r>
            <a:r>
              <a:rPr lang="en-IN" dirty="0" err="1"/>
              <a:t>mcpServers</a:t>
            </a:r>
            <a:r>
              <a:rPr lang="en-IN" dirty="0"/>
              <a:t>":{</a:t>
            </a:r>
          </a:p>
          <a:p>
            <a:r>
              <a:rPr lang="en-IN" dirty="0"/>
              <a:t>      "</a:t>
            </a:r>
            <a:r>
              <a:rPr lang="en-IN" dirty="0" err="1"/>
              <a:t>airbnb</a:t>
            </a:r>
            <a:r>
              <a:rPr lang="en-IN" dirty="0"/>
              <a:t>":{</a:t>
            </a:r>
          </a:p>
          <a:p>
            <a:r>
              <a:rPr lang="en-IN" dirty="0"/>
              <a:t>         "command":"</a:t>
            </a:r>
            <a:r>
              <a:rPr lang="en-IN" dirty="0" err="1"/>
              <a:t>npx</a:t>
            </a:r>
            <a:r>
              <a:rPr lang="en-IN" dirty="0"/>
              <a:t>",</a:t>
            </a:r>
          </a:p>
          <a:p>
            <a:r>
              <a:rPr lang="en-IN" dirty="0"/>
              <a:t>         "</a:t>
            </a:r>
            <a:r>
              <a:rPr lang="en-IN" dirty="0" err="1"/>
              <a:t>args</a:t>
            </a:r>
            <a:r>
              <a:rPr lang="en-IN" dirty="0"/>
              <a:t>":[</a:t>
            </a:r>
          </a:p>
          <a:p>
            <a:r>
              <a:rPr lang="en-IN" dirty="0"/>
              <a:t>            "-y",</a:t>
            </a:r>
          </a:p>
          <a:p>
            <a:r>
              <a:rPr lang="en-IN" dirty="0"/>
              <a:t>            "@</a:t>
            </a:r>
            <a:r>
              <a:rPr lang="en-IN" dirty="0" err="1"/>
              <a:t>openbnb</a:t>
            </a:r>
            <a:r>
              <a:rPr lang="en-IN" dirty="0"/>
              <a:t>/</a:t>
            </a:r>
            <a:r>
              <a:rPr lang="en-IN" dirty="0" err="1"/>
              <a:t>mcp</a:t>
            </a:r>
            <a:r>
              <a:rPr lang="en-IN" dirty="0"/>
              <a:t>-server-</a:t>
            </a:r>
            <a:r>
              <a:rPr lang="en-IN" dirty="0" err="1"/>
              <a:t>airbnb</a:t>
            </a:r>
            <a:r>
              <a:rPr lang="en-IN" dirty="0"/>
              <a:t>",</a:t>
            </a:r>
          </a:p>
          <a:p>
            <a:r>
              <a:rPr lang="en-IN" dirty="0"/>
              <a:t>            "--ignore-robots-txt"</a:t>
            </a:r>
          </a:p>
          <a:p>
            <a:r>
              <a:rPr lang="en-IN" dirty="0"/>
              <a:t>         ]</a:t>
            </a:r>
          </a:p>
          <a:p>
            <a:r>
              <a:rPr lang="en-IN" dirty="0"/>
              <a:t>      },</a:t>
            </a:r>
          </a:p>
          <a:p>
            <a:r>
              <a:rPr lang="en-IN" dirty="0"/>
              <a:t>      "weather":{</a:t>
            </a:r>
          </a:p>
          <a:p>
            <a:r>
              <a:rPr lang="en-IN" dirty="0"/>
              <a:t>         "command":"</a:t>
            </a:r>
            <a:r>
              <a:rPr lang="en-IN" dirty="0" err="1"/>
              <a:t>uv</a:t>
            </a:r>
            <a:r>
              <a:rPr lang="en-IN" dirty="0"/>
              <a:t>",</a:t>
            </a:r>
          </a:p>
          <a:p>
            <a:r>
              <a:rPr lang="en-IN" dirty="0"/>
              <a:t>         "</a:t>
            </a:r>
            <a:r>
              <a:rPr lang="en-IN" dirty="0" err="1"/>
              <a:t>args</a:t>
            </a:r>
            <a:r>
              <a:rPr lang="en-IN" dirty="0"/>
              <a:t>":[</a:t>
            </a:r>
          </a:p>
          <a:p>
            <a:r>
              <a:rPr lang="en-IN" dirty="0"/>
              <a:t>            "--directory",</a:t>
            </a:r>
          </a:p>
          <a:p>
            <a:r>
              <a:rPr lang="en-IN" dirty="0"/>
              <a:t>            "C:\\code\\agenticai\\6_mcp\\helloworld",</a:t>
            </a:r>
          </a:p>
          <a:p>
            <a:r>
              <a:rPr lang="en-IN" dirty="0"/>
              <a:t>            "run",</a:t>
            </a:r>
          </a:p>
          <a:p>
            <a:r>
              <a:rPr lang="en-IN" dirty="0"/>
              <a:t>            "weather.py"</a:t>
            </a:r>
          </a:p>
          <a:p>
            <a:r>
              <a:rPr lang="en-IN" dirty="0"/>
              <a:t>         ]</a:t>
            </a:r>
          </a:p>
          <a:p>
            <a:r>
              <a:rPr lang="en-IN" dirty="0"/>
              <a:t>      }</a:t>
            </a:r>
          </a:p>
          <a:p>
            <a:r>
              <a:rPr lang="en-IN" dirty="0"/>
              <a:t>   }</a:t>
            </a:r>
          </a:p>
          <a:p>
            <a:r>
              <a:rPr lang="en-IN" dirty="0"/>
              <a:t>}</a:t>
            </a:r>
          </a:p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AC85F2-5E56-DEF4-3974-2FA061690FCC}"/>
              </a:ext>
            </a:extLst>
          </p:cNvPr>
          <p:cNvSpPr txBox="1"/>
          <p:nvPr/>
        </p:nvSpPr>
        <p:spPr>
          <a:xfrm>
            <a:off x="4592941" y="1825625"/>
            <a:ext cx="5081551" cy="2308324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IN" dirty="0"/>
              <a:t>Close Claude Desktop and restart</a:t>
            </a:r>
          </a:p>
          <a:p>
            <a:endParaRPr lang="en-IN" dirty="0"/>
          </a:p>
          <a:p>
            <a:r>
              <a:rPr lang="en-IN" dirty="0"/>
              <a:t>Check in tools: We should see Weather server</a:t>
            </a:r>
          </a:p>
          <a:p>
            <a:endParaRPr lang="en-IN" dirty="0"/>
          </a:p>
          <a:p>
            <a:r>
              <a:rPr lang="en-IN" dirty="0"/>
              <a:t>Ask a question: </a:t>
            </a:r>
            <a:r>
              <a:rPr lang="en-IN" i="1" dirty="0"/>
              <a:t>How is the weather in Pune today?</a:t>
            </a:r>
            <a:endParaRPr lang="en-IN" dirty="0"/>
          </a:p>
          <a:p>
            <a:endParaRPr lang="en-IN" dirty="0"/>
          </a:p>
          <a:p>
            <a:r>
              <a:rPr lang="en-IN" dirty="0"/>
              <a:t>It should find our weather server and ask us if we want to use it</a:t>
            </a: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DEEE68-4B38-5E9F-83CF-9D0AA32F891D}"/>
              </a:ext>
            </a:extLst>
          </p:cNvPr>
          <p:cNvSpPr txBox="1"/>
          <p:nvPr/>
        </p:nvSpPr>
        <p:spPr>
          <a:xfrm>
            <a:off x="4690663" y="4771457"/>
            <a:ext cx="5081551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dirty="0"/>
              <a:t>Simpler method to do the same thing …</a:t>
            </a:r>
          </a:p>
          <a:p>
            <a:endParaRPr lang="en-IN" dirty="0"/>
          </a:p>
          <a:p>
            <a:r>
              <a:rPr lang="en-IN" dirty="0"/>
              <a:t>In VS Code terminal, type: </a:t>
            </a:r>
            <a:r>
              <a:rPr lang="en-IN" b="1" dirty="0" err="1"/>
              <a:t>mcp</a:t>
            </a:r>
            <a:r>
              <a:rPr lang="en-IN" b="1" dirty="0"/>
              <a:t> install weather.py</a:t>
            </a:r>
            <a:endParaRPr lang="en-IN" dirty="0"/>
          </a:p>
          <a:p>
            <a:endParaRPr lang="en-IN" dirty="0"/>
          </a:p>
          <a:p>
            <a:r>
              <a:rPr lang="en-IN" dirty="0"/>
              <a:t>It will install the weather server in Claude Desktop and modify </a:t>
            </a:r>
            <a:r>
              <a:rPr lang="en-IN" dirty="0" err="1"/>
              <a:t>claude_desktop-config.json</a:t>
            </a:r>
            <a:r>
              <a:rPr lang="en-IN" dirty="0"/>
              <a:t> file</a:t>
            </a:r>
            <a:endParaRPr lang="en-GB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3CFF5EAF-5EAF-0B4E-5786-70C89213D954}"/>
              </a:ext>
            </a:extLst>
          </p:cNvPr>
          <p:cNvSpPr/>
          <p:nvPr/>
        </p:nvSpPr>
        <p:spPr>
          <a:xfrm>
            <a:off x="3678539" y="2436073"/>
            <a:ext cx="732916" cy="355988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94454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81D05-B87A-17DD-6A96-31EBE006E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MCP Client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93F9-51A3-578C-ABA1-F0BEB4FAAC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/>
              <a:t>Create a new directory C:\code\agenticai\6_mcp\client</a:t>
            </a:r>
          </a:p>
          <a:p>
            <a:r>
              <a:rPr lang="en-IN" dirty="0"/>
              <a:t>Deactivate virtual environment: </a:t>
            </a:r>
            <a:r>
              <a:rPr lang="en-US" dirty="0"/>
              <a:t>(</a:t>
            </a:r>
            <a:r>
              <a:rPr lang="en-US" dirty="0" err="1"/>
              <a:t>helloworld</a:t>
            </a:r>
            <a:r>
              <a:rPr lang="en-US" dirty="0"/>
              <a:t>) PS C:\code\agenticai\6_mcp\helloworld&gt; deactivate</a:t>
            </a:r>
          </a:p>
          <a:p>
            <a:r>
              <a:rPr lang="fr-FR" dirty="0"/>
              <a:t>PS C:\code\agenticai\6_mcp&gt; cd ..\client</a:t>
            </a:r>
          </a:p>
          <a:p>
            <a:r>
              <a:rPr lang="fr-FR" dirty="0"/>
              <a:t>PS C:\code\agenticai\6_mcp\client&gt; </a:t>
            </a:r>
            <a:r>
              <a:rPr lang="fr-FR" dirty="0" err="1"/>
              <a:t>uv</a:t>
            </a:r>
            <a:r>
              <a:rPr lang="fr-FR" dirty="0"/>
              <a:t> </a:t>
            </a:r>
            <a:r>
              <a:rPr lang="fr-FR" dirty="0" err="1"/>
              <a:t>venv</a:t>
            </a:r>
            <a:endParaRPr lang="en-IN" dirty="0"/>
          </a:p>
          <a:p>
            <a:r>
              <a:rPr lang="fr-FR" dirty="0"/>
              <a:t>PS C:\code\agenticai\6_mcp\client&gt; </a:t>
            </a:r>
            <a:r>
              <a:rPr lang="fr-FR" dirty="0" err="1"/>
              <a:t>uv</a:t>
            </a:r>
            <a:r>
              <a:rPr lang="fr-FR" dirty="0"/>
              <a:t> init</a:t>
            </a:r>
          </a:p>
          <a:p>
            <a:r>
              <a:rPr lang="fr-FR" dirty="0"/>
              <a:t>PS C:\code\agenticai\6_mcp\client&gt;  .\.</a:t>
            </a:r>
            <a:r>
              <a:rPr lang="fr-FR" dirty="0" err="1"/>
              <a:t>venv</a:t>
            </a:r>
            <a:r>
              <a:rPr lang="fr-FR" dirty="0"/>
              <a:t>\Scripts\</a:t>
            </a:r>
            <a:r>
              <a:rPr lang="fr-FR" dirty="0" err="1"/>
              <a:t>activate</a:t>
            </a:r>
            <a:endParaRPr lang="fr-FR" dirty="0"/>
          </a:p>
          <a:p>
            <a:r>
              <a:rPr lang="fr-FR" dirty="0"/>
              <a:t>(client) PS C:\code\agenticai\6_mcp\client &gt;  </a:t>
            </a:r>
            <a:r>
              <a:rPr lang="fr-FR" dirty="0" err="1"/>
              <a:t>uv</a:t>
            </a:r>
            <a:r>
              <a:rPr lang="fr-FR" dirty="0"/>
              <a:t>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mcp</a:t>
            </a:r>
            <a:r>
              <a:rPr lang="fr-FR" dirty="0"/>
              <a:t>[cli]</a:t>
            </a:r>
          </a:p>
          <a:p>
            <a:r>
              <a:rPr lang="fr-FR" dirty="0"/>
              <a:t>Copy weather.py server file in the </a:t>
            </a:r>
            <a:r>
              <a:rPr lang="en-IN" dirty="0"/>
              <a:t>C:\code\agenticai\6_mcp\client directory</a:t>
            </a:r>
          </a:p>
          <a:p>
            <a:r>
              <a:rPr lang="en-IN" dirty="0"/>
              <a:t>Create client.py* in C:\code\agenticai\6_mcp\client directory</a:t>
            </a:r>
          </a:p>
          <a:p>
            <a:r>
              <a:rPr lang="en-IN" dirty="0"/>
              <a:t>Run: </a:t>
            </a:r>
            <a:r>
              <a:rPr lang="fr-FR" dirty="0"/>
              <a:t>(client) PS C:\code\agenticai\6_mcp\client</a:t>
            </a:r>
            <a:r>
              <a:rPr lang="en-IN" dirty="0"/>
              <a:t>&gt; </a:t>
            </a:r>
            <a:r>
              <a:rPr lang="en-IN" dirty="0" err="1"/>
              <a:t>uv</a:t>
            </a:r>
            <a:r>
              <a:rPr lang="en-IN" dirty="0"/>
              <a:t> run client.py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067731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FBA9F0-9619-5739-F34A-DFA031028A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E7934-536D-B50B-F4A7-117410223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client.py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CF4BC-DDED-762A-1362-4407CF084E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000" dirty="0">
                <a:latin typeface="Cascadia Code" panose="020B0609020000020004" pitchFamily="49" charset="0"/>
                <a:cs typeface="Cascadia Code" panose="020B0609020000020004" pitchFamily="49" charset="0"/>
              </a:rPr>
              <a:t>from </a:t>
            </a:r>
            <a:r>
              <a:rPr lang="en-GB" sz="20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mcp</a:t>
            </a:r>
            <a:r>
              <a:rPr lang="en-GB" sz="2000" dirty="0">
                <a:latin typeface="Cascadia Code" panose="020B0609020000020004" pitchFamily="49" charset="0"/>
                <a:cs typeface="Cascadia Code" panose="020B0609020000020004" pitchFamily="49" charset="0"/>
              </a:rPr>
              <a:t> import </a:t>
            </a:r>
            <a:r>
              <a:rPr lang="en-GB" sz="20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ClientSession</a:t>
            </a:r>
            <a:r>
              <a:rPr lang="en-GB" sz="2000" dirty="0">
                <a:latin typeface="Cascadia Code" panose="020B0609020000020004" pitchFamily="49" charset="0"/>
                <a:cs typeface="Cascadia Code" panose="020B0609020000020004" pitchFamily="49" charset="0"/>
              </a:rPr>
              <a:t>, </a:t>
            </a:r>
            <a:r>
              <a:rPr lang="en-GB" sz="20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StdioServerParameters</a:t>
            </a:r>
            <a:r>
              <a:rPr lang="en-GB" sz="2000" dirty="0">
                <a:latin typeface="Cascadia Code" panose="020B0609020000020004" pitchFamily="49" charset="0"/>
                <a:cs typeface="Cascadia Code" panose="020B0609020000020004" pitchFamily="49" charset="0"/>
              </a:rPr>
              <a:t>, types</a:t>
            </a:r>
          </a:p>
          <a:p>
            <a:r>
              <a:rPr lang="en-GB" sz="2000" dirty="0">
                <a:latin typeface="Cascadia Code" panose="020B0609020000020004" pitchFamily="49" charset="0"/>
                <a:cs typeface="Cascadia Code" panose="020B0609020000020004" pitchFamily="49" charset="0"/>
              </a:rPr>
              <a:t>from </a:t>
            </a:r>
            <a:r>
              <a:rPr lang="en-GB" sz="20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mcp.client.stdio</a:t>
            </a:r>
            <a:r>
              <a:rPr lang="en-GB" sz="2000" dirty="0">
                <a:latin typeface="Cascadia Code" panose="020B0609020000020004" pitchFamily="49" charset="0"/>
                <a:cs typeface="Cascadia Code" panose="020B0609020000020004" pitchFamily="49" charset="0"/>
              </a:rPr>
              <a:t> import </a:t>
            </a:r>
            <a:r>
              <a:rPr lang="en-GB" sz="20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stdio_client</a:t>
            </a:r>
            <a:endParaRPr lang="en-GB" sz="20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GB" sz="2000" dirty="0">
                <a:latin typeface="Cascadia Code" panose="020B0609020000020004" pitchFamily="49" charset="0"/>
                <a:cs typeface="Cascadia Code" panose="020B0609020000020004" pitchFamily="49" charset="0"/>
              </a:rPr>
              <a:t>import </a:t>
            </a:r>
            <a:r>
              <a:rPr lang="en-GB" sz="20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asyncio</a:t>
            </a:r>
            <a:endParaRPr lang="en-GB" sz="20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GB" sz="2000" dirty="0">
                <a:latin typeface="Cascadia Code" panose="020B0609020000020004" pitchFamily="49" charset="0"/>
                <a:cs typeface="Cascadia Code" panose="020B0609020000020004" pitchFamily="49" charset="0"/>
              </a:rPr>
              <a:t>import traceback</a:t>
            </a:r>
          </a:p>
          <a:p>
            <a:br>
              <a:rPr lang="en-GB" sz="2000" dirty="0">
                <a:latin typeface="Cascadia Code" panose="020B0609020000020004" pitchFamily="49" charset="0"/>
                <a:cs typeface="Cascadia Code" panose="020B0609020000020004" pitchFamily="49" charset="0"/>
              </a:rPr>
            </a:br>
            <a:endParaRPr lang="en-GB" sz="20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GB" sz="20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server_params</a:t>
            </a:r>
            <a:r>
              <a:rPr lang="en-GB" sz="2000" dirty="0">
                <a:latin typeface="Cascadia Code" panose="020B0609020000020004" pitchFamily="49" charset="0"/>
                <a:cs typeface="Cascadia Code" panose="020B0609020000020004" pitchFamily="49" charset="0"/>
              </a:rPr>
              <a:t> = </a:t>
            </a:r>
            <a:r>
              <a:rPr lang="en-GB" sz="20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StdioServerParameters</a:t>
            </a:r>
            <a:r>
              <a:rPr lang="en-GB" sz="2000" dirty="0">
                <a:latin typeface="Cascadia Code" panose="020B0609020000020004" pitchFamily="49" charset="0"/>
                <a:cs typeface="Cascadia Code" panose="020B0609020000020004" pitchFamily="49" charset="0"/>
              </a:rPr>
              <a:t>(</a:t>
            </a:r>
          </a:p>
          <a:p>
            <a:r>
              <a:rPr lang="en-GB" sz="2000" dirty="0">
                <a:latin typeface="Cascadia Code" panose="020B0609020000020004" pitchFamily="49" charset="0"/>
                <a:cs typeface="Cascadia Code" panose="020B0609020000020004" pitchFamily="49" charset="0"/>
              </a:rPr>
              <a:t>    command="</a:t>
            </a:r>
            <a:r>
              <a:rPr lang="en-GB" sz="20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uv</a:t>
            </a:r>
            <a:r>
              <a:rPr lang="en-GB" sz="2000" dirty="0">
                <a:latin typeface="Cascadia Code" panose="020B0609020000020004" pitchFamily="49" charset="0"/>
                <a:cs typeface="Cascadia Code" panose="020B0609020000020004" pitchFamily="49" charset="0"/>
              </a:rPr>
              <a:t>",</a:t>
            </a:r>
          </a:p>
          <a:p>
            <a:r>
              <a:rPr lang="en-GB" sz="2000" dirty="0">
                <a:latin typeface="Cascadia Code" panose="020B0609020000020004" pitchFamily="49" charset="0"/>
                <a:cs typeface="Cascadia Code" panose="020B0609020000020004" pitchFamily="49" charset="0"/>
              </a:rPr>
              <a:t>    </a:t>
            </a:r>
            <a:r>
              <a:rPr lang="en-GB" sz="20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args</a:t>
            </a:r>
            <a:r>
              <a:rPr lang="en-GB" sz="2000" dirty="0">
                <a:latin typeface="Cascadia Code" panose="020B0609020000020004" pitchFamily="49" charset="0"/>
                <a:cs typeface="Cascadia Code" panose="020B0609020000020004" pitchFamily="49" charset="0"/>
              </a:rPr>
              <a:t>=["run", "weather.py"],</a:t>
            </a:r>
          </a:p>
          <a:p>
            <a:r>
              <a:rPr lang="en-GB" sz="2000" dirty="0">
                <a:latin typeface="Cascadia Code" panose="020B0609020000020004" pitchFamily="49" charset="0"/>
                <a:cs typeface="Cascadia Code" panose="020B06090200000200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619243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C9548-6CCF-ABA9-0BEE-C49F03FC6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Changing Our MCP Client to Call </a:t>
            </a:r>
            <a:r>
              <a:rPr lang="en-IN" dirty="0" err="1"/>
              <a:t>AirBnB</a:t>
            </a:r>
            <a:r>
              <a:rPr lang="en-IN" dirty="0"/>
              <a:t> MCP Server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21281B-482A-EBF4-B58B-E6D46F7CC0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Go to </a:t>
            </a:r>
            <a:r>
              <a:rPr lang="en-IN" dirty="0">
                <a:hlinkClick r:id="rId2"/>
              </a:rPr>
              <a:t>https://github.com/openbnb-org/mcp-server-airbnb</a:t>
            </a:r>
            <a:endParaRPr lang="en-IN" dirty="0"/>
          </a:p>
          <a:p>
            <a:r>
              <a:rPr lang="en-IN" dirty="0"/>
              <a:t>Look at </a:t>
            </a:r>
            <a:r>
              <a:rPr lang="en-IN" dirty="0" err="1"/>
              <a:t>mcp.json</a:t>
            </a:r>
            <a:endParaRPr lang="en-IN" dirty="0"/>
          </a:p>
          <a:p>
            <a:r>
              <a:rPr lang="en-IN" dirty="0"/>
              <a:t>Change our client.py to have this:</a:t>
            </a:r>
          </a:p>
          <a:p>
            <a:r>
              <a:rPr lang="en-GB" sz="18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server_params</a:t>
            </a:r>
            <a:r>
              <a:rPr lang="en-GB" sz="1800" dirty="0">
                <a:latin typeface="Cascadia Code" panose="020B0609020000020004" pitchFamily="49" charset="0"/>
                <a:cs typeface="Cascadia Code" panose="020B0609020000020004" pitchFamily="49" charset="0"/>
              </a:rPr>
              <a:t> = </a:t>
            </a:r>
            <a:r>
              <a:rPr lang="en-GB" sz="18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StdioServerParameters</a:t>
            </a:r>
            <a:r>
              <a:rPr lang="en-GB" sz="1800" dirty="0">
                <a:latin typeface="Cascadia Code" panose="020B0609020000020004" pitchFamily="49" charset="0"/>
                <a:cs typeface="Cascadia Code" panose="020B0609020000020004" pitchFamily="49" charset="0"/>
              </a:rPr>
              <a:t>(</a:t>
            </a:r>
          </a:p>
          <a:p>
            <a:r>
              <a:rPr lang="en-GB" sz="1800" dirty="0">
                <a:latin typeface="Cascadia Code" panose="020B0609020000020004" pitchFamily="49" charset="0"/>
                <a:cs typeface="Cascadia Code" panose="020B0609020000020004" pitchFamily="49" charset="0"/>
              </a:rPr>
              <a:t>    command="</a:t>
            </a:r>
            <a:r>
              <a:rPr lang="en-GB" sz="18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npx</a:t>
            </a:r>
            <a:r>
              <a:rPr lang="en-GB" sz="1800" dirty="0">
                <a:latin typeface="Cascadia Code" panose="020B0609020000020004" pitchFamily="49" charset="0"/>
                <a:cs typeface="Cascadia Code" panose="020B0609020000020004" pitchFamily="49" charset="0"/>
              </a:rPr>
              <a:t>",</a:t>
            </a:r>
          </a:p>
          <a:p>
            <a:r>
              <a:rPr lang="en-GB" sz="1800" dirty="0">
                <a:latin typeface="Cascadia Code" panose="020B0609020000020004" pitchFamily="49" charset="0"/>
                <a:cs typeface="Cascadia Code" panose="020B0609020000020004" pitchFamily="49" charset="0"/>
              </a:rPr>
              <a:t>    </a:t>
            </a:r>
            <a:r>
              <a:rPr lang="en-GB" sz="18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args</a:t>
            </a:r>
            <a:r>
              <a:rPr lang="en-GB" sz="1800" dirty="0">
                <a:latin typeface="Cascadia Code" panose="020B0609020000020004" pitchFamily="49" charset="0"/>
                <a:cs typeface="Cascadia Code" panose="020B0609020000020004" pitchFamily="49" charset="0"/>
              </a:rPr>
              <a:t>=["-y", "@</a:t>
            </a:r>
            <a:r>
              <a:rPr lang="en-GB" sz="18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openbnb</a:t>
            </a:r>
            <a:r>
              <a:rPr lang="en-GB" sz="1800" dirty="0">
                <a:latin typeface="Cascadia Code" panose="020B0609020000020004" pitchFamily="49" charset="0"/>
                <a:cs typeface="Cascadia Code" panose="020B0609020000020004" pitchFamily="49" charset="0"/>
              </a:rPr>
              <a:t>/</a:t>
            </a:r>
            <a:r>
              <a:rPr lang="en-GB" sz="18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mcp</a:t>
            </a:r>
            <a:r>
              <a:rPr lang="en-GB" sz="1800" dirty="0">
                <a:latin typeface="Cascadia Code" panose="020B0609020000020004" pitchFamily="49" charset="0"/>
                <a:cs typeface="Cascadia Code" panose="020B0609020000020004" pitchFamily="49" charset="0"/>
              </a:rPr>
              <a:t>-server-</a:t>
            </a:r>
            <a:r>
              <a:rPr lang="en-GB" sz="18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airbnb</a:t>
            </a:r>
            <a:r>
              <a:rPr lang="en-GB" sz="1800" dirty="0">
                <a:latin typeface="Cascadia Code" panose="020B0609020000020004" pitchFamily="49" charset="0"/>
                <a:cs typeface="Cascadia Code" panose="020B0609020000020004" pitchFamily="49" charset="0"/>
              </a:rPr>
              <a:t>", "--ignore-robots-txt"],</a:t>
            </a:r>
          </a:p>
          <a:p>
            <a:r>
              <a:rPr lang="en-GB" sz="1800" dirty="0">
                <a:latin typeface="Cascadia Code" panose="020B0609020000020004" pitchFamily="49" charset="0"/>
                <a:cs typeface="Cascadia Code" panose="020B0609020000020004" pitchFamily="49" charset="0"/>
              </a:rPr>
              <a:t>)</a:t>
            </a:r>
          </a:p>
          <a:p>
            <a:r>
              <a:rPr lang="en-IN" dirty="0"/>
              <a:t>Run: </a:t>
            </a:r>
            <a:r>
              <a:rPr lang="fr-FR" dirty="0"/>
              <a:t>(client) PS C:\code\agenticai\6_mcp\client</a:t>
            </a:r>
            <a:r>
              <a:rPr lang="en-IN" dirty="0"/>
              <a:t>&gt; </a:t>
            </a:r>
            <a:r>
              <a:rPr lang="en-IN" dirty="0" err="1"/>
              <a:t>uv</a:t>
            </a:r>
            <a:r>
              <a:rPr lang="en-IN" dirty="0"/>
              <a:t> run client.py</a:t>
            </a:r>
          </a:p>
          <a:p>
            <a:r>
              <a:rPr lang="en-IN" dirty="0"/>
              <a:t>This would install </a:t>
            </a:r>
            <a:r>
              <a:rPr lang="en-IN" dirty="0" err="1"/>
              <a:t>AirBnB</a:t>
            </a:r>
            <a:r>
              <a:rPr lang="en-IN" dirty="0"/>
              <a:t> MCP server and call it through our client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605677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AA7E49-7DB8-BFB1-1EE5-E121A8F468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A6A39-AC00-1DF3-484D-F14890ACC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Calling an </a:t>
            </a:r>
            <a:r>
              <a:rPr lang="en-IN" dirty="0" err="1"/>
              <a:t>AirBnB</a:t>
            </a:r>
            <a:r>
              <a:rPr lang="en-IN" dirty="0"/>
              <a:t> Tool From Our Client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50C46-0ED2-F641-4276-3AD65756B7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Change the call from </a:t>
            </a:r>
            <a:r>
              <a:rPr lang="en-IN" dirty="0" err="1"/>
              <a:t>get_weather</a:t>
            </a:r>
            <a:r>
              <a:rPr lang="en-IN" dirty="0"/>
              <a:t> to </a:t>
            </a:r>
            <a:r>
              <a:rPr lang="en-IN" dirty="0" err="1"/>
              <a:t>airbnb_search</a:t>
            </a:r>
            <a:endParaRPr lang="en-IN" dirty="0"/>
          </a:p>
          <a:p>
            <a:r>
              <a:rPr lang="en-IN" dirty="0"/>
              <a:t>No need to change arguments, because </a:t>
            </a:r>
            <a:r>
              <a:rPr lang="en-IN" dirty="0" err="1"/>
              <a:t>AirBnB</a:t>
            </a:r>
            <a:r>
              <a:rPr lang="en-IN" dirty="0"/>
              <a:t> MCP server has the same argument (See https://github.com/openbnb-org/mcp-server-airbnb)</a:t>
            </a:r>
          </a:p>
          <a:p>
            <a:endParaRPr lang="en-US" sz="16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print("Calling tool...")</a:t>
            </a:r>
          </a:p>
          <a:p>
            <a:pPr marL="0" indent="0">
              <a:buNone/>
            </a:pPr>
            <a:r>
              <a:rPr lang="en-US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result = await </a:t>
            </a:r>
            <a:r>
              <a:rPr lang="en-US" sz="16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session.call_tool</a:t>
            </a:r>
            <a:r>
              <a:rPr lang="en-US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("</a:t>
            </a:r>
            <a:r>
              <a:rPr lang="en-US" sz="1600" b="1" dirty="0" err="1">
                <a:solidFill>
                  <a:srgbClr val="FF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airbnb_search</a:t>
            </a:r>
            <a:r>
              <a:rPr lang="en-US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", arguments={"location": "Mumbai"})</a:t>
            </a:r>
          </a:p>
          <a:p>
            <a:pPr marL="0" indent="0">
              <a:buNone/>
            </a:pPr>
            <a:r>
              <a:rPr lang="en-US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print("Tool result:", result)</a:t>
            </a:r>
            <a:endParaRPr lang="en-US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endParaRPr lang="en-GB" dirty="0"/>
          </a:p>
          <a:p>
            <a:r>
              <a:rPr lang="en-IN" dirty="0"/>
              <a:t>Run: </a:t>
            </a:r>
            <a:r>
              <a:rPr lang="fr-FR" dirty="0"/>
              <a:t>(client) PS C:\code\agenticai\6_mcp\client</a:t>
            </a:r>
            <a:r>
              <a:rPr lang="en-IN" dirty="0"/>
              <a:t>&gt; </a:t>
            </a:r>
            <a:r>
              <a:rPr lang="en-IN" dirty="0" err="1"/>
              <a:t>uv</a:t>
            </a:r>
            <a:r>
              <a:rPr lang="en-IN" dirty="0"/>
              <a:t> run client.py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168709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4866A-7F04-A4BF-82A4-01D0A8863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Accessing Local Files Using MCP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1F0AB8-A1EE-092F-FFC6-F6D00EC8EA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Create a new directory C:\code\agenticai\6_mcp\mcp_local_file</a:t>
            </a:r>
          </a:p>
          <a:p>
            <a:r>
              <a:rPr lang="en-IN" dirty="0"/>
              <a:t>Deactivate virtual environment: </a:t>
            </a:r>
            <a:r>
              <a:rPr lang="en-US" dirty="0"/>
              <a:t>(client) PS C:\code\agenticai\6_mcp\client&gt; deactivate</a:t>
            </a:r>
          </a:p>
          <a:p>
            <a:r>
              <a:rPr lang="fr-FR" dirty="0"/>
              <a:t>PS C:\code\agenticai\6_mcp&gt; cd ..\</a:t>
            </a:r>
            <a:r>
              <a:rPr lang="fr-FR" dirty="0" err="1"/>
              <a:t>mcp_local_file</a:t>
            </a:r>
            <a:endParaRPr lang="fr-FR" dirty="0"/>
          </a:p>
          <a:p>
            <a:r>
              <a:rPr lang="fr-FR" dirty="0"/>
              <a:t>PS C:\code\agenticai\6_mcp\mcp_local_file &gt; </a:t>
            </a:r>
            <a:r>
              <a:rPr lang="fr-FR" dirty="0" err="1"/>
              <a:t>uv</a:t>
            </a:r>
            <a:r>
              <a:rPr lang="fr-FR" dirty="0"/>
              <a:t> </a:t>
            </a:r>
            <a:r>
              <a:rPr lang="fr-FR" dirty="0" err="1"/>
              <a:t>venv</a:t>
            </a:r>
            <a:endParaRPr lang="en-IN" dirty="0"/>
          </a:p>
          <a:p>
            <a:r>
              <a:rPr lang="fr-FR" dirty="0"/>
              <a:t>PS C:\code\agenticai\6_mcp\mcp_local_file &gt; </a:t>
            </a:r>
            <a:r>
              <a:rPr lang="fr-FR" dirty="0" err="1"/>
              <a:t>uv</a:t>
            </a:r>
            <a:r>
              <a:rPr lang="fr-FR" dirty="0"/>
              <a:t> init</a:t>
            </a:r>
          </a:p>
          <a:p>
            <a:r>
              <a:rPr lang="fr-FR" dirty="0"/>
              <a:t>PS C:\code\agenticai\6_mcp\mcp_local_file &gt;  .\.</a:t>
            </a:r>
            <a:r>
              <a:rPr lang="fr-FR" dirty="0" err="1"/>
              <a:t>venv</a:t>
            </a:r>
            <a:r>
              <a:rPr lang="fr-FR" dirty="0"/>
              <a:t>\Scripts\</a:t>
            </a:r>
            <a:r>
              <a:rPr lang="fr-FR" dirty="0" err="1"/>
              <a:t>activate</a:t>
            </a:r>
            <a:endParaRPr lang="fr-FR" dirty="0"/>
          </a:p>
          <a:p>
            <a:r>
              <a:rPr lang="fr-FR" dirty="0"/>
              <a:t>(</a:t>
            </a:r>
            <a:r>
              <a:rPr lang="fr-FR" dirty="0" err="1"/>
              <a:t>mcp_local_file</a:t>
            </a:r>
            <a:r>
              <a:rPr lang="fr-FR" dirty="0"/>
              <a:t>) PS C:\code\agenticai\6_mcp\mcp_local_file&gt;  </a:t>
            </a:r>
            <a:r>
              <a:rPr lang="fr-FR" dirty="0" err="1"/>
              <a:t>uv</a:t>
            </a:r>
            <a:r>
              <a:rPr lang="fr-FR" dirty="0"/>
              <a:t>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mcp</a:t>
            </a:r>
            <a:r>
              <a:rPr lang="fr-FR" dirty="0"/>
              <a:t>[cli]</a:t>
            </a:r>
          </a:p>
          <a:p>
            <a:r>
              <a:rPr lang="fr-FR" dirty="0" err="1"/>
              <a:t>Create</a:t>
            </a:r>
            <a:r>
              <a:rPr lang="fr-FR" dirty="0"/>
              <a:t> *local.py and *notes.txt in the </a:t>
            </a:r>
            <a:r>
              <a:rPr lang="fr-FR" dirty="0" err="1"/>
              <a:t>mcp_local_file</a:t>
            </a:r>
            <a:r>
              <a:rPr lang="fr-FR" dirty="0"/>
              <a:t> directory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80759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8C4A6-9940-313F-9BC6-CB09FB713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MCP?</a:t>
            </a:r>
            <a:endParaRPr lang="en-GB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380D643-1A4B-3B54-C4DE-9D743623A6C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263934"/>
          <a:ext cx="5257800" cy="3474720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613801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b="1" dirty="0"/>
                        <a:t>Problem / Challenge</a:t>
                      </a:r>
                      <a:endParaRPr lang="en-GB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42361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LLMs are great, but lack interactivity with the outside world – Solution: Function/Tool Calling … But …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656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All agent frameworks have different tool calling mechanisms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58400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An agent needs to send emails and develops a tool to call that API, but what if the API changes?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89937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Most function/tool calling was developed for running on servers (e.g., calling APIs), but how can LLMs interact with local machines (e.g., access a local database)?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284488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24B559B-E9B9-5EDE-393D-40C75F65F1C1}"/>
              </a:ext>
            </a:extLst>
          </p:cNvPr>
          <p:cNvSpPr txBox="1"/>
          <p:nvPr/>
        </p:nvSpPr>
        <p:spPr>
          <a:xfrm>
            <a:off x="7350100" y="3155029"/>
            <a:ext cx="3818144" cy="14773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Model Context Protocol (MCP)</a:t>
            </a:r>
          </a:p>
          <a:p>
            <a:endParaRPr lang="en-US" dirty="0"/>
          </a:p>
          <a:p>
            <a:r>
              <a:rPr lang="en-US" dirty="0"/>
              <a:t>A </a:t>
            </a:r>
            <a:r>
              <a:rPr lang="en-US" u="sng" dirty="0"/>
              <a:t>standardized</a:t>
            </a:r>
            <a:r>
              <a:rPr lang="en-US" dirty="0"/>
              <a:t> mechanism (protocol) for AI systems to interact with external systems </a:t>
            </a:r>
            <a:endParaRPr lang="en-GB" dirty="0"/>
          </a:p>
        </p:txBody>
      </p:sp>
      <p:sp>
        <p:nvSpPr>
          <p:cNvPr id="6" name="Arrow: Striped Right 5">
            <a:extLst>
              <a:ext uri="{FF2B5EF4-FFF2-40B4-BE49-F238E27FC236}">
                <a16:creationId xmlns:a16="http://schemas.microsoft.com/office/drawing/2014/main" id="{3A42C280-4656-946E-C36D-54C08E8EF9DE}"/>
              </a:ext>
            </a:extLst>
          </p:cNvPr>
          <p:cNvSpPr/>
          <p:nvPr/>
        </p:nvSpPr>
        <p:spPr>
          <a:xfrm>
            <a:off x="6317038" y="3692501"/>
            <a:ext cx="886480" cy="704995"/>
          </a:xfrm>
          <a:prstGeom prst="striped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90548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8C5E9-A959-B911-4CB5-130EA03EB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local.py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BD1EE-34FD-39F2-0A7E-83C2390016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GB" dirty="0">
                <a:latin typeface="Cascadia Code" panose="020B0609020000020004" pitchFamily="49" charset="0"/>
                <a:cs typeface="Cascadia Code" panose="020B0609020000020004" pitchFamily="49" charset="0"/>
              </a:rPr>
              <a:t>from </a:t>
            </a:r>
            <a:r>
              <a:rPr lang="en-GB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mcp.server.fastmcp</a:t>
            </a:r>
            <a:r>
              <a:rPr lang="en-GB" dirty="0">
                <a:latin typeface="Cascadia Code" panose="020B0609020000020004" pitchFamily="49" charset="0"/>
                <a:cs typeface="Cascadia Code" panose="020B0609020000020004" pitchFamily="49" charset="0"/>
              </a:rPr>
              <a:t> import </a:t>
            </a:r>
            <a:r>
              <a:rPr lang="en-GB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FastMCP</a:t>
            </a:r>
            <a:endParaRPr lang="en-GB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br>
              <a:rPr lang="en-GB" dirty="0">
                <a:latin typeface="Cascadia Code" panose="020B0609020000020004" pitchFamily="49" charset="0"/>
                <a:cs typeface="Cascadia Code" panose="020B0609020000020004" pitchFamily="49" charset="0"/>
              </a:rPr>
            </a:br>
            <a:endParaRPr lang="en-GB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GB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mcp</a:t>
            </a:r>
            <a:r>
              <a:rPr lang="en-GB" dirty="0">
                <a:latin typeface="Cascadia Code" panose="020B0609020000020004" pitchFamily="49" charset="0"/>
                <a:cs typeface="Cascadia Code" panose="020B0609020000020004" pitchFamily="49" charset="0"/>
              </a:rPr>
              <a:t> = </a:t>
            </a:r>
            <a:r>
              <a:rPr lang="en-GB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FastMCP</a:t>
            </a:r>
            <a:r>
              <a:rPr lang="en-GB" dirty="0">
                <a:latin typeface="Cascadia Code" panose="020B0609020000020004" pitchFamily="49" charset="0"/>
                <a:cs typeface="Cascadia Code" panose="020B0609020000020004" pitchFamily="49" charset="0"/>
              </a:rPr>
              <a:t>("</a:t>
            </a:r>
            <a:r>
              <a:rPr lang="en-GB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LocalNotes</a:t>
            </a:r>
            <a:r>
              <a:rPr lang="en-GB" dirty="0">
                <a:latin typeface="Cascadia Code" panose="020B0609020000020004" pitchFamily="49" charset="0"/>
                <a:cs typeface="Cascadia Code" panose="020B0609020000020004" pitchFamily="49" charset="0"/>
              </a:rPr>
              <a:t>")</a:t>
            </a:r>
          </a:p>
          <a:p>
            <a:br>
              <a:rPr lang="en-GB" dirty="0">
                <a:latin typeface="Cascadia Code" panose="020B0609020000020004" pitchFamily="49" charset="0"/>
                <a:cs typeface="Cascadia Code" panose="020B0609020000020004" pitchFamily="49" charset="0"/>
              </a:rPr>
            </a:br>
            <a:endParaRPr lang="en-GB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GB" dirty="0">
                <a:latin typeface="Cascadia Code" panose="020B0609020000020004" pitchFamily="49" charset="0"/>
                <a:cs typeface="Cascadia Code" panose="020B0609020000020004" pitchFamily="49" charset="0"/>
              </a:rPr>
              <a:t>@mcp.tool()</a:t>
            </a:r>
          </a:p>
          <a:p>
            <a:r>
              <a:rPr lang="en-GB" dirty="0">
                <a:latin typeface="Cascadia Code" panose="020B0609020000020004" pitchFamily="49" charset="0"/>
                <a:cs typeface="Cascadia Code" panose="020B0609020000020004" pitchFamily="49" charset="0"/>
              </a:rPr>
              <a:t>def </a:t>
            </a:r>
            <a:r>
              <a:rPr lang="en-GB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add_note_to_file</a:t>
            </a:r>
            <a:r>
              <a:rPr lang="en-GB" dirty="0">
                <a:latin typeface="Cascadia Code" panose="020B0609020000020004" pitchFamily="49" charset="0"/>
                <a:cs typeface="Cascadia Code" panose="020B0609020000020004" pitchFamily="49" charset="0"/>
              </a:rPr>
              <a:t>(content: str) -&gt; str:</a:t>
            </a:r>
          </a:p>
          <a:p>
            <a:r>
              <a:rPr lang="en-GB" dirty="0">
                <a:latin typeface="Cascadia Code" panose="020B0609020000020004" pitchFamily="49" charset="0"/>
                <a:cs typeface="Cascadia Code" panose="020B0609020000020004" pitchFamily="49" charset="0"/>
              </a:rPr>
              <a:t>    """</a:t>
            </a:r>
          </a:p>
          <a:p>
            <a:r>
              <a:rPr lang="en-GB" dirty="0">
                <a:latin typeface="Cascadia Code" panose="020B0609020000020004" pitchFamily="49" charset="0"/>
                <a:cs typeface="Cascadia Code" panose="020B0609020000020004" pitchFamily="49" charset="0"/>
              </a:rPr>
              <a:t>    Appends the given content to the user's local notes.</a:t>
            </a:r>
          </a:p>
          <a:p>
            <a:r>
              <a:rPr lang="en-GB" dirty="0">
                <a:latin typeface="Cascadia Code" panose="020B0609020000020004" pitchFamily="49" charset="0"/>
                <a:cs typeface="Cascadia Code" panose="020B0609020000020004" pitchFamily="49" charset="0"/>
              </a:rPr>
              <a:t>    </a:t>
            </a:r>
            <a:r>
              <a:rPr lang="en-GB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Args</a:t>
            </a:r>
            <a:r>
              <a:rPr lang="en-GB" dirty="0">
                <a:latin typeface="Cascadia Code" panose="020B0609020000020004" pitchFamily="49" charset="0"/>
                <a:cs typeface="Cascadia Code" panose="020B0609020000020004" pitchFamily="49" charset="0"/>
              </a:rPr>
              <a:t>:</a:t>
            </a:r>
          </a:p>
          <a:p>
            <a:r>
              <a:rPr lang="en-GB" dirty="0">
                <a:latin typeface="Cascadia Code" panose="020B0609020000020004" pitchFamily="49" charset="0"/>
                <a:cs typeface="Cascadia Code" panose="020B0609020000020004" pitchFamily="49" charset="0"/>
              </a:rPr>
              <a:t>        content: The text content to append.</a:t>
            </a:r>
          </a:p>
          <a:p>
            <a:r>
              <a:rPr lang="en-GB" dirty="0">
                <a:latin typeface="Cascadia Code" panose="020B0609020000020004" pitchFamily="49" charset="0"/>
                <a:cs typeface="Cascadia Code" panose="020B0609020000020004" pitchFamily="49" charset="0"/>
              </a:rPr>
              <a:t>    """</a:t>
            </a:r>
          </a:p>
          <a:p>
            <a:br>
              <a:rPr lang="en-GB" dirty="0">
                <a:latin typeface="Cascadia Code" panose="020B0609020000020004" pitchFamily="49" charset="0"/>
                <a:cs typeface="Cascadia Code" panose="020B0609020000020004" pitchFamily="49" charset="0"/>
              </a:rPr>
            </a:br>
            <a:endParaRPr lang="en-GB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GB" dirty="0">
                <a:latin typeface="Cascadia Code" panose="020B0609020000020004" pitchFamily="49" charset="0"/>
                <a:cs typeface="Cascadia Code" panose="020B0609020000020004" pitchFamily="49" charset="0"/>
              </a:rPr>
              <a:t>    filename = 'notes.txt'</a:t>
            </a:r>
          </a:p>
          <a:p>
            <a:br>
              <a:rPr lang="en-GB" dirty="0">
                <a:latin typeface="Cascadia Code" panose="020B0609020000020004" pitchFamily="49" charset="0"/>
                <a:cs typeface="Cascadia Code" panose="020B0609020000020004" pitchFamily="49" charset="0"/>
              </a:rPr>
            </a:br>
            <a:endParaRPr lang="en-GB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GB" dirty="0">
                <a:latin typeface="Cascadia Code" panose="020B0609020000020004" pitchFamily="49" charset="0"/>
                <a:cs typeface="Cascadia Code" panose="020B0609020000020004" pitchFamily="49" charset="0"/>
              </a:rPr>
              <a:t>    try:</a:t>
            </a:r>
          </a:p>
          <a:p>
            <a:r>
              <a:rPr lang="en-GB" dirty="0">
                <a:latin typeface="Cascadia Code" panose="020B0609020000020004" pitchFamily="49" charset="0"/>
                <a:cs typeface="Cascadia Code" panose="020B0609020000020004" pitchFamily="49" charset="0"/>
              </a:rPr>
              <a:t>        with open(filename, "a", encoding="utf-8") as f:</a:t>
            </a:r>
          </a:p>
          <a:p>
            <a:r>
              <a:rPr lang="en-GB" dirty="0">
                <a:latin typeface="Cascadia Code" panose="020B0609020000020004" pitchFamily="49" charset="0"/>
                <a:cs typeface="Cascadia Code" panose="020B0609020000020004" pitchFamily="49" charset="0"/>
              </a:rPr>
              <a:t>            </a:t>
            </a:r>
            <a:r>
              <a:rPr lang="en-GB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f.write</a:t>
            </a:r>
            <a:r>
              <a:rPr lang="en-GB" dirty="0">
                <a:latin typeface="Cascadia Code" panose="020B0609020000020004" pitchFamily="49" charset="0"/>
                <a:cs typeface="Cascadia Code" panose="020B0609020000020004" pitchFamily="49" charset="0"/>
              </a:rPr>
              <a:t>(content + "\n")</a:t>
            </a:r>
          </a:p>
          <a:p>
            <a:r>
              <a:rPr lang="en-GB" dirty="0">
                <a:latin typeface="Cascadia Code" panose="020B0609020000020004" pitchFamily="49" charset="0"/>
                <a:cs typeface="Cascadia Code" panose="020B0609020000020004" pitchFamily="49" charset="0"/>
              </a:rPr>
              <a:t>        return </a:t>
            </a:r>
            <a:r>
              <a:rPr lang="en-GB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f"Content</a:t>
            </a:r>
            <a:r>
              <a:rPr lang="en-GB" dirty="0">
                <a:latin typeface="Cascadia Code" panose="020B0609020000020004" pitchFamily="49" charset="0"/>
                <a:cs typeface="Cascadia Code" panose="020B0609020000020004" pitchFamily="49" charset="0"/>
              </a:rPr>
              <a:t> appended to {filename}."</a:t>
            </a:r>
          </a:p>
          <a:p>
            <a:r>
              <a:rPr lang="en-GB" dirty="0">
                <a:latin typeface="Cascadia Code" panose="020B0609020000020004" pitchFamily="49" charset="0"/>
                <a:cs typeface="Cascadia Code" panose="020B0609020000020004" pitchFamily="49" charset="0"/>
              </a:rPr>
              <a:t>    except Exception as e:</a:t>
            </a:r>
          </a:p>
          <a:p>
            <a:r>
              <a:rPr lang="en-GB" dirty="0">
                <a:latin typeface="Cascadia Code" panose="020B0609020000020004" pitchFamily="49" charset="0"/>
                <a:cs typeface="Cascadia Code" panose="020B0609020000020004" pitchFamily="49" charset="0"/>
              </a:rPr>
              <a:t>        return </a:t>
            </a:r>
            <a:r>
              <a:rPr lang="en-GB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f"Error</a:t>
            </a:r>
            <a:r>
              <a:rPr lang="en-GB" dirty="0">
                <a:latin typeface="Cascadia Code" panose="020B0609020000020004" pitchFamily="49" charset="0"/>
                <a:cs typeface="Cascadia Code" panose="020B0609020000020004" pitchFamily="49" charset="0"/>
              </a:rPr>
              <a:t> appending to file {filename}: {e}"</a:t>
            </a:r>
          </a:p>
          <a:p>
            <a:r>
              <a:rPr lang="en-GB" dirty="0">
                <a:latin typeface="Cascadia Code" panose="020B0609020000020004" pitchFamily="49" charset="0"/>
                <a:cs typeface="Cascadia Code" panose="020B0609020000020004" pitchFamily="49" charset="0"/>
              </a:rPr>
              <a:t>    </a:t>
            </a:r>
          </a:p>
          <a:p>
            <a:br>
              <a:rPr lang="en-GB" dirty="0">
                <a:latin typeface="Cascadia Code" panose="020B0609020000020004" pitchFamily="49" charset="0"/>
                <a:cs typeface="Cascadia Code" panose="020B0609020000020004" pitchFamily="49" charset="0"/>
              </a:rPr>
            </a:br>
            <a:endParaRPr lang="en-GB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GB" dirty="0">
                <a:latin typeface="Cascadia Code" panose="020B0609020000020004" pitchFamily="49" charset="0"/>
                <a:cs typeface="Cascadia Code" panose="020B0609020000020004" pitchFamily="49" charset="0"/>
              </a:rPr>
              <a:t>@mcp.tool()</a:t>
            </a:r>
          </a:p>
          <a:p>
            <a:r>
              <a:rPr lang="en-GB" dirty="0">
                <a:latin typeface="Cascadia Code" panose="020B0609020000020004" pitchFamily="49" charset="0"/>
                <a:cs typeface="Cascadia Code" panose="020B0609020000020004" pitchFamily="49" charset="0"/>
              </a:rPr>
              <a:t>def </a:t>
            </a:r>
            <a:r>
              <a:rPr lang="en-GB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read_notes</a:t>
            </a:r>
            <a:r>
              <a:rPr lang="en-GB" dirty="0">
                <a:latin typeface="Cascadia Code" panose="020B0609020000020004" pitchFamily="49" charset="0"/>
                <a:cs typeface="Cascadia Code" panose="020B0609020000020004" pitchFamily="49" charset="0"/>
              </a:rPr>
              <a:t>() -&gt; str:</a:t>
            </a:r>
          </a:p>
          <a:p>
            <a:r>
              <a:rPr lang="en-GB" dirty="0">
                <a:latin typeface="Cascadia Code" panose="020B0609020000020004" pitchFamily="49" charset="0"/>
                <a:cs typeface="Cascadia Code" panose="020B0609020000020004" pitchFamily="49" charset="0"/>
              </a:rPr>
              <a:t>    """</a:t>
            </a:r>
          </a:p>
          <a:p>
            <a:r>
              <a:rPr lang="en-GB" dirty="0">
                <a:latin typeface="Cascadia Code" panose="020B0609020000020004" pitchFamily="49" charset="0"/>
                <a:cs typeface="Cascadia Code" panose="020B0609020000020004" pitchFamily="49" charset="0"/>
              </a:rPr>
              <a:t>    Reads and returns the contents of the user's local notes.</a:t>
            </a:r>
          </a:p>
          <a:p>
            <a:r>
              <a:rPr lang="en-GB" dirty="0">
                <a:latin typeface="Cascadia Code" panose="020B0609020000020004" pitchFamily="49" charset="0"/>
                <a:cs typeface="Cascadia Code" panose="020B0609020000020004" pitchFamily="49" charset="0"/>
              </a:rPr>
              <a:t>    """</a:t>
            </a:r>
          </a:p>
          <a:p>
            <a:r>
              <a:rPr lang="en-GB" dirty="0">
                <a:latin typeface="Cascadia Code" panose="020B0609020000020004" pitchFamily="49" charset="0"/>
                <a:cs typeface="Cascadia Code" panose="020B0609020000020004" pitchFamily="49" charset="0"/>
              </a:rPr>
              <a:t>    filename = 'notes.txt'</a:t>
            </a:r>
          </a:p>
          <a:p>
            <a:br>
              <a:rPr lang="en-GB" dirty="0">
                <a:latin typeface="Cascadia Code" panose="020B0609020000020004" pitchFamily="49" charset="0"/>
                <a:cs typeface="Cascadia Code" panose="020B0609020000020004" pitchFamily="49" charset="0"/>
              </a:rPr>
            </a:br>
            <a:endParaRPr lang="en-GB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GB" dirty="0">
                <a:latin typeface="Cascadia Code" panose="020B0609020000020004" pitchFamily="49" charset="0"/>
                <a:cs typeface="Cascadia Code" panose="020B0609020000020004" pitchFamily="49" charset="0"/>
              </a:rPr>
              <a:t>    try:</a:t>
            </a:r>
          </a:p>
          <a:p>
            <a:r>
              <a:rPr lang="en-GB" dirty="0">
                <a:latin typeface="Cascadia Code" panose="020B0609020000020004" pitchFamily="49" charset="0"/>
                <a:cs typeface="Cascadia Code" panose="020B0609020000020004" pitchFamily="49" charset="0"/>
              </a:rPr>
              <a:t>        with open(filename, "r", encoding="utf-8") as f:</a:t>
            </a:r>
          </a:p>
          <a:p>
            <a:r>
              <a:rPr lang="en-GB" dirty="0">
                <a:latin typeface="Cascadia Code" panose="020B0609020000020004" pitchFamily="49" charset="0"/>
                <a:cs typeface="Cascadia Code" panose="020B0609020000020004" pitchFamily="49" charset="0"/>
              </a:rPr>
              <a:t>            notes = </a:t>
            </a:r>
            <a:r>
              <a:rPr lang="en-GB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f.read</a:t>
            </a:r>
            <a:r>
              <a:rPr lang="en-GB" dirty="0">
                <a:latin typeface="Cascadia Code" panose="020B0609020000020004" pitchFamily="49" charset="0"/>
                <a:cs typeface="Cascadia Code" panose="020B0609020000020004" pitchFamily="49" charset="0"/>
              </a:rPr>
              <a:t>()</a:t>
            </a:r>
          </a:p>
          <a:p>
            <a:r>
              <a:rPr lang="en-GB" dirty="0">
                <a:latin typeface="Cascadia Code" panose="020B0609020000020004" pitchFamily="49" charset="0"/>
                <a:cs typeface="Cascadia Code" panose="020B0609020000020004" pitchFamily="49" charset="0"/>
              </a:rPr>
              <a:t>        return notes if notes else "No notes found."</a:t>
            </a:r>
          </a:p>
          <a:p>
            <a:r>
              <a:rPr lang="en-GB" dirty="0">
                <a:latin typeface="Cascadia Code" panose="020B0609020000020004" pitchFamily="49" charset="0"/>
                <a:cs typeface="Cascadia Code" panose="020B0609020000020004" pitchFamily="49" charset="0"/>
              </a:rPr>
              <a:t>    except </a:t>
            </a:r>
            <a:r>
              <a:rPr lang="en-GB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FileNotFoundError</a:t>
            </a:r>
            <a:r>
              <a:rPr lang="en-GB" dirty="0">
                <a:latin typeface="Cascadia Code" panose="020B0609020000020004" pitchFamily="49" charset="0"/>
                <a:cs typeface="Cascadia Code" panose="020B0609020000020004" pitchFamily="49" charset="0"/>
              </a:rPr>
              <a:t>:</a:t>
            </a:r>
          </a:p>
          <a:p>
            <a:r>
              <a:rPr lang="en-GB" dirty="0">
                <a:latin typeface="Cascadia Code" panose="020B0609020000020004" pitchFamily="49" charset="0"/>
                <a:cs typeface="Cascadia Code" panose="020B0609020000020004" pitchFamily="49" charset="0"/>
              </a:rPr>
              <a:t>        return "No notes file found."</a:t>
            </a:r>
          </a:p>
          <a:p>
            <a:r>
              <a:rPr lang="en-GB" dirty="0">
                <a:latin typeface="Cascadia Code" panose="020B0609020000020004" pitchFamily="49" charset="0"/>
                <a:cs typeface="Cascadia Code" panose="020B0609020000020004" pitchFamily="49" charset="0"/>
              </a:rPr>
              <a:t>    except Exception as e:</a:t>
            </a:r>
          </a:p>
          <a:p>
            <a:r>
              <a:rPr lang="en-GB" dirty="0">
                <a:latin typeface="Cascadia Code" panose="020B0609020000020004" pitchFamily="49" charset="0"/>
                <a:cs typeface="Cascadia Code" panose="020B0609020000020004" pitchFamily="49" charset="0"/>
              </a:rPr>
              <a:t>        return </a:t>
            </a:r>
            <a:r>
              <a:rPr lang="en-GB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f"Error</a:t>
            </a:r>
            <a:r>
              <a:rPr lang="en-GB" dirty="0">
                <a:latin typeface="Cascadia Code" panose="020B0609020000020004" pitchFamily="49" charset="0"/>
                <a:cs typeface="Cascadia Code" panose="020B0609020000020004" pitchFamily="49" charset="0"/>
              </a:rPr>
              <a:t> reading file {filename}: {e}"</a:t>
            </a:r>
          </a:p>
          <a:p>
            <a:r>
              <a:rPr lang="en-GB" dirty="0">
                <a:latin typeface="Cascadia Code" panose="020B0609020000020004" pitchFamily="49" charset="0"/>
                <a:cs typeface="Cascadia Code" panose="020B0609020000020004" pitchFamily="49" charset="0"/>
              </a:rPr>
              <a:t>    </a:t>
            </a:r>
          </a:p>
          <a:p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if __name__ == "__main__":</a:t>
            </a:r>
          </a:p>
          <a:p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    </a:t>
            </a:r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mcp.run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()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524841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EF250-CA71-D55F-FC31-1C30CB649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notes.txt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C9ADD3-530A-349C-C6C6-112D6E3360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really like learning new technologies.</a:t>
            </a:r>
          </a:p>
          <a:p>
            <a:r>
              <a:rPr lang="en-US" dirty="0"/>
              <a:t>My </a:t>
            </a:r>
            <a:r>
              <a:rPr lang="en-US" dirty="0" err="1"/>
              <a:t>favourite</a:t>
            </a:r>
            <a:r>
              <a:rPr lang="en-US" dirty="0"/>
              <a:t> technology author is Andrew Tanenbaum.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255956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D4ED2-B1BB-91C6-3F01-81F7C5E97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Testing the Local File MCP Server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6040E9-5F02-7BCD-FF66-E143B54465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pt-BR" dirty="0"/>
              <a:t>(mcp_local_file) PS C:\code\agenticai\6_mcp\mcp_local_file&gt; </a:t>
            </a:r>
            <a:r>
              <a:rPr lang="en-IN" dirty="0" err="1"/>
              <a:t>mcp</a:t>
            </a:r>
            <a:r>
              <a:rPr lang="en-IN" dirty="0"/>
              <a:t> dev local.py</a:t>
            </a:r>
          </a:p>
          <a:p>
            <a:r>
              <a:rPr lang="en-IN" dirty="0"/>
              <a:t>In the browser, Connect</a:t>
            </a:r>
          </a:p>
          <a:p>
            <a:r>
              <a:rPr lang="en-IN" dirty="0"/>
              <a:t>Tools -&gt; List Tools -&gt; </a:t>
            </a:r>
            <a:r>
              <a:rPr lang="en-IN" dirty="0" err="1"/>
              <a:t>add_note_to_file</a:t>
            </a:r>
            <a:r>
              <a:rPr lang="en-IN" dirty="0"/>
              <a:t> -&gt; content -&gt; MCP is amazing! -&gt; Run Tool -&gt; Scroll down to see result</a:t>
            </a:r>
          </a:p>
          <a:p>
            <a:r>
              <a:rPr lang="en-IN" dirty="0"/>
              <a:t>Tools -&gt; List Tools -&gt; </a:t>
            </a:r>
            <a:r>
              <a:rPr lang="en-IN" dirty="0" err="1"/>
              <a:t>read_notes</a:t>
            </a:r>
            <a:r>
              <a:rPr lang="en-IN" dirty="0"/>
              <a:t> -&gt; Run Tool -&gt; Scroll down to see results</a:t>
            </a:r>
          </a:p>
          <a:p>
            <a:r>
              <a:rPr lang="en-IN" dirty="0"/>
              <a:t>If testing is fine, install the tool so that Claude Desktop can use it: </a:t>
            </a:r>
            <a:r>
              <a:rPr lang="pt-BR" dirty="0"/>
              <a:t>(mcp_local_file) PS C:\code\agenticai\6_mcp\mcp_local_file&gt; </a:t>
            </a:r>
            <a:r>
              <a:rPr lang="en-IN" dirty="0" err="1"/>
              <a:t>mcp</a:t>
            </a:r>
            <a:r>
              <a:rPr lang="en-IN" dirty="0"/>
              <a:t> install local.py</a:t>
            </a:r>
          </a:p>
          <a:p>
            <a:r>
              <a:rPr lang="en-IN" dirty="0"/>
              <a:t>Open Claude and say ‘Read my local notes and tell me who is my favourite author’</a:t>
            </a:r>
          </a:p>
          <a:p>
            <a:r>
              <a:rPr lang="en-IN" dirty="0"/>
              <a:t>Then say ‘Hi Claude, Who are the top 5 tennis players in the world?’</a:t>
            </a:r>
          </a:p>
          <a:p>
            <a:r>
              <a:rPr lang="en-IN" dirty="0"/>
              <a:t>Then say ‘Add this information to my notes’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621182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01F4D-C77A-942C-3960-6E3DE9FF5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Using MCP Servers to Make API Calls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C0A516-B949-2CB1-607C-46171B0FE8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IN" dirty="0"/>
              <a:t>Open a browser and type </a:t>
            </a:r>
            <a:r>
              <a:rPr lang="en-IN" dirty="0">
                <a:hlinkClick r:id="rId2"/>
              </a:rPr>
              <a:t>https://api.coingecko.com/api/v3/simple/price?ids=bitcoin&amp;vs_currencies=inr</a:t>
            </a:r>
            <a:endParaRPr lang="en-IN" dirty="0"/>
          </a:p>
          <a:p>
            <a:pPr lvl="1"/>
            <a:r>
              <a:rPr lang="en-IN" dirty="0"/>
              <a:t>It should give the bitcoin price in INR</a:t>
            </a:r>
          </a:p>
          <a:p>
            <a:r>
              <a:rPr lang="en-IN" dirty="0"/>
              <a:t>We will call this API from our MCP server</a:t>
            </a:r>
          </a:p>
          <a:p>
            <a:r>
              <a:rPr lang="en-IN" dirty="0"/>
              <a:t>Create directory C:\code\agenticai\6_mcp\cryptoapi</a:t>
            </a:r>
          </a:p>
          <a:p>
            <a:r>
              <a:rPr lang="en-GB" dirty="0"/>
              <a:t>PS C:\code\agenticai\6_mcp\cryptoapi&gt; </a:t>
            </a:r>
            <a:r>
              <a:rPr lang="en-GB" dirty="0" err="1"/>
              <a:t>uv</a:t>
            </a:r>
            <a:r>
              <a:rPr lang="en-GB" dirty="0"/>
              <a:t> </a:t>
            </a:r>
            <a:r>
              <a:rPr lang="en-GB" dirty="0" err="1"/>
              <a:t>venv</a:t>
            </a:r>
            <a:endParaRPr lang="en-GB" dirty="0"/>
          </a:p>
          <a:p>
            <a:r>
              <a:rPr lang="en-GB" dirty="0"/>
              <a:t>PS C:\code\agenticai\6_mcp\cryptoapi&gt; </a:t>
            </a:r>
            <a:r>
              <a:rPr lang="en-GB" dirty="0" err="1"/>
              <a:t>uv</a:t>
            </a:r>
            <a:r>
              <a:rPr lang="en-GB" dirty="0"/>
              <a:t> </a:t>
            </a:r>
            <a:r>
              <a:rPr lang="en-GB" dirty="0" err="1"/>
              <a:t>init</a:t>
            </a:r>
            <a:endParaRPr lang="en-GB" dirty="0"/>
          </a:p>
          <a:p>
            <a:r>
              <a:rPr lang="en-GB" dirty="0"/>
              <a:t>PS C:\code\agenticai\6_mcp\cryptoapi&gt; .\.</a:t>
            </a:r>
            <a:r>
              <a:rPr lang="en-GB" dirty="0" err="1"/>
              <a:t>venv</a:t>
            </a:r>
            <a:r>
              <a:rPr lang="en-GB" dirty="0"/>
              <a:t>\Scripts\activate</a:t>
            </a:r>
          </a:p>
          <a:p>
            <a:r>
              <a:rPr lang="en-GB" dirty="0"/>
              <a:t>(</a:t>
            </a:r>
            <a:r>
              <a:rPr lang="en-GB" dirty="0" err="1"/>
              <a:t>cryptoapi</a:t>
            </a:r>
            <a:r>
              <a:rPr lang="en-GB" dirty="0"/>
              <a:t>) PS C:\code\agenticai\6_mcp\cryptoapi&gt; </a:t>
            </a:r>
            <a:r>
              <a:rPr lang="en-GB" dirty="0" err="1"/>
              <a:t>uv</a:t>
            </a:r>
            <a:r>
              <a:rPr lang="en-GB" dirty="0"/>
              <a:t> add </a:t>
            </a:r>
            <a:r>
              <a:rPr lang="en-GB" dirty="0" err="1"/>
              <a:t>mcp</a:t>
            </a:r>
            <a:r>
              <a:rPr lang="en-GB" dirty="0"/>
              <a:t>[cli]</a:t>
            </a:r>
          </a:p>
          <a:p>
            <a:r>
              <a:rPr lang="en-GB" dirty="0"/>
              <a:t>(</a:t>
            </a:r>
            <a:r>
              <a:rPr lang="en-GB" dirty="0" err="1"/>
              <a:t>cryptoapi</a:t>
            </a:r>
            <a:r>
              <a:rPr lang="en-GB" dirty="0"/>
              <a:t>) PS C:\code\agenticai\6_mcp\cryptoapi&gt; </a:t>
            </a:r>
            <a:r>
              <a:rPr lang="en-GB" dirty="0" err="1"/>
              <a:t>uv</a:t>
            </a:r>
            <a:r>
              <a:rPr lang="en-GB" dirty="0"/>
              <a:t> add requests</a:t>
            </a:r>
          </a:p>
          <a:p>
            <a:r>
              <a:rPr lang="en-GB" dirty="0"/>
              <a:t>(</a:t>
            </a:r>
            <a:r>
              <a:rPr lang="en-GB" dirty="0" err="1"/>
              <a:t>cryptoapi</a:t>
            </a:r>
            <a:r>
              <a:rPr lang="en-GB" dirty="0"/>
              <a:t>) PS C:\code\agenticai\6_mcp\cryptoapi&gt; </a:t>
            </a:r>
            <a:r>
              <a:rPr lang="en-GB" dirty="0" err="1"/>
              <a:t>mcp</a:t>
            </a:r>
            <a:r>
              <a:rPr lang="en-GB" dirty="0"/>
              <a:t> dev crypto</a:t>
            </a:r>
            <a:r>
              <a:rPr lang="en-GB"/>
              <a:t>.py*</a:t>
            </a:r>
            <a:endParaRPr lang="en-GB" dirty="0"/>
          </a:p>
          <a:p>
            <a:r>
              <a:rPr lang="en-GB" dirty="0"/>
              <a:t>In the browser, enable the server, select Tools, click on </a:t>
            </a:r>
            <a:r>
              <a:rPr lang="en-GB" dirty="0" err="1"/>
              <a:t>get_cryptocurrency_price</a:t>
            </a:r>
            <a:r>
              <a:rPr lang="en-GB" dirty="0"/>
              <a:t> function, enter crypto parameter value as </a:t>
            </a:r>
            <a:r>
              <a:rPr lang="en-GB" dirty="0" err="1"/>
              <a:t>bitoin</a:t>
            </a:r>
            <a:r>
              <a:rPr lang="en-GB" dirty="0"/>
              <a:t> -&gt; Run tool -&gt; Scroll down to see status</a:t>
            </a:r>
          </a:p>
          <a:p>
            <a:r>
              <a:rPr lang="en-GB" dirty="0"/>
              <a:t>(</a:t>
            </a:r>
            <a:r>
              <a:rPr lang="en-GB" dirty="0" err="1"/>
              <a:t>cryptoapi</a:t>
            </a:r>
            <a:r>
              <a:rPr lang="en-GB" dirty="0"/>
              <a:t>) PS C:\code\agenticai\6_mcp\cryptoapi&gt; </a:t>
            </a:r>
            <a:r>
              <a:rPr lang="en-GB" dirty="0" err="1"/>
              <a:t>mcp</a:t>
            </a:r>
            <a:r>
              <a:rPr lang="en-GB" dirty="0"/>
              <a:t> install crypto.py</a:t>
            </a:r>
          </a:p>
          <a:p>
            <a:r>
              <a:rPr lang="en-GB" dirty="0"/>
              <a:t>Open Claude and type ‘What is the price of Ethereum?’</a:t>
            </a:r>
          </a:p>
          <a:p>
            <a:r>
              <a:rPr lang="en-GB" dirty="0"/>
              <a:t>Next ask: ‘Which is priced higher? Ethereum or Litecoin?’ – Will make two calls to the API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127719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55EFA-A268-AAB1-6526-94A70B8FB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crypto.py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35F5F1-EC90-F8D5-55A9-F57F9371F2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GB" dirty="0"/>
              <a:t>from </a:t>
            </a:r>
            <a:r>
              <a:rPr lang="en-GB" dirty="0" err="1"/>
              <a:t>mcp.server.fastmcp</a:t>
            </a:r>
            <a:r>
              <a:rPr lang="en-GB" dirty="0"/>
              <a:t> import </a:t>
            </a:r>
            <a:r>
              <a:rPr lang="en-GB" dirty="0" err="1"/>
              <a:t>FastMCP</a:t>
            </a:r>
            <a:endParaRPr lang="en-GB" dirty="0"/>
          </a:p>
          <a:p>
            <a:r>
              <a:rPr lang="en-GB" dirty="0"/>
              <a:t>import requests</a:t>
            </a:r>
          </a:p>
          <a:p>
            <a:br>
              <a:rPr lang="en-GB" dirty="0"/>
            </a:br>
            <a:endParaRPr lang="en-GB" dirty="0"/>
          </a:p>
          <a:p>
            <a:r>
              <a:rPr lang="en-GB" dirty="0" err="1"/>
              <a:t>mcp</a:t>
            </a:r>
            <a:r>
              <a:rPr lang="en-GB" dirty="0"/>
              <a:t> = </a:t>
            </a:r>
            <a:r>
              <a:rPr lang="en-GB" dirty="0" err="1"/>
              <a:t>FastMCP</a:t>
            </a:r>
            <a:r>
              <a:rPr lang="en-GB" dirty="0"/>
              <a:t>("Crypto")</a:t>
            </a:r>
          </a:p>
          <a:p>
            <a:br>
              <a:rPr lang="en-GB" dirty="0"/>
            </a:br>
            <a:endParaRPr lang="en-GB" dirty="0"/>
          </a:p>
          <a:p>
            <a:r>
              <a:rPr lang="en-GB" dirty="0"/>
              <a:t>@mcp.tool()</a:t>
            </a:r>
          </a:p>
          <a:p>
            <a:r>
              <a:rPr lang="en-GB" dirty="0"/>
              <a:t>def </a:t>
            </a:r>
            <a:r>
              <a:rPr lang="en-GB" dirty="0" err="1"/>
              <a:t>get_cryptocurrency_price</a:t>
            </a:r>
            <a:r>
              <a:rPr lang="en-GB" dirty="0"/>
              <a:t>(crypto: str) -&gt; str:</a:t>
            </a:r>
          </a:p>
          <a:p>
            <a:r>
              <a:rPr lang="en-GB" dirty="0"/>
              <a:t>    """</a:t>
            </a:r>
          </a:p>
          <a:p>
            <a:r>
              <a:rPr lang="en-GB" dirty="0"/>
              <a:t>    Gets the price of a cryptocurrency.</a:t>
            </a:r>
          </a:p>
          <a:p>
            <a:r>
              <a:rPr lang="en-GB" dirty="0"/>
              <a:t>    </a:t>
            </a:r>
            <a:r>
              <a:rPr lang="en-GB" dirty="0" err="1"/>
              <a:t>Args</a:t>
            </a:r>
            <a:r>
              <a:rPr lang="en-GB" dirty="0"/>
              <a:t>:</a:t>
            </a:r>
          </a:p>
          <a:p>
            <a:r>
              <a:rPr lang="en-GB" dirty="0"/>
              <a:t>        crypto: symbol of the cryptocurrency (e.g., 'bitcoin', '</a:t>
            </a:r>
            <a:r>
              <a:rPr lang="en-GB" dirty="0" err="1"/>
              <a:t>ethereum</a:t>
            </a:r>
            <a:r>
              <a:rPr lang="en-GB" dirty="0"/>
              <a:t>').</a:t>
            </a:r>
          </a:p>
          <a:p>
            <a:r>
              <a:rPr lang="en-GB" dirty="0"/>
              <a:t>    """</a:t>
            </a:r>
          </a:p>
          <a:p>
            <a:r>
              <a:rPr lang="en-GB" dirty="0"/>
              <a:t>    try:</a:t>
            </a:r>
          </a:p>
          <a:p>
            <a:r>
              <a:rPr lang="en-GB" dirty="0"/>
              <a:t>        # Use </a:t>
            </a:r>
            <a:r>
              <a:rPr lang="en-GB" dirty="0" err="1"/>
              <a:t>CoinGecko</a:t>
            </a:r>
            <a:r>
              <a:rPr lang="en-GB" dirty="0"/>
              <a:t> API to fetch current price in USD</a:t>
            </a:r>
          </a:p>
          <a:p>
            <a:r>
              <a:rPr lang="en-GB" dirty="0"/>
              <a:t>        </a:t>
            </a:r>
            <a:r>
              <a:rPr lang="en-GB" dirty="0" err="1"/>
              <a:t>url</a:t>
            </a:r>
            <a:r>
              <a:rPr lang="en-GB" dirty="0"/>
              <a:t> = </a:t>
            </a:r>
            <a:r>
              <a:rPr lang="en-GB" dirty="0" err="1"/>
              <a:t>f"https</a:t>
            </a:r>
            <a:r>
              <a:rPr lang="en-GB" dirty="0"/>
              <a:t>://api.coingecko.com/</a:t>
            </a:r>
            <a:r>
              <a:rPr lang="en-GB" dirty="0" err="1"/>
              <a:t>api</a:t>
            </a:r>
            <a:r>
              <a:rPr lang="en-GB" dirty="0"/>
              <a:t>/v3/simple/price"</a:t>
            </a:r>
          </a:p>
          <a:p>
            <a:r>
              <a:rPr lang="en-GB" dirty="0"/>
              <a:t>        params = {"ids": </a:t>
            </a:r>
            <a:r>
              <a:rPr lang="en-GB" dirty="0" err="1"/>
              <a:t>crypto.lower</a:t>
            </a:r>
            <a:r>
              <a:rPr lang="en-GB" dirty="0"/>
              <a:t>(), "</a:t>
            </a:r>
            <a:r>
              <a:rPr lang="en-GB" dirty="0" err="1"/>
              <a:t>vs_currencies</a:t>
            </a:r>
            <a:r>
              <a:rPr lang="en-GB" dirty="0"/>
              <a:t>": "</a:t>
            </a:r>
            <a:r>
              <a:rPr lang="en-GB" dirty="0" err="1"/>
              <a:t>inr</a:t>
            </a:r>
            <a:r>
              <a:rPr lang="en-GB" dirty="0"/>
              <a:t>"}</a:t>
            </a:r>
          </a:p>
          <a:p>
            <a:r>
              <a:rPr lang="en-GB" dirty="0"/>
              <a:t>        response = </a:t>
            </a:r>
            <a:r>
              <a:rPr lang="en-GB" dirty="0" err="1"/>
              <a:t>requests.get</a:t>
            </a:r>
            <a:r>
              <a:rPr lang="en-GB" dirty="0"/>
              <a:t>(</a:t>
            </a:r>
            <a:r>
              <a:rPr lang="en-GB" dirty="0" err="1"/>
              <a:t>url</a:t>
            </a:r>
            <a:r>
              <a:rPr lang="en-GB" dirty="0"/>
              <a:t>, params=params, timeout=10)</a:t>
            </a:r>
          </a:p>
          <a:p>
            <a:r>
              <a:rPr lang="en-GB" dirty="0"/>
              <a:t>        </a:t>
            </a:r>
            <a:r>
              <a:rPr lang="en-GB" dirty="0" err="1"/>
              <a:t>response.raise_for_status</a:t>
            </a:r>
            <a:r>
              <a:rPr lang="en-GB" dirty="0"/>
              <a:t>()</a:t>
            </a:r>
          </a:p>
          <a:p>
            <a:r>
              <a:rPr lang="en-GB" dirty="0"/>
              <a:t>        data = </a:t>
            </a:r>
            <a:r>
              <a:rPr lang="en-GB" dirty="0" err="1"/>
              <a:t>response.json</a:t>
            </a:r>
            <a:r>
              <a:rPr lang="en-GB" dirty="0"/>
              <a:t>()</a:t>
            </a:r>
          </a:p>
          <a:p>
            <a:r>
              <a:rPr lang="en-GB" dirty="0"/>
              <a:t>        price = </a:t>
            </a:r>
            <a:r>
              <a:rPr lang="en-GB" dirty="0" err="1"/>
              <a:t>data.get</a:t>
            </a:r>
            <a:r>
              <a:rPr lang="en-GB" dirty="0"/>
              <a:t>(</a:t>
            </a:r>
            <a:r>
              <a:rPr lang="en-GB" dirty="0" err="1"/>
              <a:t>crypto.lower</a:t>
            </a:r>
            <a:r>
              <a:rPr lang="en-GB" dirty="0"/>
              <a:t>(), {}).get("</a:t>
            </a:r>
            <a:r>
              <a:rPr lang="en-GB" dirty="0" err="1"/>
              <a:t>inr</a:t>
            </a:r>
            <a:r>
              <a:rPr lang="en-GB" dirty="0"/>
              <a:t>")</a:t>
            </a:r>
          </a:p>
          <a:p>
            <a:r>
              <a:rPr lang="en-GB" dirty="0"/>
              <a:t>        if price is not None:</a:t>
            </a:r>
          </a:p>
          <a:p>
            <a:r>
              <a:rPr lang="en-GB" dirty="0"/>
              <a:t>            return </a:t>
            </a:r>
            <a:r>
              <a:rPr lang="en-GB" dirty="0" err="1"/>
              <a:t>f"The</a:t>
            </a:r>
            <a:r>
              <a:rPr lang="en-GB" dirty="0"/>
              <a:t> price of {crypto} is Rs {price}."</a:t>
            </a:r>
          </a:p>
          <a:p>
            <a:r>
              <a:rPr lang="en-GB" dirty="0"/>
              <a:t>        else:</a:t>
            </a:r>
          </a:p>
          <a:p>
            <a:r>
              <a:rPr lang="en-GB" dirty="0"/>
              <a:t>            return </a:t>
            </a:r>
            <a:r>
              <a:rPr lang="en-GB" dirty="0" err="1"/>
              <a:t>f"Price</a:t>
            </a:r>
            <a:r>
              <a:rPr lang="en-GB" dirty="0"/>
              <a:t> for {crypto} not found."</a:t>
            </a:r>
          </a:p>
          <a:p>
            <a:r>
              <a:rPr lang="en-GB" dirty="0"/>
              <a:t>    except Exception as e:</a:t>
            </a:r>
          </a:p>
          <a:p>
            <a:r>
              <a:rPr lang="en-GB" dirty="0"/>
              <a:t>        return </a:t>
            </a:r>
            <a:r>
              <a:rPr lang="en-GB" dirty="0" err="1"/>
              <a:t>f"Error</a:t>
            </a:r>
            <a:r>
              <a:rPr lang="en-GB" dirty="0"/>
              <a:t> fetching price for {crypto}: {e}"</a:t>
            </a:r>
          </a:p>
          <a:p>
            <a:r>
              <a:rPr lang="en-GB" dirty="0"/>
              <a:t>    </a:t>
            </a:r>
          </a:p>
          <a:p>
            <a:r>
              <a:rPr lang="en-GB" dirty="0"/>
              <a:t>if __name__ == "__main__":</a:t>
            </a:r>
          </a:p>
          <a:p>
            <a:r>
              <a:rPr lang="en-GB" dirty="0"/>
              <a:t>    </a:t>
            </a:r>
            <a:r>
              <a:rPr lang="en-GB" dirty="0" err="1"/>
              <a:t>mcp.run</a:t>
            </a:r>
            <a:r>
              <a:rPr lang="en-GB" dirty="0"/>
              <a:t>()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365246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A2CF8-44A6-7889-7A98-2CB4006E5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3600" dirty="0"/>
              <a:t>Calling Our MCP Server Through an MCP Client (C:\code\</a:t>
            </a:r>
            <a:r>
              <a:rPr lang="en-IN" sz="3600" dirty="0" err="1"/>
              <a:t>agenticai</a:t>
            </a:r>
            <a:r>
              <a:rPr lang="en-IN" sz="3600" dirty="0"/>
              <a:t>\6_mcp\</a:t>
            </a:r>
            <a:r>
              <a:rPr lang="en-IN" sz="3600" dirty="0" err="1"/>
              <a:t>cryptoapi</a:t>
            </a:r>
            <a:r>
              <a:rPr lang="en-IN" sz="3600" dirty="0"/>
              <a:t>\cryptoclient.py)</a:t>
            </a:r>
            <a:endParaRPr lang="en-GB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A719A-C50A-F40D-D3F9-3D39B86CFC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GB" dirty="0"/>
              <a:t>"""</a:t>
            </a:r>
          </a:p>
          <a:p>
            <a:r>
              <a:rPr lang="en-GB" dirty="0"/>
              <a:t>Simple MCP Client for crypto.py server</a:t>
            </a:r>
          </a:p>
          <a:p>
            <a:r>
              <a:rPr lang="en-GB" dirty="0"/>
              <a:t>"""</a:t>
            </a:r>
          </a:p>
          <a:p>
            <a:br>
              <a:rPr lang="en-GB" dirty="0"/>
            </a:br>
            <a:endParaRPr lang="en-GB" dirty="0"/>
          </a:p>
          <a:p>
            <a:r>
              <a:rPr lang="en-GB" dirty="0"/>
              <a:t>import </a:t>
            </a:r>
            <a:r>
              <a:rPr lang="en-GB" dirty="0" err="1"/>
              <a:t>asyncio</a:t>
            </a:r>
            <a:endParaRPr lang="en-GB" dirty="0"/>
          </a:p>
          <a:p>
            <a:r>
              <a:rPr lang="en-GB" dirty="0"/>
              <a:t>from </a:t>
            </a:r>
            <a:r>
              <a:rPr lang="en-GB" dirty="0" err="1"/>
              <a:t>mcp</a:t>
            </a:r>
            <a:r>
              <a:rPr lang="en-GB" dirty="0"/>
              <a:t> import </a:t>
            </a:r>
            <a:r>
              <a:rPr lang="en-GB" dirty="0" err="1"/>
              <a:t>ClientSession</a:t>
            </a:r>
            <a:r>
              <a:rPr lang="en-GB" dirty="0"/>
              <a:t>, </a:t>
            </a:r>
            <a:r>
              <a:rPr lang="en-GB" dirty="0" err="1"/>
              <a:t>StdioServerParameters</a:t>
            </a:r>
            <a:endParaRPr lang="en-GB" dirty="0"/>
          </a:p>
          <a:p>
            <a:r>
              <a:rPr lang="en-GB" dirty="0"/>
              <a:t>from </a:t>
            </a:r>
            <a:r>
              <a:rPr lang="en-GB" dirty="0" err="1"/>
              <a:t>mcp.client.stdio</a:t>
            </a:r>
            <a:r>
              <a:rPr lang="en-GB" dirty="0"/>
              <a:t> import </a:t>
            </a:r>
            <a:r>
              <a:rPr lang="en-GB" dirty="0" err="1"/>
              <a:t>stdio_client</a:t>
            </a:r>
            <a:endParaRPr lang="en-GB" dirty="0"/>
          </a:p>
          <a:p>
            <a:br>
              <a:rPr lang="en-GB" dirty="0"/>
            </a:br>
            <a:br>
              <a:rPr lang="en-GB" dirty="0"/>
            </a:br>
            <a:endParaRPr lang="en-GB" dirty="0"/>
          </a:p>
          <a:p>
            <a:r>
              <a:rPr lang="en-GB" dirty="0"/>
              <a:t>async def </a:t>
            </a:r>
            <a:r>
              <a:rPr lang="en-GB" dirty="0" err="1"/>
              <a:t>get_crypto_price</a:t>
            </a:r>
            <a:r>
              <a:rPr lang="en-GB" dirty="0"/>
              <a:t>(</a:t>
            </a:r>
            <a:r>
              <a:rPr lang="en-GB" dirty="0" err="1"/>
              <a:t>crypto_symbol</a:t>
            </a:r>
            <a:r>
              <a:rPr lang="en-GB" dirty="0"/>
              <a:t>: str) -&gt; str:</a:t>
            </a:r>
          </a:p>
          <a:p>
            <a:r>
              <a:rPr lang="en-GB" dirty="0"/>
              <a:t>    """Get cryptocurrency price from the MCP server"""</a:t>
            </a:r>
          </a:p>
          <a:p>
            <a:r>
              <a:rPr lang="en-GB" dirty="0"/>
              <a:t>    </a:t>
            </a:r>
            <a:r>
              <a:rPr lang="en-GB" dirty="0" err="1"/>
              <a:t>server_params</a:t>
            </a:r>
            <a:r>
              <a:rPr lang="en-GB" dirty="0"/>
              <a:t> = </a:t>
            </a:r>
            <a:r>
              <a:rPr lang="en-GB" dirty="0" err="1"/>
              <a:t>StdioServerParameters</a:t>
            </a:r>
            <a:r>
              <a:rPr lang="en-GB" dirty="0"/>
              <a:t>(</a:t>
            </a:r>
          </a:p>
          <a:p>
            <a:r>
              <a:rPr lang="en-GB" dirty="0"/>
              <a:t>        command="python",</a:t>
            </a:r>
          </a:p>
          <a:p>
            <a:r>
              <a:rPr lang="en-GB" dirty="0"/>
              <a:t>        </a:t>
            </a:r>
            <a:r>
              <a:rPr lang="en-GB" dirty="0" err="1"/>
              <a:t>args</a:t>
            </a:r>
            <a:r>
              <a:rPr lang="en-GB" dirty="0"/>
              <a:t>=["./crypto.py"]  # Adjust path as needed</a:t>
            </a:r>
          </a:p>
          <a:p>
            <a:r>
              <a:rPr lang="en-GB" dirty="0"/>
              <a:t>    )</a:t>
            </a:r>
          </a:p>
          <a:p>
            <a:r>
              <a:rPr lang="en-GB" dirty="0"/>
              <a:t>    </a:t>
            </a:r>
          </a:p>
          <a:p>
            <a:r>
              <a:rPr lang="en-GB" dirty="0"/>
              <a:t>    # </a:t>
            </a:r>
            <a:r>
              <a:rPr lang="en-GB" dirty="0" err="1"/>
              <a:t>stdio_client</a:t>
            </a:r>
            <a:r>
              <a:rPr lang="en-GB" dirty="0"/>
              <a:t>() launches the MCP server</a:t>
            </a:r>
          </a:p>
          <a:p>
            <a:r>
              <a:rPr lang="en-GB" dirty="0"/>
              <a:t>    # </a:t>
            </a:r>
            <a:r>
              <a:rPr lang="en-GB" dirty="0" err="1"/>
              <a:t>clientsession</a:t>
            </a:r>
            <a:r>
              <a:rPr lang="en-GB" dirty="0"/>
              <a:t>() connects to the server</a:t>
            </a:r>
          </a:p>
          <a:p>
            <a:r>
              <a:rPr lang="en-GB" dirty="0"/>
              <a:t>    # Both use </a:t>
            </a:r>
            <a:r>
              <a:rPr lang="en-GB" dirty="0" err="1"/>
              <a:t>asyncio</a:t>
            </a:r>
            <a:r>
              <a:rPr lang="en-GB" dirty="0"/>
              <a:t> fora proper cleanup</a:t>
            </a:r>
          </a:p>
          <a:p>
            <a:r>
              <a:rPr lang="en-GB" dirty="0"/>
              <a:t>    async with </a:t>
            </a:r>
            <a:r>
              <a:rPr lang="en-GB" dirty="0" err="1"/>
              <a:t>stdio_client</a:t>
            </a:r>
            <a:r>
              <a:rPr lang="en-GB" dirty="0"/>
              <a:t>(</a:t>
            </a:r>
            <a:r>
              <a:rPr lang="en-GB" dirty="0" err="1"/>
              <a:t>server_params</a:t>
            </a:r>
            <a:r>
              <a:rPr lang="en-GB" dirty="0"/>
              <a:t>) as (</a:t>
            </a:r>
            <a:r>
              <a:rPr lang="en-GB" dirty="0" err="1"/>
              <a:t>read_stream</a:t>
            </a:r>
            <a:r>
              <a:rPr lang="en-GB" dirty="0"/>
              <a:t>, </a:t>
            </a:r>
            <a:r>
              <a:rPr lang="en-GB" dirty="0" err="1"/>
              <a:t>write_stream</a:t>
            </a:r>
            <a:r>
              <a:rPr lang="en-GB" dirty="0"/>
              <a:t>):</a:t>
            </a:r>
          </a:p>
          <a:p>
            <a:r>
              <a:rPr lang="en-GB" dirty="0"/>
              <a:t>        async with </a:t>
            </a:r>
            <a:r>
              <a:rPr lang="en-GB" dirty="0" err="1"/>
              <a:t>ClientSession</a:t>
            </a:r>
            <a:r>
              <a:rPr lang="en-GB" dirty="0"/>
              <a:t>(</a:t>
            </a:r>
            <a:r>
              <a:rPr lang="en-GB" dirty="0" err="1"/>
              <a:t>read_stream</a:t>
            </a:r>
            <a:r>
              <a:rPr lang="en-GB" dirty="0"/>
              <a:t>, </a:t>
            </a:r>
            <a:r>
              <a:rPr lang="en-GB" dirty="0" err="1"/>
              <a:t>write_stream</a:t>
            </a:r>
            <a:r>
              <a:rPr lang="en-GB" dirty="0"/>
              <a:t>) as session:</a:t>
            </a:r>
          </a:p>
          <a:p>
            <a:r>
              <a:rPr lang="en-GB" dirty="0"/>
              <a:t>            # MCP handshake - Client and server exchange capabilities</a:t>
            </a:r>
          </a:p>
          <a:p>
            <a:r>
              <a:rPr lang="en-GB" dirty="0"/>
              <a:t>            await </a:t>
            </a:r>
            <a:r>
              <a:rPr lang="en-GB" dirty="0" err="1"/>
              <a:t>session.initialize</a:t>
            </a:r>
            <a:r>
              <a:rPr lang="en-GB" dirty="0"/>
              <a:t>()</a:t>
            </a:r>
          </a:p>
          <a:p>
            <a:r>
              <a:rPr lang="en-GB" dirty="0"/>
              <a:t>            </a:t>
            </a:r>
          </a:p>
          <a:p>
            <a:r>
              <a:rPr lang="en-GB" dirty="0"/>
              <a:t>            # Actual tool call</a:t>
            </a:r>
          </a:p>
          <a:p>
            <a:r>
              <a:rPr lang="en-GB" dirty="0"/>
              <a:t>            result = await </a:t>
            </a:r>
            <a:r>
              <a:rPr lang="en-GB" dirty="0" err="1"/>
              <a:t>session.call_tool</a:t>
            </a:r>
            <a:r>
              <a:rPr lang="en-GB" dirty="0"/>
              <a:t>(</a:t>
            </a:r>
          </a:p>
          <a:p>
            <a:r>
              <a:rPr lang="en-GB" dirty="0"/>
              <a:t>                "</a:t>
            </a:r>
            <a:r>
              <a:rPr lang="en-GB" dirty="0" err="1"/>
              <a:t>get_cryptocurrency_price</a:t>
            </a:r>
            <a:r>
              <a:rPr lang="en-GB" dirty="0"/>
              <a:t>",</a:t>
            </a:r>
          </a:p>
          <a:p>
            <a:r>
              <a:rPr lang="en-GB" dirty="0"/>
              <a:t>                arguments={"crypto": </a:t>
            </a:r>
            <a:r>
              <a:rPr lang="en-GB" dirty="0" err="1"/>
              <a:t>crypto_symbol</a:t>
            </a:r>
            <a:r>
              <a:rPr lang="en-GB" dirty="0"/>
              <a:t>}</a:t>
            </a:r>
          </a:p>
          <a:p>
            <a:r>
              <a:rPr lang="en-GB" dirty="0"/>
              <a:t>            )</a:t>
            </a:r>
          </a:p>
          <a:p>
            <a:r>
              <a:rPr lang="en-GB" dirty="0"/>
              <a:t>            </a:t>
            </a:r>
          </a:p>
          <a:p>
            <a:r>
              <a:rPr lang="en-GB" dirty="0"/>
              <a:t>            # MCP returns have a content array</a:t>
            </a:r>
          </a:p>
          <a:p>
            <a:r>
              <a:rPr lang="en-GB" dirty="0"/>
              <a:t>            return </a:t>
            </a:r>
            <a:r>
              <a:rPr lang="en-GB" dirty="0" err="1"/>
              <a:t>result.content</a:t>
            </a:r>
            <a:r>
              <a:rPr lang="en-GB" dirty="0"/>
              <a:t>[0].text if </a:t>
            </a:r>
            <a:r>
              <a:rPr lang="en-GB" dirty="0" err="1"/>
              <a:t>result.content</a:t>
            </a:r>
            <a:r>
              <a:rPr lang="en-GB" dirty="0"/>
              <a:t> else "No response"</a:t>
            </a:r>
          </a:p>
          <a:p>
            <a:br>
              <a:rPr lang="en-GB" dirty="0"/>
            </a:br>
            <a:br>
              <a:rPr lang="en-GB" dirty="0"/>
            </a:br>
            <a:endParaRPr lang="en-GB" dirty="0"/>
          </a:p>
          <a:p>
            <a:r>
              <a:rPr lang="en-GB" dirty="0"/>
              <a:t>async def main():</a:t>
            </a:r>
          </a:p>
          <a:p>
            <a:r>
              <a:rPr lang="en-GB" dirty="0"/>
              <a:t>    """Interactive crypto price checker"""</a:t>
            </a:r>
          </a:p>
          <a:p>
            <a:r>
              <a:rPr lang="en-GB" dirty="0"/>
              <a:t>    print("Crypto Price Checker (type 'quit' to exit)")</a:t>
            </a:r>
          </a:p>
          <a:p>
            <a:r>
              <a:rPr lang="en-GB" dirty="0"/>
              <a:t>    </a:t>
            </a:r>
          </a:p>
          <a:p>
            <a:r>
              <a:rPr lang="en-GB" dirty="0"/>
              <a:t>    # Main loop</a:t>
            </a:r>
          </a:p>
          <a:p>
            <a:r>
              <a:rPr lang="en-GB" dirty="0"/>
              <a:t>    while True:</a:t>
            </a:r>
          </a:p>
          <a:p>
            <a:r>
              <a:rPr lang="en-GB" dirty="0"/>
              <a:t>        crypto = input("\</a:t>
            </a:r>
            <a:r>
              <a:rPr lang="en-GB" dirty="0" err="1"/>
              <a:t>nEnter</a:t>
            </a:r>
            <a:r>
              <a:rPr lang="en-GB" dirty="0"/>
              <a:t> crypto symbol: ").strip()</a:t>
            </a:r>
          </a:p>
          <a:p>
            <a:r>
              <a:rPr lang="en-GB" dirty="0"/>
              <a:t>        </a:t>
            </a:r>
          </a:p>
          <a:p>
            <a:r>
              <a:rPr lang="en-GB" dirty="0"/>
              <a:t>        if </a:t>
            </a:r>
            <a:r>
              <a:rPr lang="en-GB" dirty="0" err="1"/>
              <a:t>crypto.lower</a:t>
            </a:r>
            <a:r>
              <a:rPr lang="en-GB" dirty="0"/>
              <a:t>() in ['quit', 'exit', 'q']:</a:t>
            </a:r>
          </a:p>
          <a:p>
            <a:r>
              <a:rPr lang="en-GB" dirty="0"/>
              <a:t>            break</a:t>
            </a:r>
          </a:p>
          <a:p>
            <a:r>
              <a:rPr lang="en-GB" dirty="0"/>
              <a:t>            </a:t>
            </a:r>
          </a:p>
          <a:p>
            <a:r>
              <a:rPr lang="en-GB" dirty="0"/>
              <a:t>        if crypto:</a:t>
            </a:r>
          </a:p>
          <a:p>
            <a:r>
              <a:rPr lang="en-GB" dirty="0"/>
              <a:t>            try:</a:t>
            </a:r>
          </a:p>
          <a:p>
            <a:r>
              <a:rPr lang="en-GB" dirty="0"/>
              <a:t>                price = await </a:t>
            </a:r>
            <a:r>
              <a:rPr lang="en-GB" dirty="0" err="1"/>
              <a:t>get_crypto_price</a:t>
            </a:r>
            <a:r>
              <a:rPr lang="en-GB" dirty="0"/>
              <a:t>(crypto)</a:t>
            </a:r>
          </a:p>
          <a:p>
            <a:r>
              <a:rPr lang="en-GB" dirty="0"/>
              <a:t>                print(price)</a:t>
            </a:r>
          </a:p>
          <a:p>
            <a:r>
              <a:rPr lang="en-GB" dirty="0"/>
              <a:t>            except Exception as e:</a:t>
            </a:r>
          </a:p>
          <a:p>
            <a:r>
              <a:rPr lang="en-GB" dirty="0"/>
              <a:t>                print(</a:t>
            </a:r>
            <a:r>
              <a:rPr lang="en-GB" dirty="0" err="1"/>
              <a:t>f"Error</a:t>
            </a:r>
            <a:r>
              <a:rPr lang="en-GB" dirty="0"/>
              <a:t>: {e}")</a:t>
            </a:r>
          </a:p>
          <a:p>
            <a:br>
              <a:rPr lang="en-GB" dirty="0"/>
            </a:br>
            <a:br>
              <a:rPr lang="en-GB" dirty="0"/>
            </a:br>
            <a:endParaRPr lang="en-GB" dirty="0"/>
          </a:p>
          <a:p>
            <a:r>
              <a:rPr lang="en-GB" dirty="0"/>
              <a:t>if __name__ == "__main__":</a:t>
            </a:r>
          </a:p>
          <a:p>
            <a:r>
              <a:rPr lang="en-GB" dirty="0"/>
              <a:t>    </a:t>
            </a:r>
            <a:r>
              <a:rPr lang="en-GB" dirty="0" err="1"/>
              <a:t>asyncio.run</a:t>
            </a:r>
            <a:r>
              <a:rPr lang="en-GB" dirty="0"/>
              <a:t>(main())</a:t>
            </a:r>
          </a:p>
        </p:txBody>
      </p:sp>
    </p:spTree>
    <p:extLst>
      <p:ext uri="{BB962C8B-B14F-4D97-AF65-F5344CB8AC3E}">
        <p14:creationId xmlns:p14="http://schemas.microsoft.com/office/powerpoint/2010/main" val="18815348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ECCD6-9010-1457-8C96-F950B4FF6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3600" dirty="0"/>
              <a:t>Using </a:t>
            </a:r>
            <a:r>
              <a:rPr lang="en-IN" sz="3600"/>
              <a:t>an AI Agent </a:t>
            </a:r>
            <a:r>
              <a:rPr lang="en-IN" sz="3600" dirty="0"/>
              <a:t>Instead of an MCP Client (C:\code\</a:t>
            </a:r>
            <a:r>
              <a:rPr lang="en-IN" sz="3600" dirty="0" err="1"/>
              <a:t>agenticai</a:t>
            </a:r>
            <a:r>
              <a:rPr lang="en-IN" sz="3600" dirty="0"/>
              <a:t>\6_mcp\</a:t>
            </a:r>
            <a:r>
              <a:rPr lang="en-IN" sz="3600" dirty="0" err="1"/>
              <a:t>cryptoapi</a:t>
            </a:r>
            <a:r>
              <a:rPr lang="en-IN" sz="3600" dirty="0"/>
              <a:t>\cryptoagent.py)</a:t>
            </a:r>
            <a:endParaRPr lang="en-GB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4DFA94-7813-0369-457F-0A458A5BF5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GB" dirty="0"/>
              <a:t>"""</a:t>
            </a:r>
          </a:p>
          <a:p>
            <a:r>
              <a:rPr lang="en-GB" dirty="0"/>
              <a:t>Agentic App: GPT + MCP</a:t>
            </a:r>
          </a:p>
          <a:p>
            <a:r>
              <a:rPr lang="en-GB" dirty="0"/>
              <a:t>"""</a:t>
            </a:r>
          </a:p>
          <a:p>
            <a:br>
              <a:rPr lang="en-GB" dirty="0"/>
            </a:br>
            <a:endParaRPr lang="en-GB" dirty="0"/>
          </a:p>
          <a:p>
            <a:r>
              <a:rPr lang="en-GB" dirty="0"/>
              <a:t>import </a:t>
            </a:r>
            <a:r>
              <a:rPr lang="en-GB" dirty="0" err="1"/>
              <a:t>asyncio</a:t>
            </a:r>
            <a:endParaRPr lang="en-GB" dirty="0"/>
          </a:p>
          <a:p>
            <a:r>
              <a:rPr lang="en-GB" dirty="0"/>
              <a:t>import </a:t>
            </a:r>
            <a:r>
              <a:rPr lang="en-GB" dirty="0" err="1"/>
              <a:t>json</a:t>
            </a:r>
            <a:endParaRPr lang="en-GB" dirty="0"/>
          </a:p>
          <a:p>
            <a:r>
              <a:rPr lang="en-GB" dirty="0"/>
              <a:t>import </a:t>
            </a:r>
            <a:r>
              <a:rPr lang="en-GB" dirty="0" err="1"/>
              <a:t>openai</a:t>
            </a:r>
            <a:endParaRPr lang="en-GB" dirty="0"/>
          </a:p>
          <a:p>
            <a:r>
              <a:rPr lang="en-GB" dirty="0"/>
              <a:t>from </a:t>
            </a:r>
            <a:r>
              <a:rPr lang="en-GB" dirty="0" err="1"/>
              <a:t>mcp</a:t>
            </a:r>
            <a:r>
              <a:rPr lang="en-GB" dirty="0"/>
              <a:t> import </a:t>
            </a:r>
            <a:r>
              <a:rPr lang="en-GB" dirty="0" err="1"/>
              <a:t>ClientSession</a:t>
            </a:r>
            <a:r>
              <a:rPr lang="en-GB" dirty="0"/>
              <a:t>, </a:t>
            </a:r>
            <a:r>
              <a:rPr lang="en-GB" dirty="0" err="1"/>
              <a:t>StdioServerParameters</a:t>
            </a:r>
            <a:endParaRPr lang="en-GB" dirty="0"/>
          </a:p>
          <a:p>
            <a:r>
              <a:rPr lang="en-GB" dirty="0"/>
              <a:t>from </a:t>
            </a:r>
            <a:r>
              <a:rPr lang="en-GB" dirty="0" err="1"/>
              <a:t>mcp.client.stdio</a:t>
            </a:r>
            <a:r>
              <a:rPr lang="en-GB" dirty="0"/>
              <a:t> import </a:t>
            </a:r>
            <a:r>
              <a:rPr lang="en-GB" dirty="0" err="1"/>
              <a:t>stdio_client</a:t>
            </a:r>
            <a:endParaRPr lang="en-GB" dirty="0"/>
          </a:p>
          <a:p>
            <a:r>
              <a:rPr lang="en-GB" dirty="0"/>
              <a:t>from </a:t>
            </a:r>
            <a:r>
              <a:rPr lang="en-GB" dirty="0" err="1"/>
              <a:t>dotenv</a:t>
            </a:r>
            <a:r>
              <a:rPr lang="en-GB" dirty="0"/>
              <a:t> import </a:t>
            </a:r>
            <a:r>
              <a:rPr lang="en-GB" dirty="0" err="1"/>
              <a:t>load_dotenv</a:t>
            </a:r>
            <a:endParaRPr lang="en-GB" dirty="0"/>
          </a:p>
          <a:p>
            <a:br>
              <a:rPr lang="en-GB" dirty="0"/>
            </a:br>
            <a:endParaRPr lang="en-GB" dirty="0"/>
          </a:p>
          <a:p>
            <a:r>
              <a:rPr lang="en-GB" dirty="0"/>
              <a:t>async def </a:t>
            </a:r>
            <a:r>
              <a:rPr lang="en-GB" dirty="0" err="1"/>
              <a:t>get_crypto_price</a:t>
            </a:r>
            <a:r>
              <a:rPr lang="en-GB" dirty="0"/>
              <a:t>(crypto: str) -&gt; str:</a:t>
            </a:r>
          </a:p>
          <a:p>
            <a:r>
              <a:rPr lang="en-GB" dirty="0"/>
              <a:t>    """MCP tool call"""</a:t>
            </a:r>
          </a:p>
          <a:p>
            <a:r>
              <a:rPr lang="en-GB" dirty="0"/>
              <a:t>    </a:t>
            </a:r>
            <a:r>
              <a:rPr lang="en-GB" dirty="0" err="1"/>
              <a:t>server_params</a:t>
            </a:r>
            <a:r>
              <a:rPr lang="en-GB" dirty="0"/>
              <a:t> = </a:t>
            </a:r>
            <a:r>
              <a:rPr lang="en-GB" dirty="0" err="1"/>
              <a:t>StdioServerParameters</a:t>
            </a:r>
            <a:r>
              <a:rPr lang="en-GB" dirty="0"/>
              <a:t>(command="python", </a:t>
            </a:r>
            <a:r>
              <a:rPr lang="en-GB" dirty="0" err="1"/>
              <a:t>args</a:t>
            </a:r>
            <a:r>
              <a:rPr lang="en-GB" dirty="0"/>
              <a:t>=["./crypto.py"])</a:t>
            </a:r>
          </a:p>
          <a:p>
            <a:r>
              <a:rPr lang="en-GB" dirty="0"/>
              <a:t>    async with </a:t>
            </a:r>
            <a:r>
              <a:rPr lang="en-GB" dirty="0" err="1"/>
              <a:t>stdio_client</a:t>
            </a:r>
            <a:r>
              <a:rPr lang="en-GB" dirty="0"/>
              <a:t>(</a:t>
            </a:r>
            <a:r>
              <a:rPr lang="en-GB" dirty="0" err="1"/>
              <a:t>server_params</a:t>
            </a:r>
            <a:r>
              <a:rPr lang="en-GB" dirty="0"/>
              <a:t>) as (read, write):</a:t>
            </a:r>
          </a:p>
          <a:p>
            <a:r>
              <a:rPr lang="en-GB" dirty="0"/>
              <a:t>        async with </a:t>
            </a:r>
            <a:r>
              <a:rPr lang="en-GB" dirty="0" err="1"/>
              <a:t>ClientSession</a:t>
            </a:r>
            <a:r>
              <a:rPr lang="en-GB" dirty="0"/>
              <a:t>(read, write) as session:</a:t>
            </a:r>
          </a:p>
          <a:p>
            <a:r>
              <a:rPr lang="en-GB" dirty="0"/>
              <a:t>            await </a:t>
            </a:r>
            <a:r>
              <a:rPr lang="en-GB" dirty="0" err="1"/>
              <a:t>session.initialize</a:t>
            </a:r>
            <a:r>
              <a:rPr lang="en-GB" dirty="0"/>
              <a:t>()</a:t>
            </a:r>
          </a:p>
          <a:p>
            <a:r>
              <a:rPr lang="en-GB" dirty="0"/>
              <a:t>            result = await </a:t>
            </a:r>
            <a:r>
              <a:rPr lang="en-GB" dirty="0" err="1"/>
              <a:t>session.call_tool</a:t>
            </a:r>
            <a:r>
              <a:rPr lang="en-GB" dirty="0"/>
              <a:t>("</a:t>
            </a:r>
            <a:r>
              <a:rPr lang="en-GB" dirty="0" err="1"/>
              <a:t>get_cryptocurrency_price</a:t>
            </a:r>
            <a:r>
              <a:rPr lang="en-GB" dirty="0"/>
              <a:t>", {"crypto": crypto})</a:t>
            </a:r>
          </a:p>
          <a:p>
            <a:r>
              <a:rPr lang="en-GB" dirty="0"/>
              <a:t>            return </a:t>
            </a:r>
            <a:r>
              <a:rPr lang="en-GB" dirty="0" err="1"/>
              <a:t>result.content</a:t>
            </a:r>
            <a:r>
              <a:rPr lang="en-GB" dirty="0"/>
              <a:t>[0].text</a:t>
            </a:r>
          </a:p>
          <a:p>
            <a:br>
              <a:rPr lang="en-GB" dirty="0"/>
            </a:br>
            <a:br>
              <a:rPr lang="en-GB" dirty="0"/>
            </a:br>
            <a:endParaRPr lang="en-GB" dirty="0"/>
          </a:p>
          <a:p>
            <a:r>
              <a:rPr lang="en-GB" dirty="0"/>
              <a:t>async def chat(message: str) -&gt; str:</a:t>
            </a:r>
          </a:p>
          <a:p>
            <a:r>
              <a:rPr lang="en-GB" dirty="0"/>
              <a:t>    """LLM + MCP integration"""</a:t>
            </a:r>
          </a:p>
          <a:p>
            <a:r>
              <a:rPr lang="en-GB" dirty="0"/>
              <a:t>    client = </a:t>
            </a:r>
            <a:r>
              <a:rPr lang="en-GB" dirty="0" err="1"/>
              <a:t>openai.OpenAI</a:t>
            </a:r>
            <a:r>
              <a:rPr lang="en-GB" dirty="0"/>
              <a:t>()</a:t>
            </a:r>
          </a:p>
          <a:p>
            <a:r>
              <a:rPr lang="en-GB" dirty="0"/>
              <a:t>    </a:t>
            </a:r>
          </a:p>
          <a:p>
            <a:r>
              <a:rPr lang="en-GB" dirty="0"/>
              <a:t>    # LLM with function calling</a:t>
            </a:r>
          </a:p>
          <a:p>
            <a:r>
              <a:rPr lang="en-GB" dirty="0"/>
              <a:t>    response = </a:t>
            </a:r>
            <a:r>
              <a:rPr lang="en-GB" dirty="0" err="1"/>
              <a:t>client.chat.completions.create</a:t>
            </a:r>
            <a:r>
              <a:rPr lang="en-GB" dirty="0"/>
              <a:t>(</a:t>
            </a:r>
          </a:p>
          <a:p>
            <a:r>
              <a:rPr lang="en-GB" dirty="0"/>
              <a:t>        model="gpt-3.5-turbo",</a:t>
            </a:r>
          </a:p>
          <a:p>
            <a:r>
              <a:rPr lang="en-GB" dirty="0"/>
              <a:t>        messages=[{"role": "user", "content": message}],</a:t>
            </a:r>
          </a:p>
          <a:p>
            <a:r>
              <a:rPr lang="en-GB" dirty="0"/>
              <a:t>        tools=[{</a:t>
            </a:r>
          </a:p>
          <a:p>
            <a:r>
              <a:rPr lang="en-GB" dirty="0"/>
              <a:t>            "type": "function",</a:t>
            </a:r>
          </a:p>
          <a:p>
            <a:r>
              <a:rPr lang="en-GB" dirty="0"/>
              <a:t>            "function": {</a:t>
            </a:r>
          </a:p>
          <a:p>
            <a:r>
              <a:rPr lang="en-GB" dirty="0"/>
              <a:t>                "name": "</a:t>
            </a:r>
            <a:r>
              <a:rPr lang="en-GB" dirty="0" err="1"/>
              <a:t>get_cryptocurrency_price</a:t>
            </a:r>
            <a:r>
              <a:rPr lang="en-GB" dirty="0"/>
              <a:t>",</a:t>
            </a:r>
          </a:p>
          <a:p>
            <a:r>
              <a:rPr lang="en-GB" dirty="0"/>
              <a:t>                "description": "Get crypto price in INR",</a:t>
            </a:r>
          </a:p>
          <a:p>
            <a:r>
              <a:rPr lang="en-GB" dirty="0"/>
              <a:t>                "parameters": {</a:t>
            </a:r>
          </a:p>
          <a:p>
            <a:r>
              <a:rPr lang="en-GB" dirty="0"/>
              <a:t>                    "type": "object",</a:t>
            </a:r>
          </a:p>
          <a:p>
            <a:r>
              <a:rPr lang="en-GB" dirty="0"/>
              <a:t>                    "properties": {"crypto": {"type": "string"}},</a:t>
            </a:r>
          </a:p>
          <a:p>
            <a:r>
              <a:rPr lang="en-GB" dirty="0"/>
              <a:t>                    "required": ["crypto"]</a:t>
            </a:r>
          </a:p>
          <a:p>
            <a:r>
              <a:rPr lang="en-GB" dirty="0"/>
              <a:t>                }</a:t>
            </a:r>
          </a:p>
          <a:p>
            <a:r>
              <a:rPr lang="en-GB" dirty="0"/>
              <a:t>            }</a:t>
            </a:r>
          </a:p>
          <a:p>
            <a:r>
              <a:rPr lang="en-GB" dirty="0"/>
              <a:t>        }],</a:t>
            </a:r>
          </a:p>
          <a:p>
            <a:r>
              <a:rPr lang="en-GB" dirty="0"/>
              <a:t>        </a:t>
            </a:r>
            <a:r>
              <a:rPr lang="en-GB" dirty="0" err="1"/>
              <a:t>tool_choice</a:t>
            </a:r>
            <a:r>
              <a:rPr lang="en-GB" dirty="0"/>
              <a:t>="auto"</a:t>
            </a:r>
          </a:p>
          <a:p>
            <a:r>
              <a:rPr lang="en-GB" dirty="0"/>
              <a:t>    )</a:t>
            </a:r>
          </a:p>
          <a:p>
            <a:r>
              <a:rPr lang="en-GB" dirty="0"/>
              <a:t>    </a:t>
            </a:r>
          </a:p>
          <a:p>
            <a:r>
              <a:rPr lang="en-GB" dirty="0"/>
              <a:t>    </a:t>
            </a:r>
            <a:r>
              <a:rPr lang="en-GB" dirty="0" err="1"/>
              <a:t>msg</a:t>
            </a:r>
            <a:r>
              <a:rPr lang="en-GB" dirty="0"/>
              <a:t> = </a:t>
            </a:r>
            <a:r>
              <a:rPr lang="en-GB" dirty="0" err="1"/>
              <a:t>response.choices</a:t>
            </a:r>
            <a:r>
              <a:rPr lang="en-GB" dirty="0"/>
              <a:t>[0].message</a:t>
            </a:r>
          </a:p>
          <a:p>
            <a:r>
              <a:rPr lang="en-GB" dirty="0"/>
              <a:t>    </a:t>
            </a:r>
          </a:p>
          <a:p>
            <a:r>
              <a:rPr lang="en-GB" dirty="0"/>
              <a:t>    # If LLM wants to call function</a:t>
            </a:r>
          </a:p>
          <a:p>
            <a:r>
              <a:rPr lang="en-GB" dirty="0"/>
              <a:t>    if </a:t>
            </a:r>
            <a:r>
              <a:rPr lang="en-GB" dirty="0" err="1"/>
              <a:t>msg.tool_calls</a:t>
            </a:r>
            <a:r>
              <a:rPr lang="en-GB" dirty="0"/>
              <a:t>:</a:t>
            </a:r>
          </a:p>
          <a:p>
            <a:r>
              <a:rPr lang="en-GB" dirty="0"/>
              <a:t>        </a:t>
            </a:r>
            <a:r>
              <a:rPr lang="en-GB" dirty="0" err="1"/>
              <a:t>tool_call</a:t>
            </a:r>
            <a:r>
              <a:rPr lang="en-GB" dirty="0"/>
              <a:t> = </a:t>
            </a:r>
            <a:r>
              <a:rPr lang="en-GB" dirty="0" err="1"/>
              <a:t>msg.tool_calls</a:t>
            </a:r>
            <a:r>
              <a:rPr lang="en-GB" dirty="0"/>
              <a:t>[0]</a:t>
            </a:r>
          </a:p>
          <a:p>
            <a:r>
              <a:rPr lang="en-GB" dirty="0"/>
              <a:t>        crypto = </a:t>
            </a:r>
            <a:r>
              <a:rPr lang="en-GB" dirty="0" err="1"/>
              <a:t>json.loads</a:t>
            </a:r>
            <a:r>
              <a:rPr lang="en-GB" dirty="0"/>
              <a:t>(</a:t>
            </a:r>
            <a:r>
              <a:rPr lang="en-GB" dirty="0" err="1"/>
              <a:t>tool_call.function.arguments</a:t>
            </a:r>
            <a:r>
              <a:rPr lang="en-GB" dirty="0"/>
              <a:t>)["crypto"]</a:t>
            </a:r>
          </a:p>
          <a:p>
            <a:r>
              <a:rPr lang="en-GB" dirty="0"/>
              <a:t>        price = await </a:t>
            </a:r>
            <a:r>
              <a:rPr lang="en-GB" dirty="0" err="1"/>
              <a:t>get_crypto_price</a:t>
            </a:r>
            <a:r>
              <a:rPr lang="en-GB" dirty="0"/>
              <a:t>(crypto)</a:t>
            </a:r>
          </a:p>
          <a:p>
            <a:br>
              <a:rPr lang="en-GB" dirty="0"/>
            </a:br>
            <a:endParaRPr lang="en-GB" dirty="0"/>
          </a:p>
          <a:p>
            <a:r>
              <a:rPr lang="en-GB" dirty="0"/>
              <a:t>        # Get final response</a:t>
            </a:r>
          </a:p>
          <a:p>
            <a:r>
              <a:rPr lang="en-GB" dirty="0"/>
              <a:t>        final = </a:t>
            </a:r>
            <a:r>
              <a:rPr lang="en-GB" dirty="0" err="1"/>
              <a:t>client.chat.completions.create</a:t>
            </a:r>
            <a:r>
              <a:rPr lang="en-GB" dirty="0"/>
              <a:t>(</a:t>
            </a:r>
          </a:p>
          <a:p>
            <a:r>
              <a:rPr lang="en-GB" dirty="0"/>
              <a:t>            model="gpt-3.5-turbo",</a:t>
            </a:r>
          </a:p>
          <a:p>
            <a:r>
              <a:rPr lang="en-GB" dirty="0"/>
              <a:t>            messages=[</a:t>
            </a:r>
          </a:p>
          <a:p>
            <a:r>
              <a:rPr lang="en-GB" dirty="0"/>
              <a:t>                {"role": "user", "content": message},</a:t>
            </a:r>
          </a:p>
          <a:p>
            <a:r>
              <a:rPr lang="en-GB" dirty="0"/>
              <a:t>                </a:t>
            </a:r>
            <a:r>
              <a:rPr lang="en-GB" dirty="0" err="1"/>
              <a:t>msg</a:t>
            </a:r>
            <a:r>
              <a:rPr lang="en-GB" dirty="0"/>
              <a:t>,</a:t>
            </a:r>
          </a:p>
          <a:p>
            <a:r>
              <a:rPr lang="en-GB" dirty="0"/>
              <a:t>                {</a:t>
            </a:r>
          </a:p>
          <a:p>
            <a:r>
              <a:rPr lang="en-GB" dirty="0"/>
              <a:t>                    "role": "tool",</a:t>
            </a:r>
          </a:p>
          <a:p>
            <a:r>
              <a:rPr lang="en-GB" dirty="0"/>
              <a:t>                    "</a:t>
            </a:r>
            <a:r>
              <a:rPr lang="en-GB" dirty="0" err="1"/>
              <a:t>tool_call_id</a:t>
            </a:r>
            <a:r>
              <a:rPr lang="en-GB" dirty="0"/>
              <a:t>": tool_call.id,</a:t>
            </a:r>
          </a:p>
          <a:p>
            <a:r>
              <a:rPr lang="en-GB" dirty="0"/>
              <a:t>                    "content": price</a:t>
            </a:r>
          </a:p>
          <a:p>
            <a:r>
              <a:rPr lang="en-GB" dirty="0"/>
              <a:t>                }</a:t>
            </a:r>
          </a:p>
          <a:p>
            <a:r>
              <a:rPr lang="en-GB" dirty="0"/>
              <a:t>            ]</a:t>
            </a:r>
          </a:p>
          <a:p>
            <a:r>
              <a:rPr lang="en-GB" dirty="0"/>
              <a:t>        )</a:t>
            </a:r>
          </a:p>
          <a:p>
            <a:r>
              <a:rPr lang="en-GB" dirty="0"/>
              <a:t>        return </a:t>
            </a:r>
            <a:r>
              <a:rPr lang="en-GB" dirty="0" err="1"/>
              <a:t>final.choices</a:t>
            </a:r>
            <a:r>
              <a:rPr lang="en-GB" dirty="0"/>
              <a:t>[0].</a:t>
            </a:r>
            <a:r>
              <a:rPr lang="en-GB" dirty="0" err="1"/>
              <a:t>message.content</a:t>
            </a:r>
            <a:endParaRPr lang="en-GB" dirty="0"/>
          </a:p>
          <a:p>
            <a:br>
              <a:rPr lang="en-GB" dirty="0"/>
            </a:br>
            <a:endParaRPr lang="en-GB" dirty="0"/>
          </a:p>
          <a:p>
            <a:r>
              <a:rPr lang="en-GB" dirty="0"/>
              <a:t>    </a:t>
            </a:r>
          </a:p>
          <a:p>
            <a:r>
              <a:rPr lang="en-GB" dirty="0"/>
              <a:t>    return </a:t>
            </a:r>
            <a:r>
              <a:rPr lang="en-GB" dirty="0" err="1"/>
              <a:t>msg.content</a:t>
            </a:r>
            <a:endParaRPr lang="en-GB" dirty="0"/>
          </a:p>
          <a:p>
            <a:br>
              <a:rPr lang="en-GB" dirty="0"/>
            </a:br>
            <a:br>
              <a:rPr lang="en-GB" dirty="0"/>
            </a:br>
            <a:endParaRPr lang="en-GB" dirty="0"/>
          </a:p>
          <a:p>
            <a:r>
              <a:rPr lang="en-GB" dirty="0"/>
              <a:t># Interactive loop</a:t>
            </a:r>
          </a:p>
          <a:p>
            <a:r>
              <a:rPr lang="en-GB" dirty="0"/>
              <a:t>async def main():</a:t>
            </a:r>
          </a:p>
          <a:p>
            <a:r>
              <a:rPr lang="en-GB" dirty="0"/>
              <a:t>    print("Minimal Crypto Agent (GPT + MCP)")</a:t>
            </a:r>
          </a:p>
          <a:p>
            <a:r>
              <a:rPr lang="en-GB" dirty="0"/>
              <a:t>    while True:</a:t>
            </a:r>
          </a:p>
          <a:p>
            <a:r>
              <a:rPr lang="en-GB" dirty="0"/>
              <a:t>        query = input("\</a:t>
            </a:r>
            <a:r>
              <a:rPr lang="en-GB" dirty="0" err="1"/>
              <a:t>nYou</a:t>
            </a:r>
            <a:r>
              <a:rPr lang="en-GB" dirty="0"/>
              <a:t>: ")</a:t>
            </a:r>
          </a:p>
          <a:p>
            <a:r>
              <a:rPr lang="en-GB" dirty="0"/>
              <a:t>        if </a:t>
            </a:r>
            <a:r>
              <a:rPr lang="en-GB" dirty="0" err="1"/>
              <a:t>query.lower</a:t>
            </a:r>
            <a:r>
              <a:rPr lang="en-GB" dirty="0"/>
              <a:t>() == 'quit': break</a:t>
            </a:r>
          </a:p>
          <a:p>
            <a:r>
              <a:rPr lang="en-GB" dirty="0"/>
              <a:t>        print("Bot: ", await chat(query))</a:t>
            </a:r>
          </a:p>
          <a:p>
            <a:br>
              <a:rPr lang="en-GB" dirty="0"/>
            </a:br>
            <a:br>
              <a:rPr lang="en-GB" dirty="0"/>
            </a:br>
            <a:endParaRPr lang="en-GB" dirty="0"/>
          </a:p>
          <a:p>
            <a:r>
              <a:rPr lang="en-GB" dirty="0"/>
              <a:t>if __name__ == "__main__":</a:t>
            </a:r>
          </a:p>
          <a:p>
            <a:r>
              <a:rPr lang="en-GB" dirty="0"/>
              <a:t>    </a:t>
            </a:r>
            <a:r>
              <a:rPr lang="en-GB" dirty="0" err="1"/>
              <a:t>load_dotenv</a:t>
            </a:r>
            <a:r>
              <a:rPr lang="en-GB" dirty="0"/>
              <a:t>(override=True)</a:t>
            </a:r>
          </a:p>
          <a:p>
            <a:r>
              <a:rPr lang="en-GB" dirty="0"/>
              <a:t>    </a:t>
            </a:r>
            <a:r>
              <a:rPr lang="en-GB" dirty="0" err="1"/>
              <a:t>asyncio.run</a:t>
            </a:r>
            <a:r>
              <a:rPr lang="en-GB" dirty="0"/>
              <a:t>(main())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351792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A1101-414D-1B70-A706-969AADE0F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Autogen</a:t>
            </a:r>
            <a:r>
              <a:rPr lang="en-IN" dirty="0"/>
              <a:t> with MCP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E0A8F5-5544-8998-C0EC-A9A588BBCD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dirty="0"/>
              <a:t>Create three MCP servers</a:t>
            </a:r>
          </a:p>
          <a:p>
            <a:pPr lvl="1"/>
            <a:r>
              <a:rPr lang="en-GB" dirty="0"/>
              <a:t>Find city (location) based on IP address: C:\code\agenticai\5_autogen\ip2location_mcp_server.py</a:t>
            </a:r>
          </a:p>
          <a:p>
            <a:pPr lvl="1"/>
            <a:r>
              <a:rPr lang="en-GB" dirty="0"/>
              <a:t>Get weather based on city (location): C:\code\agenticai\5_autogen\weather_mcp_server.py</a:t>
            </a:r>
          </a:p>
          <a:p>
            <a:pPr lvl="1"/>
            <a:r>
              <a:rPr lang="en-GB" dirty="0"/>
              <a:t>Get top news stories based on city (location): C:\code\agenticai\5_autogen\news_mcp_server.py</a:t>
            </a:r>
          </a:p>
          <a:p>
            <a:r>
              <a:rPr lang="en-GB" dirty="0"/>
              <a:t>Create API keys for the above on respective websites</a:t>
            </a:r>
          </a:p>
          <a:p>
            <a:r>
              <a:rPr lang="en-GB" dirty="0"/>
              <a:t>Test MCP servers locally</a:t>
            </a:r>
          </a:p>
          <a:p>
            <a:pPr lvl="1"/>
            <a:r>
              <a:rPr lang="en-GB" dirty="0" err="1"/>
              <a:t>mcp</a:t>
            </a:r>
            <a:r>
              <a:rPr lang="en-GB" dirty="0"/>
              <a:t> dev ip2location_mcp_server.py</a:t>
            </a:r>
          </a:p>
          <a:p>
            <a:pPr lvl="1"/>
            <a:r>
              <a:rPr lang="en-GB" dirty="0" err="1"/>
              <a:t>mcp</a:t>
            </a:r>
            <a:r>
              <a:rPr lang="en-GB" dirty="0"/>
              <a:t> dev weather_mcp_server.py</a:t>
            </a:r>
          </a:p>
          <a:p>
            <a:pPr lvl="1"/>
            <a:r>
              <a:rPr lang="en-GB" dirty="0" err="1"/>
              <a:t>mcp</a:t>
            </a:r>
            <a:r>
              <a:rPr lang="en-GB" dirty="0"/>
              <a:t> dev news_mcp_server.py</a:t>
            </a:r>
          </a:p>
          <a:p>
            <a:r>
              <a:rPr lang="en-GB" dirty="0"/>
              <a:t>If ok, install them in Claude Desktop</a:t>
            </a:r>
          </a:p>
          <a:p>
            <a:pPr lvl="1"/>
            <a:r>
              <a:rPr lang="en-GB" dirty="0" err="1"/>
              <a:t>mcp</a:t>
            </a:r>
            <a:r>
              <a:rPr lang="en-GB" dirty="0"/>
              <a:t> install ip2location_mcp_server.py</a:t>
            </a:r>
          </a:p>
          <a:p>
            <a:pPr lvl="1"/>
            <a:r>
              <a:rPr lang="en-GB" dirty="0" err="1"/>
              <a:t>mcp</a:t>
            </a:r>
            <a:r>
              <a:rPr lang="en-GB" dirty="0"/>
              <a:t> install weather_mcp_server.py</a:t>
            </a:r>
          </a:p>
          <a:p>
            <a:pPr lvl="1"/>
            <a:r>
              <a:rPr lang="en-GB" dirty="0" err="1"/>
              <a:t>mcp</a:t>
            </a:r>
            <a:r>
              <a:rPr lang="en-GB" dirty="0"/>
              <a:t> install news_mcp_server.py</a:t>
            </a:r>
          </a:p>
          <a:p>
            <a:r>
              <a:rPr lang="en-GB" dirty="0"/>
              <a:t>Use them in C:\code\agenticai\5_autogen\5_8_autogen.py</a:t>
            </a:r>
          </a:p>
        </p:txBody>
      </p:sp>
    </p:spTree>
    <p:extLst>
      <p:ext uri="{BB962C8B-B14F-4D97-AF65-F5344CB8AC3E}">
        <p14:creationId xmlns:p14="http://schemas.microsoft.com/office/powerpoint/2010/main" val="2867665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68361-9C44-7DC5-9D8A-9C7938959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Agentic AI Evolution and Creation of MCP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334C03-E7DF-778B-C072-2191E82A59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061CA5-7E11-0385-3076-ECFB6608D848}"/>
              </a:ext>
            </a:extLst>
          </p:cNvPr>
          <p:cNvSpPr txBox="1"/>
          <p:nvPr/>
        </p:nvSpPr>
        <p:spPr>
          <a:xfrm>
            <a:off x="1095882" y="2196435"/>
            <a:ext cx="1012123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User</a:t>
            </a:r>
            <a:endParaRPr lang="en-GB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AA6156-C80E-3CD5-F9CC-F49A0EFEF1FA}"/>
              </a:ext>
            </a:extLst>
          </p:cNvPr>
          <p:cNvSpPr txBox="1"/>
          <p:nvPr/>
        </p:nvSpPr>
        <p:spPr>
          <a:xfrm>
            <a:off x="1095881" y="3059668"/>
            <a:ext cx="1012123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Host</a:t>
            </a:r>
            <a:endParaRPr lang="en-GB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36BFC1-3FE1-9894-7EFA-AF537A4B33B2}"/>
              </a:ext>
            </a:extLst>
          </p:cNvPr>
          <p:cNvSpPr txBox="1"/>
          <p:nvPr/>
        </p:nvSpPr>
        <p:spPr>
          <a:xfrm>
            <a:off x="1095880" y="3916790"/>
            <a:ext cx="1012123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Model</a:t>
            </a:r>
            <a:endParaRPr lang="en-GB" b="1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D45076B-48C7-C443-9740-2B38D53142C0}"/>
              </a:ext>
            </a:extLst>
          </p:cNvPr>
          <p:cNvCxnSpPr>
            <a:endCxn id="5" idx="0"/>
          </p:cNvCxnSpPr>
          <p:nvPr/>
        </p:nvCxnSpPr>
        <p:spPr>
          <a:xfrm>
            <a:off x="1601941" y="2565767"/>
            <a:ext cx="2" cy="493901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1939A57-FEE0-5A1D-6815-621DE84B1812}"/>
              </a:ext>
            </a:extLst>
          </p:cNvPr>
          <p:cNvCxnSpPr/>
          <p:nvPr/>
        </p:nvCxnSpPr>
        <p:spPr>
          <a:xfrm>
            <a:off x="1601939" y="3429000"/>
            <a:ext cx="2" cy="493901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2459A54-8020-8C86-C055-D51D85D5E2D2}"/>
              </a:ext>
            </a:extLst>
          </p:cNvPr>
          <p:cNvSpPr txBox="1"/>
          <p:nvPr/>
        </p:nvSpPr>
        <p:spPr>
          <a:xfrm>
            <a:off x="4305589" y="2196435"/>
            <a:ext cx="1012123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User</a:t>
            </a:r>
            <a:endParaRPr lang="en-GB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97EC99-CFBB-9197-AE74-FC4276B64A1E}"/>
              </a:ext>
            </a:extLst>
          </p:cNvPr>
          <p:cNvSpPr txBox="1"/>
          <p:nvPr/>
        </p:nvSpPr>
        <p:spPr>
          <a:xfrm>
            <a:off x="4305588" y="3059668"/>
            <a:ext cx="1012123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Host</a:t>
            </a:r>
            <a:endParaRPr lang="en-GB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9857065-F9F1-1808-118C-FCD494D1358D}"/>
              </a:ext>
            </a:extLst>
          </p:cNvPr>
          <p:cNvSpPr txBox="1"/>
          <p:nvPr/>
        </p:nvSpPr>
        <p:spPr>
          <a:xfrm>
            <a:off x="5010583" y="3910734"/>
            <a:ext cx="1012123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Model</a:t>
            </a:r>
            <a:endParaRPr lang="en-GB" b="1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89B7FE3-31F0-8508-1484-D0EA98739C57}"/>
              </a:ext>
            </a:extLst>
          </p:cNvPr>
          <p:cNvCxnSpPr>
            <a:endCxn id="11" idx="0"/>
          </p:cNvCxnSpPr>
          <p:nvPr/>
        </p:nvCxnSpPr>
        <p:spPr>
          <a:xfrm>
            <a:off x="4811648" y="2565767"/>
            <a:ext cx="2" cy="493901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16AF084-F194-732E-A111-549BC312BA18}"/>
              </a:ext>
            </a:extLst>
          </p:cNvPr>
          <p:cNvCxnSpPr>
            <a:endCxn id="11" idx="2"/>
          </p:cNvCxnSpPr>
          <p:nvPr/>
        </p:nvCxnSpPr>
        <p:spPr>
          <a:xfrm flipV="1">
            <a:off x="4811648" y="3429000"/>
            <a:ext cx="2" cy="2469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B884123-785E-A494-E3F5-8D2F53432186}"/>
              </a:ext>
            </a:extLst>
          </p:cNvPr>
          <p:cNvCxnSpPr>
            <a:cxnSpLocks/>
          </p:cNvCxnSpPr>
          <p:nvPr/>
        </p:nvCxnSpPr>
        <p:spPr>
          <a:xfrm>
            <a:off x="5516644" y="3675950"/>
            <a:ext cx="0" cy="23478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4A9BA47-D3BC-122F-3DF0-7C79CCFC6462}"/>
              </a:ext>
            </a:extLst>
          </p:cNvPr>
          <p:cNvCxnSpPr>
            <a:cxnSpLocks/>
          </p:cNvCxnSpPr>
          <p:nvPr/>
        </p:nvCxnSpPr>
        <p:spPr>
          <a:xfrm>
            <a:off x="4811648" y="3675950"/>
            <a:ext cx="70499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6A70B54A-31EA-2ABF-181F-6E7EB488BFB6}"/>
              </a:ext>
            </a:extLst>
          </p:cNvPr>
          <p:cNvSpPr txBox="1"/>
          <p:nvPr/>
        </p:nvSpPr>
        <p:spPr>
          <a:xfrm>
            <a:off x="3255365" y="3650953"/>
            <a:ext cx="1012123" cy="307777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Tool/API A</a:t>
            </a:r>
            <a:endParaRPr lang="en-GB" sz="1400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7E91135-BA75-5DB4-2F85-D4C6E809E08E}"/>
              </a:ext>
            </a:extLst>
          </p:cNvPr>
          <p:cNvSpPr txBox="1"/>
          <p:nvPr/>
        </p:nvSpPr>
        <p:spPr>
          <a:xfrm>
            <a:off x="3255364" y="4126177"/>
            <a:ext cx="1012123" cy="307777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Tool/API B</a:t>
            </a:r>
            <a:endParaRPr lang="en-GB" sz="1400" b="1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FA306FD-B0F4-9F7D-0F86-8E642FDB32D2}"/>
              </a:ext>
            </a:extLst>
          </p:cNvPr>
          <p:cNvCxnSpPr>
            <a:endCxn id="11" idx="1"/>
          </p:cNvCxnSpPr>
          <p:nvPr/>
        </p:nvCxnSpPr>
        <p:spPr>
          <a:xfrm>
            <a:off x="3015426" y="3244334"/>
            <a:ext cx="1290162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773C058-6190-23D9-41BE-4F5DA6A686EC}"/>
              </a:ext>
            </a:extLst>
          </p:cNvPr>
          <p:cNvCxnSpPr>
            <a:cxnSpLocks/>
          </p:cNvCxnSpPr>
          <p:nvPr/>
        </p:nvCxnSpPr>
        <p:spPr>
          <a:xfrm>
            <a:off x="3015426" y="3244334"/>
            <a:ext cx="0" cy="1035731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2A60B96-7A0C-F428-BCA9-591105754DB6}"/>
              </a:ext>
            </a:extLst>
          </p:cNvPr>
          <p:cNvCxnSpPr>
            <a:endCxn id="27" idx="1"/>
          </p:cNvCxnSpPr>
          <p:nvPr/>
        </p:nvCxnSpPr>
        <p:spPr>
          <a:xfrm>
            <a:off x="3015426" y="3804841"/>
            <a:ext cx="239939" cy="1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7CAFCE6-B2EC-CEB7-5D65-AF85450CF8F7}"/>
              </a:ext>
            </a:extLst>
          </p:cNvPr>
          <p:cNvCxnSpPr/>
          <p:nvPr/>
        </p:nvCxnSpPr>
        <p:spPr>
          <a:xfrm>
            <a:off x="3027066" y="4280064"/>
            <a:ext cx="239939" cy="1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59B45EC-2EC8-31B6-B5A5-B3AC43531B41}"/>
              </a:ext>
            </a:extLst>
          </p:cNvPr>
          <p:cNvSpPr txBox="1"/>
          <p:nvPr/>
        </p:nvSpPr>
        <p:spPr>
          <a:xfrm>
            <a:off x="10122240" y="2196435"/>
            <a:ext cx="1012123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User</a:t>
            </a:r>
            <a:endParaRPr lang="en-GB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631C407-4E72-D388-C933-67FC93392B57}"/>
              </a:ext>
            </a:extLst>
          </p:cNvPr>
          <p:cNvSpPr txBox="1"/>
          <p:nvPr/>
        </p:nvSpPr>
        <p:spPr>
          <a:xfrm>
            <a:off x="10122239" y="3059668"/>
            <a:ext cx="1012123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Host</a:t>
            </a:r>
            <a:endParaRPr lang="en-GB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CE9D2D4-11F3-3E01-D081-BD33EB75ACA0}"/>
              </a:ext>
            </a:extLst>
          </p:cNvPr>
          <p:cNvSpPr txBox="1"/>
          <p:nvPr/>
        </p:nvSpPr>
        <p:spPr>
          <a:xfrm>
            <a:off x="10827234" y="3910734"/>
            <a:ext cx="1012123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Model</a:t>
            </a:r>
            <a:endParaRPr lang="en-GB" b="1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C42AB46-364C-3393-CA39-4CBACBCA4624}"/>
              </a:ext>
            </a:extLst>
          </p:cNvPr>
          <p:cNvCxnSpPr>
            <a:endCxn id="14" idx="0"/>
          </p:cNvCxnSpPr>
          <p:nvPr/>
        </p:nvCxnSpPr>
        <p:spPr>
          <a:xfrm>
            <a:off x="10628299" y="2565767"/>
            <a:ext cx="2" cy="493901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43A5214-2384-DCE1-3437-3024EC7C4373}"/>
              </a:ext>
            </a:extLst>
          </p:cNvPr>
          <p:cNvCxnSpPr>
            <a:endCxn id="14" idx="2"/>
          </p:cNvCxnSpPr>
          <p:nvPr/>
        </p:nvCxnSpPr>
        <p:spPr>
          <a:xfrm flipV="1">
            <a:off x="10628299" y="3429000"/>
            <a:ext cx="2" cy="2469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CE7D00F-8FB5-6F81-E105-AD0B9ED5823A}"/>
              </a:ext>
            </a:extLst>
          </p:cNvPr>
          <p:cNvCxnSpPr>
            <a:cxnSpLocks/>
          </p:cNvCxnSpPr>
          <p:nvPr/>
        </p:nvCxnSpPr>
        <p:spPr>
          <a:xfrm>
            <a:off x="11333295" y="3675950"/>
            <a:ext cx="0" cy="23478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8F24073-B959-C2B7-B7B2-C4F5404724E6}"/>
              </a:ext>
            </a:extLst>
          </p:cNvPr>
          <p:cNvCxnSpPr>
            <a:cxnSpLocks/>
          </p:cNvCxnSpPr>
          <p:nvPr/>
        </p:nvCxnSpPr>
        <p:spPr>
          <a:xfrm>
            <a:off x="10628299" y="3675950"/>
            <a:ext cx="70499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79A0049-7ECB-3819-1B8F-ACE5EA54B03D}"/>
              </a:ext>
            </a:extLst>
          </p:cNvPr>
          <p:cNvSpPr txBox="1"/>
          <p:nvPr/>
        </p:nvSpPr>
        <p:spPr>
          <a:xfrm>
            <a:off x="9072016" y="3650953"/>
            <a:ext cx="1012123" cy="307777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Tool/API A</a:t>
            </a:r>
            <a:endParaRPr lang="en-GB" sz="14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F49F03D-8E6E-1BA6-3FA3-9A511C1F9EC6}"/>
              </a:ext>
            </a:extLst>
          </p:cNvPr>
          <p:cNvSpPr txBox="1"/>
          <p:nvPr/>
        </p:nvSpPr>
        <p:spPr>
          <a:xfrm>
            <a:off x="9072015" y="4126177"/>
            <a:ext cx="1012123" cy="307777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Tool/API B</a:t>
            </a:r>
            <a:endParaRPr lang="en-GB" sz="1400" b="1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1395784-AEA7-9955-5D84-3F536155CB17}"/>
              </a:ext>
            </a:extLst>
          </p:cNvPr>
          <p:cNvCxnSpPr>
            <a:cxnSpLocks/>
            <a:stCxn id="33" idx="3"/>
            <a:endCxn id="14" idx="1"/>
          </p:cNvCxnSpPr>
          <p:nvPr/>
        </p:nvCxnSpPr>
        <p:spPr>
          <a:xfrm>
            <a:off x="8447438" y="3244334"/>
            <a:ext cx="1674801" cy="0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178D6A4-085A-1F2B-BD01-7751500A105A}"/>
              </a:ext>
            </a:extLst>
          </p:cNvPr>
          <p:cNvCxnSpPr>
            <a:cxnSpLocks/>
          </p:cNvCxnSpPr>
          <p:nvPr/>
        </p:nvCxnSpPr>
        <p:spPr>
          <a:xfrm>
            <a:off x="8460530" y="3819460"/>
            <a:ext cx="611486" cy="0"/>
          </a:xfrm>
          <a:prstGeom prst="straightConnector1">
            <a:avLst/>
          </a:prstGeom>
          <a:ln w="254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8C150F48-D9B8-C73F-C1A0-AB2BC1B4BB60}"/>
              </a:ext>
            </a:extLst>
          </p:cNvPr>
          <p:cNvSpPr txBox="1"/>
          <p:nvPr/>
        </p:nvSpPr>
        <p:spPr>
          <a:xfrm>
            <a:off x="7109723" y="3059668"/>
            <a:ext cx="1337715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MCP Client</a:t>
            </a:r>
            <a:endParaRPr lang="en-GB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3F4E247-C349-DC81-C230-CF4C9F805A4D}"/>
              </a:ext>
            </a:extLst>
          </p:cNvPr>
          <p:cNvSpPr txBox="1"/>
          <p:nvPr/>
        </p:nvSpPr>
        <p:spPr>
          <a:xfrm>
            <a:off x="6899441" y="3650953"/>
            <a:ext cx="1547998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MCP Server A</a:t>
            </a:r>
            <a:endParaRPr lang="en-GB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E01DEFE-ACF3-AE9D-C20A-16B3E1339E27}"/>
              </a:ext>
            </a:extLst>
          </p:cNvPr>
          <p:cNvSpPr txBox="1"/>
          <p:nvPr/>
        </p:nvSpPr>
        <p:spPr>
          <a:xfrm>
            <a:off x="6912532" y="4155222"/>
            <a:ext cx="1547998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MCP Server B</a:t>
            </a:r>
            <a:endParaRPr lang="en-GB" b="1" dirty="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0CEABBB-3AD7-FB31-C7F5-12A9DB81EF8C}"/>
              </a:ext>
            </a:extLst>
          </p:cNvPr>
          <p:cNvCxnSpPr>
            <a:cxnSpLocks/>
          </p:cNvCxnSpPr>
          <p:nvPr/>
        </p:nvCxnSpPr>
        <p:spPr>
          <a:xfrm>
            <a:off x="8460530" y="4287197"/>
            <a:ext cx="611486" cy="0"/>
          </a:xfrm>
          <a:prstGeom prst="straightConnector1">
            <a:avLst/>
          </a:prstGeom>
          <a:ln w="254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FE8C0AF-9DA0-FCEA-0018-B6E580FFA48C}"/>
              </a:ext>
            </a:extLst>
          </p:cNvPr>
          <p:cNvCxnSpPr>
            <a:cxnSpLocks/>
          </p:cNvCxnSpPr>
          <p:nvPr/>
        </p:nvCxnSpPr>
        <p:spPr>
          <a:xfrm>
            <a:off x="6460711" y="3196158"/>
            <a:ext cx="0" cy="1160042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AE97BFD-F1A7-0C69-7124-AED6EB701D2F}"/>
              </a:ext>
            </a:extLst>
          </p:cNvPr>
          <p:cNvCxnSpPr>
            <a:cxnSpLocks/>
          </p:cNvCxnSpPr>
          <p:nvPr/>
        </p:nvCxnSpPr>
        <p:spPr>
          <a:xfrm>
            <a:off x="6446683" y="3196158"/>
            <a:ext cx="663040" cy="0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61E0B08D-89A8-EB88-768F-40609C676E8D}"/>
              </a:ext>
            </a:extLst>
          </p:cNvPr>
          <p:cNvCxnSpPr/>
          <p:nvPr/>
        </p:nvCxnSpPr>
        <p:spPr>
          <a:xfrm>
            <a:off x="6603224" y="3196158"/>
            <a:ext cx="0" cy="639461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A5A1293D-EFB4-4E0F-1CE4-D8AFC7D0F2D7}"/>
              </a:ext>
            </a:extLst>
          </p:cNvPr>
          <p:cNvCxnSpPr>
            <a:cxnSpLocks/>
            <a:endCxn id="34" idx="1"/>
          </p:cNvCxnSpPr>
          <p:nvPr/>
        </p:nvCxnSpPr>
        <p:spPr>
          <a:xfrm>
            <a:off x="6603224" y="3835619"/>
            <a:ext cx="296217" cy="0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DC7B52E9-CE9B-F93E-18F9-F91402F89B5A}"/>
              </a:ext>
            </a:extLst>
          </p:cNvPr>
          <p:cNvCxnSpPr>
            <a:cxnSpLocks/>
          </p:cNvCxnSpPr>
          <p:nvPr/>
        </p:nvCxnSpPr>
        <p:spPr>
          <a:xfrm>
            <a:off x="6446683" y="4356200"/>
            <a:ext cx="479628" cy="0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1AEED973-303B-432C-4B2E-7FD790298E86}"/>
              </a:ext>
            </a:extLst>
          </p:cNvPr>
          <p:cNvSpPr txBox="1"/>
          <p:nvPr/>
        </p:nvSpPr>
        <p:spPr>
          <a:xfrm>
            <a:off x="2833942" y="4679703"/>
            <a:ext cx="31887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Inefficient: Items marked in </a:t>
            </a:r>
            <a:r>
              <a:rPr lang="en-IN" dirty="0">
                <a:solidFill>
                  <a:srgbClr val="FF0000"/>
                </a:solidFill>
              </a:rPr>
              <a:t>red arrows</a:t>
            </a:r>
            <a:r>
              <a:rPr lang="en-IN" dirty="0"/>
              <a:t> need to be (re)programmed differently</a:t>
            </a:r>
            <a:endParaRPr lang="en-GB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70A847A-3B27-5F4C-0DFC-3794B07DE395}"/>
              </a:ext>
            </a:extLst>
          </p:cNvPr>
          <p:cNvSpPr txBox="1"/>
          <p:nvPr/>
        </p:nvSpPr>
        <p:spPr>
          <a:xfrm>
            <a:off x="6933475" y="4679703"/>
            <a:ext cx="447209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Better: Items in the </a:t>
            </a:r>
            <a:r>
              <a:rPr lang="en-IN" b="1" dirty="0">
                <a:solidFill>
                  <a:srgbClr val="00B050"/>
                </a:solidFill>
              </a:rPr>
              <a:t>green arrows</a:t>
            </a:r>
            <a:r>
              <a:rPr lang="en-IN" dirty="0"/>
              <a:t> show the standard MCP protocol</a:t>
            </a:r>
          </a:p>
          <a:p>
            <a:r>
              <a:rPr lang="en-IN" dirty="0"/>
              <a:t>Developers now only need to support an MCP client</a:t>
            </a:r>
          </a:p>
          <a:p>
            <a:r>
              <a:rPr lang="en-IN" b="1" dirty="0">
                <a:solidFill>
                  <a:srgbClr val="00B050"/>
                </a:solidFill>
              </a:rPr>
              <a:t>Green arrows </a:t>
            </a:r>
            <a:r>
              <a:rPr lang="en-IN" dirty="0"/>
              <a:t>are programmed only once and developers do not need to worry about them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65265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A0ACD-6B6E-A9BE-4E92-AA80AFAAC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MCP Components</a:t>
            </a:r>
            <a:endParaRPr lang="en-GB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9FF0073D-1F52-EEA1-6E87-96A0C0EEA9F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768398" y="1466451"/>
          <a:ext cx="10515600" cy="3017520"/>
        </p:xfrm>
        <a:graphic>
          <a:graphicData uri="http://schemas.openxmlformats.org/drawingml/2006/table">
            <a:tbl>
              <a:tblPr firstRow="1">
                <a:tableStyleId>{8799B23B-EC83-4686-B30A-512413B5E67A}</a:tableStyleId>
              </a:tblPr>
              <a:tblGrid>
                <a:gridCol w="4683101">
                  <a:extLst>
                    <a:ext uri="{9D8B030D-6E8A-4147-A177-3AD203B41FA5}">
                      <a16:colId xmlns:a16="http://schemas.microsoft.com/office/drawing/2014/main" val="54364010"/>
                    </a:ext>
                  </a:extLst>
                </a:gridCol>
                <a:gridCol w="5832499">
                  <a:extLst>
                    <a:ext uri="{9D8B030D-6E8A-4147-A177-3AD203B41FA5}">
                      <a16:colId xmlns:a16="http://schemas.microsoft.com/office/drawing/2014/main" val="396119579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We place a food order in a restaurant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We use a Weather MCP Server for getting weather data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27467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 dirty="0"/>
                        <a:t>User</a:t>
                      </a:r>
                      <a:r>
                        <a:rPr lang="en-US" b="0" dirty="0"/>
                        <a:t>: You (Customer placing an order)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 dirty="0"/>
                        <a:t>User</a:t>
                      </a:r>
                      <a:r>
                        <a:rPr lang="en-US" dirty="0"/>
                        <a:t>: You (Person asking for weather / AI task)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31995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b="1" dirty="0"/>
                        <a:t>Host</a:t>
                      </a:r>
                      <a:r>
                        <a:rPr lang="en-GB" b="0" dirty="0"/>
                        <a:t>: Restaurant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 dirty="0"/>
                        <a:t>Host</a:t>
                      </a:r>
                      <a:r>
                        <a:rPr lang="en-US" dirty="0"/>
                        <a:t>: Environment / platform where the interaction happens (Claude Desktop, our Agent Framework)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52715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 dirty="0"/>
                        <a:t>Client</a:t>
                      </a:r>
                      <a:r>
                        <a:rPr lang="en-US" b="0" dirty="0"/>
                        <a:t>: Waiter who takes the order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b="1" dirty="0"/>
                        <a:t>Client</a:t>
                      </a:r>
                      <a:r>
                        <a:rPr lang="en-GB" dirty="0"/>
                        <a:t>: MCP client (Claude Desktop acting as client, or our AI Agent code)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809718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 dirty="0"/>
                        <a:t>Server</a:t>
                      </a:r>
                      <a:r>
                        <a:rPr lang="en-US" b="0" dirty="0"/>
                        <a:t>: Cook who cooks using tools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 dirty="0"/>
                        <a:t>Server</a:t>
                      </a:r>
                      <a:r>
                        <a:rPr lang="en-US" dirty="0"/>
                        <a:t>: MCP Server (e.g., Weather MCP server)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849471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 dirty="0"/>
                        <a:t>External API</a:t>
                      </a:r>
                      <a:r>
                        <a:rPr lang="en-US" b="0" dirty="0"/>
                        <a:t>: Microwave oven / Food items etc.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 dirty="0"/>
                        <a:t>External API / Tools</a:t>
                      </a:r>
                      <a:r>
                        <a:rPr lang="en-US" dirty="0"/>
                        <a:t>: Actual weather API, DB, or System the server calls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686067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2225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A09AA-BDD1-30D2-52EA-30972D5D3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MCP Architecture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8F61E4-D7C9-DE7E-C5CE-D4BAC916F4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E4A52A-3011-7C32-D971-E4D854FD5535}"/>
              </a:ext>
            </a:extLst>
          </p:cNvPr>
          <p:cNvSpPr txBox="1"/>
          <p:nvPr/>
        </p:nvSpPr>
        <p:spPr>
          <a:xfrm>
            <a:off x="238343" y="3905469"/>
            <a:ext cx="1012123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User</a:t>
            </a:r>
            <a:endParaRPr lang="en-GB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761325-20C4-8939-2D39-39E325C4ED11}"/>
              </a:ext>
            </a:extLst>
          </p:cNvPr>
          <p:cNvSpPr txBox="1"/>
          <p:nvPr/>
        </p:nvSpPr>
        <p:spPr>
          <a:xfrm>
            <a:off x="2086921" y="3766970"/>
            <a:ext cx="1012123" cy="64633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MCP Host</a:t>
            </a:r>
            <a:endParaRPr lang="en-GB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D3D5A4-4089-0D0B-ED06-F1432960DEAE}"/>
              </a:ext>
            </a:extLst>
          </p:cNvPr>
          <p:cNvSpPr txBox="1"/>
          <p:nvPr/>
        </p:nvSpPr>
        <p:spPr>
          <a:xfrm>
            <a:off x="3984216" y="3766969"/>
            <a:ext cx="1012123" cy="646331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MCP Client</a:t>
            </a:r>
            <a:endParaRPr lang="en-GB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432EBEE-BED6-DA53-AFFB-590AC74346EA}"/>
              </a:ext>
            </a:extLst>
          </p:cNvPr>
          <p:cNvSpPr txBox="1"/>
          <p:nvPr/>
        </p:nvSpPr>
        <p:spPr>
          <a:xfrm>
            <a:off x="6279523" y="2906714"/>
            <a:ext cx="1012123" cy="646331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MCP Server A</a:t>
            </a:r>
            <a:endParaRPr lang="en-GB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FE53D6D-B081-6E5A-1BC6-45DD5F8EB293}"/>
              </a:ext>
            </a:extLst>
          </p:cNvPr>
          <p:cNvSpPr txBox="1"/>
          <p:nvPr/>
        </p:nvSpPr>
        <p:spPr>
          <a:xfrm>
            <a:off x="6279523" y="3687982"/>
            <a:ext cx="1012123" cy="646331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MCP Server B</a:t>
            </a:r>
            <a:endParaRPr lang="en-GB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64057D-61DB-AF53-3BE7-87D59ABE64BA}"/>
              </a:ext>
            </a:extLst>
          </p:cNvPr>
          <p:cNvSpPr txBox="1"/>
          <p:nvPr/>
        </p:nvSpPr>
        <p:spPr>
          <a:xfrm>
            <a:off x="6279522" y="4469250"/>
            <a:ext cx="1012123" cy="646331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MCP Server C</a:t>
            </a:r>
            <a:endParaRPr lang="en-GB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8EA3E20-0221-BE94-6DF2-79CC9A04076E}"/>
              </a:ext>
            </a:extLst>
          </p:cNvPr>
          <p:cNvSpPr txBox="1"/>
          <p:nvPr/>
        </p:nvSpPr>
        <p:spPr>
          <a:xfrm>
            <a:off x="8930818" y="3045213"/>
            <a:ext cx="2139704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Tool/App/Data A</a:t>
            </a:r>
            <a:endParaRPr lang="en-GB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8465355-33BA-8378-8FCC-CCBDE8C34CD1}"/>
              </a:ext>
            </a:extLst>
          </p:cNvPr>
          <p:cNvSpPr txBox="1"/>
          <p:nvPr/>
        </p:nvSpPr>
        <p:spPr>
          <a:xfrm>
            <a:off x="8930818" y="3816628"/>
            <a:ext cx="2139704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Tool/App/Data B</a:t>
            </a:r>
            <a:endParaRPr lang="en-GB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2DFBDF0-E69F-89C8-19AC-877112180318}"/>
              </a:ext>
            </a:extLst>
          </p:cNvPr>
          <p:cNvSpPr txBox="1"/>
          <p:nvPr/>
        </p:nvSpPr>
        <p:spPr>
          <a:xfrm>
            <a:off x="8930818" y="4588043"/>
            <a:ext cx="2139704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Tool/App/Data C</a:t>
            </a:r>
            <a:endParaRPr lang="en-GB" b="1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9CE3FDA-F8D8-09DA-38AF-1386E5BE4CAA}"/>
              </a:ext>
            </a:extLst>
          </p:cNvPr>
          <p:cNvCxnSpPr>
            <a:cxnSpLocks/>
          </p:cNvCxnSpPr>
          <p:nvPr/>
        </p:nvCxnSpPr>
        <p:spPr>
          <a:xfrm>
            <a:off x="1249520" y="4109873"/>
            <a:ext cx="837401" cy="0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E087051-072E-89BE-5D17-869C3F361889}"/>
              </a:ext>
            </a:extLst>
          </p:cNvPr>
          <p:cNvCxnSpPr>
            <a:cxnSpLocks/>
          </p:cNvCxnSpPr>
          <p:nvPr/>
        </p:nvCxnSpPr>
        <p:spPr>
          <a:xfrm flipV="1">
            <a:off x="3099044" y="4109637"/>
            <a:ext cx="885172" cy="1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B79A055-0F4F-A91C-B859-DFA9CFAACD16}"/>
              </a:ext>
            </a:extLst>
          </p:cNvPr>
          <p:cNvCxnSpPr/>
          <p:nvPr/>
        </p:nvCxnSpPr>
        <p:spPr>
          <a:xfrm>
            <a:off x="5570162" y="3229879"/>
            <a:ext cx="0" cy="154283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867BA60-C66F-42C6-5C5F-6F5D1FCAC13B}"/>
              </a:ext>
            </a:extLst>
          </p:cNvPr>
          <p:cNvCxnSpPr/>
          <p:nvPr/>
        </p:nvCxnSpPr>
        <p:spPr>
          <a:xfrm>
            <a:off x="5570162" y="3229879"/>
            <a:ext cx="709360" cy="0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A687EEC-D131-D5B4-778E-F3F936E91316}"/>
              </a:ext>
            </a:extLst>
          </p:cNvPr>
          <p:cNvCxnSpPr/>
          <p:nvPr/>
        </p:nvCxnSpPr>
        <p:spPr>
          <a:xfrm>
            <a:off x="5570162" y="3991219"/>
            <a:ext cx="709360" cy="0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6B90A0E-7AB7-A129-D828-86AFD9C1E241}"/>
              </a:ext>
            </a:extLst>
          </p:cNvPr>
          <p:cNvCxnSpPr/>
          <p:nvPr/>
        </p:nvCxnSpPr>
        <p:spPr>
          <a:xfrm>
            <a:off x="5570162" y="4772709"/>
            <a:ext cx="709360" cy="0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0957CD9-66F1-43B1-89E7-AB1CCE8FBB53}"/>
              </a:ext>
            </a:extLst>
          </p:cNvPr>
          <p:cNvCxnSpPr>
            <a:cxnSpLocks/>
          </p:cNvCxnSpPr>
          <p:nvPr/>
        </p:nvCxnSpPr>
        <p:spPr>
          <a:xfrm flipH="1">
            <a:off x="4984922" y="4145102"/>
            <a:ext cx="585240" cy="0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BC28C5A-4D8F-E78F-0756-18687040DC14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7291645" y="3229879"/>
            <a:ext cx="1639173" cy="9929"/>
          </a:xfrm>
          <a:prstGeom prst="straightConnector1">
            <a:avLst/>
          </a:prstGeom>
          <a:ln w="254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3E3A14A-FF80-D701-9536-2A096E64258A}"/>
              </a:ext>
            </a:extLst>
          </p:cNvPr>
          <p:cNvCxnSpPr>
            <a:cxnSpLocks/>
          </p:cNvCxnSpPr>
          <p:nvPr/>
        </p:nvCxnSpPr>
        <p:spPr>
          <a:xfrm flipV="1">
            <a:off x="7291645" y="4003716"/>
            <a:ext cx="1639173" cy="9929"/>
          </a:xfrm>
          <a:prstGeom prst="straightConnector1">
            <a:avLst/>
          </a:prstGeom>
          <a:ln w="254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982AAD5-1643-C8E0-3FDE-48869B3CC86A}"/>
              </a:ext>
            </a:extLst>
          </p:cNvPr>
          <p:cNvCxnSpPr>
            <a:cxnSpLocks/>
          </p:cNvCxnSpPr>
          <p:nvPr/>
        </p:nvCxnSpPr>
        <p:spPr>
          <a:xfrm flipV="1">
            <a:off x="7291644" y="4792415"/>
            <a:ext cx="1639173" cy="9929"/>
          </a:xfrm>
          <a:prstGeom prst="straightConnector1">
            <a:avLst/>
          </a:prstGeom>
          <a:ln w="254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30302E4F-10F9-7ABC-384F-EF202C599FC8}"/>
              </a:ext>
            </a:extLst>
          </p:cNvPr>
          <p:cNvSpPr txBox="1"/>
          <p:nvPr/>
        </p:nvSpPr>
        <p:spPr>
          <a:xfrm>
            <a:off x="687401" y="2242299"/>
            <a:ext cx="4097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Local machine or MCP host area</a:t>
            </a:r>
            <a:endParaRPr lang="en-GB" b="1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12C5B20-A12F-3CEA-F755-C0B4B00F68E3}"/>
              </a:ext>
            </a:extLst>
          </p:cNvPr>
          <p:cNvCxnSpPr>
            <a:cxnSpLocks/>
          </p:cNvCxnSpPr>
          <p:nvPr/>
        </p:nvCxnSpPr>
        <p:spPr>
          <a:xfrm>
            <a:off x="238343" y="2747579"/>
            <a:ext cx="4746579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964B80E-4458-CC36-E036-97D517C45E13}"/>
              </a:ext>
            </a:extLst>
          </p:cNvPr>
          <p:cNvCxnSpPr>
            <a:cxnSpLocks/>
          </p:cNvCxnSpPr>
          <p:nvPr/>
        </p:nvCxnSpPr>
        <p:spPr>
          <a:xfrm>
            <a:off x="5646798" y="2747579"/>
            <a:ext cx="1801025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252C3862-05E4-4702-1916-0FBD2A0292BD}"/>
              </a:ext>
            </a:extLst>
          </p:cNvPr>
          <p:cNvSpPr txBox="1"/>
          <p:nvPr/>
        </p:nvSpPr>
        <p:spPr>
          <a:xfrm>
            <a:off x="5277542" y="1817443"/>
            <a:ext cx="22942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Each client with its own server or shared on a VM</a:t>
            </a:r>
            <a:endParaRPr lang="en-GB" b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CF1F8C0-DFC4-665C-38BA-28536163EABC}"/>
              </a:ext>
            </a:extLst>
          </p:cNvPr>
          <p:cNvSpPr txBox="1"/>
          <p:nvPr/>
        </p:nvSpPr>
        <p:spPr>
          <a:xfrm>
            <a:off x="8703633" y="1949568"/>
            <a:ext cx="22942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Remotely hosted service</a:t>
            </a:r>
            <a:endParaRPr lang="en-GB" b="1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C2A6C13-056F-CB21-1B88-B398E2B3153E}"/>
              </a:ext>
            </a:extLst>
          </p:cNvPr>
          <p:cNvSpPr txBox="1"/>
          <p:nvPr/>
        </p:nvSpPr>
        <p:spPr>
          <a:xfrm>
            <a:off x="7665206" y="2379370"/>
            <a:ext cx="11050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dirty="0"/>
              <a:t>Web API/Local functions</a:t>
            </a:r>
            <a:endParaRPr lang="en-GB" sz="16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1E1035B-9E50-98BF-769B-05DED39DF579}"/>
              </a:ext>
            </a:extLst>
          </p:cNvPr>
          <p:cNvSpPr txBox="1"/>
          <p:nvPr/>
        </p:nvSpPr>
        <p:spPr>
          <a:xfrm>
            <a:off x="2901692" y="4159917"/>
            <a:ext cx="13143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dirty="0"/>
              <a:t>Contains functionality</a:t>
            </a:r>
            <a:endParaRPr lang="en-GB" sz="16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403108E-3A96-D49F-E41E-F2726D80AE7A}"/>
              </a:ext>
            </a:extLst>
          </p:cNvPr>
          <p:cNvSpPr txBox="1"/>
          <p:nvPr/>
        </p:nvSpPr>
        <p:spPr>
          <a:xfrm>
            <a:off x="987166" y="3237926"/>
            <a:ext cx="13143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dirty="0"/>
              <a:t>Interacts with</a:t>
            </a:r>
            <a:endParaRPr lang="en-GB" sz="16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2095100-4BBD-A286-EAED-A821E32D36C4}"/>
              </a:ext>
            </a:extLst>
          </p:cNvPr>
          <p:cNvSpPr txBox="1"/>
          <p:nvPr/>
        </p:nvSpPr>
        <p:spPr>
          <a:xfrm>
            <a:off x="3984216" y="3747456"/>
            <a:ext cx="1012123" cy="646331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MCP Client</a:t>
            </a:r>
            <a:endParaRPr lang="en-GB" b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A5B3D5C-79D0-6BBA-C2BD-0D3726EB622D}"/>
              </a:ext>
            </a:extLst>
          </p:cNvPr>
          <p:cNvSpPr txBox="1"/>
          <p:nvPr/>
        </p:nvSpPr>
        <p:spPr>
          <a:xfrm>
            <a:off x="6279523" y="2887201"/>
            <a:ext cx="1012123" cy="646331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MCP Server A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993833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3B7EC-B5ED-B459-9641-9D4BE603D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MCP Server</a:t>
            </a:r>
            <a:endParaRPr lang="en-GB" dirty="0"/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6860B718-E796-3313-731F-9236C2DF657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848879" y="1743482"/>
          <a:ext cx="7024362" cy="28346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78175">
                  <a:extLst>
                    <a:ext uri="{9D8B030D-6E8A-4147-A177-3AD203B41FA5}">
                      <a16:colId xmlns:a16="http://schemas.microsoft.com/office/drawing/2014/main" val="157719753"/>
                    </a:ext>
                  </a:extLst>
                </a:gridCol>
                <a:gridCol w="1551269">
                  <a:extLst>
                    <a:ext uri="{9D8B030D-6E8A-4147-A177-3AD203B41FA5}">
                      <a16:colId xmlns:a16="http://schemas.microsoft.com/office/drawing/2014/main" val="899708470"/>
                    </a:ext>
                  </a:extLst>
                </a:gridCol>
                <a:gridCol w="4194918">
                  <a:extLst>
                    <a:ext uri="{9D8B030D-6E8A-4147-A177-3AD203B41FA5}">
                      <a16:colId xmlns:a16="http://schemas.microsoft.com/office/drawing/2014/main" val="1217900661"/>
                    </a:ext>
                  </a:extLst>
                </a:gridCol>
              </a:tblGrid>
              <a:tr h="288910">
                <a:tc>
                  <a:txBody>
                    <a:bodyPr/>
                    <a:lstStyle/>
                    <a:p>
                      <a:r>
                        <a:rPr lang="en-IN" dirty="0"/>
                        <a:t>Parameter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Purpose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Example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856559"/>
                  </a:ext>
                </a:extLst>
              </a:tr>
              <a:tr h="288910">
                <a:tc>
                  <a:txBody>
                    <a:bodyPr/>
                    <a:lstStyle/>
                    <a:p>
                      <a:r>
                        <a:rPr lang="en-IN" dirty="0"/>
                        <a:t>Name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Name of the tool/Function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“get forex rate”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6602119"/>
                  </a:ext>
                </a:extLst>
              </a:tr>
              <a:tr h="712381">
                <a:tc>
                  <a:txBody>
                    <a:bodyPr/>
                    <a:lstStyle/>
                    <a:p>
                      <a:r>
                        <a:rPr lang="en-IN" dirty="0"/>
                        <a:t>Description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Description, Arguments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“gets the target currency rate, given the source and target currency symbols/names”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6274174"/>
                  </a:ext>
                </a:extLst>
              </a:tr>
              <a:tr h="712381">
                <a:tc>
                  <a:txBody>
                    <a:bodyPr/>
                    <a:lstStyle/>
                    <a:p>
                      <a:r>
                        <a:rPr lang="en-IN" dirty="0"/>
                        <a:t>Input Schema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Dictionary of Arguments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{“source”: string, </a:t>
                      </a:r>
                    </a:p>
                    <a:p>
                      <a:r>
                        <a:rPr lang="en-IN" dirty="0"/>
                        <a:t> “target”: string</a:t>
                      </a:r>
                    </a:p>
                    <a:p>
                      <a:r>
                        <a:rPr lang="en-IN" dirty="0"/>
                        <a:t>}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380304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B66A856B-172C-9096-29EC-925D6CD687B1}"/>
              </a:ext>
            </a:extLst>
          </p:cNvPr>
          <p:cNvSpPr txBox="1"/>
          <p:nvPr/>
        </p:nvSpPr>
        <p:spPr>
          <a:xfrm>
            <a:off x="166073" y="2782669"/>
            <a:ext cx="1012123" cy="646331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MCP Client</a:t>
            </a:r>
            <a:endParaRPr lang="en-GB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4C30F3-F073-714F-74ED-67CF088DC26F}"/>
              </a:ext>
            </a:extLst>
          </p:cNvPr>
          <p:cNvSpPr txBox="1"/>
          <p:nvPr/>
        </p:nvSpPr>
        <p:spPr>
          <a:xfrm>
            <a:off x="1752019" y="2782668"/>
            <a:ext cx="1012123" cy="646331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MCP Server A</a:t>
            </a:r>
            <a:endParaRPr lang="en-GB" b="1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FB6A651-BFA6-56FD-0486-67CD1628FC72}"/>
              </a:ext>
            </a:extLst>
          </p:cNvPr>
          <p:cNvCxnSpPr>
            <a:cxnSpLocks/>
          </p:cNvCxnSpPr>
          <p:nvPr/>
        </p:nvCxnSpPr>
        <p:spPr>
          <a:xfrm flipH="1">
            <a:off x="1166779" y="3160802"/>
            <a:ext cx="585240" cy="0"/>
          </a:xfrm>
          <a:prstGeom prst="straightConnector1">
            <a:avLst/>
          </a:prstGeom>
          <a:ln w="254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FE2E189-82F9-6A7D-0339-C1531E4F407C}"/>
              </a:ext>
            </a:extLst>
          </p:cNvPr>
          <p:cNvSpPr txBox="1"/>
          <p:nvPr/>
        </p:nvSpPr>
        <p:spPr>
          <a:xfrm>
            <a:off x="3300449" y="2976136"/>
            <a:ext cx="1012123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Tool A</a:t>
            </a:r>
            <a:endParaRPr lang="en-GB" b="1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1956208-0FB2-84DB-F706-0E9F7DE2A3B8}"/>
              </a:ext>
            </a:extLst>
          </p:cNvPr>
          <p:cNvCxnSpPr>
            <a:cxnSpLocks/>
          </p:cNvCxnSpPr>
          <p:nvPr/>
        </p:nvCxnSpPr>
        <p:spPr>
          <a:xfrm flipH="1">
            <a:off x="2722189" y="3160802"/>
            <a:ext cx="585240" cy="0"/>
          </a:xfrm>
          <a:prstGeom prst="straightConnector1">
            <a:avLst/>
          </a:prstGeom>
          <a:ln w="254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854CC93-9631-1624-EB5C-6EADFD8112F2}"/>
              </a:ext>
            </a:extLst>
          </p:cNvPr>
          <p:cNvCxnSpPr>
            <a:cxnSpLocks/>
          </p:cNvCxnSpPr>
          <p:nvPr/>
        </p:nvCxnSpPr>
        <p:spPr>
          <a:xfrm flipH="1">
            <a:off x="4263640" y="3160802"/>
            <a:ext cx="585240" cy="0"/>
          </a:xfrm>
          <a:prstGeom prst="straightConnector1">
            <a:avLst/>
          </a:prstGeom>
          <a:ln w="254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8FF8B3A-59AB-E687-1EAA-B159DE0BF0B6}"/>
              </a:ext>
            </a:extLst>
          </p:cNvPr>
          <p:cNvSpPr txBox="1"/>
          <p:nvPr/>
        </p:nvSpPr>
        <p:spPr>
          <a:xfrm>
            <a:off x="1486772" y="5179273"/>
            <a:ext cx="8746132" cy="369332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List of all publicly available MCP servers: https://github.com/modelcontextprotocol/servers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96189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69370-934A-A100-B80C-CAF26715D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MCP Client-Server Communication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A0C3D4-EA02-E539-C202-A85DCBE588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5569ED-0820-7896-0821-D7F27757888A}"/>
              </a:ext>
            </a:extLst>
          </p:cNvPr>
          <p:cNvSpPr txBox="1"/>
          <p:nvPr/>
        </p:nvSpPr>
        <p:spPr>
          <a:xfrm>
            <a:off x="1284204" y="2415454"/>
            <a:ext cx="1012123" cy="64633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MCP Host</a:t>
            </a:r>
            <a:endParaRPr lang="en-GB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CA5B6F-BBBE-FD2E-63C9-B9997BCE7C00}"/>
              </a:ext>
            </a:extLst>
          </p:cNvPr>
          <p:cNvSpPr txBox="1"/>
          <p:nvPr/>
        </p:nvSpPr>
        <p:spPr>
          <a:xfrm>
            <a:off x="3687562" y="2415454"/>
            <a:ext cx="1012123" cy="646331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MCP Client</a:t>
            </a:r>
            <a:endParaRPr lang="en-GB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3CA2AF-E4EF-92AE-8834-ACB9AD22504F}"/>
              </a:ext>
            </a:extLst>
          </p:cNvPr>
          <p:cNvSpPr txBox="1"/>
          <p:nvPr/>
        </p:nvSpPr>
        <p:spPr>
          <a:xfrm>
            <a:off x="6090920" y="2413142"/>
            <a:ext cx="1012123" cy="646331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MCP Server A</a:t>
            </a:r>
            <a:endParaRPr lang="en-GB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E30CEA-A2FA-F1F9-7C3A-D31A0463186F}"/>
              </a:ext>
            </a:extLst>
          </p:cNvPr>
          <p:cNvSpPr txBox="1"/>
          <p:nvPr/>
        </p:nvSpPr>
        <p:spPr>
          <a:xfrm>
            <a:off x="8494278" y="2409898"/>
            <a:ext cx="1012123" cy="64633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External Service</a:t>
            </a:r>
            <a:endParaRPr lang="en-GB" b="1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8625519-B565-9616-12E9-C8C6D87AB279}"/>
              </a:ext>
            </a:extLst>
          </p:cNvPr>
          <p:cNvCxnSpPr>
            <a:cxnSpLocks/>
          </p:cNvCxnSpPr>
          <p:nvPr/>
        </p:nvCxnSpPr>
        <p:spPr>
          <a:xfrm>
            <a:off x="7095634" y="2563968"/>
            <a:ext cx="1390712" cy="8746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3001ECD-8528-AD71-DC38-6375597F65CB}"/>
              </a:ext>
            </a:extLst>
          </p:cNvPr>
          <p:cNvSpPr txBox="1"/>
          <p:nvPr/>
        </p:nvSpPr>
        <p:spPr>
          <a:xfrm>
            <a:off x="2417826" y="2049771"/>
            <a:ext cx="12564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/>
              <a:t>What is 1 USD equal to in INR?</a:t>
            </a:r>
            <a:endParaRPr lang="en-GB" sz="1200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8B29FD6-A2F8-6429-D6FC-0930575D868D}"/>
              </a:ext>
            </a:extLst>
          </p:cNvPr>
          <p:cNvCxnSpPr>
            <a:cxnSpLocks/>
          </p:cNvCxnSpPr>
          <p:nvPr/>
        </p:nvCxnSpPr>
        <p:spPr>
          <a:xfrm>
            <a:off x="2292883" y="2578905"/>
            <a:ext cx="1390712" cy="8746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915686D-6068-5C66-AC71-AF03F9A0D071}"/>
              </a:ext>
            </a:extLst>
          </p:cNvPr>
          <p:cNvCxnSpPr>
            <a:cxnSpLocks/>
          </p:cNvCxnSpPr>
          <p:nvPr/>
        </p:nvCxnSpPr>
        <p:spPr>
          <a:xfrm>
            <a:off x="4707617" y="2587651"/>
            <a:ext cx="1390712" cy="8746"/>
          </a:xfrm>
          <a:prstGeom prst="straightConnector1">
            <a:avLst/>
          </a:prstGeom>
          <a:ln w="25400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0AEBEBC-4672-494B-D493-DB5FE28DD617}"/>
              </a:ext>
            </a:extLst>
          </p:cNvPr>
          <p:cNvSpPr txBox="1"/>
          <p:nvPr/>
        </p:nvSpPr>
        <p:spPr>
          <a:xfrm>
            <a:off x="4771055" y="2085931"/>
            <a:ext cx="12564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/>
              <a:t>What all tools are available?</a:t>
            </a:r>
            <a:endParaRPr lang="en-GB" sz="1200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3456699-77CC-BA02-122D-1182ED4AA875}"/>
              </a:ext>
            </a:extLst>
          </p:cNvPr>
          <p:cNvCxnSpPr>
            <a:cxnSpLocks/>
          </p:cNvCxnSpPr>
          <p:nvPr/>
        </p:nvCxnSpPr>
        <p:spPr>
          <a:xfrm flipH="1">
            <a:off x="4699685" y="2797658"/>
            <a:ext cx="1364618" cy="0"/>
          </a:xfrm>
          <a:prstGeom prst="straightConnector1">
            <a:avLst/>
          </a:prstGeom>
          <a:ln w="25400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947FA4B-B4DA-88C7-81E8-BE8BF984D6AE}"/>
              </a:ext>
            </a:extLst>
          </p:cNvPr>
          <p:cNvSpPr txBox="1"/>
          <p:nvPr/>
        </p:nvSpPr>
        <p:spPr>
          <a:xfrm>
            <a:off x="4789016" y="2877769"/>
            <a:ext cx="12564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/>
              <a:t>Forex tool</a:t>
            </a:r>
            <a:endParaRPr lang="en-GB" sz="1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F111A25-499A-DE5D-C75F-4D6AEF4E31F0}"/>
              </a:ext>
            </a:extLst>
          </p:cNvPr>
          <p:cNvSpPr txBox="1"/>
          <p:nvPr/>
        </p:nvSpPr>
        <p:spPr>
          <a:xfrm>
            <a:off x="1284204" y="4956428"/>
            <a:ext cx="1012123" cy="64633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MCP Host</a:t>
            </a:r>
            <a:endParaRPr lang="en-GB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53FA4E2-CE45-CE61-BD2B-DA08B6D7BDDD}"/>
              </a:ext>
            </a:extLst>
          </p:cNvPr>
          <p:cNvSpPr txBox="1"/>
          <p:nvPr/>
        </p:nvSpPr>
        <p:spPr>
          <a:xfrm>
            <a:off x="3687562" y="4956428"/>
            <a:ext cx="1012123" cy="646331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MCP Client</a:t>
            </a:r>
            <a:endParaRPr lang="en-GB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4DAE228-1AF3-F6F0-B98F-3C5178D3A44D}"/>
              </a:ext>
            </a:extLst>
          </p:cNvPr>
          <p:cNvSpPr txBox="1"/>
          <p:nvPr/>
        </p:nvSpPr>
        <p:spPr>
          <a:xfrm>
            <a:off x="6090920" y="4954116"/>
            <a:ext cx="1012123" cy="646331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MCP Server A</a:t>
            </a:r>
            <a:endParaRPr lang="en-GB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9E06D11-0679-4B78-AB6C-868D3550010D}"/>
              </a:ext>
            </a:extLst>
          </p:cNvPr>
          <p:cNvSpPr txBox="1"/>
          <p:nvPr/>
        </p:nvSpPr>
        <p:spPr>
          <a:xfrm>
            <a:off x="8494278" y="4950872"/>
            <a:ext cx="1012123" cy="64633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External Service</a:t>
            </a:r>
            <a:endParaRPr lang="en-GB" b="1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9D8C175-265E-9A9F-19A9-2B4C25C47CF5}"/>
              </a:ext>
            </a:extLst>
          </p:cNvPr>
          <p:cNvCxnSpPr>
            <a:cxnSpLocks/>
          </p:cNvCxnSpPr>
          <p:nvPr/>
        </p:nvCxnSpPr>
        <p:spPr>
          <a:xfrm>
            <a:off x="7095634" y="5104942"/>
            <a:ext cx="1390712" cy="8746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A80307C-FF9C-61DF-F3CA-71F2778C0182}"/>
              </a:ext>
            </a:extLst>
          </p:cNvPr>
          <p:cNvCxnSpPr>
            <a:cxnSpLocks/>
          </p:cNvCxnSpPr>
          <p:nvPr/>
        </p:nvCxnSpPr>
        <p:spPr>
          <a:xfrm>
            <a:off x="2292883" y="5119879"/>
            <a:ext cx="1390712" cy="8746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17AD6A4-2757-B0BF-E3BC-6A112ADE0386}"/>
              </a:ext>
            </a:extLst>
          </p:cNvPr>
          <p:cNvCxnSpPr>
            <a:cxnSpLocks/>
          </p:cNvCxnSpPr>
          <p:nvPr/>
        </p:nvCxnSpPr>
        <p:spPr>
          <a:xfrm>
            <a:off x="4707617" y="5128625"/>
            <a:ext cx="1390712" cy="8746"/>
          </a:xfrm>
          <a:prstGeom prst="straightConnector1">
            <a:avLst/>
          </a:prstGeom>
          <a:ln w="25400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DD54F38F-0691-7EEB-BEB0-D3D6A27A3194}"/>
              </a:ext>
            </a:extLst>
          </p:cNvPr>
          <p:cNvSpPr txBox="1"/>
          <p:nvPr/>
        </p:nvSpPr>
        <p:spPr>
          <a:xfrm>
            <a:off x="4771055" y="4658357"/>
            <a:ext cx="12564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/>
              <a:t>Call the tool with arguments</a:t>
            </a:r>
            <a:endParaRPr lang="en-GB" sz="1200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421915E-B1FE-8E97-2D63-D7942700F23D}"/>
              </a:ext>
            </a:extLst>
          </p:cNvPr>
          <p:cNvCxnSpPr>
            <a:cxnSpLocks/>
          </p:cNvCxnSpPr>
          <p:nvPr/>
        </p:nvCxnSpPr>
        <p:spPr>
          <a:xfrm flipH="1">
            <a:off x="4680826" y="5394107"/>
            <a:ext cx="1364618" cy="0"/>
          </a:xfrm>
          <a:prstGeom prst="straightConnector1">
            <a:avLst/>
          </a:prstGeom>
          <a:ln w="25400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BA23D0AC-CCB4-1777-3969-12333B41A974}"/>
              </a:ext>
            </a:extLst>
          </p:cNvPr>
          <p:cNvSpPr txBox="1"/>
          <p:nvPr/>
        </p:nvSpPr>
        <p:spPr>
          <a:xfrm>
            <a:off x="4789016" y="5418743"/>
            <a:ext cx="12564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/>
              <a:t>Tool result: </a:t>
            </a:r>
          </a:p>
          <a:p>
            <a:pPr algn="ctr"/>
            <a:r>
              <a:rPr lang="en-IN" sz="1200" dirty="0"/>
              <a:t>USD 1 = 88 INR</a:t>
            </a:r>
            <a:endParaRPr lang="en-GB" sz="12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78FC04F-0CAA-113E-C822-E40A0DF74617}"/>
              </a:ext>
            </a:extLst>
          </p:cNvPr>
          <p:cNvSpPr txBox="1"/>
          <p:nvPr/>
        </p:nvSpPr>
        <p:spPr>
          <a:xfrm>
            <a:off x="7198266" y="4643277"/>
            <a:ext cx="12564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/>
              <a:t>Run the tool logic</a:t>
            </a:r>
            <a:endParaRPr lang="en-GB" sz="1200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5E01A4F-CC7A-71D0-CC20-176CE5510993}"/>
              </a:ext>
            </a:extLst>
          </p:cNvPr>
          <p:cNvCxnSpPr>
            <a:cxnSpLocks/>
          </p:cNvCxnSpPr>
          <p:nvPr/>
        </p:nvCxnSpPr>
        <p:spPr>
          <a:xfrm flipH="1">
            <a:off x="7095634" y="5395464"/>
            <a:ext cx="1398644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CCA3E155-C39F-BC2F-A800-96C50ECCF963}"/>
              </a:ext>
            </a:extLst>
          </p:cNvPr>
          <p:cNvSpPr txBox="1"/>
          <p:nvPr/>
        </p:nvSpPr>
        <p:spPr>
          <a:xfrm>
            <a:off x="7158681" y="5496222"/>
            <a:ext cx="12564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/>
              <a:t>USD 1 = 88 INR</a:t>
            </a:r>
            <a:endParaRPr lang="en-GB" sz="12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B6D8760-CB8A-2C68-6114-EB72556A20CB}"/>
              </a:ext>
            </a:extLst>
          </p:cNvPr>
          <p:cNvSpPr txBox="1"/>
          <p:nvPr/>
        </p:nvSpPr>
        <p:spPr>
          <a:xfrm>
            <a:off x="2346718" y="5490980"/>
            <a:ext cx="12564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/>
              <a:t>Dollar 1 equals 88 Indian Rupees</a:t>
            </a:r>
            <a:endParaRPr lang="en-GB" sz="1200" dirty="0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B18574A-732A-12DD-4592-E065E1EC83CC}"/>
              </a:ext>
            </a:extLst>
          </p:cNvPr>
          <p:cNvCxnSpPr>
            <a:cxnSpLocks/>
          </p:cNvCxnSpPr>
          <p:nvPr/>
        </p:nvCxnSpPr>
        <p:spPr>
          <a:xfrm flipH="1">
            <a:off x="2275610" y="5394107"/>
            <a:ext cx="1398644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20754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5A36E-B670-F5E4-42A9-9AF8EB520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MCP Communication Mechanisms</a:t>
            </a:r>
            <a:endParaRPr lang="en-GB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EEA7426-B9A0-C85F-70F6-932E3DB2632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52454"/>
          <a:ext cx="10515600" cy="4023360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2198166">
                  <a:extLst>
                    <a:ext uri="{9D8B030D-6E8A-4147-A177-3AD203B41FA5}">
                      <a16:colId xmlns:a16="http://schemas.microsoft.com/office/drawing/2014/main" val="4270611903"/>
                    </a:ext>
                  </a:extLst>
                </a:gridCol>
                <a:gridCol w="4048489">
                  <a:extLst>
                    <a:ext uri="{9D8B030D-6E8A-4147-A177-3AD203B41FA5}">
                      <a16:colId xmlns:a16="http://schemas.microsoft.com/office/drawing/2014/main" val="421329028"/>
                    </a:ext>
                  </a:extLst>
                </a:gridCol>
                <a:gridCol w="4268945">
                  <a:extLst>
                    <a:ext uri="{9D8B030D-6E8A-4147-A177-3AD203B41FA5}">
                      <a16:colId xmlns:a16="http://schemas.microsoft.com/office/drawing/2014/main" val="5832836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b="1" dirty="0"/>
                        <a:t>Aspect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b="1" dirty="0"/>
                        <a:t>STDIO (Standard Input Output)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b="1" dirty="0"/>
                        <a:t>SSE (Server-Sent Events)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1051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b="0" dirty="0"/>
                        <a:t>Transport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Local stdin/</a:t>
                      </a:r>
                      <a:r>
                        <a:rPr lang="en-US" dirty="0" err="1"/>
                        <a:t>stdout</a:t>
                      </a:r>
                      <a:r>
                        <a:rPr lang="en-US" dirty="0"/>
                        <a:t> pipes between processes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HTTP text/event-stream over network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518880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b="0" dirty="0"/>
                        <a:t>Best for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dirty="0"/>
                        <a:t>Local MCP servers as subprocesses, CLI tools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Remote/web clients needing real-time updates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81612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b="0" dirty="0"/>
                        <a:t>Direction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fr-FR" dirty="0"/>
                        <a:t>Bi-</a:t>
                      </a:r>
                      <a:r>
                        <a:rPr lang="fr-FR" dirty="0" err="1"/>
                        <a:t>directional</a:t>
                      </a:r>
                      <a:r>
                        <a:rPr lang="fr-FR" dirty="0"/>
                        <a:t> (</a:t>
                      </a:r>
                      <a:r>
                        <a:rPr lang="fr-FR" dirty="0" err="1"/>
                        <a:t>stdin</a:t>
                      </a:r>
                      <a:r>
                        <a:rPr lang="fr-FR" dirty="0"/>
                        <a:t> → server, </a:t>
                      </a:r>
                      <a:r>
                        <a:rPr lang="fr-FR" dirty="0" err="1"/>
                        <a:t>stdout</a:t>
                      </a:r>
                      <a:r>
                        <a:rPr lang="fr-FR" dirty="0"/>
                        <a:t> → client)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Mainly server → client; requests sent separately via HTTP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59298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b="0" dirty="0"/>
                        <a:t>Latency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dirty="0"/>
                        <a:t>Very low (local)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dirty="0"/>
                        <a:t>Low, but network-dependent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963839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b="0" dirty="0"/>
                        <a:t>Scalability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dirty="0"/>
                        <a:t>Limited to host/process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Scales across many networked clients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05197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b="0" dirty="0"/>
                        <a:t>Security/Auth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Local OS handles isolation; not suited for remote use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Standard HTTP auth + TLS supported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168502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b="0" dirty="0"/>
                        <a:t>Ease of Debug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dirty="0"/>
                        <a:t>Easy via terminal logs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Easy via browser </a:t>
                      </a:r>
                      <a:r>
                        <a:rPr lang="en-US" dirty="0" err="1"/>
                        <a:t>DevTools</a:t>
                      </a:r>
                      <a:r>
                        <a:rPr lang="en-US" dirty="0"/>
                        <a:t> / curl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71595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75869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4C77D-0E24-782E-0C64-D9330A6C7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Installation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2A209B-D2F5-566C-5611-2873C03180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VS Code, Python</a:t>
            </a:r>
          </a:p>
          <a:p>
            <a:r>
              <a:rPr lang="en-IN" dirty="0"/>
              <a:t>Install Node.js (Version 18 or higher): Visit </a:t>
            </a:r>
            <a:r>
              <a:rPr lang="en-IN" dirty="0">
                <a:hlinkClick r:id="rId2"/>
              </a:rPr>
              <a:t>https://nodejs.org/en</a:t>
            </a:r>
            <a:r>
              <a:rPr lang="en-IN" dirty="0"/>
              <a:t> and download and install</a:t>
            </a:r>
          </a:p>
          <a:p>
            <a:r>
              <a:rPr lang="en-IN" dirty="0"/>
              <a:t>Install MCP SDK: </a:t>
            </a:r>
            <a:r>
              <a:rPr lang="en-IN" dirty="0" err="1"/>
              <a:t>npm</a:t>
            </a:r>
            <a:r>
              <a:rPr lang="en-IN" dirty="0"/>
              <a:t> install -g @modelcontextprotocol/sdk</a:t>
            </a:r>
          </a:p>
          <a:p>
            <a:r>
              <a:rPr lang="en-IN" dirty="0"/>
              <a:t>Create a new project directory</a:t>
            </a:r>
          </a:p>
          <a:p>
            <a:pPr lvl="1"/>
            <a:r>
              <a:rPr lang="en-IN" dirty="0" err="1"/>
              <a:t>mkdir</a:t>
            </a:r>
            <a:r>
              <a:rPr lang="en-IN" dirty="0"/>
              <a:t> c:\code\agentic_ai\7_mcp</a:t>
            </a:r>
          </a:p>
          <a:p>
            <a:pPr lvl="1"/>
            <a:r>
              <a:rPr lang="en-IN" dirty="0"/>
              <a:t>cd c:\code\agentic_ai\7_mcp</a:t>
            </a:r>
          </a:p>
          <a:p>
            <a:pPr lvl="1"/>
            <a:r>
              <a:rPr lang="en-IN" dirty="0" err="1"/>
              <a:t>npm</a:t>
            </a:r>
            <a:r>
              <a:rPr lang="en-IN" dirty="0"/>
              <a:t> </a:t>
            </a:r>
            <a:r>
              <a:rPr lang="en-IN" dirty="0" err="1"/>
              <a:t>init</a:t>
            </a:r>
            <a:r>
              <a:rPr lang="en-IN" dirty="0"/>
              <a:t> -y	… It will show “main”: “index.js” etc and a JSON, that is fine</a:t>
            </a:r>
          </a:p>
          <a:p>
            <a:r>
              <a:rPr lang="en-IN" dirty="0"/>
              <a:t>Install dependencies</a:t>
            </a:r>
          </a:p>
          <a:p>
            <a:pPr lvl="1"/>
            <a:r>
              <a:rPr lang="en-GB" dirty="0" err="1"/>
              <a:t>npm</a:t>
            </a:r>
            <a:r>
              <a:rPr lang="en-GB" dirty="0"/>
              <a:t> install @modelcontextprotocol/sdk</a:t>
            </a:r>
          </a:p>
          <a:p>
            <a:pPr lvl="1"/>
            <a:r>
              <a:rPr lang="en-GB" dirty="0" err="1"/>
              <a:t>npm</a:t>
            </a:r>
            <a:r>
              <a:rPr lang="en-GB" dirty="0"/>
              <a:t> install --save-dev typescript @types/node</a:t>
            </a:r>
          </a:p>
          <a:p>
            <a:r>
              <a:rPr lang="en-GB" dirty="0"/>
              <a:t>Install Claude Desktop: </a:t>
            </a:r>
            <a:r>
              <a:rPr lang="en-GB" dirty="0">
                <a:hlinkClick r:id="rId3"/>
              </a:rPr>
              <a:t>https://claude.ai/download</a:t>
            </a:r>
            <a:endParaRPr lang="en-GB" dirty="0"/>
          </a:p>
          <a:p>
            <a:endParaRPr lang="en-IN" dirty="0"/>
          </a:p>
          <a:p>
            <a:endParaRPr lang="en-IN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543554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4274</Words>
  <Application>Microsoft Office PowerPoint</Application>
  <PresentationFormat>Widescreen</PresentationFormat>
  <Paragraphs>527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Cascadia Code</vt:lpstr>
      <vt:lpstr>Office Theme</vt:lpstr>
      <vt:lpstr>6) MCP</vt:lpstr>
      <vt:lpstr>Why MCP?</vt:lpstr>
      <vt:lpstr>Agentic AI Evolution and Creation of MCP</vt:lpstr>
      <vt:lpstr>MCP Components</vt:lpstr>
      <vt:lpstr>MCP Architecture</vt:lpstr>
      <vt:lpstr>MCP Server</vt:lpstr>
      <vt:lpstr>MCP Client-Server Communication</vt:lpstr>
      <vt:lpstr>MCP Communication Mechanisms</vt:lpstr>
      <vt:lpstr>Installation</vt:lpstr>
      <vt:lpstr>Claude Desktop - MCP Servers</vt:lpstr>
      <vt:lpstr>Creating a Server in MCP</vt:lpstr>
      <vt:lpstr>Code</vt:lpstr>
      <vt:lpstr>MCP Server Code - weather.py</vt:lpstr>
      <vt:lpstr>Adding Our Weather MCP Server to Claude</vt:lpstr>
      <vt:lpstr>MCP Client</vt:lpstr>
      <vt:lpstr>client.py</vt:lpstr>
      <vt:lpstr>Changing Our MCP Client to Call AirBnB MCP Server</vt:lpstr>
      <vt:lpstr>Calling an AirBnB Tool From Our Client</vt:lpstr>
      <vt:lpstr>Accessing Local Files Using MCP</vt:lpstr>
      <vt:lpstr>local.py</vt:lpstr>
      <vt:lpstr>notes.txt</vt:lpstr>
      <vt:lpstr>Testing the Local File MCP Server</vt:lpstr>
      <vt:lpstr>Using MCP Servers to Make API Calls</vt:lpstr>
      <vt:lpstr>crypto.py</vt:lpstr>
      <vt:lpstr>Calling Our MCP Server Through an MCP Client (C:\code\agenticai\6_mcp\cryptoapi\cryptoclient.py)</vt:lpstr>
      <vt:lpstr>Using an AI Agent Instead of an MCP Client (C:\code\agenticai\6_mcp\cryptoapi\cryptoagent.py)</vt:lpstr>
      <vt:lpstr>Autogen with MCP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Atul Kahate</dc:creator>
  <cp:lastModifiedBy>Atul Kahate</cp:lastModifiedBy>
  <cp:revision>1</cp:revision>
  <dcterms:created xsi:type="dcterms:W3CDTF">2025-09-27T14:29:19Z</dcterms:created>
  <dcterms:modified xsi:type="dcterms:W3CDTF">2025-09-27T14:30:13Z</dcterms:modified>
</cp:coreProperties>
</file>