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39e1507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39e1507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Summary</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56" name="Google Shape;56;p13"/>
          <p:cNvGrpSpPr/>
          <p:nvPr/>
        </p:nvGrpSpPr>
        <p:grpSpPr>
          <a:xfrm>
            <a:off x="363524" y="1258050"/>
            <a:ext cx="2726286" cy="2547000"/>
            <a:chOff x="363524" y="1258050"/>
            <a:chExt cx="2726286" cy="2547000"/>
          </a:xfrm>
        </p:grpSpPr>
        <p:sp>
          <p:nvSpPr>
            <p:cNvPr id="57" name="Google Shape;57;p13"/>
            <p:cNvSpPr/>
            <p:nvPr/>
          </p:nvSpPr>
          <p:spPr>
            <a:xfrm rot="2700000">
              <a:off x="1356161" y="1011412"/>
              <a:ext cx="561726" cy="3040276"/>
            </a:xfrm>
            <a:prstGeom prst="roundRect">
              <a:avLst>
                <a:gd fmla="val 50000" name="adj"/>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80539"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55B55"/>
                  </a:solidFill>
                  <a:latin typeface="Roboto"/>
                  <a:ea typeface="Roboto"/>
                  <a:cs typeface="Roboto"/>
                  <a:sym typeface="Roboto"/>
                </a:rPr>
                <a:t>1</a:t>
              </a:r>
              <a:endParaRPr b="1" sz="1200">
                <a:solidFill>
                  <a:srgbClr val="155B55"/>
                </a:solidFill>
                <a:latin typeface="Roboto"/>
                <a:ea typeface="Roboto"/>
                <a:cs typeface="Roboto"/>
                <a:sym typeface="Roboto"/>
              </a:endParaRPr>
            </a:p>
          </p:txBody>
        </p:sp>
        <p:sp>
          <p:nvSpPr>
            <p:cNvPr id="59" name="Google Shape;59;p13"/>
            <p:cNvSpPr txBox="1"/>
            <p:nvPr/>
          </p:nvSpPr>
          <p:spPr>
            <a:xfrm rot="-2700000">
              <a:off x="567889" y="2239754"/>
              <a:ext cx="2336422"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Count Table and Metadata</a:t>
              </a:r>
              <a:endParaRPr b="1" sz="800">
                <a:solidFill>
                  <a:srgbClr val="FFFFFF"/>
                </a:solidFill>
                <a:latin typeface="Roboto"/>
                <a:ea typeface="Roboto"/>
                <a:cs typeface="Roboto"/>
                <a:sym typeface="Roboto"/>
              </a:endParaRPr>
            </a:p>
          </p:txBody>
        </p:sp>
        <p:sp>
          <p:nvSpPr>
            <p:cNvPr id="60" name="Google Shape;60;p13"/>
            <p:cNvSpPr txBox="1"/>
            <p:nvPr/>
          </p:nvSpPr>
          <p:spPr>
            <a:xfrm rot="-2700000">
              <a:off x="1029496"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Acquire your data and descriptive metadata, make sure cell metadata carries labels for experiment design and possible covariates. Gene metadata should include transcript length, GC content, and symbol for easier handling.</a:t>
              </a:r>
              <a:endParaRPr b="1" sz="800">
                <a:latin typeface="Roboto"/>
                <a:ea typeface="Roboto"/>
                <a:cs typeface="Roboto"/>
                <a:sym typeface="Roboto"/>
              </a:endParaRPr>
            </a:p>
          </p:txBody>
        </p:sp>
      </p:grpSp>
      <p:grpSp>
        <p:nvGrpSpPr>
          <p:cNvPr id="61" name="Google Shape;61;p13"/>
          <p:cNvGrpSpPr/>
          <p:nvPr/>
        </p:nvGrpSpPr>
        <p:grpSpPr>
          <a:xfrm>
            <a:off x="2273746" y="1258050"/>
            <a:ext cx="2726286" cy="2547000"/>
            <a:chOff x="2273746" y="1258050"/>
            <a:chExt cx="2726286" cy="2547000"/>
          </a:xfrm>
        </p:grpSpPr>
        <p:sp>
          <p:nvSpPr>
            <p:cNvPr id="62" name="Google Shape;62;p13"/>
            <p:cNvSpPr/>
            <p:nvPr/>
          </p:nvSpPr>
          <p:spPr>
            <a:xfrm rot="2700000">
              <a:off x="3266383" y="1011412"/>
              <a:ext cx="561726" cy="3040276"/>
            </a:xfrm>
            <a:prstGeom prst="roundRect">
              <a:avLst>
                <a:gd fmla="val 50000" name="adj"/>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490761"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B786F"/>
                  </a:solidFill>
                  <a:latin typeface="Roboto"/>
                  <a:ea typeface="Roboto"/>
                  <a:cs typeface="Roboto"/>
                  <a:sym typeface="Roboto"/>
                </a:rPr>
                <a:t>2</a:t>
              </a:r>
              <a:endParaRPr b="1" sz="1200">
                <a:solidFill>
                  <a:srgbClr val="1B786F"/>
                </a:solidFill>
                <a:latin typeface="Roboto"/>
                <a:ea typeface="Roboto"/>
                <a:cs typeface="Roboto"/>
                <a:sym typeface="Roboto"/>
              </a:endParaRPr>
            </a:p>
          </p:txBody>
        </p:sp>
        <p:sp>
          <p:nvSpPr>
            <p:cNvPr id="64" name="Google Shape;64;p13"/>
            <p:cNvSpPr txBox="1"/>
            <p:nvPr/>
          </p:nvSpPr>
          <p:spPr>
            <a:xfrm rot="-2700000">
              <a:off x="2473968" y="2237954"/>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QC Counts (NOISeq)</a:t>
              </a:r>
              <a:endParaRPr b="1" sz="800">
                <a:solidFill>
                  <a:srgbClr val="FFFFFF"/>
                </a:solidFill>
                <a:latin typeface="Roboto"/>
                <a:ea typeface="Roboto"/>
                <a:cs typeface="Roboto"/>
                <a:sym typeface="Roboto"/>
              </a:endParaRPr>
            </a:p>
          </p:txBody>
        </p:sp>
        <p:sp>
          <p:nvSpPr>
            <p:cNvPr id="65" name="Google Shape;65;p13"/>
            <p:cNvSpPr txBox="1"/>
            <p:nvPr/>
          </p:nvSpPr>
          <p:spPr>
            <a:xfrm rot="-2700000">
              <a:off x="2939718"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Make sure transcript count is an accurate estimation of transcript abundance, and not due to variation in depth, transcript length, GC content, batch effect, or covariates. </a:t>
              </a:r>
              <a:endParaRPr b="1" sz="800">
                <a:latin typeface="Roboto"/>
                <a:ea typeface="Roboto"/>
                <a:cs typeface="Roboto"/>
                <a:sym typeface="Roboto"/>
              </a:endParaRPr>
            </a:p>
          </p:txBody>
        </p:sp>
      </p:grpSp>
      <p:grpSp>
        <p:nvGrpSpPr>
          <p:cNvPr id="66" name="Google Shape;66;p13"/>
          <p:cNvGrpSpPr/>
          <p:nvPr/>
        </p:nvGrpSpPr>
        <p:grpSpPr>
          <a:xfrm>
            <a:off x="4193764" y="1258050"/>
            <a:ext cx="2726286" cy="2547000"/>
            <a:chOff x="4193764" y="1258050"/>
            <a:chExt cx="2726286" cy="2547000"/>
          </a:xfrm>
        </p:grpSpPr>
        <p:sp>
          <p:nvSpPr>
            <p:cNvPr id="67" name="Google Shape;67;p13"/>
            <p:cNvSpPr/>
            <p:nvPr/>
          </p:nvSpPr>
          <p:spPr>
            <a:xfrm rot="2700000">
              <a:off x="5186401" y="1011412"/>
              <a:ext cx="561726" cy="3040276"/>
            </a:xfrm>
            <a:prstGeom prst="roundRect">
              <a:avLst>
                <a:gd fmla="val 50000" name="adj"/>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4410780"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D7E75"/>
                  </a:solidFill>
                  <a:latin typeface="Roboto"/>
                  <a:ea typeface="Roboto"/>
                  <a:cs typeface="Roboto"/>
                  <a:sym typeface="Roboto"/>
                </a:rPr>
                <a:t>3</a:t>
              </a:r>
              <a:endParaRPr b="1" sz="1200">
                <a:solidFill>
                  <a:srgbClr val="1D7E75"/>
                </a:solidFill>
                <a:latin typeface="Roboto"/>
                <a:ea typeface="Roboto"/>
                <a:cs typeface="Roboto"/>
                <a:sym typeface="Roboto"/>
              </a:endParaRPr>
            </a:p>
          </p:txBody>
        </p:sp>
        <p:sp>
          <p:nvSpPr>
            <p:cNvPr id="69" name="Google Shape;69;p13"/>
            <p:cNvSpPr txBox="1"/>
            <p:nvPr/>
          </p:nvSpPr>
          <p:spPr>
            <a:xfrm rot="-2700000">
              <a:off x="4400124" y="2240504"/>
              <a:ext cx="2334301"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Differential Expression (DESeq2)</a:t>
              </a:r>
              <a:endParaRPr b="1" sz="800">
                <a:solidFill>
                  <a:srgbClr val="FFFFFF"/>
                </a:solidFill>
                <a:latin typeface="Roboto"/>
                <a:ea typeface="Roboto"/>
                <a:cs typeface="Roboto"/>
                <a:sym typeface="Roboto"/>
              </a:endParaRPr>
            </a:p>
          </p:txBody>
        </p:sp>
        <p:sp>
          <p:nvSpPr>
            <p:cNvPr id="70" name="Google Shape;70;p13"/>
            <p:cNvSpPr txBox="1"/>
            <p:nvPr/>
          </p:nvSpPr>
          <p:spPr>
            <a:xfrm rot="-2700000">
              <a:off x="4859736"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Use specialized methods for differential expression analysis.</a:t>
              </a:r>
              <a:endParaRPr b="1" sz="800">
                <a:latin typeface="Roboto"/>
                <a:ea typeface="Roboto"/>
                <a:cs typeface="Roboto"/>
                <a:sym typeface="Roboto"/>
              </a:endParaRPr>
            </a:p>
          </p:txBody>
        </p:sp>
      </p:grpSp>
      <p:grpSp>
        <p:nvGrpSpPr>
          <p:cNvPr id="71" name="Google Shape;71;p13"/>
          <p:cNvGrpSpPr/>
          <p:nvPr/>
        </p:nvGrpSpPr>
        <p:grpSpPr>
          <a:xfrm>
            <a:off x="6103986" y="1258050"/>
            <a:ext cx="2726286" cy="2547000"/>
            <a:chOff x="6103986" y="1258050"/>
            <a:chExt cx="2726286" cy="2547000"/>
          </a:xfrm>
        </p:grpSpPr>
        <p:sp>
          <p:nvSpPr>
            <p:cNvPr id="72" name="Google Shape;72;p13"/>
            <p:cNvSpPr/>
            <p:nvPr/>
          </p:nvSpPr>
          <p:spPr>
            <a:xfrm rot="2700000">
              <a:off x="7096623" y="1011412"/>
              <a:ext cx="561726" cy="3040276"/>
            </a:xfrm>
            <a:prstGeom prst="roundRect">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632100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1F887E"/>
                  </a:solidFill>
                  <a:latin typeface="Roboto"/>
                  <a:ea typeface="Roboto"/>
                  <a:cs typeface="Roboto"/>
                  <a:sym typeface="Roboto"/>
                </a:rPr>
                <a:t>4</a:t>
              </a:r>
              <a:endParaRPr b="1" sz="1200">
                <a:solidFill>
                  <a:srgbClr val="1F887E"/>
                </a:solidFill>
                <a:latin typeface="Roboto"/>
                <a:ea typeface="Roboto"/>
                <a:cs typeface="Roboto"/>
                <a:sym typeface="Roboto"/>
              </a:endParaRPr>
            </a:p>
          </p:txBody>
        </p:sp>
        <p:sp>
          <p:nvSpPr>
            <p:cNvPr id="74" name="Google Shape;74;p13"/>
            <p:cNvSpPr txBox="1"/>
            <p:nvPr/>
          </p:nvSpPr>
          <p:spPr>
            <a:xfrm rot="-2700000">
              <a:off x="6306241" y="2238854"/>
              <a:ext cx="2338968"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Gene Enrichment Analysis</a:t>
              </a:r>
              <a:endParaRPr b="1" sz="800">
                <a:solidFill>
                  <a:srgbClr val="FFFFFF"/>
                </a:solidFill>
                <a:latin typeface="Roboto"/>
                <a:ea typeface="Roboto"/>
                <a:cs typeface="Roboto"/>
                <a:sym typeface="Roboto"/>
              </a:endParaRPr>
            </a:p>
          </p:txBody>
        </p:sp>
        <p:sp>
          <p:nvSpPr>
            <p:cNvPr id="75" name="Google Shape;75;p13"/>
            <p:cNvSpPr txBox="1"/>
            <p:nvPr/>
          </p:nvSpPr>
          <p:spPr>
            <a:xfrm rot="-2700000">
              <a:off x="6769958"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Identify gene ontology labels enriched in the differentially expressed genes. This section remains under development.</a:t>
              </a:r>
              <a:endParaRPr b="1" sz="800">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