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71" r:id="rId4"/>
    <p:sldId id="272" r:id="rId5"/>
    <p:sldId id="273" r:id="rId6"/>
    <p:sldId id="274" r:id="rId7"/>
    <p:sldId id="275" r:id="rId8"/>
    <p:sldId id="276" r:id="rId9"/>
    <p:sldId id="270"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1918">
          <p15:clr>
            <a:srgbClr val="A4A3A4"/>
          </p15:clr>
        </p15:guide>
        <p15:guide id="3" pos="38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48"/>
      </p:cViewPr>
      <p:guideLst>
        <p:guide orient="horz" pos="1620"/>
        <p:guide pos="1918"/>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551ab6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551ab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551ab6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551ab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690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551ab6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551ab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64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551ab6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551ab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691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551ab6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551ab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509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551ab6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551ab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294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551ab6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551ab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110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b551ab6de_0_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b551ab6de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rgbClr val="666666"/>
              </a:buClr>
              <a:buSzPts val="5200"/>
              <a:buNone/>
              <a:defRPr sz="5200">
                <a:solidFill>
                  <a:srgbClr val="666666"/>
                </a:solidFill>
              </a:defRPr>
            </a:lvl1pPr>
            <a:lvl2pPr lvl="1">
              <a:spcBef>
                <a:spcPts val="0"/>
              </a:spcBef>
              <a:spcAft>
                <a:spcPts val="0"/>
              </a:spcAft>
              <a:buClr>
                <a:srgbClr val="666666"/>
              </a:buClr>
              <a:buSzPts val="5200"/>
              <a:buNone/>
              <a:defRPr sz="5200">
                <a:solidFill>
                  <a:srgbClr val="666666"/>
                </a:solidFill>
              </a:defRPr>
            </a:lvl2pPr>
            <a:lvl3pPr lvl="2">
              <a:spcBef>
                <a:spcPts val="0"/>
              </a:spcBef>
              <a:spcAft>
                <a:spcPts val="0"/>
              </a:spcAft>
              <a:buClr>
                <a:srgbClr val="666666"/>
              </a:buClr>
              <a:buSzPts val="5200"/>
              <a:buNone/>
              <a:defRPr sz="5200">
                <a:solidFill>
                  <a:srgbClr val="666666"/>
                </a:solidFill>
              </a:defRPr>
            </a:lvl3pPr>
            <a:lvl4pPr lvl="3">
              <a:spcBef>
                <a:spcPts val="0"/>
              </a:spcBef>
              <a:spcAft>
                <a:spcPts val="0"/>
              </a:spcAft>
              <a:buClr>
                <a:srgbClr val="666666"/>
              </a:buClr>
              <a:buSzPts val="5200"/>
              <a:buNone/>
              <a:defRPr sz="5200">
                <a:solidFill>
                  <a:srgbClr val="666666"/>
                </a:solidFill>
              </a:defRPr>
            </a:lvl4pPr>
            <a:lvl5pPr lvl="4">
              <a:spcBef>
                <a:spcPts val="0"/>
              </a:spcBef>
              <a:spcAft>
                <a:spcPts val="0"/>
              </a:spcAft>
              <a:buClr>
                <a:srgbClr val="666666"/>
              </a:buClr>
              <a:buSzPts val="5200"/>
              <a:buNone/>
              <a:defRPr sz="5200">
                <a:solidFill>
                  <a:srgbClr val="666666"/>
                </a:solidFill>
              </a:defRPr>
            </a:lvl5pPr>
            <a:lvl6pPr lvl="5">
              <a:spcBef>
                <a:spcPts val="0"/>
              </a:spcBef>
              <a:spcAft>
                <a:spcPts val="0"/>
              </a:spcAft>
              <a:buClr>
                <a:srgbClr val="666666"/>
              </a:buClr>
              <a:buSzPts val="5200"/>
              <a:buNone/>
              <a:defRPr sz="5200">
                <a:solidFill>
                  <a:srgbClr val="666666"/>
                </a:solidFill>
              </a:defRPr>
            </a:lvl6pPr>
            <a:lvl7pPr lvl="6">
              <a:spcBef>
                <a:spcPts val="0"/>
              </a:spcBef>
              <a:spcAft>
                <a:spcPts val="0"/>
              </a:spcAft>
              <a:buClr>
                <a:srgbClr val="666666"/>
              </a:buClr>
              <a:buSzPts val="5200"/>
              <a:buNone/>
              <a:defRPr sz="5200">
                <a:solidFill>
                  <a:srgbClr val="666666"/>
                </a:solidFill>
              </a:defRPr>
            </a:lvl7pPr>
            <a:lvl8pPr lvl="7">
              <a:spcBef>
                <a:spcPts val="0"/>
              </a:spcBef>
              <a:spcAft>
                <a:spcPts val="0"/>
              </a:spcAft>
              <a:buClr>
                <a:srgbClr val="666666"/>
              </a:buClr>
              <a:buSzPts val="5200"/>
              <a:buNone/>
              <a:defRPr sz="5200">
                <a:solidFill>
                  <a:srgbClr val="666666"/>
                </a:solidFill>
              </a:defRPr>
            </a:lvl8pPr>
            <a:lvl9pPr lvl="8">
              <a:spcBef>
                <a:spcPts val="0"/>
              </a:spcBef>
              <a:spcAft>
                <a:spcPts val="0"/>
              </a:spcAft>
              <a:buClr>
                <a:srgbClr val="666666"/>
              </a:buClr>
              <a:buSzPts val="5200"/>
              <a:buNone/>
              <a:defRPr sz="5200">
                <a:solidFill>
                  <a:srgbClr val="666666"/>
                </a:solidFill>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666666"/>
              </a:buClr>
              <a:buSzPts val="2800"/>
              <a:buNone/>
              <a:defRPr sz="2800">
                <a:solidFill>
                  <a:srgbClr val="666666"/>
                </a:solidFill>
              </a:defRPr>
            </a:lvl1pPr>
            <a:lvl2pPr lvl="1">
              <a:lnSpc>
                <a:spcPct val="100000"/>
              </a:lnSpc>
              <a:spcBef>
                <a:spcPts val="0"/>
              </a:spcBef>
              <a:spcAft>
                <a:spcPts val="0"/>
              </a:spcAft>
              <a:buClr>
                <a:srgbClr val="666666"/>
              </a:buClr>
              <a:buSzPts val="2800"/>
              <a:buNone/>
              <a:defRPr sz="2800">
                <a:solidFill>
                  <a:srgbClr val="666666"/>
                </a:solidFill>
              </a:defRPr>
            </a:lvl2pPr>
            <a:lvl3pPr lvl="2">
              <a:lnSpc>
                <a:spcPct val="100000"/>
              </a:lnSpc>
              <a:spcBef>
                <a:spcPts val="0"/>
              </a:spcBef>
              <a:spcAft>
                <a:spcPts val="0"/>
              </a:spcAft>
              <a:buClr>
                <a:srgbClr val="666666"/>
              </a:buClr>
              <a:buSzPts val="2800"/>
              <a:buNone/>
              <a:defRPr sz="2800">
                <a:solidFill>
                  <a:srgbClr val="666666"/>
                </a:solidFill>
              </a:defRPr>
            </a:lvl3pPr>
            <a:lvl4pPr lvl="3">
              <a:lnSpc>
                <a:spcPct val="100000"/>
              </a:lnSpc>
              <a:spcBef>
                <a:spcPts val="0"/>
              </a:spcBef>
              <a:spcAft>
                <a:spcPts val="0"/>
              </a:spcAft>
              <a:buClr>
                <a:srgbClr val="666666"/>
              </a:buClr>
              <a:buSzPts val="2800"/>
              <a:buNone/>
              <a:defRPr sz="2800">
                <a:solidFill>
                  <a:srgbClr val="666666"/>
                </a:solidFill>
              </a:defRPr>
            </a:lvl4pPr>
            <a:lvl5pPr lvl="4">
              <a:lnSpc>
                <a:spcPct val="100000"/>
              </a:lnSpc>
              <a:spcBef>
                <a:spcPts val="0"/>
              </a:spcBef>
              <a:spcAft>
                <a:spcPts val="0"/>
              </a:spcAft>
              <a:buClr>
                <a:srgbClr val="666666"/>
              </a:buClr>
              <a:buSzPts val="2800"/>
              <a:buNone/>
              <a:defRPr sz="2800">
                <a:solidFill>
                  <a:srgbClr val="666666"/>
                </a:solidFill>
              </a:defRPr>
            </a:lvl5pPr>
            <a:lvl6pPr lvl="5">
              <a:lnSpc>
                <a:spcPct val="100000"/>
              </a:lnSpc>
              <a:spcBef>
                <a:spcPts val="0"/>
              </a:spcBef>
              <a:spcAft>
                <a:spcPts val="0"/>
              </a:spcAft>
              <a:buClr>
                <a:srgbClr val="666666"/>
              </a:buClr>
              <a:buSzPts val="2800"/>
              <a:buNone/>
              <a:defRPr sz="2800">
                <a:solidFill>
                  <a:srgbClr val="666666"/>
                </a:solidFill>
              </a:defRPr>
            </a:lvl6pPr>
            <a:lvl7pPr lvl="6">
              <a:lnSpc>
                <a:spcPct val="100000"/>
              </a:lnSpc>
              <a:spcBef>
                <a:spcPts val="0"/>
              </a:spcBef>
              <a:spcAft>
                <a:spcPts val="0"/>
              </a:spcAft>
              <a:buClr>
                <a:srgbClr val="666666"/>
              </a:buClr>
              <a:buSzPts val="2800"/>
              <a:buNone/>
              <a:defRPr sz="2800">
                <a:solidFill>
                  <a:srgbClr val="666666"/>
                </a:solidFill>
              </a:defRPr>
            </a:lvl7pPr>
            <a:lvl8pPr lvl="7">
              <a:lnSpc>
                <a:spcPct val="100000"/>
              </a:lnSpc>
              <a:spcBef>
                <a:spcPts val="0"/>
              </a:spcBef>
              <a:spcAft>
                <a:spcPts val="0"/>
              </a:spcAft>
              <a:buClr>
                <a:srgbClr val="666666"/>
              </a:buClr>
              <a:buSzPts val="2800"/>
              <a:buNone/>
              <a:defRPr sz="2800">
                <a:solidFill>
                  <a:srgbClr val="666666"/>
                </a:solidFill>
              </a:defRPr>
            </a:lvl8pPr>
            <a:lvl9pPr lvl="8">
              <a:lnSpc>
                <a:spcPct val="100000"/>
              </a:lnSpc>
              <a:spcBef>
                <a:spcPts val="0"/>
              </a:spcBef>
              <a:spcAft>
                <a:spcPts val="0"/>
              </a:spcAft>
              <a:buClr>
                <a:srgbClr val="666666"/>
              </a:buClr>
              <a:buSzPts val="2800"/>
              <a:buNone/>
              <a:defRPr sz="2800">
                <a:solidFill>
                  <a:srgbClr val="666666"/>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1pPr>
            <a:lvl2pPr lvl="1">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2pPr>
            <a:lvl3pPr lvl="2">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3pPr>
            <a:lvl4pPr lvl="3">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4pPr>
            <a:lvl5pPr lvl="4">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5pPr>
            <a:lvl6pPr lvl="5">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6pPr>
            <a:lvl7pPr lvl="6">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7pPr>
            <a:lvl8pPr lvl="7">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8pPr>
            <a:lvl9pPr lvl="8">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666666"/>
              </a:buClr>
              <a:buSzPts val="1800"/>
              <a:buFont typeface="Roboto"/>
              <a:buChar char="●"/>
              <a:defRPr sz="1800">
                <a:solidFill>
                  <a:srgbClr val="666666"/>
                </a:solidFill>
                <a:latin typeface="Roboto"/>
                <a:ea typeface="Roboto"/>
                <a:cs typeface="Roboto"/>
                <a:sym typeface="Roboto"/>
              </a:defRPr>
            </a:lvl1pPr>
            <a:lvl2pPr marL="914400" lvl="1"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2pPr>
            <a:lvl3pPr marL="1371600" lvl="2"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3pPr>
            <a:lvl4pPr marL="1828800" lvl="3"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4pPr>
            <a:lvl5pPr marL="2286000" lvl="4"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5pPr>
            <a:lvl6pPr marL="2743200" lvl="5"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6pPr>
            <a:lvl7pPr marL="3200400" lvl="6"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7pPr>
            <a:lvl8pPr marL="3657600" lvl="7"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8pPr>
            <a:lvl9pPr marL="4114800" lvl="8"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43131"/>
            <a:ext cx="8520600" cy="13662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US" sz="3600" dirty="0"/>
              <a:t>NIDDK (National Institute of Diabetes and Digestive and Kidney Diseases</a:t>
            </a: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900" dirty="0"/>
              <a:t>Simplilearn - Data Science Capstone Project</a:t>
            </a:r>
          </a:p>
          <a:p>
            <a:pPr marL="0" lvl="0" indent="0" algn="l" rtl="0">
              <a:spcBef>
                <a:spcPts val="0"/>
              </a:spcBef>
              <a:spcAft>
                <a:spcPts val="0"/>
              </a:spcAft>
              <a:buNone/>
            </a:pPr>
            <a:r>
              <a:rPr lang="en-US" sz="1900" dirty="0">
                <a:solidFill>
                  <a:srgbClr val="B7B7B7"/>
                </a:solidFill>
              </a:rPr>
              <a:t>June 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08850" y="0"/>
            <a:ext cx="3153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4"/>
          <p:cNvGrpSpPr/>
          <p:nvPr/>
        </p:nvGrpSpPr>
        <p:grpSpPr>
          <a:xfrm>
            <a:off x="385200" y="1956000"/>
            <a:ext cx="2192100" cy="800279"/>
            <a:chOff x="385200" y="1956000"/>
            <a:chExt cx="2192100" cy="800279"/>
          </a:xfrm>
        </p:grpSpPr>
        <p:sp>
          <p:nvSpPr>
            <p:cNvPr id="62" name="Google Shape;62;p14"/>
            <p:cNvSpPr txBox="1"/>
            <p:nvPr/>
          </p:nvSpPr>
          <p:spPr>
            <a:xfrm>
              <a:off x="385200" y="2356200"/>
              <a:ext cx="21921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rgbClr val="FFFFFF"/>
                </a:solidFill>
                <a:latin typeface="Roboto"/>
                <a:ea typeface="Roboto"/>
                <a:cs typeface="Roboto"/>
                <a:sym typeface="Roboto"/>
              </a:endParaRPr>
            </a:p>
          </p:txBody>
        </p:sp>
        <p:sp>
          <p:nvSpPr>
            <p:cNvPr id="63" name="Google Shape;63;p14"/>
            <p:cNvSpPr txBox="1"/>
            <p:nvPr/>
          </p:nvSpPr>
          <p:spPr>
            <a:xfrm>
              <a:off x="385200" y="1956000"/>
              <a:ext cx="21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rgbClr val="FFFFFF"/>
                  </a:solidFill>
                  <a:latin typeface="Roboto"/>
                  <a:ea typeface="Roboto"/>
                  <a:cs typeface="Roboto"/>
                  <a:sym typeface="Roboto"/>
                </a:rPr>
                <a:t>Problem Statement:</a:t>
              </a:r>
              <a:endParaRPr lang="en-IN" dirty="0">
                <a:solidFill>
                  <a:srgbClr val="FFFFFF"/>
                </a:solidFill>
                <a:latin typeface="Roboto"/>
                <a:ea typeface="Roboto"/>
                <a:cs typeface="Roboto"/>
                <a:sym typeface="Roboto"/>
              </a:endParaRPr>
            </a:p>
          </p:txBody>
        </p:sp>
      </p:grpSp>
      <p:sp>
        <p:nvSpPr>
          <p:cNvPr id="65" name="Google Shape;65;p14"/>
          <p:cNvSpPr txBox="1"/>
          <p:nvPr/>
        </p:nvSpPr>
        <p:spPr>
          <a:xfrm>
            <a:off x="3175970" y="1218436"/>
            <a:ext cx="5533969" cy="2339072"/>
          </a:xfrm>
          <a:prstGeom prst="rect">
            <a:avLst/>
          </a:prstGeom>
          <a:noFill/>
          <a:ln>
            <a:noFill/>
          </a:ln>
        </p:spPr>
        <p:txBody>
          <a:bodyPr spcFirstLastPara="1" wrap="square" lIns="91425" tIns="91425" rIns="91425" bIns="91425" anchor="t" anchorCtr="0">
            <a:spAutoFit/>
          </a:bodyPr>
          <a:lstStyle/>
          <a:p>
            <a:pPr marL="285750" indent="-285750" algn="l">
              <a:buFont typeface="Wingdings" panose="05000000000000000000" pitchFamily="2" charset="2"/>
              <a:buChar char="§"/>
            </a:pPr>
            <a:r>
              <a:rPr lang="en-US" b="0" i="0" dirty="0">
                <a:solidFill>
                  <a:srgbClr val="4D575D"/>
                </a:solidFill>
                <a:effectLst/>
                <a:latin typeface="Gotham Rounded SSm A"/>
              </a:rPr>
              <a:t>NIDDK (National Institute of Diabetes and Digestive and Kidney Diseases) research creates knowledge about and treatments for the most chronic, costly, and consequential diseases.</a:t>
            </a:r>
          </a:p>
          <a:p>
            <a:pPr algn="l"/>
            <a:endParaRPr lang="en-US" b="0" i="0" dirty="0">
              <a:solidFill>
                <a:srgbClr val="4D575D"/>
              </a:solidFill>
              <a:effectLst/>
              <a:latin typeface="Gotham Rounded SSm A"/>
            </a:endParaRPr>
          </a:p>
          <a:p>
            <a:pPr marL="285750" indent="-285750" algn="l">
              <a:buFont typeface="Wingdings" panose="05000000000000000000" pitchFamily="2" charset="2"/>
              <a:buChar char="§"/>
            </a:pPr>
            <a:r>
              <a:rPr lang="en-US" b="0" i="0" dirty="0">
                <a:solidFill>
                  <a:srgbClr val="4D575D"/>
                </a:solidFill>
                <a:effectLst/>
                <a:latin typeface="Gotham Rounded SSm A"/>
              </a:rPr>
              <a:t>The dataset used in this project is originally from NIDDK. The objective is to predict whether or not a patient has diabetes, based on certain diagnostic measurements included in the dataset.</a:t>
            </a:r>
          </a:p>
          <a:p>
            <a:pPr algn="l"/>
            <a:endParaRPr lang="en-US" b="0" i="0" dirty="0">
              <a:solidFill>
                <a:srgbClr val="4D575D"/>
              </a:solidFill>
              <a:effectLst/>
              <a:latin typeface="Gotham Rounded SSm A"/>
            </a:endParaRPr>
          </a:p>
          <a:p>
            <a:pPr marL="285750" indent="-285750" algn="l">
              <a:buFont typeface="Wingdings" panose="05000000000000000000" pitchFamily="2" charset="2"/>
              <a:buChar char="§"/>
            </a:pPr>
            <a:r>
              <a:rPr lang="en-US" b="0" i="0" dirty="0">
                <a:solidFill>
                  <a:srgbClr val="4D575D"/>
                </a:solidFill>
                <a:effectLst/>
                <a:latin typeface="Gotham Rounded SSm A"/>
              </a:rPr>
              <a:t>Build a model to accurately predict whether the patients in the dataset have diabetes or not.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p:tgtEl>
                                          <p:spTgt spid="6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60"/>
                                        </p:tgtEl>
                                        <p:attrNameLst>
                                          <p:attrName>ppt_x</p:attrName>
                                        </p:attrNameLst>
                                      </p:cBhvr>
                                      <p:tavLst>
                                        <p:tav tm="0">
                                          <p:val>
                                            <p:strVal val="#ppt_x"/>
                                          </p:val>
                                        </p:tav>
                                        <p:tav tm="100000">
                                          <p:val>
                                            <p:strVal val="#ppt_x-1"/>
                                          </p:val>
                                        </p:tav>
                                      </p:tavLst>
                                    </p:anim>
                                    <p:set>
                                      <p:cBhvr>
                                        <p:cTn id="12" dur="1" fill="hold">
                                          <p:stCondLst>
                                            <p:cond delay="100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08850" y="0"/>
            <a:ext cx="3153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4"/>
          <p:cNvGrpSpPr/>
          <p:nvPr/>
        </p:nvGrpSpPr>
        <p:grpSpPr>
          <a:xfrm>
            <a:off x="385200" y="1956000"/>
            <a:ext cx="2192100" cy="800279"/>
            <a:chOff x="385200" y="1956000"/>
            <a:chExt cx="2192100" cy="800279"/>
          </a:xfrm>
        </p:grpSpPr>
        <p:sp>
          <p:nvSpPr>
            <p:cNvPr id="62" name="Google Shape;62;p14"/>
            <p:cNvSpPr txBox="1"/>
            <p:nvPr/>
          </p:nvSpPr>
          <p:spPr>
            <a:xfrm>
              <a:off x="385200" y="2356200"/>
              <a:ext cx="21921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rgbClr val="FFFFFF"/>
                </a:solidFill>
                <a:latin typeface="Roboto"/>
                <a:ea typeface="Roboto"/>
                <a:cs typeface="Roboto"/>
                <a:sym typeface="Roboto"/>
              </a:endParaRPr>
            </a:p>
          </p:txBody>
        </p:sp>
        <p:sp>
          <p:nvSpPr>
            <p:cNvPr id="63" name="Google Shape;63;p14"/>
            <p:cNvSpPr txBox="1"/>
            <p:nvPr/>
          </p:nvSpPr>
          <p:spPr>
            <a:xfrm>
              <a:off x="385200" y="1956000"/>
              <a:ext cx="21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rgbClr val="FFFFFF"/>
                  </a:solidFill>
                  <a:latin typeface="Roboto"/>
                  <a:ea typeface="Roboto"/>
                  <a:cs typeface="Roboto"/>
                  <a:sym typeface="Roboto"/>
                </a:rPr>
                <a:t>Dataset Description:</a:t>
              </a:r>
              <a:endParaRPr lang="en-IN" dirty="0">
                <a:solidFill>
                  <a:srgbClr val="FFFFFF"/>
                </a:solidFill>
                <a:latin typeface="Roboto"/>
                <a:ea typeface="Roboto"/>
                <a:cs typeface="Roboto"/>
                <a:sym typeface="Roboto"/>
              </a:endParaRPr>
            </a:p>
          </p:txBody>
        </p:sp>
      </p:grpSp>
      <p:sp>
        <p:nvSpPr>
          <p:cNvPr id="65" name="Google Shape;65;p14"/>
          <p:cNvSpPr txBox="1"/>
          <p:nvPr/>
        </p:nvSpPr>
        <p:spPr>
          <a:xfrm>
            <a:off x="3224831" y="1832995"/>
            <a:ext cx="5533969" cy="1046410"/>
          </a:xfrm>
          <a:prstGeom prst="rect">
            <a:avLst/>
          </a:prstGeom>
          <a:noFill/>
          <a:ln>
            <a:noFill/>
          </a:ln>
        </p:spPr>
        <p:txBody>
          <a:bodyPr spcFirstLastPara="1" wrap="square" lIns="91425" tIns="91425" rIns="91425" bIns="91425" anchor="t" anchorCtr="0">
            <a:spAutoFit/>
          </a:bodyPr>
          <a:lstStyle/>
          <a:p>
            <a:pPr marL="285750" indent="-285750" algn="l">
              <a:buFont typeface="Wingdings" panose="05000000000000000000" pitchFamily="2" charset="2"/>
              <a:buChar char="§"/>
            </a:pPr>
            <a:r>
              <a:rPr lang="en-US" b="0" i="0" dirty="0">
                <a:solidFill>
                  <a:srgbClr val="4D575D"/>
                </a:solidFill>
                <a:effectLst/>
                <a:latin typeface="Gotham Rounded SSm A"/>
              </a:rPr>
              <a:t>The datasets consists of several medical predictor variables and one target variable (Outcome). Predictor variables includes the number of pregnancies the patient has had, their BMI, insulin level, age, and more.</a:t>
            </a:r>
          </a:p>
        </p:txBody>
      </p:sp>
    </p:spTree>
    <p:extLst>
      <p:ext uri="{BB962C8B-B14F-4D97-AF65-F5344CB8AC3E}">
        <p14:creationId xmlns:p14="http://schemas.microsoft.com/office/powerpoint/2010/main" val="193883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p:tgtEl>
                                          <p:spTgt spid="6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60"/>
                                        </p:tgtEl>
                                        <p:attrNameLst>
                                          <p:attrName>ppt_x</p:attrName>
                                        </p:attrNameLst>
                                      </p:cBhvr>
                                      <p:tavLst>
                                        <p:tav tm="0">
                                          <p:val>
                                            <p:strVal val="#ppt_x"/>
                                          </p:val>
                                        </p:tav>
                                        <p:tav tm="100000">
                                          <p:val>
                                            <p:strVal val="#ppt_x-1"/>
                                          </p:val>
                                        </p:tav>
                                      </p:tavLst>
                                    </p:anim>
                                    <p:set>
                                      <p:cBhvr>
                                        <p:cTn id="12" dur="1" fill="hold">
                                          <p:stCondLst>
                                            <p:cond delay="100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08850" y="0"/>
            <a:ext cx="3153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4"/>
          <p:cNvGrpSpPr/>
          <p:nvPr/>
        </p:nvGrpSpPr>
        <p:grpSpPr>
          <a:xfrm>
            <a:off x="372050" y="755202"/>
            <a:ext cx="2205250" cy="1708871"/>
            <a:chOff x="372050" y="1047408"/>
            <a:chExt cx="2205250" cy="1708871"/>
          </a:xfrm>
        </p:grpSpPr>
        <p:sp>
          <p:nvSpPr>
            <p:cNvPr id="62" name="Google Shape;62;p14"/>
            <p:cNvSpPr txBox="1"/>
            <p:nvPr/>
          </p:nvSpPr>
          <p:spPr>
            <a:xfrm>
              <a:off x="385200" y="2356200"/>
              <a:ext cx="21921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rgbClr val="FFFFFF"/>
                </a:solidFill>
                <a:latin typeface="Roboto"/>
                <a:ea typeface="Roboto"/>
                <a:cs typeface="Roboto"/>
                <a:sym typeface="Roboto"/>
              </a:endParaRPr>
            </a:p>
          </p:txBody>
        </p:sp>
        <p:sp>
          <p:nvSpPr>
            <p:cNvPr id="63" name="Google Shape;63;p14"/>
            <p:cNvSpPr txBox="1"/>
            <p:nvPr/>
          </p:nvSpPr>
          <p:spPr>
            <a:xfrm>
              <a:off x="372050" y="1047408"/>
              <a:ext cx="21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rgbClr val="FFFFFF"/>
                  </a:solidFill>
                  <a:latin typeface="Roboto"/>
                  <a:ea typeface="Roboto"/>
                  <a:cs typeface="Roboto"/>
                  <a:sym typeface="Roboto"/>
                </a:rPr>
                <a:t>Variables:</a:t>
              </a:r>
              <a:endParaRPr lang="en-IN" dirty="0">
                <a:solidFill>
                  <a:srgbClr val="FFFFFF"/>
                </a:solidFill>
                <a:latin typeface="Roboto"/>
                <a:ea typeface="Roboto"/>
                <a:cs typeface="Roboto"/>
                <a:sym typeface="Roboto"/>
              </a:endParaRPr>
            </a:p>
          </p:txBody>
        </p:sp>
      </p:grpSp>
      <p:sp>
        <p:nvSpPr>
          <p:cNvPr id="8" name="Google Shape;62;p14">
            <a:extLst>
              <a:ext uri="{FF2B5EF4-FFF2-40B4-BE49-F238E27FC236}">
                <a16:creationId xmlns:a16="http://schemas.microsoft.com/office/drawing/2014/main" id="{C5EC124D-C634-04E5-397E-9AF8F8FFB2A6}"/>
              </a:ext>
            </a:extLst>
          </p:cNvPr>
          <p:cNvSpPr txBox="1"/>
          <p:nvPr/>
        </p:nvSpPr>
        <p:spPr>
          <a:xfrm>
            <a:off x="372050" y="3834829"/>
            <a:ext cx="21921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rgbClr val="FFFFFF"/>
              </a:solidFill>
              <a:latin typeface="Roboto"/>
              <a:ea typeface="Roboto"/>
              <a:cs typeface="Roboto"/>
              <a:sym typeface="Roboto"/>
            </a:endParaRPr>
          </a:p>
        </p:txBody>
      </p:sp>
      <p:sp>
        <p:nvSpPr>
          <p:cNvPr id="2" name="TextBox 1">
            <a:extLst>
              <a:ext uri="{FF2B5EF4-FFF2-40B4-BE49-F238E27FC236}">
                <a16:creationId xmlns:a16="http://schemas.microsoft.com/office/drawing/2014/main" id="{82A2C173-79A4-B3D1-3D4A-3CA50C42FB30}"/>
              </a:ext>
            </a:extLst>
          </p:cNvPr>
          <p:cNvSpPr txBox="1"/>
          <p:nvPr/>
        </p:nvSpPr>
        <p:spPr>
          <a:xfrm>
            <a:off x="3399334" y="755202"/>
            <a:ext cx="1040670" cy="307777"/>
          </a:xfrm>
          <a:prstGeom prst="rect">
            <a:avLst/>
          </a:prstGeom>
          <a:noFill/>
        </p:spPr>
        <p:txBody>
          <a:bodyPr wrap="none" rtlCol="0">
            <a:spAutoFit/>
          </a:bodyPr>
          <a:lstStyle/>
          <a:p>
            <a:r>
              <a:rPr lang="en-IN" b="1" i="0" dirty="0">
                <a:solidFill>
                  <a:srgbClr val="4D575D"/>
                </a:solidFill>
                <a:effectLst/>
                <a:latin typeface="Gotham Rounded SSm A"/>
              </a:rPr>
              <a:t>Description</a:t>
            </a:r>
            <a:endParaRPr lang="en-IN" dirty="0"/>
          </a:p>
        </p:txBody>
      </p:sp>
      <p:graphicFrame>
        <p:nvGraphicFramePr>
          <p:cNvPr id="3" name="Table 2">
            <a:extLst>
              <a:ext uri="{FF2B5EF4-FFF2-40B4-BE49-F238E27FC236}">
                <a16:creationId xmlns:a16="http://schemas.microsoft.com/office/drawing/2014/main" id="{827D972D-919C-1C52-5356-D49C019CAF7A}"/>
              </a:ext>
            </a:extLst>
          </p:cNvPr>
          <p:cNvGraphicFramePr>
            <a:graphicFrameLocks noGrp="1"/>
          </p:cNvGraphicFramePr>
          <p:nvPr>
            <p:extLst>
              <p:ext uri="{D42A27DB-BD31-4B8C-83A1-F6EECF244321}">
                <p14:modId xmlns:p14="http://schemas.microsoft.com/office/powerpoint/2010/main" val="478566614"/>
              </p:ext>
            </p:extLst>
          </p:nvPr>
        </p:nvGraphicFramePr>
        <p:xfrm>
          <a:off x="359793" y="1691797"/>
          <a:ext cx="8521700" cy="2468880"/>
        </p:xfrm>
        <a:graphic>
          <a:graphicData uri="http://schemas.openxmlformats.org/drawingml/2006/table">
            <a:tbl>
              <a:tblPr/>
              <a:tblGrid>
                <a:gridCol w="3062185">
                  <a:extLst>
                    <a:ext uri="{9D8B030D-6E8A-4147-A177-3AD203B41FA5}">
                      <a16:colId xmlns:a16="http://schemas.microsoft.com/office/drawing/2014/main" val="966615933"/>
                    </a:ext>
                  </a:extLst>
                </a:gridCol>
                <a:gridCol w="5459515">
                  <a:extLst>
                    <a:ext uri="{9D8B030D-6E8A-4147-A177-3AD203B41FA5}">
                      <a16:colId xmlns:a16="http://schemas.microsoft.com/office/drawing/2014/main" val="3061313599"/>
                    </a:ext>
                  </a:extLst>
                </a:gridCol>
              </a:tblGrid>
              <a:tr h="0">
                <a:tc>
                  <a:txBody>
                    <a:bodyPr/>
                    <a:lstStyle/>
                    <a:p>
                      <a:r>
                        <a:rPr lang="en-IN" sz="1200" b="1" i="0" u="none" strike="noStrike" cap="none" dirty="0">
                          <a:solidFill>
                            <a:srgbClr val="FFFFFF"/>
                          </a:solidFill>
                          <a:latin typeface="Roboto"/>
                          <a:ea typeface="Roboto"/>
                          <a:sym typeface="Arial"/>
                        </a:rPr>
                        <a:t>Pregnancies</a:t>
                      </a:r>
                    </a:p>
                  </a:txBody>
                  <a:tcPr anchor="ctr">
                    <a:lnL>
                      <a:noFill/>
                    </a:lnL>
                    <a:lnR>
                      <a:noFill/>
                    </a:lnR>
                    <a:lnT>
                      <a:noFill/>
                    </a:lnT>
                    <a:lnB>
                      <a:noFill/>
                    </a:lnB>
                  </a:tcPr>
                </a:tc>
                <a:tc>
                  <a:txBody>
                    <a:bodyPr/>
                    <a:lstStyle/>
                    <a:p>
                      <a:r>
                        <a:rPr lang="en-IN" sz="1200" dirty="0">
                          <a:effectLst/>
                        </a:rPr>
                        <a:t>Number of times pregnant</a:t>
                      </a:r>
                    </a:p>
                  </a:txBody>
                  <a:tcPr anchor="ctr">
                    <a:lnL>
                      <a:noFill/>
                    </a:lnL>
                    <a:lnR>
                      <a:noFill/>
                    </a:lnR>
                    <a:lnT>
                      <a:noFill/>
                    </a:lnT>
                    <a:lnB>
                      <a:noFill/>
                    </a:lnB>
                  </a:tcPr>
                </a:tc>
                <a:extLst>
                  <a:ext uri="{0D108BD9-81ED-4DB2-BD59-A6C34878D82A}">
                    <a16:rowId xmlns:a16="http://schemas.microsoft.com/office/drawing/2014/main" val="1110131042"/>
                  </a:ext>
                </a:extLst>
              </a:tr>
              <a:tr h="0">
                <a:tc>
                  <a:txBody>
                    <a:bodyPr/>
                    <a:lstStyle/>
                    <a:p>
                      <a:r>
                        <a:rPr lang="en-IN" sz="1200" b="1" i="0" u="none" strike="noStrike" cap="none">
                          <a:solidFill>
                            <a:srgbClr val="FFFFFF"/>
                          </a:solidFill>
                          <a:latin typeface="Roboto"/>
                          <a:ea typeface="Roboto"/>
                          <a:sym typeface="Arial"/>
                        </a:rPr>
                        <a:t>Glucose</a:t>
                      </a:r>
                    </a:p>
                  </a:txBody>
                  <a:tcPr anchor="ctr">
                    <a:lnL>
                      <a:noFill/>
                    </a:lnL>
                    <a:lnR>
                      <a:noFill/>
                    </a:lnR>
                    <a:lnT>
                      <a:noFill/>
                    </a:lnT>
                    <a:lnB>
                      <a:noFill/>
                    </a:lnB>
                  </a:tcPr>
                </a:tc>
                <a:tc>
                  <a:txBody>
                    <a:bodyPr/>
                    <a:lstStyle/>
                    <a:p>
                      <a:r>
                        <a:rPr lang="en-IN" sz="1200" dirty="0">
                          <a:effectLst/>
                        </a:rPr>
                        <a:t>Plasma glucose concentration in an oral glucose tolerance test</a:t>
                      </a:r>
                    </a:p>
                  </a:txBody>
                  <a:tcPr anchor="ctr">
                    <a:lnL>
                      <a:noFill/>
                    </a:lnL>
                    <a:lnR>
                      <a:noFill/>
                    </a:lnR>
                    <a:lnT>
                      <a:noFill/>
                    </a:lnT>
                    <a:lnB>
                      <a:noFill/>
                    </a:lnB>
                  </a:tcPr>
                </a:tc>
                <a:extLst>
                  <a:ext uri="{0D108BD9-81ED-4DB2-BD59-A6C34878D82A}">
                    <a16:rowId xmlns:a16="http://schemas.microsoft.com/office/drawing/2014/main" val="2388318385"/>
                  </a:ext>
                </a:extLst>
              </a:tr>
              <a:tr h="0">
                <a:tc>
                  <a:txBody>
                    <a:bodyPr/>
                    <a:lstStyle/>
                    <a:p>
                      <a:r>
                        <a:rPr lang="en-IN" sz="1200" b="1" i="0" u="none" strike="noStrike" cap="none">
                          <a:solidFill>
                            <a:srgbClr val="FFFFFF"/>
                          </a:solidFill>
                          <a:latin typeface="Roboto"/>
                          <a:ea typeface="Roboto"/>
                          <a:sym typeface="Arial"/>
                        </a:rPr>
                        <a:t>BloodPressure</a:t>
                      </a:r>
                    </a:p>
                  </a:txBody>
                  <a:tcPr anchor="ctr">
                    <a:lnL>
                      <a:noFill/>
                    </a:lnL>
                    <a:lnR>
                      <a:noFill/>
                    </a:lnR>
                    <a:lnT>
                      <a:noFill/>
                    </a:lnT>
                    <a:lnB>
                      <a:noFill/>
                    </a:lnB>
                  </a:tcPr>
                </a:tc>
                <a:tc>
                  <a:txBody>
                    <a:bodyPr/>
                    <a:lstStyle/>
                    <a:p>
                      <a:r>
                        <a:rPr lang="en-US" sz="1200" dirty="0">
                          <a:effectLst/>
                        </a:rPr>
                        <a:t>Diastolic blood pressure (mm Hg)</a:t>
                      </a:r>
                    </a:p>
                  </a:txBody>
                  <a:tcPr anchor="ctr">
                    <a:lnL>
                      <a:noFill/>
                    </a:lnL>
                    <a:lnR>
                      <a:noFill/>
                    </a:lnR>
                    <a:lnT>
                      <a:noFill/>
                    </a:lnT>
                    <a:lnB>
                      <a:noFill/>
                    </a:lnB>
                  </a:tcPr>
                </a:tc>
                <a:extLst>
                  <a:ext uri="{0D108BD9-81ED-4DB2-BD59-A6C34878D82A}">
                    <a16:rowId xmlns:a16="http://schemas.microsoft.com/office/drawing/2014/main" val="1463884141"/>
                  </a:ext>
                </a:extLst>
              </a:tr>
              <a:tr h="0">
                <a:tc>
                  <a:txBody>
                    <a:bodyPr/>
                    <a:lstStyle/>
                    <a:p>
                      <a:r>
                        <a:rPr lang="en-IN" sz="1200" b="1" i="0" u="none" strike="noStrike" cap="none">
                          <a:solidFill>
                            <a:srgbClr val="FFFFFF"/>
                          </a:solidFill>
                          <a:latin typeface="Roboto"/>
                          <a:ea typeface="Roboto"/>
                          <a:sym typeface="Arial"/>
                        </a:rPr>
                        <a:t>SkinThickness</a:t>
                      </a:r>
                    </a:p>
                  </a:txBody>
                  <a:tcPr anchor="ctr">
                    <a:lnL>
                      <a:noFill/>
                    </a:lnL>
                    <a:lnR>
                      <a:noFill/>
                    </a:lnR>
                    <a:lnT>
                      <a:noFill/>
                    </a:lnT>
                    <a:lnB>
                      <a:noFill/>
                    </a:lnB>
                  </a:tcPr>
                </a:tc>
                <a:tc>
                  <a:txBody>
                    <a:bodyPr/>
                    <a:lstStyle/>
                    <a:p>
                      <a:r>
                        <a:rPr lang="en-IN" sz="1200" dirty="0">
                          <a:effectLst/>
                        </a:rPr>
                        <a:t>Triceps skinfold thickness (mm)</a:t>
                      </a:r>
                    </a:p>
                  </a:txBody>
                  <a:tcPr anchor="ctr">
                    <a:lnL>
                      <a:noFill/>
                    </a:lnL>
                    <a:lnR>
                      <a:noFill/>
                    </a:lnR>
                    <a:lnT>
                      <a:noFill/>
                    </a:lnT>
                    <a:lnB>
                      <a:noFill/>
                    </a:lnB>
                  </a:tcPr>
                </a:tc>
                <a:extLst>
                  <a:ext uri="{0D108BD9-81ED-4DB2-BD59-A6C34878D82A}">
                    <a16:rowId xmlns:a16="http://schemas.microsoft.com/office/drawing/2014/main" val="3576231219"/>
                  </a:ext>
                </a:extLst>
              </a:tr>
              <a:tr h="0">
                <a:tc>
                  <a:txBody>
                    <a:bodyPr/>
                    <a:lstStyle/>
                    <a:p>
                      <a:r>
                        <a:rPr lang="en-IN" sz="1200" b="1" i="0" u="none" strike="noStrike" cap="none">
                          <a:solidFill>
                            <a:srgbClr val="FFFFFF"/>
                          </a:solidFill>
                          <a:latin typeface="Roboto"/>
                          <a:ea typeface="Roboto"/>
                          <a:sym typeface="Arial"/>
                        </a:rPr>
                        <a:t>Insulin</a:t>
                      </a:r>
                    </a:p>
                  </a:txBody>
                  <a:tcPr anchor="ctr">
                    <a:lnL>
                      <a:noFill/>
                    </a:lnL>
                    <a:lnR>
                      <a:noFill/>
                    </a:lnR>
                    <a:lnT>
                      <a:noFill/>
                    </a:lnT>
                    <a:lnB>
                      <a:noFill/>
                    </a:lnB>
                  </a:tcPr>
                </a:tc>
                <a:tc>
                  <a:txBody>
                    <a:bodyPr/>
                    <a:lstStyle/>
                    <a:p>
                      <a:r>
                        <a:rPr lang="en-IN" sz="1200">
                          <a:effectLst/>
                        </a:rPr>
                        <a:t>Two hour serum insulin</a:t>
                      </a:r>
                    </a:p>
                  </a:txBody>
                  <a:tcPr anchor="ctr">
                    <a:lnL>
                      <a:noFill/>
                    </a:lnL>
                    <a:lnR>
                      <a:noFill/>
                    </a:lnR>
                    <a:lnT>
                      <a:noFill/>
                    </a:lnT>
                    <a:lnB>
                      <a:noFill/>
                    </a:lnB>
                  </a:tcPr>
                </a:tc>
                <a:extLst>
                  <a:ext uri="{0D108BD9-81ED-4DB2-BD59-A6C34878D82A}">
                    <a16:rowId xmlns:a16="http://schemas.microsoft.com/office/drawing/2014/main" val="3436886861"/>
                  </a:ext>
                </a:extLst>
              </a:tr>
              <a:tr h="0">
                <a:tc>
                  <a:txBody>
                    <a:bodyPr/>
                    <a:lstStyle/>
                    <a:p>
                      <a:r>
                        <a:rPr lang="en-IN" sz="1200" b="1" i="0" u="none" strike="noStrike" cap="none">
                          <a:solidFill>
                            <a:srgbClr val="FFFFFF"/>
                          </a:solidFill>
                          <a:latin typeface="Roboto"/>
                          <a:ea typeface="Roboto"/>
                          <a:sym typeface="Arial"/>
                        </a:rPr>
                        <a:t>BMI</a:t>
                      </a:r>
                    </a:p>
                  </a:txBody>
                  <a:tcPr anchor="ctr">
                    <a:lnL>
                      <a:noFill/>
                    </a:lnL>
                    <a:lnR>
                      <a:noFill/>
                    </a:lnR>
                    <a:lnT>
                      <a:noFill/>
                    </a:lnT>
                    <a:lnB>
                      <a:noFill/>
                    </a:lnB>
                  </a:tcPr>
                </a:tc>
                <a:tc>
                  <a:txBody>
                    <a:bodyPr/>
                    <a:lstStyle/>
                    <a:p>
                      <a:r>
                        <a:rPr lang="en-IN" sz="1200" dirty="0">
                          <a:effectLst/>
                        </a:rPr>
                        <a:t>Body Mass Index</a:t>
                      </a:r>
                    </a:p>
                  </a:txBody>
                  <a:tcPr anchor="ctr">
                    <a:lnL>
                      <a:noFill/>
                    </a:lnL>
                    <a:lnR>
                      <a:noFill/>
                    </a:lnR>
                    <a:lnT>
                      <a:noFill/>
                    </a:lnT>
                    <a:lnB>
                      <a:noFill/>
                    </a:lnB>
                  </a:tcPr>
                </a:tc>
                <a:extLst>
                  <a:ext uri="{0D108BD9-81ED-4DB2-BD59-A6C34878D82A}">
                    <a16:rowId xmlns:a16="http://schemas.microsoft.com/office/drawing/2014/main" val="2989467987"/>
                  </a:ext>
                </a:extLst>
              </a:tr>
              <a:tr h="0">
                <a:tc>
                  <a:txBody>
                    <a:bodyPr/>
                    <a:lstStyle/>
                    <a:p>
                      <a:r>
                        <a:rPr lang="en-IN" sz="1200" b="1" i="0" u="none" strike="noStrike" cap="none" dirty="0">
                          <a:solidFill>
                            <a:srgbClr val="FFFFFF"/>
                          </a:solidFill>
                          <a:latin typeface="Roboto"/>
                          <a:ea typeface="Roboto"/>
                          <a:sym typeface="Arial"/>
                        </a:rPr>
                        <a:t>Diabetes Pedigree Function</a:t>
                      </a:r>
                    </a:p>
                  </a:txBody>
                  <a:tcPr anchor="ctr">
                    <a:lnL>
                      <a:noFill/>
                    </a:lnL>
                    <a:lnR>
                      <a:noFill/>
                    </a:lnR>
                    <a:lnT>
                      <a:noFill/>
                    </a:lnT>
                    <a:lnB>
                      <a:noFill/>
                    </a:lnB>
                  </a:tcPr>
                </a:tc>
                <a:tc>
                  <a:txBody>
                    <a:bodyPr/>
                    <a:lstStyle/>
                    <a:p>
                      <a:r>
                        <a:rPr lang="en-IN" sz="1200" dirty="0">
                          <a:effectLst/>
                        </a:rPr>
                        <a:t>Diabetes pedigree function</a:t>
                      </a:r>
                    </a:p>
                  </a:txBody>
                  <a:tcPr anchor="ctr">
                    <a:lnL>
                      <a:noFill/>
                    </a:lnL>
                    <a:lnR>
                      <a:noFill/>
                    </a:lnR>
                    <a:lnT>
                      <a:noFill/>
                    </a:lnT>
                    <a:lnB>
                      <a:noFill/>
                    </a:lnB>
                  </a:tcPr>
                </a:tc>
                <a:extLst>
                  <a:ext uri="{0D108BD9-81ED-4DB2-BD59-A6C34878D82A}">
                    <a16:rowId xmlns:a16="http://schemas.microsoft.com/office/drawing/2014/main" val="38865531"/>
                  </a:ext>
                </a:extLst>
              </a:tr>
              <a:tr h="0">
                <a:tc>
                  <a:txBody>
                    <a:bodyPr/>
                    <a:lstStyle/>
                    <a:p>
                      <a:r>
                        <a:rPr lang="en-IN" sz="1200" b="1" i="0" u="none" strike="noStrike" cap="none">
                          <a:solidFill>
                            <a:srgbClr val="FFFFFF"/>
                          </a:solidFill>
                          <a:latin typeface="Roboto"/>
                          <a:ea typeface="Roboto"/>
                          <a:sym typeface="Arial"/>
                        </a:rPr>
                        <a:t>Age</a:t>
                      </a:r>
                    </a:p>
                  </a:txBody>
                  <a:tcPr anchor="ctr">
                    <a:lnL>
                      <a:noFill/>
                    </a:lnL>
                    <a:lnR>
                      <a:noFill/>
                    </a:lnR>
                    <a:lnT>
                      <a:noFill/>
                    </a:lnT>
                    <a:lnB>
                      <a:noFill/>
                    </a:lnB>
                  </a:tcPr>
                </a:tc>
                <a:tc>
                  <a:txBody>
                    <a:bodyPr/>
                    <a:lstStyle/>
                    <a:p>
                      <a:r>
                        <a:rPr lang="en-IN" sz="1200" dirty="0">
                          <a:effectLst/>
                        </a:rPr>
                        <a:t>Age in years</a:t>
                      </a:r>
                    </a:p>
                  </a:txBody>
                  <a:tcPr anchor="ctr">
                    <a:lnL>
                      <a:noFill/>
                    </a:lnL>
                    <a:lnR>
                      <a:noFill/>
                    </a:lnR>
                    <a:lnT>
                      <a:noFill/>
                    </a:lnT>
                    <a:lnB>
                      <a:noFill/>
                    </a:lnB>
                  </a:tcPr>
                </a:tc>
                <a:extLst>
                  <a:ext uri="{0D108BD9-81ED-4DB2-BD59-A6C34878D82A}">
                    <a16:rowId xmlns:a16="http://schemas.microsoft.com/office/drawing/2014/main" val="2326665454"/>
                  </a:ext>
                </a:extLst>
              </a:tr>
              <a:tr h="0">
                <a:tc>
                  <a:txBody>
                    <a:bodyPr/>
                    <a:lstStyle/>
                    <a:p>
                      <a:r>
                        <a:rPr lang="en-IN" sz="1200" b="1" i="0" u="none" strike="noStrike" cap="none" dirty="0">
                          <a:solidFill>
                            <a:srgbClr val="FFFFFF"/>
                          </a:solidFill>
                          <a:latin typeface="Roboto"/>
                          <a:ea typeface="Roboto"/>
                          <a:sym typeface="Arial"/>
                        </a:rPr>
                        <a:t>Outcome</a:t>
                      </a:r>
                    </a:p>
                  </a:txBody>
                  <a:tcPr anchor="ctr">
                    <a:lnL>
                      <a:noFill/>
                    </a:lnL>
                    <a:lnR>
                      <a:noFill/>
                    </a:lnR>
                    <a:lnT>
                      <a:noFill/>
                    </a:lnT>
                    <a:lnB>
                      <a:noFill/>
                    </a:lnB>
                  </a:tcPr>
                </a:tc>
                <a:tc>
                  <a:txBody>
                    <a:bodyPr/>
                    <a:lstStyle/>
                    <a:p>
                      <a:r>
                        <a:rPr lang="en-US" sz="1200" dirty="0">
                          <a:effectLst/>
                        </a:rPr>
                        <a:t>Class variable (either 0 or 1). 268 of 768 values are 1, and the others are 0</a:t>
                      </a:r>
                    </a:p>
                  </a:txBody>
                  <a:tcPr anchor="ctr">
                    <a:lnL>
                      <a:noFill/>
                    </a:lnL>
                    <a:lnR>
                      <a:noFill/>
                    </a:lnR>
                    <a:lnT>
                      <a:noFill/>
                    </a:lnT>
                    <a:lnB>
                      <a:noFill/>
                    </a:lnB>
                  </a:tcPr>
                </a:tc>
                <a:extLst>
                  <a:ext uri="{0D108BD9-81ED-4DB2-BD59-A6C34878D82A}">
                    <a16:rowId xmlns:a16="http://schemas.microsoft.com/office/drawing/2014/main" val="2487873564"/>
                  </a:ext>
                </a:extLst>
              </a:tr>
            </a:tbl>
          </a:graphicData>
        </a:graphic>
      </p:graphicFrame>
    </p:spTree>
    <p:extLst>
      <p:ext uri="{BB962C8B-B14F-4D97-AF65-F5344CB8AC3E}">
        <p14:creationId xmlns:p14="http://schemas.microsoft.com/office/powerpoint/2010/main" val="401707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p:tgtEl>
                                          <p:spTgt spid="6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60"/>
                                        </p:tgtEl>
                                        <p:attrNameLst>
                                          <p:attrName>ppt_x</p:attrName>
                                        </p:attrNameLst>
                                      </p:cBhvr>
                                      <p:tavLst>
                                        <p:tav tm="0">
                                          <p:val>
                                            <p:strVal val="#ppt_x"/>
                                          </p:val>
                                        </p:tav>
                                        <p:tav tm="100000">
                                          <p:val>
                                            <p:strVal val="#ppt_x-1"/>
                                          </p:val>
                                        </p:tav>
                                      </p:tavLst>
                                    </p:anim>
                                    <p:set>
                                      <p:cBhvr>
                                        <p:cTn id="12" dur="1" fill="hold">
                                          <p:stCondLst>
                                            <p:cond delay="100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08850" y="0"/>
            <a:ext cx="3153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4"/>
          <p:cNvGrpSpPr/>
          <p:nvPr/>
        </p:nvGrpSpPr>
        <p:grpSpPr>
          <a:xfrm>
            <a:off x="385200" y="1956000"/>
            <a:ext cx="2192100" cy="830966"/>
            <a:chOff x="385200" y="1956000"/>
            <a:chExt cx="2192100" cy="830966"/>
          </a:xfrm>
        </p:grpSpPr>
        <p:sp>
          <p:nvSpPr>
            <p:cNvPr id="62" name="Google Shape;62;p14"/>
            <p:cNvSpPr txBox="1"/>
            <p:nvPr/>
          </p:nvSpPr>
          <p:spPr>
            <a:xfrm>
              <a:off x="385200" y="2356200"/>
              <a:ext cx="21921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rgbClr val="FFFFFF"/>
                </a:solidFill>
                <a:latin typeface="Roboto"/>
                <a:ea typeface="Roboto"/>
                <a:cs typeface="Roboto"/>
                <a:sym typeface="Roboto"/>
              </a:endParaRPr>
            </a:p>
          </p:txBody>
        </p:sp>
        <p:sp>
          <p:nvSpPr>
            <p:cNvPr id="63" name="Google Shape;63;p14"/>
            <p:cNvSpPr txBox="1"/>
            <p:nvPr/>
          </p:nvSpPr>
          <p:spPr>
            <a:xfrm>
              <a:off x="385200" y="1956000"/>
              <a:ext cx="21921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solidFill>
                    <a:srgbClr val="FFFFFF"/>
                  </a:solidFill>
                  <a:latin typeface="Roboto"/>
                  <a:ea typeface="Roboto"/>
                  <a:cs typeface="Roboto"/>
                  <a:sym typeface="Roboto"/>
                </a:rPr>
                <a:t>Project Task: Week 1</a:t>
              </a:r>
            </a:p>
            <a:p>
              <a:pPr marL="0" lvl="0" indent="0" algn="l" rtl="0">
                <a:spcBef>
                  <a:spcPts val="0"/>
                </a:spcBef>
                <a:spcAft>
                  <a:spcPts val="0"/>
                </a:spcAft>
                <a:buNone/>
              </a:pPr>
              <a:endParaRPr lang="en-US" b="1" dirty="0">
                <a:solidFill>
                  <a:srgbClr val="FFFFFF"/>
                </a:solidFill>
                <a:latin typeface="Roboto"/>
                <a:ea typeface="Roboto"/>
                <a:cs typeface="Roboto"/>
                <a:sym typeface="Roboto"/>
              </a:endParaRPr>
            </a:p>
            <a:p>
              <a:pPr marL="0" lvl="0" indent="0" algn="l" rtl="0">
                <a:spcBef>
                  <a:spcPts val="0"/>
                </a:spcBef>
                <a:spcAft>
                  <a:spcPts val="0"/>
                </a:spcAft>
                <a:buNone/>
              </a:pPr>
              <a:r>
                <a:rPr lang="en-US" b="1" dirty="0">
                  <a:solidFill>
                    <a:srgbClr val="FFFFFF"/>
                  </a:solidFill>
                  <a:latin typeface="Roboto"/>
                  <a:ea typeface="Roboto"/>
                  <a:cs typeface="Roboto"/>
                  <a:sym typeface="Roboto"/>
                </a:rPr>
                <a:t>Data Exploration</a:t>
              </a:r>
              <a:endParaRPr lang="en-IN" dirty="0">
                <a:solidFill>
                  <a:srgbClr val="FFFFFF"/>
                </a:solidFill>
                <a:latin typeface="Roboto"/>
                <a:ea typeface="Roboto"/>
                <a:cs typeface="Roboto"/>
                <a:sym typeface="Roboto"/>
              </a:endParaRPr>
            </a:p>
          </p:txBody>
        </p:sp>
      </p:grpSp>
      <p:sp>
        <p:nvSpPr>
          <p:cNvPr id="65" name="Google Shape;65;p14"/>
          <p:cNvSpPr txBox="1"/>
          <p:nvPr/>
        </p:nvSpPr>
        <p:spPr>
          <a:xfrm>
            <a:off x="3162010" y="1225416"/>
            <a:ext cx="5533969" cy="3262401"/>
          </a:xfrm>
          <a:prstGeom prst="rect">
            <a:avLst/>
          </a:prstGeom>
          <a:noFill/>
          <a:ln>
            <a:noFill/>
          </a:ln>
        </p:spPr>
        <p:txBody>
          <a:bodyPr spcFirstLastPara="1" wrap="square" lIns="91425" tIns="91425" rIns="91425" bIns="91425" anchor="t" anchorCtr="0">
            <a:spAutoFit/>
          </a:bodyPr>
          <a:lstStyle/>
          <a:p>
            <a:pPr marL="285750" indent="-285750" algn="l">
              <a:buFont typeface="Wingdings" panose="05000000000000000000" pitchFamily="2" charset="2"/>
              <a:buChar char="§"/>
            </a:pPr>
            <a:r>
              <a:rPr lang="en-US" b="0" i="0" dirty="0">
                <a:solidFill>
                  <a:srgbClr val="4D575D"/>
                </a:solidFill>
                <a:effectLst/>
                <a:latin typeface="Gotham Rounded SSm A"/>
              </a:rPr>
              <a:t>Perform descriptive analysis. Understand the variables and their corresponding values. On the columns below, a value of zero does not make sense and thus indicates missing value:</a:t>
            </a:r>
          </a:p>
          <a:p>
            <a:pPr marL="285750" lvl="8" indent="-285750">
              <a:buFont typeface="Wingdings" panose="05000000000000000000" pitchFamily="2" charset="2"/>
              <a:buChar char="v"/>
            </a:pPr>
            <a:r>
              <a:rPr lang="en-US" sz="1200" b="0" i="0" dirty="0">
                <a:solidFill>
                  <a:srgbClr val="4D575D"/>
                </a:solidFill>
                <a:effectLst/>
                <a:latin typeface="Gotham Rounded SSm A"/>
              </a:rPr>
              <a:t>Glucose</a:t>
            </a:r>
          </a:p>
          <a:p>
            <a:pPr marL="285750" lvl="8" indent="-285750">
              <a:buFont typeface="Wingdings" panose="05000000000000000000" pitchFamily="2" charset="2"/>
              <a:buChar char="v"/>
            </a:pPr>
            <a:r>
              <a:rPr lang="en-US" sz="1200" b="0" i="0" dirty="0">
                <a:solidFill>
                  <a:srgbClr val="4D575D"/>
                </a:solidFill>
                <a:effectLst/>
                <a:latin typeface="Gotham Rounded SSm A"/>
              </a:rPr>
              <a:t>Blood Pressure</a:t>
            </a:r>
          </a:p>
          <a:p>
            <a:pPr marL="285750" lvl="8" indent="-285750">
              <a:buFont typeface="Wingdings" panose="05000000000000000000" pitchFamily="2" charset="2"/>
              <a:buChar char="v"/>
            </a:pPr>
            <a:r>
              <a:rPr lang="en-US" sz="1200" b="0" i="0" dirty="0">
                <a:solidFill>
                  <a:srgbClr val="4D575D"/>
                </a:solidFill>
                <a:effectLst/>
                <a:latin typeface="Gotham Rounded SSm A"/>
              </a:rPr>
              <a:t>Skin Thickness</a:t>
            </a:r>
          </a:p>
          <a:p>
            <a:pPr marL="285750" lvl="8" indent="-285750">
              <a:buFont typeface="Wingdings" panose="05000000000000000000" pitchFamily="2" charset="2"/>
              <a:buChar char="v"/>
            </a:pPr>
            <a:r>
              <a:rPr lang="en-US" sz="1200" b="0" i="0" dirty="0">
                <a:solidFill>
                  <a:srgbClr val="4D575D"/>
                </a:solidFill>
                <a:effectLst/>
                <a:latin typeface="Gotham Rounded SSm A"/>
              </a:rPr>
              <a:t>Insulin</a:t>
            </a:r>
          </a:p>
          <a:p>
            <a:pPr marL="285750" lvl="8" indent="-285750">
              <a:buFont typeface="Wingdings" panose="05000000000000000000" pitchFamily="2" charset="2"/>
              <a:buChar char="v"/>
            </a:pPr>
            <a:r>
              <a:rPr lang="en-US" sz="1200" b="0" i="0" dirty="0">
                <a:solidFill>
                  <a:srgbClr val="4D575D"/>
                </a:solidFill>
                <a:effectLst/>
                <a:latin typeface="Gotham Rounded SSm A"/>
              </a:rPr>
              <a:t>BMI</a:t>
            </a:r>
          </a:p>
          <a:p>
            <a:pPr algn="l"/>
            <a:endParaRPr lang="en-US" dirty="0">
              <a:solidFill>
                <a:srgbClr val="4D575D"/>
              </a:solidFill>
              <a:latin typeface="Gotham Rounded SSm A"/>
            </a:endParaRPr>
          </a:p>
          <a:p>
            <a:pPr marL="285750" indent="-285750" algn="l">
              <a:buFont typeface="Wingdings" panose="05000000000000000000" pitchFamily="2" charset="2"/>
              <a:buChar char="§"/>
            </a:pPr>
            <a:r>
              <a:rPr lang="en-US" b="0" i="0" dirty="0">
                <a:solidFill>
                  <a:srgbClr val="4D575D"/>
                </a:solidFill>
                <a:effectLst/>
                <a:latin typeface="Gotham Rounded SSm A"/>
              </a:rPr>
              <a:t>Visually explore these variables using histograms. Treat the missing values accordingly.</a:t>
            </a:r>
          </a:p>
          <a:p>
            <a:pPr algn="l"/>
            <a:endParaRPr lang="en-US" b="0" i="0" dirty="0">
              <a:solidFill>
                <a:srgbClr val="4D575D"/>
              </a:solidFill>
              <a:effectLst/>
              <a:latin typeface="Gotham Rounded SSm A"/>
            </a:endParaRPr>
          </a:p>
          <a:p>
            <a:pPr marL="285750" indent="-285750" algn="l">
              <a:buFont typeface="Wingdings" panose="05000000000000000000" pitchFamily="2" charset="2"/>
              <a:buChar char="§"/>
            </a:pPr>
            <a:r>
              <a:rPr lang="en-US" b="0" i="0" dirty="0">
                <a:solidFill>
                  <a:srgbClr val="4D575D"/>
                </a:solidFill>
                <a:effectLst/>
                <a:latin typeface="Gotham Rounded SSm A"/>
              </a:rPr>
              <a:t>There are integer and float data type variables in this dataset. Create a count (frequency) plot describing the data types and the count of variables. </a:t>
            </a:r>
          </a:p>
        </p:txBody>
      </p:sp>
    </p:spTree>
    <p:extLst>
      <p:ext uri="{BB962C8B-B14F-4D97-AF65-F5344CB8AC3E}">
        <p14:creationId xmlns:p14="http://schemas.microsoft.com/office/powerpoint/2010/main" val="371442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p:tgtEl>
                                          <p:spTgt spid="6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60"/>
                                        </p:tgtEl>
                                        <p:attrNameLst>
                                          <p:attrName>ppt_x</p:attrName>
                                        </p:attrNameLst>
                                      </p:cBhvr>
                                      <p:tavLst>
                                        <p:tav tm="0">
                                          <p:val>
                                            <p:strVal val="#ppt_x"/>
                                          </p:val>
                                        </p:tav>
                                        <p:tav tm="100000">
                                          <p:val>
                                            <p:strVal val="#ppt_x-1"/>
                                          </p:val>
                                        </p:tav>
                                      </p:tavLst>
                                    </p:anim>
                                    <p:set>
                                      <p:cBhvr>
                                        <p:cTn id="12" dur="1" fill="hold">
                                          <p:stCondLst>
                                            <p:cond delay="100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08850" y="0"/>
            <a:ext cx="3153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4"/>
          <p:cNvGrpSpPr/>
          <p:nvPr/>
        </p:nvGrpSpPr>
        <p:grpSpPr>
          <a:xfrm>
            <a:off x="385200" y="1956000"/>
            <a:ext cx="2192100" cy="830966"/>
            <a:chOff x="385200" y="1956000"/>
            <a:chExt cx="2192100" cy="830966"/>
          </a:xfrm>
        </p:grpSpPr>
        <p:sp>
          <p:nvSpPr>
            <p:cNvPr id="62" name="Google Shape;62;p14"/>
            <p:cNvSpPr txBox="1"/>
            <p:nvPr/>
          </p:nvSpPr>
          <p:spPr>
            <a:xfrm>
              <a:off x="385200" y="2356200"/>
              <a:ext cx="21921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rgbClr val="FFFFFF"/>
                </a:solidFill>
                <a:latin typeface="Roboto"/>
                <a:ea typeface="Roboto"/>
                <a:cs typeface="Roboto"/>
                <a:sym typeface="Roboto"/>
              </a:endParaRPr>
            </a:p>
          </p:txBody>
        </p:sp>
        <p:sp>
          <p:nvSpPr>
            <p:cNvPr id="63" name="Google Shape;63;p14"/>
            <p:cNvSpPr txBox="1"/>
            <p:nvPr/>
          </p:nvSpPr>
          <p:spPr>
            <a:xfrm>
              <a:off x="385200" y="1956000"/>
              <a:ext cx="21921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solidFill>
                    <a:srgbClr val="FFFFFF"/>
                  </a:solidFill>
                  <a:latin typeface="Roboto"/>
                  <a:ea typeface="Roboto"/>
                  <a:cs typeface="Roboto"/>
                  <a:sym typeface="Roboto"/>
                </a:rPr>
                <a:t>Project Task: Week 2</a:t>
              </a:r>
            </a:p>
            <a:p>
              <a:pPr marL="0" lvl="0" indent="0" algn="l" rtl="0">
                <a:spcBef>
                  <a:spcPts val="0"/>
                </a:spcBef>
                <a:spcAft>
                  <a:spcPts val="0"/>
                </a:spcAft>
                <a:buNone/>
              </a:pPr>
              <a:endParaRPr lang="en-US" b="1" dirty="0">
                <a:solidFill>
                  <a:srgbClr val="FFFFFF"/>
                </a:solidFill>
                <a:latin typeface="Roboto"/>
                <a:ea typeface="Roboto"/>
                <a:cs typeface="Roboto"/>
                <a:sym typeface="Roboto"/>
              </a:endParaRPr>
            </a:p>
            <a:p>
              <a:pPr marL="0" lvl="0" indent="0" algn="l" rtl="0">
                <a:spcBef>
                  <a:spcPts val="0"/>
                </a:spcBef>
                <a:spcAft>
                  <a:spcPts val="0"/>
                </a:spcAft>
                <a:buNone/>
              </a:pPr>
              <a:r>
                <a:rPr lang="en-US" b="1" dirty="0">
                  <a:solidFill>
                    <a:srgbClr val="FFFFFF"/>
                  </a:solidFill>
                  <a:latin typeface="Roboto"/>
                  <a:ea typeface="Roboto"/>
                  <a:cs typeface="Roboto"/>
                  <a:sym typeface="Roboto"/>
                </a:rPr>
                <a:t>Data Exploration</a:t>
              </a:r>
              <a:endParaRPr lang="en-IN" dirty="0">
                <a:solidFill>
                  <a:srgbClr val="FFFFFF"/>
                </a:solidFill>
                <a:latin typeface="Roboto"/>
                <a:ea typeface="Roboto"/>
                <a:cs typeface="Roboto"/>
                <a:sym typeface="Roboto"/>
              </a:endParaRPr>
            </a:p>
          </p:txBody>
        </p:sp>
      </p:grpSp>
      <p:sp>
        <p:nvSpPr>
          <p:cNvPr id="65" name="Google Shape;65;p14"/>
          <p:cNvSpPr txBox="1"/>
          <p:nvPr/>
        </p:nvSpPr>
        <p:spPr>
          <a:xfrm>
            <a:off x="3224831" y="1617658"/>
            <a:ext cx="5533969" cy="1908184"/>
          </a:xfrm>
          <a:prstGeom prst="rect">
            <a:avLst/>
          </a:prstGeom>
          <a:noFill/>
          <a:ln>
            <a:noFill/>
          </a:ln>
        </p:spPr>
        <p:txBody>
          <a:bodyPr spcFirstLastPara="1" wrap="square" lIns="91425" tIns="91425" rIns="91425" bIns="91425" anchor="t" anchorCtr="0">
            <a:spAutoFit/>
          </a:bodyPr>
          <a:lstStyle/>
          <a:p>
            <a:pPr marL="285750" indent="-285750" algn="l">
              <a:buFont typeface="Wingdings" panose="05000000000000000000" pitchFamily="2" charset="2"/>
              <a:buChar char="§"/>
            </a:pPr>
            <a:r>
              <a:rPr lang="en-US" b="0" i="0" dirty="0">
                <a:solidFill>
                  <a:srgbClr val="4D575D"/>
                </a:solidFill>
                <a:effectLst/>
                <a:latin typeface="Gotham Rounded SSm A"/>
              </a:rPr>
              <a:t>Check the balance of the data by plotting the count of outcomes by their value. Describe your findings and plan future course of action.</a:t>
            </a:r>
          </a:p>
          <a:p>
            <a:pPr algn="l"/>
            <a:endParaRPr lang="en-US" b="0" i="0" dirty="0">
              <a:solidFill>
                <a:srgbClr val="4D575D"/>
              </a:solidFill>
              <a:effectLst/>
              <a:latin typeface="Gotham Rounded SSm A"/>
            </a:endParaRPr>
          </a:p>
          <a:p>
            <a:pPr marL="285750" indent="-285750" algn="l">
              <a:buFont typeface="Wingdings" panose="05000000000000000000" pitchFamily="2" charset="2"/>
              <a:buChar char="§"/>
            </a:pPr>
            <a:r>
              <a:rPr lang="en-US" b="0" i="0" dirty="0">
                <a:solidFill>
                  <a:srgbClr val="4D575D"/>
                </a:solidFill>
                <a:effectLst/>
                <a:latin typeface="Gotham Rounded SSm A"/>
              </a:rPr>
              <a:t>Create scatter charts between the pair of variables to understand the relationships. Describe your findings.</a:t>
            </a:r>
          </a:p>
          <a:p>
            <a:pPr algn="l"/>
            <a:endParaRPr lang="en-US" b="0" i="0" dirty="0">
              <a:solidFill>
                <a:srgbClr val="4D575D"/>
              </a:solidFill>
              <a:effectLst/>
              <a:latin typeface="Gotham Rounded SSm A"/>
            </a:endParaRPr>
          </a:p>
          <a:p>
            <a:pPr marL="285750" indent="-285750" algn="l">
              <a:buFont typeface="Wingdings" panose="05000000000000000000" pitchFamily="2" charset="2"/>
              <a:buChar char="§"/>
            </a:pPr>
            <a:r>
              <a:rPr lang="en-US" b="0" i="0" dirty="0">
                <a:solidFill>
                  <a:srgbClr val="4D575D"/>
                </a:solidFill>
                <a:effectLst/>
                <a:latin typeface="Gotham Rounded SSm A"/>
              </a:rPr>
              <a:t>Perform correlation analysis. Visually explore it using a heat map.</a:t>
            </a:r>
          </a:p>
          <a:p>
            <a:pPr marL="285750" indent="-285750" algn="l">
              <a:buFont typeface="Wingdings" panose="05000000000000000000" pitchFamily="2" charset="2"/>
              <a:buChar char="§"/>
            </a:pPr>
            <a:endParaRPr lang="en-US" b="0" i="0" dirty="0">
              <a:solidFill>
                <a:srgbClr val="4D575D"/>
              </a:solidFill>
              <a:effectLst/>
              <a:latin typeface="Gotham Rounded SSm A"/>
            </a:endParaRPr>
          </a:p>
        </p:txBody>
      </p:sp>
    </p:spTree>
    <p:extLst>
      <p:ext uri="{BB962C8B-B14F-4D97-AF65-F5344CB8AC3E}">
        <p14:creationId xmlns:p14="http://schemas.microsoft.com/office/powerpoint/2010/main" val="232036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p:tgtEl>
                                          <p:spTgt spid="6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60"/>
                                        </p:tgtEl>
                                        <p:attrNameLst>
                                          <p:attrName>ppt_x</p:attrName>
                                        </p:attrNameLst>
                                      </p:cBhvr>
                                      <p:tavLst>
                                        <p:tav tm="0">
                                          <p:val>
                                            <p:strVal val="#ppt_x"/>
                                          </p:val>
                                        </p:tav>
                                        <p:tav tm="100000">
                                          <p:val>
                                            <p:strVal val="#ppt_x-1"/>
                                          </p:val>
                                        </p:tav>
                                      </p:tavLst>
                                    </p:anim>
                                    <p:set>
                                      <p:cBhvr>
                                        <p:cTn id="12" dur="1" fill="hold">
                                          <p:stCondLst>
                                            <p:cond delay="100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08850" y="0"/>
            <a:ext cx="3153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4"/>
          <p:cNvGrpSpPr/>
          <p:nvPr/>
        </p:nvGrpSpPr>
        <p:grpSpPr>
          <a:xfrm>
            <a:off x="385200" y="1956000"/>
            <a:ext cx="2192100" cy="830966"/>
            <a:chOff x="385200" y="1956000"/>
            <a:chExt cx="2192100" cy="830966"/>
          </a:xfrm>
        </p:grpSpPr>
        <p:sp>
          <p:nvSpPr>
            <p:cNvPr id="62" name="Google Shape;62;p14"/>
            <p:cNvSpPr txBox="1"/>
            <p:nvPr/>
          </p:nvSpPr>
          <p:spPr>
            <a:xfrm>
              <a:off x="385200" y="2356200"/>
              <a:ext cx="21921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rgbClr val="FFFFFF"/>
                </a:solidFill>
                <a:latin typeface="Roboto"/>
                <a:ea typeface="Roboto"/>
                <a:cs typeface="Roboto"/>
                <a:sym typeface="Roboto"/>
              </a:endParaRPr>
            </a:p>
          </p:txBody>
        </p:sp>
        <p:sp>
          <p:nvSpPr>
            <p:cNvPr id="63" name="Google Shape;63;p14"/>
            <p:cNvSpPr txBox="1"/>
            <p:nvPr/>
          </p:nvSpPr>
          <p:spPr>
            <a:xfrm>
              <a:off x="385200" y="1956000"/>
              <a:ext cx="21921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solidFill>
                    <a:srgbClr val="FFFFFF"/>
                  </a:solidFill>
                  <a:latin typeface="Roboto"/>
                  <a:ea typeface="Roboto"/>
                  <a:cs typeface="Roboto"/>
                  <a:sym typeface="Roboto"/>
                </a:rPr>
                <a:t>Project Task: Week 3</a:t>
              </a:r>
            </a:p>
            <a:p>
              <a:pPr marL="0" lvl="0" indent="0" algn="l" rtl="0">
                <a:spcBef>
                  <a:spcPts val="0"/>
                </a:spcBef>
                <a:spcAft>
                  <a:spcPts val="0"/>
                </a:spcAft>
                <a:buNone/>
              </a:pPr>
              <a:endParaRPr lang="en-US" b="1" dirty="0">
                <a:solidFill>
                  <a:srgbClr val="FFFFFF"/>
                </a:solidFill>
                <a:latin typeface="Roboto"/>
                <a:ea typeface="Roboto"/>
                <a:cs typeface="Roboto"/>
                <a:sym typeface="Roboto"/>
              </a:endParaRPr>
            </a:p>
            <a:p>
              <a:pPr marL="0" lvl="0" indent="0" algn="l" rtl="0">
                <a:spcBef>
                  <a:spcPts val="0"/>
                </a:spcBef>
                <a:spcAft>
                  <a:spcPts val="0"/>
                </a:spcAft>
                <a:buNone/>
              </a:pPr>
              <a:r>
                <a:rPr lang="en-US" b="1" dirty="0">
                  <a:solidFill>
                    <a:srgbClr val="FFFFFF"/>
                  </a:solidFill>
                  <a:latin typeface="Roboto"/>
                  <a:ea typeface="Roboto"/>
                  <a:cs typeface="Roboto"/>
                  <a:sym typeface="Roboto"/>
                </a:rPr>
                <a:t>Data Modeling</a:t>
              </a:r>
              <a:endParaRPr lang="en-IN" dirty="0">
                <a:solidFill>
                  <a:srgbClr val="FFFFFF"/>
                </a:solidFill>
                <a:latin typeface="Roboto"/>
                <a:ea typeface="Roboto"/>
                <a:cs typeface="Roboto"/>
                <a:sym typeface="Roboto"/>
              </a:endParaRPr>
            </a:p>
          </p:txBody>
        </p:sp>
      </p:grpSp>
      <p:sp>
        <p:nvSpPr>
          <p:cNvPr id="65" name="Google Shape;65;p14"/>
          <p:cNvSpPr txBox="1"/>
          <p:nvPr/>
        </p:nvSpPr>
        <p:spPr>
          <a:xfrm>
            <a:off x="3224831" y="1817590"/>
            <a:ext cx="5533969" cy="1477297"/>
          </a:xfrm>
          <a:prstGeom prst="rect">
            <a:avLst/>
          </a:prstGeom>
          <a:noFill/>
          <a:ln>
            <a:noFill/>
          </a:ln>
        </p:spPr>
        <p:txBody>
          <a:bodyPr spcFirstLastPara="1" wrap="square" lIns="91425" tIns="91425" rIns="91425" bIns="91425" anchor="t" anchorCtr="0">
            <a:spAutoFit/>
          </a:bodyPr>
          <a:lstStyle/>
          <a:p>
            <a:pPr marL="285750" indent="-285750" algn="l">
              <a:buFont typeface="Wingdings" panose="05000000000000000000" pitchFamily="2" charset="2"/>
              <a:buChar char="§"/>
            </a:pPr>
            <a:r>
              <a:rPr lang="en-US" b="0" i="0" dirty="0">
                <a:solidFill>
                  <a:srgbClr val="4D575D"/>
                </a:solidFill>
                <a:effectLst/>
                <a:latin typeface="Gotham Rounded SSm A"/>
              </a:rPr>
              <a:t>Devise strategies for model building. It is important to decide the right validation framework. Express your thought process.</a:t>
            </a:r>
          </a:p>
          <a:p>
            <a:pPr algn="l"/>
            <a:endParaRPr lang="en-US" b="0" i="0" dirty="0">
              <a:solidFill>
                <a:srgbClr val="4D575D"/>
              </a:solidFill>
              <a:effectLst/>
              <a:latin typeface="Gotham Rounded SSm A"/>
            </a:endParaRPr>
          </a:p>
          <a:p>
            <a:pPr marL="285750" indent="-285750" algn="l">
              <a:buFont typeface="Wingdings" panose="05000000000000000000" pitchFamily="2" charset="2"/>
              <a:buChar char="§"/>
            </a:pPr>
            <a:r>
              <a:rPr lang="en-US" b="0" i="0" dirty="0">
                <a:solidFill>
                  <a:srgbClr val="4D575D"/>
                </a:solidFill>
                <a:effectLst/>
                <a:latin typeface="Gotham Rounded SSm A"/>
              </a:rPr>
              <a:t>Apply an appropriate classification algorithm to build a model. Compare various models with the results from KNN algorithm.</a:t>
            </a:r>
          </a:p>
          <a:p>
            <a:pPr marL="285750" indent="-285750" algn="l">
              <a:buFont typeface="Wingdings" panose="05000000000000000000" pitchFamily="2" charset="2"/>
              <a:buChar char="§"/>
            </a:pPr>
            <a:endParaRPr lang="en-US" b="0" i="0" dirty="0">
              <a:solidFill>
                <a:srgbClr val="4D575D"/>
              </a:solidFill>
              <a:effectLst/>
              <a:latin typeface="Gotham Rounded SSm A"/>
            </a:endParaRPr>
          </a:p>
        </p:txBody>
      </p:sp>
    </p:spTree>
    <p:extLst>
      <p:ext uri="{BB962C8B-B14F-4D97-AF65-F5344CB8AC3E}">
        <p14:creationId xmlns:p14="http://schemas.microsoft.com/office/powerpoint/2010/main" val="29836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p:tgtEl>
                                          <p:spTgt spid="6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60"/>
                                        </p:tgtEl>
                                        <p:attrNameLst>
                                          <p:attrName>ppt_x</p:attrName>
                                        </p:attrNameLst>
                                      </p:cBhvr>
                                      <p:tavLst>
                                        <p:tav tm="0">
                                          <p:val>
                                            <p:strVal val="#ppt_x"/>
                                          </p:val>
                                        </p:tav>
                                        <p:tav tm="100000">
                                          <p:val>
                                            <p:strVal val="#ppt_x-1"/>
                                          </p:val>
                                        </p:tav>
                                      </p:tavLst>
                                    </p:anim>
                                    <p:set>
                                      <p:cBhvr>
                                        <p:cTn id="12" dur="1" fill="hold">
                                          <p:stCondLst>
                                            <p:cond delay="100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08850" y="0"/>
            <a:ext cx="3153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4"/>
          <p:cNvGrpSpPr/>
          <p:nvPr/>
        </p:nvGrpSpPr>
        <p:grpSpPr>
          <a:xfrm>
            <a:off x="456166" y="966731"/>
            <a:ext cx="2192100" cy="830966"/>
            <a:chOff x="385200" y="1956000"/>
            <a:chExt cx="2192100" cy="830966"/>
          </a:xfrm>
        </p:grpSpPr>
        <p:sp>
          <p:nvSpPr>
            <p:cNvPr id="62" name="Google Shape;62;p14"/>
            <p:cNvSpPr txBox="1"/>
            <p:nvPr/>
          </p:nvSpPr>
          <p:spPr>
            <a:xfrm>
              <a:off x="385200" y="2356200"/>
              <a:ext cx="21921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rgbClr val="FFFFFF"/>
                </a:solidFill>
                <a:latin typeface="Roboto"/>
                <a:ea typeface="Roboto"/>
                <a:cs typeface="Roboto"/>
                <a:sym typeface="Roboto"/>
              </a:endParaRPr>
            </a:p>
          </p:txBody>
        </p:sp>
        <p:sp>
          <p:nvSpPr>
            <p:cNvPr id="63" name="Google Shape;63;p14"/>
            <p:cNvSpPr txBox="1"/>
            <p:nvPr/>
          </p:nvSpPr>
          <p:spPr>
            <a:xfrm>
              <a:off x="385200" y="1956000"/>
              <a:ext cx="21921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solidFill>
                    <a:srgbClr val="FFFFFF"/>
                  </a:solidFill>
                  <a:latin typeface="Roboto"/>
                  <a:ea typeface="Roboto"/>
                  <a:cs typeface="Roboto"/>
                  <a:sym typeface="Roboto"/>
                </a:rPr>
                <a:t>Project Task: Week 4</a:t>
              </a:r>
            </a:p>
            <a:p>
              <a:pPr marL="0" lvl="0" indent="0" algn="l" rtl="0">
                <a:spcBef>
                  <a:spcPts val="0"/>
                </a:spcBef>
                <a:spcAft>
                  <a:spcPts val="0"/>
                </a:spcAft>
                <a:buNone/>
              </a:pPr>
              <a:endParaRPr lang="en-US" b="1" dirty="0">
                <a:solidFill>
                  <a:srgbClr val="FFFFFF"/>
                </a:solidFill>
                <a:latin typeface="Roboto"/>
                <a:ea typeface="Roboto"/>
                <a:cs typeface="Roboto"/>
                <a:sym typeface="Roboto"/>
              </a:endParaRPr>
            </a:p>
            <a:p>
              <a:pPr marL="0" lvl="0" indent="0" algn="l" rtl="0">
                <a:spcBef>
                  <a:spcPts val="0"/>
                </a:spcBef>
                <a:spcAft>
                  <a:spcPts val="0"/>
                </a:spcAft>
                <a:buNone/>
              </a:pPr>
              <a:r>
                <a:rPr lang="en-US" b="1" dirty="0">
                  <a:solidFill>
                    <a:srgbClr val="FFFFFF"/>
                  </a:solidFill>
                  <a:latin typeface="Roboto"/>
                  <a:ea typeface="Roboto"/>
                  <a:cs typeface="Roboto"/>
                  <a:sym typeface="Roboto"/>
                </a:rPr>
                <a:t>Data Modeling:</a:t>
              </a:r>
              <a:endParaRPr lang="en-IN" dirty="0">
                <a:solidFill>
                  <a:srgbClr val="FFFFFF"/>
                </a:solidFill>
                <a:latin typeface="Roboto"/>
                <a:ea typeface="Roboto"/>
                <a:cs typeface="Roboto"/>
                <a:sym typeface="Roboto"/>
              </a:endParaRPr>
            </a:p>
          </p:txBody>
        </p:sp>
      </p:grpSp>
      <p:sp>
        <p:nvSpPr>
          <p:cNvPr id="65" name="Google Shape;65;p14"/>
          <p:cNvSpPr txBox="1"/>
          <p:nvPr/>
        </p:nvSpPr>
        <p:spPr>
          <a:xfrm>
            <a:off x="3153865" y="1078414"/>
            <a:ext cx="5533969" cy="830966"/>
          </a:xfrm>
          <a:prstGeom prst="rect">
            <a:avLst/>
          </a:prstGeom>
          <a:noFill/>
          <a:ln>
            <a:noFill/>
          </a:ln>
        </p:spPr>
        <p:txBody>
          <a:bodyPr spcFirstLastPara="1" wrap="square" lIns="91425" tIns="91425" rIns="91425" bIns="91425" anchor="t" anchorCtr="0">
            <a:spAutoFit/>
          </a:bodyPr>
          <a:lstStyle/>
          <a:p>
            <a:pPr marL="285750" indent="-285750" algn="l">
              <a:buFont typeface="Wingdings" panose="05000000000000000000" pitchFamily="2" charset="2"/>
              <a:buChar char="§"/>
            </a:pPr>
            <a:r>
              <a:rPr lang="en-US" b="0" i="0" dirty="0">
                <a:solidFill>
                  <a:srgbClr val="4D575D"/>
                </a:solidFill>
                <a:effectLst/>
                <a:latin typeface="Gotham Rounded SSm A"/>
              </a:rPr>
              <a:t>Create a classification report by analyzing sensitivity, specificity, AUC (ROC curve), etc. Please be descriptive to explain what values of these parameter you have used.</a:t>
            </a:r>
          </a:p>
        </p:txBody>
      </p:sp>
      <p:grpSp>
        <p:nvGrpSpPr>
          <p:cNvPr id="7" name="Google Shape;61;p14">
            <a:extLst>
              <a:ext uri="{FF2B5EF4-FFF2-40B4-BE49-F238E27FC236}">
                <a16:creationId xmlns:a16="http://schemas.microsoft.com/office/drawing/2014/main" id="{65968FA7-69A7-7B99-5205-E71DBB2EA71E}"/>
              </a:ext>
            </a:extLst>
          </p:cNvPr>
          <p:cNvGrpSpPr/>
          <p:nvPr/>
        </p:nvGrpSpPr>
        <p:grpSpPr>
          <a:xfrm>
            <a:off x="406141" y="2127111"/>
            <a:ext cx="2242125" cy="684014"/>
            <a:chOff x="385200" y="2072265"/>
            <a:chExt cx="2242125" cy="684014"/>
          </a:xfrm>
        </p:grpSpPr>
        <p:sp>
          <p:nvSpPr>
            <p:cNvPr id="8" name="Google Shape;62;p14">
              <a:extLst>
                <a:ext uri="{FF2B5EF4-FFF2-40B4-BE49-F238E27FC236}">
                  <a16:creationId xmlns:a16="http://schemas.microsoft.com/office/drawing/2014/main" id="{8867F984-46D1-63D0-C022-F8AA9926EFCA}"/>
                </a:ext>
              </a:extLst>
            </p:cNvPr>
            <p:cNvSpPr txBox="1"/>
            <p:nvPr/>
          </p:nvSpPr>
          <p:spPr>
            <a:xfrm>
              <a:off x="385200" y="2356200"/>
              <a:ext cx="21921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rgbClr val="FFFFFF"/>
                </a:solidFill>
                <a:latin typeface="Roboto"/>
                <a:ea typeface="Roboto"/>
                <a:cs typeface="Roboto"/>
                <a:sym typeface="Roboto"/>
              </a:endParaRPr>
            </a:p>
          </p:txBody>
        </p:sp>
        <p:sp>
          <p:nvSpPr>
            <p:cNvPr id="9" name="Google Shape;63;p14">
              <a:extLst>
                <a:ext uri="{FF2B5EF4-FFF2-40B4-BE49-F238E27FC236}">
                  <a16:creationId xmlns:a16="http://schemas.microsoft.com/office/drawing/2014/main" id="{95DDBE19-DC97-9AF9-66CA-BAFC167464B3}"/>
                </a:ext>
              </a:extLst>
            </p:cNvPr>
            <p:cNvSpPr txBox="1"/>
            <p:nvPr/>
          </p:nvSpPr>
          <p:spPr>
            <a:xfrm>
              <a:off x="435225" y="2072265"/>
              <a:ext cx="21921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solidFill>
                    <a:srgbClr val="FFFFFF"/>
                  </a:solidFill>
                  <a:latin typeface="Roboto"/>
                  <a:ea typeface="Roboto"/>
                  <a:cs typeface="Roboto"/>
                  <a:sym typeface="Roboto"/>
                </a:rPr>
                <a:t>Data Reporting:</a:t>
              </a:r>
              <a:endParaRPr lang="en-IN" dirty="0">
                <a:solidFill>
                  <a:srgbClr val="FFFFFF"/>
                </a:solidFill>
                <a:latin typeface="Roboto"/>
                <a:ea typeface="Roboto"/>
                <a:cs typeface="Roboto"/>
                <a:sym typeface="Roboto"/>
              </a:endParaRPr>
            </a:p>
          </p:txBody>
        </p:sp>
      </p:grpSp>
      <p:sp>
        <p:nvSpPr>
          <p:cNvPr id="10" name="Google Shape;65;p14">
            <a:extLst>
              <a:ext uri="{FF2B5EF4-FFF2-40B4-BE49-F238E27FC236}">
                <a16:creationId xmlns:a16="http://schemas.microsoft.com/office/drawing/2014/main" id="{2EAAACBF-AB93-05E8-45A1-119232A2168B}"/>
              </a:ext>
            </a:extLst>
          </p:cNvPr>
          <p:cNvSpPr txBox="1"/>
          <p:nvPr/>
        </p:nvSpPr>
        <p:spPr>
          <a:xfrm>
            <a:off x="3203890" y="2028545"/>
            <a:ext cx="5533969" cy="2554515"/>
          </a:xfrm>
          <a:prstGeom prst="rect">
            <a:avLst/>
          </a:prstGeom>
          <a:noFill/>
          <a:ln>
            <a:noFill/>
          </a:ln>
        </p:spPr>
        <p:txBody>
          <a:bodyPr spcFirstLastPara="1" wrap="square" lIns="91425" tIns="91425" rIns="91425" bIns="91425" anchor="t" anchorCtr="0">
            <a:spAutoFit/>
          </a:bodyPr>
          <a:lstStyle/>
          <a:p>
            <a:pPr marL="285750" indent="-285750" algn="l">
              <a:buFont typeface="Wingdings" panose="05000000000000000000" pitchFamily="2" charset="2"/>
              <a:buChar char="§"/>
            </a:pPr>
            <a:r>
              <a:rPr lang="en-US" b="0" i="0" dirty="0">
                <a:solidFill>
                  <a:srgbClr val="4D575D"/>
                </a:solidFill>
                <a:effectLst/>
                <a:latin typeface="Gotham Rounded SSm A"/>
              </a:rPr>
              <a:t>Create a dashboard in tableau by choosing appropriate chart types and metrics useful for the business. The dashboard must entail the following:</a:t>
            </a:r>
          </a:p>
          <a:p>
            <a:pPr algn="l"/>
            <a:endParaRPr lang="en-US" b="0" i="0" dirty="0">
              <a:solidFill>
                <a:srgbClr val="4D575D"/>
              </a:solidFill>
              <a:effectLst/>
              <a:latin typeface="Gotham Rounded SSm A"/>
            </a:endParaRPr>
          </a:p>
          <a:p>
            <a:pPr marL="285750" lvl="1" indent="-285750">
              <a:buFont typeface="Wingdings" panose="05000000000000000000" pitchFamily="2" charset="2"/>
              <a:buChar char="v"/>
            </a:pPr>
            <a:r>
              <a:rPr lang="en-US" b="0" i="0" dirty="0">
                <a:solidFill>
                  <a:srgbClr val="4D575D"/>
                </a:solidFill>
                <a:effectLst/>
                <a:latin typeface="Gotham Rounded SSm A"/>
              </a:rPr>
              <a:t>Pie chart to describe the diabetic or non-diabetic population</a:t>
            </a:r>
          </a:p>
          <a:p>
            <a:pPr marL="285750" lvl="1" indent="-285750">
              <a:buFont typeface="Wingdings" panose="05000000000000000000" pitchFamily="2" charset="2"/>
              <a:buChar char="v"/>
            </a:pPr>
            <a:r>
              <a:rPr lang="en-US" b="0" i="0" dirty="0">
                <a:solidFill>
                  <a:srgbClr val="4D575D"/>
                </a:solidFill>
                <a:effectLst/>
                <a:latin typeface="Gotham Rounded SSm A"/>
              </a:rPr>
              <a:t>Scatter charts between relevant variables to analyze the relationships</a:t>
            </a:r>
          </a:p>
          <a:p>
            <a:pPr marL="285750" lvl="1" indent="-285750">
              <a:buFont typeface="Wingdings" panose="05000000000000000000" pitchFamily="2" charset="2"/>
              <a:buChar char="v"/>
            </a:pPr>
            <a:r>
              <a:rPr lang="en-US" b="0" i="0" dirty="0">
                <a:solidFill>
                  <a:srgbClr val="4D575D"/>
                </a:solidFill>
                <a:effectLst/>
                <a:latin typeface="Gotham Rounded SSm A"/>
              </a:rPr>
              <a:t>Histogram or frequency charts to analyze the distribution of the data</a:t>
            </a:r>
          </a:p>
          <a:p>
            <a:pPr marL="285750" lvl="1" indent="-285750">
              <a:buFont typeface="Wingdings" panose="05000000000000000000" pitchFamily="2" charset="2"/>
              <a:buChar char="v"/>
            </a:pPr>
            <a:r>
              <a:rPr lang="en-US" b="0" i="0" dirty="0">
                <a:solidFill>
                  <a:srgbClr val="4D575D"/>
                </a:solidFill>
                <a:effectLst/>
                <a:latin typeface="Gotham Rounded SSm A"/>
              </a:rPr>
              <a:t>Heatmap of correlation analysis among the relevant variables</a:t>
            </a:r>
          </a:p>
          <a:p>
            <a:pPr marL="285750" lvl="1" indent="-285750">
              <a:buFont typeface="Wingdings" panose="05000000000000000000" pitchFamily="2" charset="2"/>
              <a:buChar char="v"/>
            </a:pPr>
            <a:r>
              <a:rPr lang="en-US" b="0" i="0" dirty="0">
                <a:solidFill>
                  <a:srgbClr val="4D575D"/>
                </a:solidFill>
                <a:effectLst/>
                <a:latin typeface="Gotham Rounded SSm A"/>
              </a:rPr>
              <a:t>Create bins of these age values: 20-25, 25-30, 30-35, etc. </a:t>
            </a:r>
          </a:p>
          <a:p>
            <a:pPr marL="285750" lvl="1" indent="-285750">
              <a:buFont typeface="Wingdings" panose="05000000000000000000" pitchFamily="2" charset="2"/>
              <a:buChar char="v"/>
            </a:pPr>
            <a:r>
              <a:rPr lang="en-US" b="0" i="0" dirty="0">
                <a:solidFill>
                  <a:srgbClr val="4D575D"/>
                </a:solidFill>
                <a:effectLst/>
                <a:latin typeface="Gotham Rounded SSm A"/>
              </a:rPr>
              <a:t>Analyze different variables for these age brackets using a bubble chart.</a:t>
            </a:r>
          </a:p>
        </p:txBody>
      </p:sp>
    </p:spTree>
    <p:extLst>
      <p:ext uri="{BB962C8B-B14F-4D97-AF65-F5344CB8AC3E}">
        <p14:creationId xmlns:p14="http://schemas.microsoft.com/office/powerpoint/2010/main" val="48660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p:tgtEl>
                                          <p:spTgt spid="6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60"/>
                                        </p:tgtEl>
                                        <p:attrNameLst>
                                          <p:attrName>ppt_x</p:attrName>
                                        </p:attrNameLst>
                                      </p:cBhvr>
                                      <p:tavLst>
                                        <p:tav tm="0">
                                          <p:val>
                                            <p:strVal val="#ppt_x"/>
                                          </p:val>
                                        </p:tav>
                                        <p:tav tm="100000">
                                          <p:val>
                                            <p:strVal val="#ppt_x-1"/>
                                          </p:val>
                                        </p:tav>
                                      </p:tavLst>
                                    </p:anim>
                                    <p:set>
                                      <p:cBhvr>
                                        <p:cTn id="12" dur="1" fill="hold">
                                          <p:stCondLst>
                                            <p:cond delay="100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19"/>
        <p:cNvGrpSpPr/>
        <p:nvPr/>
      </p:nvGrpSpPr>
      <p:grpSpPr>
        <a:xfrm>
          <a:off x="0" y="0"/>
          <a:ext cx="0" cy="0"/>
          <a:chOff x="0" y="0"/>
          <a:chExt cx="0" cy="0"/>
        </a:xfrm>
      </p:grpSpPr>
      <p:sp>
        <p:nvSpPr>
          <p:cNvPr id="220" name="Google Shape;220;p27"/>
          <p:cNvSpPr txBox="1"/>
          <p:nvPr/>
        </p:nvSpPr>
        <p:spPr>
          <a:xfrm>
            <a:off x="838000" y="2356200"/>
            <a:ext cx="2007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FFFFFF"/>
                </a:solidFill>
                <a:latin typeface="Roboto"/>
                <a:ea typeface="Roboto"/>
                <a:cs typeface="Roboto"/>
                <a:sym typeface="Roboto"/>
              </a:rPr>
              <a:t>Thank You.</a:t>
            </a:r>
            <a:endParaRPr sz="16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546</Words>
  <Application>Microsoft Office PowerPoint</Application>
  <PresentationFormat>On-screen Show (16:9)</PresentationFormat>
  <Paragraphs>72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Roboto</vt:lpstr>
      <vt:lpstr>Gotham Rounded SSm A</vt:lpstr>
      <vt:lpstr>Arial</vt:lpstr>
      <vt:lpstr>Wingdings</vt:lpstr>
      <vt:lpstr>Simple Light</vt:lpstr>
      <vt:lpstr>NIDDK (National Institute of Diabetes and Digestive and Kidney Diseases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NIDDK (National Institute of Diabetes and Digestive and Kidney Diseases</dc:title>
  <cp:lastModifiedBy>Balu Patil</cp:lastModifiedBy>
  <cp:revision>5</cp:revision>
  <dcterms:modified xsi:type="dcterms:W3CDTF">2022-06-02T10:08:31Z</dcterms:modified>
</cp:coreProperties>
</file>