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9" r:id="rId23"/>
    <p:sldId id="274" r:id="rId24"/>
    <p:sldId id="280" r:id="rId25"/>
    <p:sldId id="276" r:id="rId26"/>
    <p:sldId id="277" r:id="rId27"/>
    <p:sldId id="278" r:id="rId28"/>
    <p:sldId id="281" r:id="rId29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F0000"/>
    <a:srgbClr val="65741A"/>
    <a:srgbClr val="F8F8F8"/>
    <a:srgbClr val="FFFFFF"/>
    <a:srgbClr val="404040"/>
    <a:srgbClr val="F2F2F2"/>
    <a:srgbClr val="394404"/>
    <a:srgbClr val="5F6F0F"/>
    <a:srgbClr val="718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Mintaszöveg szerkesztése</a:t>
            </a:r>
          </a:p>
          <a:p>
            <a:pPr lvl="1" rtl="0"/>
            <a:r>
              <a:t>Második szint</a:t>
            </a:r>
          </a:p>
          <a:p>
            <a:pPr lvl="2" rtl="0"/>
            <a:r>
              <a:t>Harmadik szint</a:t>
            </a:r>
          </a:p>
          <a:p>
            <a:pPr lvl="3" rtl="0"/>
            <a:r>
              <a:t>Negyedik szint</a:t>
            </a:r>
          </a:p>
          <a:p>
            <a:pPr lvl="4" rtl="0"/>
            <a:r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Egyenes összekötő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gyenes összekötő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alsó sorok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Szabadkézi sokszög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Szabadkézi sokszög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2" name="Dátum hely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23" name="Élőláb hely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Dia számának hely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átlók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Egyenes összekötő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Egyenes összekötő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Egyenes összekötő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3" name="Kép helyőrzője 2" descr="Üres helyőrző kép hozzáadásához. Kattintson a helyőrzőre, és jelölje ki a hozzáadni kívánt képe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l oldali sorok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Szabadkézi sokszög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Szabadkézi sokszög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Szabadkézi sokszög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"/>
              <a:t>Mintacím szerkesztése</a:t>
            </a:r>
            <a:endParaRPr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2016. 08. 01.</a:t>
            </a:r>
            <a:endParaRPr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" dirty="0" smtClean="0"/>
              <a:t>Programozás alapok 10.évfolyam</a:t>
            </a:r>
            <a:endParaRPr lang="h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Fejlesztőkörnyezet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3790156" y="1144291"/>
            <a:ext cx="3567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Visual </a:t>
            </a:r>
            <a:r>
              <a:rPr lang="hu-HU" sz="2800" dirty="0" err="1" smtClean="0"/>
              <a:t>Studio</a:t>
            </a:r>
            <a:r>
              <a:rPr lang="hu-HU" sz="2800" dirty="0" smtClean="0"/>
              <a:t> </a:t>
            </a:r>
            <a:r>
              <a:rPr lang="hu-HU" sz="2800" dirty="0" err="1" smtClean="0"/>
              <a:t>Extension</a:t>
            </a:r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844824"/>
            <a:ext cx="8878921" cy="3489298"/>
          </a:xfrm>
          <a:prstGeom prst="rect">
            <a:avLst/>
          </a:prstGeom>
        </p:spPr>
      </p:pic>
      <p:sp>
        <p:nvSpPr>
          <p:cNvPr id="5" name="Ellipszis 4"/>
          <p:cNvSpPr/>
          <p:nvPr/>
        </p:nvSpPr>
        <p:spPr>
          <a:xfrm>
            <a:off x="1155879" y="4566204"/>
            <a:ext cx="885024" cy="945231"/>
          </a:xfrm>
          <a:prstGeom prst="ellipse">
            <a:avLst/>
          </a:prstGeom>
          <a:solidFill>
            <a:srgbClr val="FF000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Ellipszis 5"/>
          <p:cNvSpPr/>
          <p:nvPr/>
        </p:nvSpPr>
        <p:spPr>
          <a:xfrm>
            <a:off x="2048724" y="2027934"/>
            <a:ext cx="1749253" cy="655726"/>
          </a:xfrm>
          <a:prstGeom prst="ellipse">
            <a:avLst/>
          </a:prstGeom>
          <a:solidFill>
            <a:srgbClr val="FF000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7" name="Ellipszis 6"/>
          <p:cNvSpPr/>
          <p:nvPr/>
        </p:nvSpPr>
        <p:spPr>
          <a:xfrm>
            <a:off x="4294212" y="3116857"/>
            <a:ext cx="885024" cy="945231"/>
          </a:xfrm>
          <a:prstGeom prst="ellipse">
            <a:avLst/>
          </a:prstGeom>
          <a:solidFill>
            <a:srgbClr val="FF0000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7528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A fejlesztőkörnyezet</a:t>
            </a:r>
            <a:endParaRPr lang="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252717"/>
            <a:ext cx="10429272" cy="4968552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3708369" y="1700808"/>
            <a:ext cx="7632848" cy="2880320"/>
          </a:xfrm>
          <a:prstGeom prst="rect">
            <a:avLst/>
          </a:prstGeom>
          <a:solidFill>
            <a:srgbClr val="F2F2F2">
              <a:alpha val="16078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7" name="Téglalap 6"/>
          <p:cNvSpPr/>
          <p:nvPr/>
        </p:nvSpPr>
        <p:spPr>
          <a:xfrm>
            <a:off x="3574132" y="5229200"/>
            <a:ext cx="7946354" cy="720080"/>
          </a:xfrm>
          <a:prstGeom prst="rect">
            <a:avLst/>
          </a:prstGeom>
          <a:solidFill>
            <a:srgbClr val="FFFFFF">
              <a:alpha val="21961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8" name="Téglalap 7"/>
          <p:cNvSpPr/>
          <p:nvPr/>
        </p:nvSpPr>
        <p:spPr>
          <a:xfrm>
            <a:off x="1557908" y="1700808"/>
            <a:ext cx="2016224" cy="1636223"/>
          </a:xfrm>
          <a:prstGeom prst="rect">
            <a:avLst/>
          </a:prstGeom>
          <a:solidFill>
            <a:srgbClr val="F8F8F8">
              <a:alpha val="21961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10" name="Ellipszis 9"/>
          <p:cNvSpPr/>
          <p:nvPr/>
        </p:nvSpPr>
        <p:spPr>
          <a:xfrm>
            <a:off x="10702924" y="1196752"/>
            <a:ext cx="432048" cy="432048"/>
          </a:xfrm>
          <a:prstGeom prst="ellipse">
            <a:avLst/>
          </a:prstGeom>
          <a:solidFill>
            <a:srgbClr val="00B0F0">
              <a:alpha val="30196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4400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Az első program és függvény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4438228" y="1622701"/>
            <a:ext cx="2795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smtClean="0"/>
              <a:t>A print() függvény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3" y="2741196"/>
            <a:ext cx="9750937" cy="57606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104400" y="3789040"/>
            <a:ext cx="8225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Egyes ' és " </a:t>
            </a:r>
            <a:r>
              <a:rPr lang="hu-HU" sz="2800" dirty="0" smtClean="0"/>
              <a:t>kettes idézőjel egyaránt használható,</a:t>
            </a:r>
          </a:p>
          <a:p>
            <a:pPr algn="ctr"/>
            <a:r>
              <a:rPr lang="hu-HU" sz="2800" dirty="0" smtClean="0"/>
              <a:t>De a kettes ajánlott! </a:t>
            </a:r>
          </a:p>
          <a:p>
            <a:pPr algn="ctr"/>
            <a:r>
              <a:rPr lang="hu-HU" sz="2800" dirty="0" smtClean="0"/>
              <a:t>(FONTOS! Nem csak szöveg kiírására alkalmas-&gt;később)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5633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Megjegyzések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492896"/>
            <a:ext cx="9646711" cy="259228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40158" y="1516986"/>
            <a:ext cx="5560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Megjegyzést a # karakterrel lehet írni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1736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Új sor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82" y="1793343"/>
            <a:ext cx="10945216" cy="57606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929664" y="1171133"/>
            <a:ext cx="4716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Új sort a \n  karakterekkel lehet</a:t>
            </a:r>
            <a:endParaRPr lang="hu-HU" sz="2800" dirty="0"/>
          </a:p>
        </p:txBody>
      </p:sp>
      <p:sp>
        <p:nvSpPr>
          <p:cNvPr id="5" name="Lefelé nyíl 4"/>
          <p:cNvSpPr/>
          <p:nvPr/>
        </p:nvSpPr>
        <p:spPr>
          <a:xfrm>
            <a:off x="6598468" y="1484784"/>
            <a:ext cx="432048" cy="648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82" y="3123815"/>
            <a:ext cx="5372154" cy="825287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929228" y="2520626"/>
            <a:ext cx="17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Eredmény:</a:t>
            </a:r>
            <a:endParaRPr lang="hu-HU" sz="28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28" y="4759247"/>
            <a:ext cx="4051890" cy="1224136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5344274" y="4151022"/>
            <a:ext cx="966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Vagy:</a:t>
            </a:r>
            <a:endParaRPr lang="hu-HU" sz="28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476" y="4797152"/>
            <a:ext cx="2482225" cy="1198802"/>
          </a:xfrm>
          <a:prstGeom prst="rect">
            <a:avLst/>
          </a:prstGeom>
        </p:spPr>
      </p:pic>
      <p:sp>
        <p:nvSpPr>
          <p:cNvPr id="11" name="Jobbra nyíl 10"/>
          <p:cNvSpPr/>
          <p:nvPr/>
        </p:nvSpPr>
        <p:spPr>
          <a:xfrm>
            <a:off x="5344274" y="5157192"/>
            <a:ext cx="96616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5519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Ha idézőjelet kell írnunk...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2852936"/>
            <a:ext cx="8968873" cy="115212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69876" y="1488417"/>
            <a:ext cx="96225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Ha idézőjelet akarunk kiíratni akkor használnunk kell a \  (</a:t>
            </a:r>
            <a:r>
              <a:rPr lang="hu-HU" sz="2800" dirty="0" err="1" smtClean="0"/>
              <a:t>escape</a:t>
            </a:r>
            <a:r>
              <a:rPr lang="hu-HU" sz="2800" dirty="0" smtClean="0"/>
              <a:t>)</a:t>
            </a:r>
          </a:p>
          <a:p>
            <a:r>
              <a:rPr lang="hu-HU" sz="2800" dirty="0" smtClean="0"/>
              <a:t>karaktert.</a:t>
            </a:r>
            <a:endParaRPr lang="hu-HU" sz="2800" dirty="0"/>
          </a:p>
        </p:txBody>
      </p:sp>
      <p:sp>
        <p:nvSpPr>
          <p:cNvPr id="5" name="Felfelé nyíl 4"/>
          <p:cNvSpPr/>
          <p:nvPr/>
        </p:nvSpPr>
        <p:spPr>
          <a:xfrm>
            <a:off x="5448710" y="3717032"/>
            <a:ext cx="632419" cy="100811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6" name="Felfelé nyíl 5"/>
          <p:cNvSpPr/>
          <p:nvPr/>
        </p:nvSpPr>
        <p:spPr>
          <a:xfrm>
            <a:off x="7678588" y="3718546"/>
            <a:ext cx="632419" cy="100811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7612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998068" y="404664"/>
            <a:ext cx="6264696" cy="883643"/>
          </a:xfrm>
        </p:spPr>
        <p:txBody>
          <a:bodyPr rtlCol="0"/>
          <a:lstStyle/>
          <a:p>
            <a:pPr rtl="0"/>
            <a:r>
              <a:rPr lang="hu" dirty="0" smtClean="0"/>
              <a:t>Kiíratási gyakorlatok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41884" y="1484784"/>
            <a:ext cx="96490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Írjuk ki a saját nevünket!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Írjuk ki saját és </a:t>
            </a:r>
            <a:r>
              <a:rPr lang="hu-HU" sz="2800" dirty="0" err="1" smtClean="0"/>
              <a:t>padtrásunk</a:t>
            </a:r>
            <a:r>
              <a:rPr lang="hu-HU" sz="2800" dirty="0" smtClean="0"/>
              <a:t> nevét egymás alá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Írjuk ki a vezeték és keresztnevünket egymás alá, de csak 1 print függvényt használjunk!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err="1" smtClean="0"/>
              <a:t>Íruk</a:t>
            </a:r>
            <a:r>
              <a:rPr lang="hu-HU" sz="2800" dirty="0" smtClean="0"/>
              <a:t> ki a képernyőre, hogy:</a:t>
            </a:r>
            <a:br>
              <a:rPr lang="hu-HU" sz="2800" dirty="0" smtClean="0"/>
            </a:br>
            <a:r>
              <a:rPr lang="hu-HU" sz="2800" dirty="0" smtClean="0"/>
              <a:t>A világ legjobb programozás nyelve </a:t>
            </a:r>
            <a:r>
              <a:rPr lang="hu-HU" sz="2800" dirty="0"/>
              <a:t>a "</a:t>
            </a:r>
            <a:r>
              <a:rPr lang="hu-HU" sz="2800" dirty="0" err="1"/>
              <a:t>python</a:t>
            </a:r>
            <a:r>
              <a:rPr lang="hu-HU" sz="2800" dirty="0" smtClean="0"/>
              <a:t>"!</a:t>
            </a:r>
          </a:p>
          <a:p>
            <a:pPr marL="514350" indent="-514350">
              <a:buFont typeface="+mj-lt"/>
              <a:buAutoNum type="arabicPeriod"/>
            </a:pPr>
            <a:r>
              <a:rPr lang="hu-HU" sz="2800" dirty="0" smtClean="0"/>
              <a:t>Írjuk ki a képernyőre:</a:t>
            </a:r>
            <a:br>
              <a:rPr lang="hu-HU" sz="2800" dirty="0" smtClean="0"/>
            </a:br>
            <a:r>
              <a:rPr lang="hu-HU" sz="2800" dirty="0"/>
              <a:t>Az alma "piros", </a:t>
            </a:r>
            <a:r>
              <a:rPr lang="hu-HU" sz="2800" dirty="0" smtClean="0"/>
              <a:t> a </a:t>
            </a:r>
            <a:r>
              <a:rPr lang="hu-HU" sz="2800" dirty="0"/>
              <a:t>narancs "</a:t>
            </a:r>
            <a:r>
              <a:rPr lang="hu-HU" sz="2800" dirty="0" err="1"/>
              <a:t>narancs</a:t>
            </a:r>
            <a:r>
              <a:rPr lang="hu-HU" sz="2800" dirty="0" smtClean="0"/>
              <a:t>", a </a:t>
            </a:r>
            <a:r>
              <a:rPr lang="hu-HU" sz="2800" dirty="0" err="1" smtClean="0"/>
              <a:t>citom</a:t>
            </a:r>
            <a:r>
              <a:rPr lang="hu-HU" sz="2800" dirty="0"/>
              <a:t> meg "sárga"    </a:t>
            </a:r>
          </a:p>
        </p:txBody>
      </p:sp>
    </p:spTree>
    <p:extLst>
      <p:ext uri="{BB962C8B-B14F-4D97-AF65-F5344CB8AC3E}">
        <p14:creationId xmlns:p14="http://schemas.microsoft.com/office/powerpoint/2010/main" val="134255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A változók</a:t>
            </a:r>
            <a:endParaRPr lang="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4" y="2178537"/>
            <a:ext cx="8441991" cy="792088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125860" y="1268951"/>
            <a:ext cx="678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Változó létrehozása, értékadással (deklaráció)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125860" y="3356992"/>
            <a:ext cx="9381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Változó létrehozásakor lefoglalunk egy területet a memóriában.</a:t>
            </a:r>
          </a:p>
          <a:p>
            <a:r>
              <a:rPr lang="hu-HU" sz="2800" dirty="0" smtClean="0"/>
              <a:t>A neve lesz a „címe”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77052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Változó névképzési szabályok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060847"/>
            <a:ext cx="3995330" cy="259228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576099" y="1340959"/>
            <a:ext cx="109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Lehet: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76" y="2060848"/>
            <a:ext cx="4575003" cy="1656184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8046669" y="1349369"/>
            <a:ext cx="182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NEM lehet:</a:t>
            </a:r>
            <a:endParaRPr lang="hu-HU" sz="2800" dirty="0"/>
          </a:p>
        </p:txBody>
      </p:sp>
      <p:sp>
        <p:nvSpPr>
          <p:cNvPr id="7" name="Tilos tábla 6"/>
          <p:cNvSpPr/>
          <p:nvPr/>
        </p:nvSpPr>
        <p:spPr>
          <a:xfrm>
            <a:off x="6958508" y="980728"/>
            <a:ext cx="3816424" cy="3816424"/>
          </a:xfrm>
          <a:prstGeom prst="noSmoking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>
              <a:solidFill>
                <a:schemeClr val="tx1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6767971" y="4328714"/>
            <a:ext cx="44775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Ezeken kívül tilos bármely </a:t>
            </a:r>
          </a:p>
          <a:p>
            <a:r>
              <a:rPr lang="hu-HU" sz="2800" dirty="0" smtClean="0"/>
              <a:t>Python által használt kulcsszó</a:t>
            </a:r>
          </a:p>
          <a:p>
            <a:r>
              <a:rPr lang="hu-HU" sz="2800" dirty="0" smtClean="0"/>
              <a:t>Pl.: print</a:t>
            </a:r>
            <a:br>
              <a:rPr lang="hu-HU" sz="2800" dirty="0" smtClean="0"/>
            </a:br>
            <a:r>
              <a:rPr lang="hu-HU" sz="2800" dirty="0" smtClean="0"/>
              <a:t>Illetve speciális karakterek</a:t>
            </a:r>
            <a:br>
              <a:rPr lang="hu-HU" sz="2800" dirty="0" smtClean="0"/>
            </a:br>
            <a:r>
              <a:rPr lang="hu-HU" sz="2800" dirty="0" smtClean="0"/>
              <a:t>használata: #&amp;,. </a:t>
            </a:r>
            <a:r>
              <a:rPr lang="hu-HU" sz="2800" dirty="0" err="1" smtClean="0"/>
              <a:t>Stb</a:t>
            </a:r>
            <a:r>
              <a:rPr lang="hu-HU" sz="2800" dirty="0" smtClean="0"/>
              <a:t>…</a:t>
            </a:r>
            <a:endParaRPr lang="hu-HU" sz="2800" dirty="0"/>
          </a:p>
        </p:txBody>
      </p:sp>
      <p:sp>
        <p:nvSpPr>
          <p:cNvPr id="10" name="Szövegdoboz 9"/>
          <p:cNvSpPr txBox="1"/>
          <p:nvPr/>
        </p:nvSpPr>
        <p:spPr>
          <a:xfrm>
            <a:off x="1940348" y="4868325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err="1" smtClean="0"/>
              <a:t>Case-sensitvie</a:t>
            </a:r>
            <a:r>
              <a:rPr lang="hu-HU" sz="2800" dirty="0" smtClean="0"/>
              <a:t>!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67771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153128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Többszavas változónevek (ajánlás)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340768"/>
            <a:ext cx="936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Teve:</a:t>
            </a:r>
            <a:endParaRPr lang="hu-HU" sz="28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69876" y="2564904"/>
            <a:ext cx="1174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Pascal: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69876" y="4016274"/>
            <a:ext cx="1063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Kígyó:</a:t>
            </a:r>
            <a:endParaRPr lang="hu-HU" sz="2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999068"/>
            <a:ext cx="7132037" cy="54265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3241509"/>
            <a:ext cx="6766123" cy="62137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75" y="4716267"/>
            <a:ext cx="7232397" cy="7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PYTHON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116" y="1340768"/>
            <a:ext cx="4509120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Változók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628800"/>
            <a:ext cx="10118457" cy="1512168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54083" y="3789040"/>
            <a:ext cx="96803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 smtClean="0"/>
              <a:t>Nem kell foglalkozni a típus megadásával, automatikusan történik</a:t>
            </a:r>
          </a:p>
          <a:p>
            <a:pPr algn="ctr"/>
            <a:endParaRPr lang="hu-HU" sz="2800" dirty="0"/>
          </a:p>
          <a:p>
            <a:pPr algn="ctr"/>
            <a:r>
              <a:rPr lang="hu-HU" sz="2800" dirty="0" smtClean="0"/>
              <a:t>Ezek csak az alapok, többi -&gt; később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7652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Változó kiíratása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4" y="1592796"/>
            <a:ext cx="2602052" cy="936104"/>
          </a:xfrm>
          <a:prstGeom prst="rect">
            <a:avLst/>
          </a:prstGeom>
        </p:spPr>
      </p:pic>
      <p:sp>
        <p:nvSpPr>
          <p:cNvPr id="4" name="Jobbra nyíl 3"/>
          <p:cNvSpPr/>
          <p:nvPr/>
        </p:nvSpPr>
        <p:spPr>
          <a:xfrm>
            <a:off x="4510236" y="1808820"/>
            <a:ext cx="12961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82" y="1700808"/>
            <a:ext cx="1080120" cy="72008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883" y="3068960"/>
            <a:ext cx="2631945" cy="936104"/>
          </a:xfrm>
          <a:prstGeom prst="rect">
            <a:avLst/>
          </a:prstGeom>
        </p:spPr>
      </p:pic>
      <p:sp>
        <p:nvSpPr>
          <p:cNvPr id="7" name="Jobbra nyíl 6"/>
          <p:cNvSpPr/>
          <p:nvPr/>
        </p:nvSpPr>
        <p:spPr>
          <a:xfrm>
            <a:off x="4510236" y="3356992"/>
            <a:ext cx="129614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282" y="3267075"/>
            <a:ext cx="1519389" cy="73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6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r>
              <a:rPr lang="hu" dirty="0" smtClean="0"/>
              <a:t>Összefűzés (</a:t>
            </a:r>
            <a:r>
              <a:rPr lang="hu-HU" dirty="0" err="1" smtClean="0"/>
              <a:t>konkatenáció</a:t>
            </a:r>
            <a:r>
              <a:rPr lang="hu-HU" dirty="0" smtClean="0"/>
              <a:t>)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75" y="1860440"/>
            <a:ext cx="5489551" cy="864096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143075" y="1251726"/>
            <a:ext cx="543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Összefűzni a + jel segítségével lehet: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663" y="2055550"/>
            <a:ext cx="3982666" cy="447664"/>
          </a:xfrm>
          <a:prstGeom prst="rect">
            <a:avLst/>
          </a:prstGeom>
        </p:spPr>
      </p:pic>
      <p:sp>
        <p:nvSpPr>
          <p:cNvPr id="6" name="Jobbra nyíl 5"/>
          <p:cNvSpPr/>
          <p:nvPr/>
        </p:nvSpPr>
        <p:spPr>
          <a:xfrm>
            <a:off x="6939583" y="2071148"/>
            <a:ext cx="648072" cy="447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382" y="3930671"/>
            <a:ext cx="10652396" cy="1321318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4483870" y="3328426"/>
            <a:ext cx="3410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Többszörös összefűzés</a:t>
            </a:r>
            <a:endParaRPr lang="hu-HU" sz="2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380" y="5538831"/>
            <a:ext cx="3410742" cy="1193760"/>
          </a:xfrm>
          <a:prstGeom prst="rect">
            <a:avLst/>
          </a:prstGeom>
        </p:spPr>
      </p:pic>
      <p:sp>
        <p:nvSpPr>
          <p:cNvPr id="10" name="Kanyar felfelé 9"/>
          <p:cNvSpPr/>
          <p:nvPr/>
        </p:nvSpPr>
        <p:spPr>
          <a:xfrm rot="5400000">
            <a:off x="4304184" y="5529038"/>
            <a:ext cx="1230531" cy="105852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8534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10369152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Egész összefűzése karakterlánccal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340768"/>
            <a:ext cx="4965885" cy="1008112"/>
          </a:xfrm>
          <a:prstGeom prst="rect">
            <a:avLst/>
          </a:prstGeom>
        </p:spPr>
      </p:pic>
      <p:sp>
        <p:nvSpPr>
          <p:cNvPr id="4" name="Jobbra nyíl 3"/>
          <p:cNvSpPr/>
          <p:nvPr/>
        </p:nvSpPr>
        <p:spPr>
          <a:xfrm>
            <a:off x="6454452" y="1628800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5" name="Szövegdoboz 4"/>
          <p:cNvSpPr txBox="1"/>
          <p:nvPr/>
        </p:nvSpPr>
        <p:spPr>
          <a:xfrm>
            <a:off x="7966620" y="1196752"/>
            <a:ext cx="22938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0" b="1" dirty="0" smtClean="0">
                <a:solidFill>
                  <a:srgbClr val="FF0000"/>
                </a:solidFill>
              </a:rPr>
              <a:t>HIBA</a:t>
            </a:r>
            <a:endParaRPr lang="hu-HU" sz="8000" b="1" dirty="0">
              <a:solidFill>
                <a:srgbClr val="FF00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1269876" y="2761381"/>
            <a:ext cx="756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Számot-szöveget közvetlenül nem lehet összefűzni!</a:t>
            </a:r>
            <a:endParaRPr lang="hu-HU" sz="28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4374022"/>
            <a:ext cx="6346679" cy="1055337"/>
          </a:xfrm>
          <a:prstGeom prst="rect">
            <a:avLst/>
          </a:prstGeom>
        </p:spPr>
      </p:pic>
      <p:sp>
        <p:nvSpPr>
          <p:cNvPr id="8" name="Szövegdoboz 7"/>
          <p:cNvSpPr txBox="1"/>
          <p:nvPr/>
        </p:nvSpPr>
        <p:spPr>
          <a:xfrm>
            <a:off x="853831" y="3785685"/>
            <a:ext cx="4391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Helyesen (típuskényszerítés):</a:t>
            </a:r>
            <a:endParaRPr lang="hu-HU" sz="2800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668" y="4744527"/>
            <a:ext cx="2699059" cy="556681"/>
          </a:xfrm>
          <a:prstGeom prst="rect">
            <a:avLst/>
          </a:prstGeom>
        </p:spPr>
      </p:pic>
      <p:sp>
        <p:nvSpPr>
          <p:cNvPr id="10" name="Jobbra nyíl 9"/>
          <p:cNvSpPr/>
          <p:nvPr/>
        </p:nvSpPr>
        <p:spPr>
          <a:xfrm>
            <a:off x="7390556" y="4797152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  <p:sp>
        <p:nvSpPr>
          <p:cNvPr id="11" name="Lekerekített téglalap 10"/>
          <p:cNvSpPr/>
          <p:nvPr/>
        </p:nvSpPr>
        <p:spPr>
          <a:xfrm>
            <a:off x="4011167" y="4744527"/>
            <a:ext cx="1363165" cy="556681"/>
          </a:xfrm>
          <a:prstGeom prst="roundRect">
            <a:avLst/>
          </a:prstGeom>
          <a:solidFill>
            <a:srgbClr val="009999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2479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Típus kényszerítés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5" y="1412776"/>
            <a:ext cx="7767573" cy="136815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69875" y="3212976"/>
            <a:ext cx="85524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Számolni csak számokkal tudunk, szöveggel nem….</a:t>
            </a:r>
          </a:p>
          <a:p>
            <a:r>
              <a:rPr lang="hu-HU" sz="2800" dirty="0" smtClean="0"/>
              <a:t>Kiírni meg csak szöveget tudunk (kivéve ha csak a változó)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19" y="4581128"/>
            <a:ext cx="581464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4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9361040" cy="883643"/>
          </a:xfrm>
        </p:spPr>
        <p:txBody>
          <a:bodyPr rtlCol="0">
            <a:normAutofit fontScale="90000"/>
          </a:bodyPr>
          <a:lstStyle/>
          <a:p>
            <a:pPr rtl="0"/>
            <a:r>
              <a:rPr lang="hu" dirty="0" smtClean="0"/>
              <a:t>Végezzünk számolási műveleteket!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1268760"/>
            <a:ext cx="7067550" cy="277177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164" y="4165004"/>
            <a:ext cx="6791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Mi is az a Python?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341884" y="1340768"/>
            <a:ext cx="88569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Röviden: egy népszerű programozási nyelv</a:t>
            </a:r>
          </a:p>
          <a:p>
            <a:r>
              <a:rPr lang="hu-HU" sz="2800" dirty="0"/>
              <a:t>Guido van </a:t>
            </a:r>
            <a:r>
              <a:rPr lang="hu-HU" sz="2800" dirty="0" err="1" smtClean="0"/>
              <a:t>Rossum</a:t>
            </a:r>
            <a:r>
              <a:rPr lang="hu-HU" sz="2800" dirty="0" smtClean="0"/>
              <a:t> készítette (1991</a:t>
            </a:r>
            <a:r>
              <a:rPr lang="hu-HU" sz="2800" dirty="0" smtClean="0"/>
              <a:t>)</a:t>
            </a:r>
          </a:p>
          <a:p>
            <a:endParaRPr lang="hu-HU" sz="2800" dirty="0"/>
          </a:p>
          <a:p>
            <a:r>
              <a:rPr lang="hu-HU" sz="2800" dirty="0" smtClean="0"/>
              <a:t>2022 évben első helyen a </a:t>
            </a:r>
            <a:r>
              <a:rPr lang="hu-HU" sz="2800" dirty="0" err="1" smtClean="0"/>
              <a:t>prog</a:t>
            </a:r>
            <a:r>
              <a:rPr lang="hu-HU" sz="2800" dirty="0" smtClean="0"/>
              <a:t> nyelvek között!!</a:t>
            </a:r>
            <a:endParaRPr lang="hu-HU" sz="2800" dirty="0" smtClean="0"/>
          </a:p>
          <a:p>
            <a:endParaRPr lang="hu-HU" sz="2800" dirty="0"/>
          </a:p>
          <a:p>
            <a:r>
              <a:rPr lang="hu-HU" sz="2800" dirty="0" smtClean="0"/>
              <a:t>Felhasználási területei: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Szerver oldali programozás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Szoftverfejlesztés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Matematika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Rendszer </a:t>
            </a:r>
            <a:r>
              <a:rPr lang="hu-HU" sz="2800" dirty="0" err="1" smtClean="0"/>
              <a:t>szkriptek</a:t>
            </a:r>
            <a:endParaRPr lang="hu-HU" sz="28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124" y="1972047"/>
            <a:ext cx="2276872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4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Miért jó a Python?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341884" y="1412776"/>
            <a:ext cx="102106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hu-HU" sz="2800" dirty="0" smtClean="0"/>
              <a:t>A Python </a:t>
            </a:r>
            <a:r>
              <a:rPr lang="hu-HU" sz="2800" dirty="0" err="1" smtClean="0"/>
              <a:t>platformfüggetlen</a:t>
            </a:r>
            <a:r>
              <a:rPr lang="hu-HU" sz="2800" dirty="0" smtClean="0"/>
              <a:t> (</a:t>
            </a:r>
            <a:r>
              <a:rPr lang="hu-HU" sz="2800" dirty="0" err="1" smtClean="0"/>
              <a:t>Win</a:t>
            </a:r>
            <a:r>
              <a:rPr lang="hu-HU" sz="2800" dirty="0" smtClean="0"/>
              <a:t>, Mac, Linux, </a:t>
            </a:r>
            <a:r>
              <a:rPr lang="hu-HU" sz="2800" dirty="0" err="1" smtClean="0"/>
              <a:t>Rapsberry</a:t>
            </a:r>
            <a:r>
              <a:rPr lang="hu-HU" sz="2800" dirty="0" smtClean="0"/>
              <a:t> Pi </a:t>
            </a:r>
            <a:r>
              <a:rPr lang="hu-HU" sz="2800" dirty="0" err="1" smtClean="0"/>
              <a:t>stb</a:t>
            </a:r>
            <a:r>
              <a:rPr lang="hu-HU" sz="2800" dirty="0" smtClean="0"/>
              <a:t>…)</a:t>
            </a:r>
            <a:endParaRPr lang="hu-HU" sz="2800" dirty="0"/>
          </a:p>
          <a:p>
            <a:pPr marL="457200" indent="-457200">
              <a:buFontTx/>
              <a:buChar char="-"/>
            </a:pPr>
            <a:r>
              <a:rPr lang="hu-HU" sz="2800" dirty="0" smtClean="0"/>
              <a:t>Egyszerű a szintakszisa</a:t>
            </a:r>
            <a:r>
              <a:rPr lang="hu-HU" sz="2800" dirty="0"/>
              <a:t> </a:t>
            </a:r>
            <a:r>
              <a:rPr lang="hu-HU" sz="2800" dirty="0" smtClean="0"/>
              <a:t>(angol szavak)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A fejlesztők kevesebb sorral írják meg ugyanazt a programot mint</a:t>
            </a:r>
            <a:br>
              <a:rPr lang="hu-HU" sz="2800" dirty="0" smtClean="0"/>
            </a:br>
            <a:r>
              <a:rPr lang="hu-HU" sz="2800" dirty="0" smtClean="0"/>
              <a:t>más nyelven.</a:t>
            </a:r>
          </a:p>
          <a:p>
            <a:pPr marL="457200" indent="-457200">
              <a:buFontTx/>
              <a:buChar char="-"/>
            </a:pPr>
            <a:r>
              <a:rPr lang="hu-HU" sz="2800" dirty="0" err="1" smtClean="0">
                <a:solidFill>
                  <a:srgbClr val="FF0000"/>
                </a:solidFill>
              </a:rPr>
              <a:t>Interpreter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/>
              <a:t>nyelv</a:t>
            </a:r>
          </a:p>
          <a:p>
            <a:pPr marL="457200" indent="-457200">
              <a:buFontTx/>
              <a:buChar char="-"/>
            </a:pPr>
            <a:r>
              <a:rPr lang="hu-HU" sz="2800" dirty="0" smtClean="0"/>
              <a:t>Lehet procedurális, funkcionális vagy Objektum Orientáltan (OOP)</a:t>
            </a:r>
            <a:br>
              <a:rPr lang="hu-HU" sz="2800" dirty="0" smtClean="0"/>
            </a:br>
            <a:r>
              <a:rPr lang="hu-HU" sz="2800" dirty="0" smtClean="0"/>
              <a:t>benne.</a:t>
            </a:r>
          </a:p>
          <a:p>
            <a:pPr marL="457200" indent="-457200">
              <a:buFontTx/>
              <a:buChar char="-"/>
            </a:pPr>
            <a:r>
              <a:rPr lang="hu-HU" sz="2800" dirty="0"/>
              <a:t>Jelenleg a Python 3 főverziója </a:t>
            </a:r>
            <a:r>
              <a:rPr lang="hu-HU" sz="2800" dirty="0" smtClean="0"/>
              <a:t>van</a:t>
            </a:r>
          </a:p>
          <a:p>
            <a:pPr marL="457200" indent="-457200">
              <a:buFontTx/>
              <a:buChar char="-"/>
            </a:pP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36292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>
            <a:normAutofit/>
          </a:bodyPr>
          <a:lstStyle/>
          <a:p>
            <a:pPr rtl="0"/>
            <a:r>
              <a:rPr lang="hu" dirty="0" smtClean="0"/>
              <a:t>Interpreter Vs. Compiler</a:t>
            </a:r>
            <a:endParaRPr lang="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69876" y="1268760"/>
            <a:ext cx="45365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u="sng" dirty="0" err="1" smtClean="0"/>
              <a:t>Interpreter</a:t>
            </a:r>
            <a:r>
              <a:rPr lang="hu-HU" sz="2800" u="sng" dirty="0"/>
              <a:t> </a:t>
            </a:r>
            <a:r>
              <a:rPr lang="hu-HU" sz="2800" u="sng" dirty="0" smtClean="0"/>
              <a:t>(értelmező):</a:t>
            </a:r>
          </a:p>
          <a:p>
            <a:endParaRPr lang="hu-H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smtClean="0"/>
              <a:t>Sorról sorra fordítja le a kódot akár egy tolmács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smtClean="0"/>
              <a:t>Kevesebb időbe kerül az értelmezés, a végrehajtási idő azonban hosszabb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smtClean="0"/>
              <a:t>Nem jön létre objektum kód (pl.:</a:t>
            </a:r>
            <a:r>
              <a:rPr lang="hu-HU" dirty="0" err="1" smtClean="0"/>
              <a:t>exe</a:t>
            </a:r>
            <a:r>
              <a:rPr lang="hu-HU" dirty="0" smtClean="0"/>
              <a:t>) ezért memória takarékos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smtClean="0"/>
              <a:t>Pl.: Python, </a:t>
            </a:r>
            <a:r>
              <a:rPr lang="hu-HU" dirty="0" err="1" smtClean="0"/>
              <a:t>Ruby</a:t>
            </a:r>
            <a:r>
              <a:rPr lang="hu-HU" dirty="0" smtClean="0"/>
              <a:t>, JavaScript</a:t>
            </a:r>
          </a:p>
          <a:p>
            <a:pPr marL="457200" indent="-457200">
              <a:buFontTx/>
              <a:buChar char="-"/>
            </a:pP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6526461" y="1268760"/>
            <a:ext cx="5184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u="sng" dirty="0" err="1" smtClean="0"/>
              <a:t>Compiler</a:t>
            </a:r>
            <a:r>
              <a:rPr lang="hu-HU" sz="2800" u="sng" dirty="0" smtClean="0"/>
              <a:t> (fordító):</a:t>
            </a:r>
          </a:p>
          <a:p>
            <a:endParaRPr lang="hu-HU" sz="2800" u="sng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smtClean="0"/>
              <a:t>Egy az egyben </a:t>
            </a:r>
            <a:r>
              <a:rPr lang="hu-HU" dirty="0" err="1" smtClean="0"/>
              <a:t>szkenneli</a:t>
            </a:r>
            <a:r>
              <a:rPr lang="hu-HU" dirty="0" smtClean="0"/>
              <a:t> és fordítja le</a:t>
            </a:r>
            <a:br>
              <a:rPr lang="hu-HU" dirty="0" smtClean="0"/>
            </a:br>
            <a:r>
              <a:rPr lang="hu-HU" dirty="0" smtClean="0"/>
              <a:t>a kódot (magas nyelv-&gt;Gépi kód)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200" dirty="0" smtClean="0"/>
              <a:t>Több időt vesznek igénybe a forráskód elemzésére. A végrehajtási idő azonban gyorsabb mint az </a:t>
            </a:r>
            <a:r>
              <a:rPr lang="hu-HU" sz="2200" dirty="0" err="1" smtClean="0"/>
              <a:t>interpreter</a:t>
            </a:r>
            <a:r>
              <a:rPr lang="hu-HU" sz="2200" dirty="0" smtClean="0"/>
              <a:t> esetében.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200" dirty="0" smtClean="0"/>
              <a:t>Létrehoz egy objektum kódot ezért több memóriát igényel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200" dirty="0" smtClean="0"/>
              <a:t>Pl.: C, </a:t>
            </a:r>
            <a:r>
              <a:rPr lang="hu-HU" sz="2200" dirty="0" err="1" smtClean="0"/>
              <a:t>C</a:t>
            </a:r>
            <a:r>
              <a:rPr lang="hu-HU" sz="2200" dirty="0" smtClean="0"/>
              <a:t>++, JAVA</a:t>
            </a:r>
            <a:endParaRPr lang="hu-H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616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Python jellemzői</a:t>
            </a:r>
            <a:endParaRPr lang="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1269876" y="1412776"/>
            <a:ext cx="95770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Úgy készítették el, hogy hasonlítson az angol nyelv olvasásához.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A Python új sorokat használ a parancs végrehajtásához, ellenben más nyelvekkel szemben ahol többek között a ; (pontosvessző) van a sorok végén.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 smtClean="0"/>
              <a:t>A Python a behúzásokra (tabulátorokra), és szóközöket használja a hatókörök meghatározására (ciklus, elágazás,osztály stb.). Más nyelvekben a {} (hullámos zárójeleket használják.</a:t>
            </a:r>
          </a:p>
        </p:txBody>
      </p:sp>
    </p:spTree>
    <p:extLst>
      <p:ext uri="{BB962C8B-B14F-4D97-AF65-F5344CB8AC3E}">
        <p14:creationId xmlns:p14="http://schemas.microsoft.com/office/powerpoint/2010/main" val="4746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Példa különbségre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4" y="1772816"/>
            <a:ext cx="4996530" cy="1872208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3861048"/>
            <a:ext cx="1933553" cy="1933553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2538641" y="1231872"/>
            <a:ext cx="141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PYTHON</a:t>
            </a:r>
            <a:endParaRPr lang="hu-HU" sz="2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1733122"/>
            <a:ext cx="5220963" cy="191190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574834" y="1152324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JavaScript</a:t>
            </a:r>
            <a:endParaRPr lang="hu-HU" sz="28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189" y="3872599"/>
            <a:ext cx="1700808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4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pPr rtl="0"/>
            <a:r>
              <a:rPr lang="hu" dirty="0" smtClean="0"/>
              <a:t>Fejlesztőkörnyezet</a:t>
            </a:r>
            <a:endParaRPr lang="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5" y="2041683"/>
            <a:ext cx="4975098" cy="144016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419510" y="1331377"/>
            <a:ext cx="8996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 smtClean="0"/>
              <a:t>Ellenőrizzük parancssorból, hogy fel van-e telepítve a </a:t>
            </a:r>
            <a:r>
              <a:rPr lang="hu-HU" sz="2800" dirty="0" err="1" smtClean="0"/>
              <a:t>python</a:t>
            </a:r>
            <a:endParaRPr lang="hu-HU" sz="28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2390769" y="3678625"/>
            <a:ext cx="705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Ha nincs: https://www.python.org/downloads/</a:t>
            </a:r>
            <a:endParaRPr lang="hu-HU" sz="2800" dirty="0" smtClean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414" y="4398627"/>
            <a:ext cx="55245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25860" y="260648"/>
            <a:ext cx="8645700" cy="883643"/>
          </a:xfrm>
        </p:spPr>
        <p:txBody>
          <a:bodyPr rtlCol="0"/>
          <a:lstStyle/>
          <a:p>
            <a:r>
              <a:rPr lang="hu" dirty="0"/>
              <a:t>Fejlesztőkörnyezet</a:t>
            </a:r>
          </a:p>
        </p:txBody>
      </p:sp>
      <p:sp>
        <p:nvSpPr>
          <p:cNvPr id="3" name="Téglalap 2"/>
          <p:cNvSpPr/>
          <p:nvPr/>
        </p:nvSpPr>
        <p:spPr>
          <a:xfrm>
            <a:off x="2638028" y="1268760"/>
            <a:ext cx="59318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Kódszerkesztő: https</a:t>
            </a:r>
            <a:r>
              <a:rPr lang="hu-HU" dirty="0"/>
              <a:t>://code.visualstudio.com/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988840"/>
            <a:ext cx="9984507" cy="38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2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ógia (16x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4873beb7-5857-4685-be1f-d57550cc96c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Hármas áramkört ábrázoló bemutató (szélesvásznú)</Template>
  <TotalTime>330</TotalTime>
  <Words>479</Words>
  <Application>Microsoft Office PowerPoint</Application>
  <PresentationFormat>Egyéni</PresentationFormat>
  <Paragraphs>99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8" baseType="lpstr">
      <vt:lpstr>Arial</vt:lpstr>
      <vt:lpstr>Calibri</vt:lpstr>
      <vt:lpstr>Technológia (16x9)</vt:lpstr>
      <vt:lpstr>Programozás alapok 10.évfolyam</vt:lpstr>
      <vt:lpstr>PYTHON</vt:lpstr>
      <vt:lpstr>Mi is az a Python?</vt:lpstr>
      <vt:lpstr>Miért jó a Python?</vt:lpstr>
      <vt:lpstr>Interpreter Vs. Compiler</vt:lpstr>
      <vt:lpstr>Python jellemzői</vt:lpstr>
      <vt:lpstr>Példa különbségre</vt:lpstr>
      <vt:lpstr>Fejlesztőkörnyezet</vt:lpstr>
      <vt:lpstr>Fejlesztőkörnyezet</vt:lpstr>
      <vt:lpstr>Fejlesztőkörnyezet</vt:lpstr>
      <vt:lpstr>A fejlesztőkörnyezet</vt:lpstr>
      <vt:lpstr>Az első program és függvény</vt:lpstr>
      <vt:lpstr>Megjegyzések</vt:lpstr>
      <vt:lpstr>Új sor</vt:lpstr>
      <vt:lpstr>Ha idézőjelet kell írnunk...</vt:lpstr>
      <vt:lpstr>Kiíratási gyakorlatok</vt:lpstr>
      <vt:lpstr>A változók</vt:lpstr>
      <vt:lpstr>Változó névképzési szabályok</vt:lpstr>
      <vt:lpstr>Többszavas változónevek (ajánlás)</vt:lpstr>
      <vt:lpstr>Változók</vt:lpstr>
      <vt:lpstr>Változó kiíratása</vt:lpstr>
      <vt:lpstr>Összefűzés (konkatenáció)</vt:lpstr>
      <vt:lpstr>Egész összefűzése karakterlánccal</vt:lpstr>
      <vt:lpstr>Típus kényszerítés</vt:lpstr>
      <vt:lpstr>Végezzünk számolási műveleteket!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Cím elrendezés</dc:title>
  <dc:creator>Jozsef</dc:creator>
  <cp:lastModifiedBy>Jozsef</cp:lastModifiedBy>
  <cp:revision>129</cp:revision>
  <dcterms:created xsi:type="dcterms:W3CDTF">2021-09-02T16:12:37Z</dcterms:created>
  <dcterms:modified xsi:type="dcterms:W3CDTF">2022-08-31T11:26:19Z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