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95" r:id="rId5"/>
    <p:sldId id="282" r:id="rId6"/>
    <p:sldId id="284" r:id="rId7"/>
    <p:sldId id="283" r:id="rId8"/>
    <p:sldId id="285" r:id="rId9"/>
    <p:sldId id="286" r:id="rId10"/>
    <p:sldId id="291" r:id="rId11"/>
    <p:sldId id="287" r:id="rId12"/>
    <p:sldId id="288" r:id="rId13"/>
    <p:sldId id="293" r:id="rId14"/>
    <p:sldId id="294" r:id="rId15"/>
    <p:sldId id="292" r:id="rId16"/>
    <p:sldId id="289" r:id="rId17"/>
    <p:sldId id="296" r:id="rId18"/>
    <p:sldId id="290" r:id="rId19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9999"/>
    <a:srgbClr val="65741A"/>
    <a:srgbClr val="F8F8F8"/>
    <a:srgbClr val="FFFFFF"/>
    <a:srgbClr val="404040"/>
    <a:srgbClr val="F2F2F2"/>
    <a:srgbClr val="394404"/>
    <a:srgbClr val="5F6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Feladatok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5860" y="1144291"/>
            <a:ext cx="110629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u="sng" dirty="0" err="1" smtClean="0"/>
              <a:t>koszones.py</a:t>
            </a:r>
            <a:r>
              <a:rPr lang="hu-HU" sz="2000" u="sng" dirty="0" smtClean="0"/>
              <a:t>:</a:t>
            </a:r>
          </a:p>
          <a:p>
            <a:r>
              <a:rPr lang="hu-HU" sz="2000" dirty="0" smtClean="0"/>
              <a:t>Készíts egy </a:t>
            </a:r>
            <a:r>
              <a:rPr lang="hu-HU" sz="2000" dirty="0" err="1" smtClean="0"/>
              <a:t>nev</a:t>
            </a:r>
            <a:r>
              <a:rPr lang="hu-HU" sz="2000" dirty="0" smtClean="0"/>
              <a:t> változót, majd a változót felhasználva írd ki a képernyőre:</a:t>
            </a:r>
            <a:br>
              <a:rPr lang="hu-HU" sz="2000" dirty="0" smtClean="0"/>
            </a:br>
            <a:r>
              <a:rPr lang="hu-HU" sz="2000" i="1" dirty="0" smtClean="0"/>
              <a:t>Üdvözöllek a ”programozás világában” kedves Katalin!</a:t>
            </a:r>
            <a:endParaRPr lang="hu-HU" sz="2000" dirty="0" smtClean="0"/>
          </a:p>
          <a:p>
            <a:endParaRPr lang="hu-HU" sz="2000" i="1" dirty="0"/>
          </a:p>
          <a:p>
            <a:r>
              <a:rPr lang="hu-HU" sz="2000" dirty="0" err="1" smtClean="0"/>
              <a:t>szamolas.py</a:t>
            </a:r>
            <a:r>
              <a:rPr lang="hu-HU" sz="2000" dirty="0" smtClean="0"/>
              <a:t>:</a:t>
            </a:r>
          </a:p>
          <a:p>
            <a:r>
              <a:rPr lang="hu-HU" sz="2000" dirty="0" smtClean="0"/>
              <a:t>Készíts kettő egész típusú változót (szam1,szam2) majd írd ki a képernyőre az összegüket, különbségüket, szorzatukat, hányadosukat, egyetlen printet használva! Példa a kimenetre:</a:t>
            </a:r>
            <a:br>
              <a:rPr lang="hu-HU" sz="2000" dirty="0" smtClean="0"/>
            </a:br>
            <a:r>
              <a:rPr lang="hu-HU" sz="2000" i="1" dirty="0" smtClean="0"/>
              <a:t>A két szám összege: 10</a:t>
            </a:r>
            <a:br>
              <a:rPr lang="hu-HU" sz="2000" i="1" dirty="0" smtClean="0"/>
            </a:br>
            <a:r>
              <a:rPr lang="hu-HU" sz="2000" i="1" dirty="0" smtClean="0"/>
              <a:t>A két szám különbsége: 6</a:t>
            </a:r>
          </a:p>
          <a:p>
            <a:r>
              <a:rPr lang="hu-HU" sz="2000" i="1" dirty="0" smtClean="0"/>
              <a:t>A két szám szorzata: 16</a:t>
            </a:r>
          </a:p>
          <a:p>
            <a:r>
              <a:rPr lang="hu-HU" sz="2000" i="1" dirty="0" smtClean="0"/>
              <a:t>A két szám hányadosa: 4 </a:t>
            </a: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1728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Elágazások</a:t>
            </a:r>
            <a:endParaRPr lang="hu" dirty="0"/>
          </a:p>
        </p:txBody>
      </p:sp>
      <p:sp>
        <p:nvSpPr>
          <p:cNvPr id="4" name="Téglalap 3"/>
          <p:cNvSpPr/>
          <p:nvPr/>
        </p:nvSpPr>
        <p:spPr>
          <a:xfrm>
            <a:off x="1269876" y="1068896"/>
            <a:ext cx="216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elágazás</a:t>
            </a:r>
            <a:r>
              <a:rPr lang="hu-HU" dirty="0"/>
              <a:t>: </a:t>
            </a:r>
            <a:r>
              <a:rPr lang="hu-HU" dirty="0" err="1" smtClean="0">
                <a:solidFill>
                  <a:srgbClr val="FFFF00"/>
                </a:solidFill>
              </a:rPr>
              <a:t>if</a:t>
            </a:r>
            <a:r>
              <a:rPr lang="hu-HU" dirty="0" smtClean="0">
                <a:solidFill>
                  <a:srgbClr val="FFFF00"/>
                </a:solidFill>
              </a:rPr>
              <a:t> - </a:t>
            </a:r>
            <a:r>
              <a:rPr lang="hu-HU" dirty="0" err="1" smtClean="0">
                <a:solidFill>
                  <a:srgbClr val="FFFF00"/>
                </a:solidFill>
              </a:rPr>
              <a:t>elif</a:t>
            </a:r>
            <a:endParaRPr lang="hu-HU" dirty="0">
              <a:solidFill>
                <a:srgbClr val="FFFF00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14" y="2342029"/>
            <a:ext cx="5904656" cy="300203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269876" y="1674685"/>
            <a:ext cx="835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az </a:t>
            </a:r>
            <a:r>
              <a:rPr lang="hu-HU" sz="2800" dirty="0" err="1" smtClean="0"/>
              <a:t>if</a:t>
            </a:r>
            <a:r>
              <a:rPr lang="hu-HU" sz="2800" dirty="0" smtClean="0"/>
              <a:t> feltétel nem teljesül akkor megvizsgálja az </a:t>
            </a:r>
            <a:r>
              <a:rPr lang="hu-HU" sz="2800" dirty="0" err="1" smtClean="0"/>
              <a:t>elif-et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241977" y="5488183"/>
            <a:ext cx="8146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Az is előfordulhat, hogy egyik ágba sem megyünk bele!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04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Elágazások</a:t>
            </a:r>
            <a:endParaRPr lang="hu" dirty="0"/>
          </a:p>
        </p:txBody>
      </p:sp>
      <p:sp>
        <p:nvSpPr>
          <p:cNvPr id="4" name="Téglalap 3"/>
          <p:cNvSpPr/>
          <p:nvPr/>
        </p:nvSpPr>
        <p:spPr>
          <a:xfrm>
            <a:off x="1269876" y="1068896"/>
            <a:ext cx="281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elágazás</a:t>
            </a:r>
            <a:r>
              <a:rPr lang="hu-HU" dirty="0"/>
              <a:t>: </a:t>
            </a:r>
            <a:r>
              <a:rPr lang="hu-HU" dirty="0" err="1" smtClean="0">
                <a:solidFill>
                  <a:srgbClr val="FFFF00"/>
                </a:solidFill>
              </a:rPr>
              <a:t>if</a:t>
            </a:r>
            <a:r>
              <a:rPr lang="hu-HU" dirty="0" smtClean="0">
                <a:solidFill>
                  <a:srgbClr val="FFFF00"/>
                </a:solidFill>
              </a:rPr>
              <a:t> – </a:t>
            </a:r>
            <a:r>
              <a:rPr lang="hu-HU" dirty="0" err="1" smtClean="0">
                <a:solidFill>
                  <a:srgbClr val="FFFF00"/>
                </a:solidFill>
              </a:rPr>
              <a:t>elif-else</a:t>
            </a:r>
            <a:endParaRPr lang="hu-HU" dirty="0">
              <a:solidFill>
                <a:srgbClr val="FFFF00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752158"/>
            <a:ext cx="4893462" cy="333804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269876" y="1674685"/>
            <a:ext cx="996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az </a:t>
            </a:r>
            <a:r>
              <a:rPr lang="hu-HU" sz="2800" dirty="0" err="1" smtClean="0"/>
              <a:t>if</a:t>
            </a:r>
            <a:r>
              <a:rPr lang="hu-HU" sz="2800" dirty="0" smtClean="0"/>
              <a:t> feltétel nem teljesül akkor megvizsgálja az </a:t>
            </a:r>
            <a:r>
              <a:rPr lang="hu-HU" sz="2800" dirty="0" err="1" smtClean="0"/>
              <a:t>elif-et</a:t>
            </a:r>
            <a:r>
              <a:rPr lang="hu-HU" sz="2800" dirty="0" smtClean="0"/>
              <a:t>, ha az sem</a:t>
            </a:r>
          </a:p>
          <a:p>
            <a:r>
              <a:rPr lang="hu-HU" sz="2800" dirty="0" smtClean="0"/>
              <a:t>Akkor az </a:t>
            </a:r>
            <a:r>
              <a:rPr lang="hu-HU" sz="2800" dirty="0" err="1" smtClean="0"/>
              <a:t>else</a:t>
            </a:r>
            <a:r>
              <a:rPr lang="hu-HU" sz="2800" dirty="0" smtClean="0"/>
              <a:t> mindenképp végrehajtódik!</a:t>
            </a:r>
            <a:endParaRPr lang="hu-HU" sz="28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6958508" y="4077072"/>
            <a:ext cx="37809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feltételek egymásba is </a:t>
            </a:r>
          </a:p>
          <a:p>
            <a:r>
              <a:rPr lang="hu-HU" sz="2800" dirty="0"/>
              <a:t>á</a:t>
            </a:r>
            <a:r>
              <a:rPr lang="hu-HU" sz="2800" dirty="0" smtClean="0"/>
              <a:t>gyazhatóak!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5817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7011" y="188640"/>
            <a:ext cx="11278989" cy="811635"/>
          </a:xfrm>
        </p:spPr>
        <p:txBody>
          <a:bodyPr rtlCol="0">
            <a:noAutofit/>
          </a:bodyPr>
          <a:lstStyle/>
          <a:p>
            <a:r>
              <a:rPr lang="hu" sz="4800" dirty="0" smtClean="0"/>
              <a:t>Operátorok (Logikai)</a:t>
            </a:r>
            <a:endParaRPr lang="hu" sz="4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772816"/>
            <a:ext cx="989167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Logikai ÉS (and)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40768"/>
            <a:ext cx="5998683" cy="230425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25860" y="4293096"/>
            <a:ext cx="8094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mind a két feltétel teljesül akkor fut bele az </a:t>
            </a:r>
            <a:r>
              <a:rPr lang="hu-HU" sz="2800" dirty="0" err="1" smtClean="0"/>
              <a:t>if</a:t>
            </a:r>
            <a:r>
              <a:rPr lang="hu-HU" sz="2800" dirty="0" smtClean="0"/>
              <a:t> ágba!</a:t>
            </a:r>
          </a:p>
          <a:p>
            <a:r>
              <a:rPr lang="hu-HU" sz="2800" dirty="0" smtClean="0"/>
              <a:t>Nem csak kettő, bármennyi feltétel lehet!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725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Logikai </a:t>
            </a:r>
            <a:r>
              <a:rPr lang="hu" dirty="0" smtClean="0"/>
              <a:t>VAGY (or)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25860" y="4293096"/>
            <a:ext cx="9271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</a:t>
            </a:r>
            <a:r>
              <a:rPr lang="hu-HU" sz="2800" dirty="0" smtClean="0"/>
              <a:t>a legalább az egyik </a:t>
            </a:r>
            <a:r>
              <a:rPr lang="hu-HU" sz="2800" dirty="0" smtClean="0"/>
              <a:t>feltétel teljesül akkor fut bele az </a:t>
            </a:r>
            <a:r>
              <a:rPr lang="hu-HU" sz="2800" dirty="0" err="1" smtClean="0"/>
              <a:t>if</a:t>
            </a:r>
            <a:r>
              <a:rPr lang="hu-HU" sz="2800" dirty="0" smtClean="0"/>
              <a:t> </a:t>
            </a:r>
            <a:r>
              <a:rPr lang="hu-HU" sz="2800" dirty="0" smtClean="0"/>
              <a:t>ágba</a:t>
            </a:r>
            <a:r>
              <a:rPr lang="hu-HU" sz="2800" dirty="0"/>
              <a:t>!</a:t>
            </a:r>
            <a:endParaRPr lang="hu-HU" sz="2800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1" y="1556792"/>
            <a:ext cx="7748636" cy="19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Igazságtábla</a:t>
            </a:r>
            <a:endParaRPr lang="hu" dirty="0"/>
          </a:p>
        </p:txBody>
      </p:sp>
      <p:sp>
        <p:nvSpPr>
          <p:cNvPr id="3" name="Téglalap 2"/>
          <p:cNvSpPr/>
          <p:nvPr/>
        </p:nvSpPr>
        <p:spPr>
          <a:xfrm>
            <a:off x="1125860" y="1174405"/>
            <a:ext cx="10873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igazságtábla egy kis táblázat, amely lehetővé teszi, hogy listázzuk az összes lehetséges inputot és megadjuk a logikai operátorok eredményeit.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924944"/>
            <a:ext cx="3041818" cy="20882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2924944"/>
            <a:ext cx="2376264" cy="20896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60" y="2924944"/>
            <a:ext cx="2304256" cy="16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Adat bekérése felhasználótól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276872"/>
            <a:ext cx="8915791" cy="122413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10036" y="1532781"/>
            <a:ext cx="683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input</a:t>
            </a:r>
            <a:r>
              <a:rPr lang="hu-HU" sz="2800" dirty="0"/>
              <a:t>("szöveg </a:t>
            </a:r>
            <a:r>
              <a:rPr lang="hu-HU" sz="2800" dirty="0" smtClean="0"/>
              <a:t>amit kiírok </a:t>
            </a:r>
            <a:r>
              <a:rPr lang="hu-HU" sz="2800" dirty="0"/>
              <a:t>az adatbekérés elé")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05" y="4941168"/>
            <a:ext cx="7705915" cy="136815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413892" y="3816042"/>
            <a:ext cx="8800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Ha </a:t>
            </a:r>
            <a:r>
              <a:rPr lang="hu-HU" sz="2800" dirty="0" err="1" smtClean="0"/>
              <a:t>input-ot</a:t>
            </a:r>
            <a:r>
              <a:rPr lang="hu-HU" sz="2800" dirty="0" smtClean="0"/>
              <a:t> használunk a program futása ”megáll” egészen</a:t>
            </a:r>
          </a:p>
          <a:p>
            <a:pPr algn="ctr"/>
            <a:r>
              <a:rPr lang="hu-HU" sz="2800" dirty="0" smtClean="0"/>
              <a:t>Addig amíg a felhasználó be nem ír valamit és Entert nyom!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0959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Az input működése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395933"/>
            <a:ext cx="9709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FONTOS! MINDEN amit az input –</a:t>
            </a:r>
            <a:r>
              <a:rPr lang="hu-HU" sz="2800" dirty="0" err="1" smtClean="0"/>
              <a:t>ból</a:t>
            </a:r>
            <a:r>
              <a:rPr lang="hu-HU" sz="2800" dirty="0" smtClean="0"/>
              <a:t> érkező adat, </a:t>
            </a:r>
          </a:p>
          <a:p>
            <a:pPr algn="ctr"/>
            <a:r>
              <a:rPr lang="hu-HU" sz="2800" dirty="0" err="1" smtClean="0"/>
              <a:t>string</a:t>
            </a:r>
            <a:r>
              <a:rPr lang="hu-HU" sz="2800" dirty="0" smtClean="0"/>
              <a:t> (karakterlánc) típusú!</a:t>
            </a:r>
          </a:p>
          <a:p>
            <a:pPr algn="ctr"/>
            <a:r>
              <a:rPr lang="hu-HU" sz="2800" dirty="0" smtClean="0"/>
              <a:t>Ha számítási műveleteket szeretnék akkor típus kényszeríteni kell!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3035221"/>
            <a:ext cx="9713362" cy="15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0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Literál fogalma (elmélet)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053852" y="1412776"/>
            <a:ext cx="1074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i="1" dirty="0"/>
              <a:t>A </a:t>
            </a:r>
            <a:r>
              <a:rPr lang="hu-HU" sz="2800" i="1" dirty="0" err="1"/>
              <a:t>literál</a:t>
            </a:r>
            <a:r>
              <a:rPr lang="hu-HU" sz="2800" i="1" dirty="0"/>
              <a:t> nem más, mint a program szövegében direkt módon beleírt </a:t>
            </a:r>
            <a:r>
              <a:rPr lang="hu-HU" sz="2800" i="1" dirty="0" smtClean="0"/>
              <a:t>adat.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08" y="2587972"/>
            <a:ext cx="6863821" cy="114929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3172858" y="4293096"/>
            <a:ext cx="5506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A fenti példában a 2-es szám a </a:t>
            </a:r>
            <a:r>
              <a:rPr lang="hu-HU" sz="2800" dirty="0" err="1" smtClean="0"/>
              <a:t>literál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751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318766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Operátorok (arithmetic [számtani])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988840"/>
            <a:ext cx="5784844" cy="432048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3934172" y="1268760"/>
            <a:ext cx="75104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800" dirty="0"/>
              <a:t>Az aritmetikai operátorokat segítségével számítási </a:t>
            </a:r>
            <a:endParaRPr lang="hu-HU" sz="2800" dirty="0" smtClean="0"/>
          </a:p>
          <a:p>
            <a:pPr algn="r"/>
            <a:r>
              <a:rPr lang="hu-HU" sz="2800" dirty="0" smtClean="0"/>
              <a:t>műveleteket </a:t>
            </a:r>
            <a:r>
              <a:rPr lang="hu-HU" sz="2800" dirty="0"/>
              <a:t>végezhetünk.</a:t>
            </a:r>
          </a:p>
        </p:txBody>
      </p:sp>
    </p:spTree>
    <p:extLst>
      <p:ext uri="{BB962C8B-B14F-4D97-AF65-F5344CB8AC3E}">
        <p14:creationId xmlns:p14="http://schemas.microsoft.com/office/powerpoint/2010/main" val="39998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7011" y="188640"/>
            <a:ext cx="11278989" cy="811635"/>
          </a:xfrm>
        </p:spPr>
        <p:txBody>
          <a:bodyPr rtlCol="0">
            <a:normAutofit fontScale="90000"/>
          </a:bodyPr>
          <a:lstStyle/>
          <a:p>
            <a:r>
              <a:rPr lang="hu" dirty="0" smtClean="0"/>
              <a:t>Operátorok (Assignment [hozzárendelési])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124744"/>
            <a:ext cx="8792324" cy="446449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824581" y="5713709"/>
            <a:ext cx="328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* Ez nem a teljes lista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885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27011" y="188640"/>
            <a:ext cx="11278989" cy="811635"/>
          </a:xfrm>
        </p:spPr>
        <p:txBody>
          <a:bodyPr rtlCol="0">
            <a:noAutofit/>
          </a:bodyPr>
          <a:lstStyle/>
          <a:p>
            <a:r>
              <a:rPr lang="hu" sz="4800" dirty="0" smtClean="0"/>
              <a:t>Operátorok (</a:t>
            </a:r>
            <a:r>
              <a:rPr lang="hu-HU" sz="4800" dirty="0" err="1" smtClean="0"/>
              <a:t>Comparison</a:t>
            </a:r>
            <a:r>
              <a:rPr lang="hu-HU" sz="4800" dirty="0" smtClean="0"/>
              <a:t>)</a:t>
            </a:r>
            <a:r>
              <a:rPr lang="hu-HU" sz="4800" b="1" dirty="0" smtClean="0"/>
              <a:t> </a:t>
            </a:r>
            <a:r>
              <a:rPr lang="hu" sz="4800" dirty="0" smtClean="0"/>
              <a:t>[összehasonlító])</a:t>
            </a:r>
            <a:endParaRPr lang="hu" sz="4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340768"/>
            <a:ext cx="7992888" cy="40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Elágazások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63" y="2270510"/>
            <a:ext cx="7123291" cy="266429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45763" y="911095"/>
            <a:ext cx="3681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Egyszerű elágazás: </a:t>
            </a:r>
            <a:r>
              <a:rPr lang="hu-HU" sz="3200" dirty="0" err="1" smtClean="0">
                <a:solidFill>
                  <a:srgbClr val="FFFF00"/>
                </a:solidFill>
              </a:rPr>
              <a:t>if</a:t>
            </a:r>
            <a:endParaRPr lang="hu-HU" sz="3200" dirty="0">
              <a:solidFill>
                <a:srgbClr val="FFFF00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485900" y="3628150"/>
            <a:ext cx="6048672" cy="690438"/>
          </a:xfrm>
          <a:prstGeom prst="rect">
            <a:avLst/>
          </a:prstGeom>
          <a:solidFill>
            <a:srgbClr val="FFC0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Lefelé nyíl 5"/>
          <p:cNvSpPr/>
          <p:nvPr/>
        </p:nvSpPr>
        <p:spPr>
          <a:xfrm rot="3784169">
            <a:off x="7747044" y="3259705"/>
            <a:ext cx="489654" cy="976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Szövegdoboz 6"/>
          <p:cNvSpPr txBox="1"/>
          <p:nvPr/>
        </p:nvSpPr>
        <p:spPr>
          <a:xfrm>
            <a:off x="8398668" y="2700185"/>
            <a:ext cx="357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Csak akkor hajtódik</a:t>
            </a:r>
          </a:p>
          <a:p>
            <a:r>
              <a:rPr lang="hu-HU" sz="2800" dirty="0" smtClean="0"/>
              <a:t>Végre ha a feltétel igaz!</a:t>
            </a:r>
            <a:endParaRPr lang="hu-HU" sz="2800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1917948" y="1741042"/>
            <a:ext cx="5616624" cy="22323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6554997" y="1243580"/>
            <a:ext cx="4801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FONTOS a tabulátor használata!</a:t>
            </a:r>
            <a:endParaRPr lang="hu-HU" sz="2800" dirty="0"/>
          </a:p>
        </p:txBody>
      </p:sp>
      <p:sp>
        <p:nvSpPr>
          <p:cNvPr id="12" name="Ellipszis 11"/>
          <p:cNvSpPr/>
          <p:nvPr/>
        </p:nvSpPr>
        <p:spPr>
          <a:xfrm>
            <a:off x="1933951" y="3177238"/>
            <a:ext cx="757194" cy="480518"/>
          </a:xfrm>
          <a:prstGeom prst="ellipse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cxnSp>
        <p:nvCxnSpPr>
          <p:cNvPr id="14" name="Egyenes összekötő nyíllal 13"/>
          <p:cNvCxnSpPr>
            <a:stCxn id="12" idx="0"/>
          </p:cNvCxnSpPr>
          <p:nvPr/>
        </p:nvCxnSpPr>
        <p:spPr>
          <a:xfrm flipV="1">
            <a:off x="2312548" y="2074833"/>
            <a:ext cx="1333592" cy="11024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3616605" y="1735948"/>
            <a:ext cx="183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Feltétel(</a:t>
            </a:r>
            <a:r>
              <a:rPr lang="hu-HU" sz="2800" dirty="0" err="1" smtClean="0"/>
              <a:t>ek</a:t>
            </a:r>
            <a:r>
              <a:rPr lang="hu-HU" sz="2800" dirty="0" smtClean="0"/>
              <a:t>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3030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Elágazások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338809"/>
            <a:ext cx="7008779" cy="36004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269876" y="1068896"/>
            <a:ext cx="227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elágazás</a:t>
            </a:r>
            <a:r>
              <a:rPr lang="hu-HU" dirty="0"/>
              <a:t>: </a:t>
            </a:r>
            <a:r>
              <a:rPr lang="hu-HU" dirty="0" err="1" smtClean="0">
                <a:solidFill>
                  <a:srgbClr val="FFFF00"/>
                </a:solidFill>
              </a:rPr>
              <a:t>if</a:t>
            </a:r>
            <a:r>
              <a:rPr lang="hu-HU" dirty="0" smtClean="0">
                <a:solidFill>
                  <a:srgbClr val="FFFF00"/>
                </a:solidFill>
              </a:rPr>
              <a:t> - </a:t>
            </a:r>
            <a:r>
              <a:rPr lang="hu-HU" dirty="0" err="1" smtClean="0">
                <a:solidFill>
                  <a:srgbClr val="FFFF00"/>
                </a:solidFill>
              </a:rPr>
              <a:t>else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845940" y="1538971"/>
            <a:ext cx="867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Valamelyik elágazásba MINDENKÉPP belemegy a program!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196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4873beb7-5857-4685-be1f-d57550cc96cc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663</TotalTime>
  <Words>306</Words>
  <Application>Microsoft Office PowerPoint</Application>
  <PresentationFormat>Egyéni</PresentationFormat>
  <Paragraphs>52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Technológia (16x9)</vt:lpstr>
      <vt:lpstr>Feladatok</vt:lpstr>
      <vt:lpstr>Adat bekérése felhasználótól</vt:lpstr>
      <vt:lpstr>Az input működése</vt:lpstr>
      <vt:lpstr>Literál fogalma (elmélet)</vt:lpstr>
      <vt:lpstr>Operátorok (arithmetic [számtani])</vt:lpstr>
      <vt:lpstr>Operátorok (Assignment [hozzárendelési])</vt:lpstr>
      <vt:lpstr>Operátorok (Comparison) [összehasonlító])</vt:lpstr>
      <vt:lpstr>Elágazások</vt:lpstr>
      <vt:lpstr>Elágazások</vt:lpstr>
      <vt:lpstr>Elágazások</vt:lpstr>
      <vt:lpstr>Elágazások</vt:lpstr>
      <vt:lpstr>Operátorok (Logikai)</vt:lpstr>
      <vt:lpstr>Logikai ÉS (and)</vt:lpstr>
      <vt:lpstr>Logikai VAGY (or)</vt:lpstr>
      <vt:lpstr>Igazságtábla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159</cp:revision>
  <dcterms:created xsi:type="dcterms:W3CDTF">2021-09-02T16:12:37Z</dcterms:created>
  <dcterms:modified xsi:type="dcterms:W3CDTF">2023-01-29T21:23:13Z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