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5" r:id="rId5"/>
    <p:sldId id="296" r:id="rId6"/>
    <p:sldId id="297" r:id="rId7"/>
    <p:sldId id="298" r:id="rId8"/>
    <p:sldId id="299" r:id="rId9"/>
    <p:sldId id="300" r:id="rId10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2D050"/>
    <a:srgbClr val="FF0000"/>
    <a:srgbClr val="FFFF00"/>
    <a:srgbClr val="009999"/>
    <a:srgbClr val="65741A"/>
    <a:srgbClr val="F8F8F8"/>
    <a:srgbClr val="FFFFFF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Ciklusok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117317" y="1412776"/>
            <a:ext cx="10521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Addig hajtja végre a program újra és újra ugyan azt a blokkot, ameddig a megadott feltétel teljesül.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7" y="2512258"/>
            <a:ext cx="2664296" cy="3301687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4150196" y="3789040"/>
            <a:ext cx="30243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8" name="Szövegdoboz 7"/>
          <p:cNvSpPr txBox="1"/>
          <p:nvPr/>
        </p:nvSpPr>
        <p:spPr>
          <a:xfrm>
            <a:off x="4593388" y="3284984"/>
            <a:ext cx="178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HELYETT</a:t>
            </a:r>
            <a:endParaRPr lang="hu-HU" sz="3600" b="1" dirty="0">
              <a:solidFill>
                <a:srgbClr val="FF0000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43" y="3508688"/>
            <a:ext cx="4039793" cy="9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Ciklus fajták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2582" y="1235079"/>
            <a:ext cx="3885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Léptető (számláló) ciklus</a:t>
            </a:r>
          </a:p>
          <a:p>
            <a:pPr algn="ctr"/>
            <a:r>
              <a:rPr lang="hu-HU" sz="2800" b="1" dirty="0" smtClean="0">
                <a:solidFill>
                  <a:srgbClr val="FFFF00"/>
                </a:solidFill>
              </a:rPr>
              <a:t>FOR</a:t>
            </a:r>
            <a:endParaRPr lang="hu-HU" sz="2800" b="1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246540" y="1201867"/>
            <a:ext cx="3511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”Sima” feltételes ciklus</a:t>
            </a:r>
          </a:p>
          <a:p>
            <a:pPr algn="ctr"/>
            <a:r>
              <a:rPr lang="hu-HU" sz="2800" b="1" dirty="0" smtClean="0">
                <a:solidFill>
                  <a:srgbClr val="FFFF00"/>
                </a:solidFill>
              </a:rPr>
              <a:t>WHILE</a:t>
            </a:r>
            <a:endParaRPr lang="hu-HU" sz="2800" b="1" dirty="0">
              <a:solidFill>
                <a:srgbClr val="FFFF0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2" y="2708920"/>
            <a:ext cx="4186718" cy="10770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4653136"/>
            <a:ext cx="5866994" cy="125144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282544" y="221355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pl.: Kiíratjuk a számokat 1-től 10-ig</a:t>
            </a:r>
            <a:endParaRPr lang="hu-HU" sz="20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765820" y="3951729"/>
            <a:ext cx="586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pl.: Kiíratjuk a </a:t>
            </a:r>
            <a:r>
              <a:rPr lang="hu-HU" sz="2000" dirty="0" err="1" smtClean="0"/>
              <a:t>fruits</a:t>
            </a:r>
            <a:r>
              <a:rPr lang="hu-HU" sz="2000" dirty="0" smtClean="0"/>
              <a:t> lista elemeit (végig lépkedünk az elemeken)</a:t>
            </a:r>
            <a:endParaRPr lang="hu-HU" sz="20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2743731"/>
            <a:ext cx="2880320" cy="1540971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47139" y="23154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pl.: Kiíratjuk a számokat 1-től 10-ig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2864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 for ciklus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204864"/>
            <a:ext cx="8280920" cy="2130237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3358108" y="2348880"/>
            <a:ext cx="936104" cy="7200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5" name="Téglalap 4"/>
          <p:cNvSpPr/>
          <p:nvPr/>
        </p:nvSpPr>
        <p:spPr>
          <a:xfrm>
            <a:off x="5014292" y="2348880"/>
            <a:ext cx="648072" cy="7200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7" name="Egyenes összekötő 6"/>
          <p:cNvCxnSpPr>
            <a:stCxn id="4" idx="0"/>
          </p:cNvCxnSpPr>
          <p:nvPr/>
        </p:nvCxnSpPr>
        <p:spPr>
          <a:xfrm flipV="1">
            <a:off x="3826160" y="1556792"/>
            <a:ext cx="612068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H="1" flipV="1">
            <a:off x="4438228" y="1556792"/>
            <a:ext cx="90010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3746019" y="1168031"/>
            <a:ext cx="1384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Kulcsszavak</a:t>
            </a:r>
            <a:endParaRPr lang="hu-HU" sz="2000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5806380" y="2348880"/>
            <a:ext cx="3168352" cy="72008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3" name="Egyenes összekötő 12"/>
          <p:cNvCxnSpPr/>
          <p:nvPr/>
        </p:nvCxnSpPr>
        <p:spPr>
          <a:xfrm flipV="1">
            <a:off x="7246540" y="1168031"/>
            <a:ext cx="144016" cy="11808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5735850" y="334200"/>
            <a:ext cx="4391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Több elemű változó</a:t>
            </a:r>
          </a:p>
          <a:p>
            <a:pPr algn="ctr"/>
            <a:r>
              <a:rPr lang="hu-HU" sz="2800" dirty="0" smtClean="0"/>
              <a:t>(pl.: sorozat, lista, szótár, </a:t>
            </a:r>
            <a:r>
              <a:rPr lang="hu-HU" sz="2800" dirty="0" err="1" smtClean="0"/>
              <a:t>stb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sp>
        <p:nvSpPr>
          <p:cNvPr id="15" name="Ellipszis 14"/>
          <p:cNvSpPr/>
          <p:nvPr/>
        </p:nvSpPr>
        <p:spPr>
          <a:xfrm>
            <a:off x="4366220" y="2420888"/>
            <a:ext cx="576064" cy="576064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7" name="Egyenes összekötő 16"/>
          <p:cNvCxnSpPr>
            <a:stCxn id="15" idx="4"/>
          </p:cNvCxnSpPr>
          <p:nvPr/>
        </p:nvCxnSpPr>
        <p:spPr>
          <a:xfrm flipH="1">
            <a:off x="3358108" y="2996952"/>
            <a:ext cx="1296144" cy="2016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520552" y="5061769"/>
            <a:ext cx="45061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Átmeneti tároló (változó)</a:t>
            </a:r>
          </a:p>
          <a:p>
            <a:r>
              <a:rPr lang="hu-HU" sz="2800" dirty="0" smtClean="0"/>
              <a:t>Ide kerül át a soron következő</a:t>
            </a:r>
          </a:p>
          <a:p>
            <a:r>
              <a:rPr lang="hu-HU" sz="2800" dirty="0" smtClean="0"/>
              <a:t>elem.</a:t>
            </a:r>
            <a:endParaRPr lang="hu-HU" sz="2800" dirty="0"/>
          </a:p>
        </p:txBody>
      </p:sp>
      <p:sp>
        <p:nvSpPr>
          <p:cNvPr id="19" name="Téglalap 18"/>
          <p:cNvSpPr/>
          <p:nvPr/>
        </p:nvSpPr>
        <p:spPr>
          <a:xfrm>
            <a:off x="4438228" y="3140968"/>
            <a:ext cx="4464496" cy="95110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21" name="Egyenes összekötő 20"/>
          <p:cNvCxnSpPr/>
          <p:nvPr/>
        </p:nvCxnSpPr>
        <p:spPr>
          <a:xfrm>
            <a:off x="6814492" y="4092074"/>
            <a:ext cx="576064" cy="13531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7246540" y="5323379"/>
            <a:ext cx="3926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Ciklusmag, amit többször </a:t>
            </a:r>
          </a:p>
          <a:p>
            <a:r>
              <a:rPr lang="hu-HU" sz="2800" dirty="0" smtClean="0"/>
              <a:t>hajtunk végre</a:t>
            </a:r>
          </a:p>
        </p:txBody>
      </p:sp>
    </p:spTree>
    <p:extLst>
      <p:ext uri="{BB962C8B-B14F-4D97-AF65-F5344CB8AC3E}">
        <p14:creationId xmlns:p14="http://schemas.microsoft.com/office/powerpoint/2010/main" val="38105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51482" y="128975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WHILE ciklus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420888"/>
            <a:ext cx="4851030" cy="2664296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3205967" y="3067776"/>
            <a:ext cx="1440160" cy="61206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5" name="Szövegdoboz 4"/>
          <p:cNvSpPr txBox="1"/>
          <p:nvPr/>
        </p:nvSpPr>
        <p:spPr>
          <a:xfrm>
            <a:off x="2184913" y="1581738"/>
            <a:ext cx="1389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Kulcsszó</a:t>
            </a:r>
            <a:endParaRPr lang="hu-HU" sz="2800" dirty="0"/>
          </a:p>
        </p:txBody>
      </p:sp>
      <p:cxnSp>
        <p:nvCxnSpPr>
          <p:cNvPr id="7" name="Egyenes összekötő 6"/>
          <p:cNvCxnSpPr/>
          <p:nvPr/>
        </p:nvCxnSpPr>
        <p:spPr>
          <a:xfrm flipH="1" flipV="1">
            <a:off x="2845927" y="2059664"/>
            <a:ext cx="720080" cy="10081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kerekített téglalap 7"/>
          <p:cNvSpPr/>
          <p:nvPr/>
        </p:nvSpPr>
        <p:spPr>
          <a:xfrm>
            <a:off x="4718135" y="3103780"/>
            <a:ext cx="1512168" cy="54006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0" name="Egyenes összekötő 9"/>
          <p:cNvCxnSpPr/>
          <p:nvPr/>
        </p:nvCxnSpPr>
        <p:spPr>
          <a:xfrm flipV="1">
            <a:off x="5726247" y="1870958"/>
            <a:ext cx="144016" cy="11968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5000756" y="1341681"/>
            <a:ext cx="18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Feltétel(</a:t>
            </a:r>
            <a:r>
              <a:rPr lang="hu-HU" sz="2800" dirty="0" err="1" smtClean="0"/>
              <a:t>ek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sp>
        <p:nvSpPr>
          <p:cNvPr id="12" name="Téglalap 11"/>
          <p:cNvSpPr/>
          <p:nvPr/>
        </p:nvSpPr>
        <p:spPr>
          <a:xfrm>
            <a:off x="3684560" y="3753036"/>
            <a:ext cx="2041687" cy="118694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4" name="Egyenes összekötő 13"/>
          <p:cNvCxnSpPr>
            <a:stCxn id="12" idx="3"/>
          </p:cNvCxnSpPr>
          <p:nvPr/>
        </p:nvCxnSpPr>
        <p:spPr>
          <a:xfrm>
            <a:off x="5726247" y="4346510"/>
            <a:ext cx="1872208" cy="174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598455" y="3554988"/>
            <a:ext cx="39266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Ciklusmag, amit többször </a:t>
            </a:r>
          </a:p>
          <a:p>
            <a:r>
              <a:rPr lang="hu-HU" sz="2800" dirty="0" smtClean="0"/>
              <a:t>hajtunk végre, amíg a </a:t>
            </a:r>
          </a:p>
          <a:p>
            <a:r>
              <a:rPr lang="hu-HU" sz="2800" dirty="0" smtClean="0"/>
              <a:t>feltétel(</a:t>
            </a:r>
            <a:r>
              <a:rPr lang="hu-HU" sz="2800" dirty="0" err="1" smtClean="0"/>
              <a:t>ek</a:t>
            </a:r>
            <a:r>
              <a:rPr lang="hu-HU" sz="2800" dirty="0" smtClean="0"/>
              <a:t>) igaz(</a:t>
            </a:r>
            <a:r>
              <a:rPr lang="hu-HU" sz="2800" dirty="0" err="1" smtClean="0"/>
              <a:t>ak</a:t>
            </a:r>
            <a:r>
              <a:rPr lang="hu-HU" sz="2800" dirty="0" smtClean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42446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 VÉGTELEN ciklus</a:t>
            </a:r>
            <a:endParaRPr lang="hu" dirty="0"/>
          </a:p>
        </p:txBody>
      </p:sp>
      <p:sp>
        <p:nvSpPr>
          <p:cNvPr id="3" name="Téglalap 2"/>
          <p:cNvSpPr/>
          <p:nvPr/>
        </p:nvSpPr>
        <p:spPr>
          <a:xfrm>
            <a:off x="1269876" y="1700808"/>
            <a:ext cx="9924192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400" dirty="0">
                <a:solidFill>
                  <a:srgbClr val="FF0000"/>
                </a:solidFill>
              </a:rPr>
              <a:t>A végtelen ciklus sosem áll </a:t>
            </a:r>
            <a:r>
              <a:rPr lang="hu-HU" sz="4400" dirty="0" smtClean="0">
                <a:solidFill>
                  <a:srgbClr val="FF0000"/>
                </a:solidFill>
              </a:rPr>
              <a:t>meg!</a:t>
            </a:r>
          </a:p>
          <a:p>
            <a:pPr algn="ctr"/>
            <a:r>
              <a:rPr lang="hu-HU" dirty="0" smtClean="0">
                <a:solidFill>
                  <a:srgbClr val="FF0000"/>
                </a:solidFill>
              </a:rPr>
              <a:t>(ha leállítjuk a gépet igen)</a:t>
            </a:r>
            <a:r>
              <a:rPr lang="hu-HU" sz="4400" dirty="0" smtClean="0">
                <a:solidFill>
                  <a:srgbClr val="FF0000"/>
                </a:solidFill>
              </a:rPr>
              <a:t/>
            </a:r>
            <a:br>
              <a:rPr lang="hu-HU" sz="4400" dirty="0" smtClean="0">
                <a:solidFill>
                  <a:srgbClr val="FF0000"/>
                </a:solidFill>
              </a:rPr>
            </a:br>
            <a:r>
              <a:rPr lang="hu-HU" sz="4400" dirty="0" smtClean="0">
                <a:solidFill>
                  <a:srgbClr val="FF0000"/>
                </a:solidFill>
              </a:rPr>
              <a:t>Ezért mindig figyeljünk a megfelelő feltétel</a:t>
            </a:r>
          </a:p>
          <a:p>
            <a:pPr algn="ctr"/>
            <a:r>
              <a:rPr lang="hu-HU" sz="4400" dirty="0" smtClean="0">
                <a:solidFill>
                  <a:srgbClr val="FF0000"/>
                </a:solidFill>
              </a:rPr>
              <a:t>megadásáról és/vagy kivételkezelésről!</a:t>
            </a:r>
            <a:endParaRPr lang="hu-H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2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range függvény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073090"/>
            <a:ext cx="4311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Egy számsorozatot hoz létre.</a:t>
            </a:r>
            <a:br>
              <a:rPr lang="hu-HU" sz="2800" dirty="0" smtClean="0"/>
            </a:br>
            <a:r>
              <a:rPr lang="hu-HU" sz="2800" dirty="0" err="1" smtClean="0"/>
              <a:t>range</a:t>
            </a:r>
            <a:r>
              <a:rPr lang="hu-HU" sz="2800" dirty="0" smtClean="0"/>
              <a:t>(min,</a:t>
            </a:r>
            <a:r>
              <a:rPr lang="hu-HU" sz="2800" dirty="0" err="1" smtClean="0"/>
              <a:t>max</a:t>
            </a:r>
            <a:r>
              <a:rPr lang="hu-HU" sz="2800" dirty="0" smtClean="0"/>
              <a:t>,</a:t>
            </a:r>
            <a:r>
              <a:rPr lang="hu-HU" sz="2800" dirty="0" err="1" smtClean="0"/>
              <a:t>step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3593738"/>
            <a:ext cx="6156684" cy="136815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119568"/>
            <a:ext cx="6084676" cy="120458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5231480"/>
            <a:ext cx="6401609" cy="93382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455461" y="2244804"/>
            <a:ext cx="4183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csak egy paraméter van,</a:t>
            </a:r>
          </a:p>
          <a:p>
            <a:r>
              <a:rPr lang="hu-HU" sz="2800" dirty="0" smtClean="0"/>
              <a:t>akkor az a </a:t>
            </a:r>
            <a:r>
              <a:rPr lang="hu-HU" sz="2800" dirty="0" err="1" smtClean="0"/>
              <a:t>max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7455460" y="3738142"/>
            <a:ext cx="4205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két paraméter van akkor</a:t>
            </a:r>
          </a:p>
          <a:p>
            <a:r>
              <a:rPr lang="hu-HU" sz="2800" dirty="0" smtClean="0"/>
              <a:t>min és </a:t>
            </a:r>
            <a:r>
              <a:rPr lang="hu-HU" sz="2800" dirty="0" err="1" smtClean="0"/>
              <a:t>max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590593" y="5005894"/>
            <a:ext cx="3913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három paraméter van </a:t>
            </a:r>
          </a:p>
          <a:p>
            <a:r>
              <a:rPr lang="hu-HU" sz="2800" dirty="0" smtClean="0"/>
              <a:t>akkor:</a:t>
            </a:r>
          </a:p>
          <a:p>
            <a:r>
              <a:rPr lang="hu-HU" sz="2800" dirty="0" smtClean="0"/>
              <a:t>min,</a:t>
            </a:r>
            <a:r>
              <a:rPr lang="hu-HU" sz="2800" dirty="0" err="1" smtClean="0"/>
              <a:t>max</a:t>
            </a:r>
            <a:r>
              <a:rPr lang="hu-HU" sz="2800" dirty="0" smtClean="0"/>
              <a:t> és </a:t>
            </a:r>
            <a:r>
              <a:rPr lang="hu-HU" sz="2800" dirty="0" err="1" smtClean="0"/>
              <a:t>léptetőszám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60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4873beb7-5857-4685-be1f-d57550cc96cc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847</TotalTime>
  <Words>168</Words>
  <Application>Microsoft Office PowerPoint</Application>
  <PresentationFormat>Egyéni</PresentationFormat>
  <Paragraphs>39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Technológia (16x9)</vt:lpstr>
      <vt:lpstr>Ciklusok</vt:lpstr>
      <vt:lpstr>Ciklus fajták</vt:lpstr>
      <vt:lpstr>A for ciklus</vt:lpstr>
      <vt:lpstr>WHILE ciklus</vt:lpstr>
      <vt:lpstr>A VÉGTELEN ciklus</vt:lpstr>
      <vt:lpstr>range függvény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185</cp:revision>
  <dcterms:created xsi:type="dcterms:W3CDTF">2021-09-02T16:12:37Z</dcterms:created>
  <dcterms:modified xsi:type="dcterms:W3CDTF">2021-09-26T12:17:49Z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