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300" r:id="rId5"/>
    <p:sldId id="311" r:id="rId6"/>
    <p:sldId id="310" r:id="rId7"/>
    <p:sldId id="295" r:id="rId8"/>
    <p:sldId id="296" r:id="rId9"/>
    <p:sldId id="297" r:id="rId10"/>
    <p:sldId id="299" r:id="rId11"/>
    <p:sldId id="298" r:id="rId12"/>
    <p:sldId id="301" r:id="rId13"/>
    <p:sldId id="302" r:id="rId14"/>
    <p:sldId id="312" r:id="rId15"/>
    <p:sldId id="303" r:id="rId16"/>
    <p:sldId id="305" r:id="rId17"/>
    <p:sldId id="307" r:id="rId18"/>
    <p:sldId id="306" r:id="rId19"/>
    <p:sldId id="308" r:id="rId20"/>
    <p:sldId id="309" r:id="rId21"/>
    <p:sldId id="313" r:id="rId22"/>
    <p:sldId id="314" r:id="rId23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zsef" initials="J" lastIdx="2" clrIdx="0">
    <p:extLst>
      <p:ext uri="{19B8F6BF-5375-455C-9EA6-DF929625EA0E}">
        <p15:presenceInfo xmlns:p15="http://schemas.microsoft.com/office/powerpoint/2012/main" userId="Jozs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FFC000"/>
    <a:srgbClr val="92D050"/>
    <a:srgbClr val="FFFF00"/>
    <a:srgbClr val="009999"/>
    <a:srgbClr val="65741A"/>
    <a:srgbClr val="F8F8F8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Boolean változó típus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48" y="2554773"/>
            <a:ext cx="4968552" cy="165618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12126" y="1439389"/>
            <a:ext cx="1063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bool</a:t>
            </a:r>
            <a:r>
              <a:rPr lang="hu-HU" sz="2800" dirty="0" smtClean="0"/>
              <a:t> típusú változó két értéket vehet fel: </a:t>
            </a:r>
            <a:r>
              <a:rPr lang="hu-HU" sz="2800" dirty="0" err="1" smtClean="0"/>
              <a:t>True</a:t>
            </a:r>
            <a:r>
              <a:rPr lang="hu-HU" sz="2800" dirty="0" smtClean="0"/>
              <a:t> (igaz) vagy </a:t>
            </a:r>
            <a:r>
              <a:rPr lang="hu-HU" sz="2800" dirty="0" err="1" smtClean="0"/>
              <a:t>False</a:t>
            </a:r>
            <a:r>
              <a:rPr lang="hu-HU" sz="2800" dirty="0" smtClean="0"/>
              <a:t> (hamis)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3243157" y="5013176"/>
            <a:ext cx="537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Típuskényszerítés: </a:t>
            </a:r>
            <a:r>
              <a:rPr lang="hu-HU" sz="2800" dirty="0" err="1" smtClean="0"/>
              <a:t>bool</a:t>
            </a:r>
            <a:r>
              <a:rPr lang="hu-HU" sz="2800" dirty="0" smtClean="0"/>
              <a:t>(</a:t>
            </a:r>
            <a:r>
              <a:rPr lang="hu-HU" sz="2800" dirty="0" err="1" smtClean="0"/>
              <a:t>valtozoNev</a:t>
            </a:r>
            <a:r>
              <a:rPr lang="hu-HU" sz="2800" dirty="0" smtClean="0"/>
              <a:t>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783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Lista elem hozzáadása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25860" y="1412776"/>
            <a:ext cx="72524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listához bármikor adhatok hozzá újabb elemet.</a:t>
            </a:r>
          </a:p>
          <a:p>
            <a:r>
              <a:rPr lang="hu-HU" sz="2800" dirty="0" smtClean="0"/>
              <a:t>Az új elem mindig a lista végére kerül.</a:t>
            </a:r>
            <a:br>
              <a:rPr lang="hu-HU" sz="2800" dirty="0" smtClean="0"/>
            </a:br>
            <a:r>
              <a:rPr lang="hu-HU" sz="2800" dirty="0" smtClean="0"/>
              <a:t>Hozzáadni: </a:t>
            </a:r>
            <a:r>
              <a:rPr lang="hu-HU" sz="2800" dirty="0" err="1" smtClean="0"/>
              <a:t>listaNeve.append</a:t>
            </a:r>
            <a:r>
              <a:rPr lang="hu-HU" sz="2800" dirty="0" smtClean="0"/>
              <a:t>(”Új érték”)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3212976"/>
            <a:ext cx="8130554" cy="11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197868" y="404664"/>
            <a:ext cx="10360501" cy="1223963"/>
          </a:xfrm>
        </p:spPr>
        <p:txBody>
          <a:bodyPr rtlCol="0">
            <a:noAutofit/>
          </a:bodyPr>
          <a:lstStyle/>
          <a:p>
            <a:pPr rtl="0"/>
            <a:r>
              <a:rPr lang="hu" sz="5400" dirty="0" smtClean="0"/>
              <a:t>Lista elem hozzáadása</a:t>
            </a:r>
            <a:br>
              <a:rPr lang="hu" sz="5400" dirty="0" smtClean="0"/>
            </a:br>
            <a:r>
              <a:rPr lang="hu" sz="5400" dirty="0" smtClean="0"/>
              <a:t>felhasználótól</a:t>
            </a:r>
            <a:endParaRPr lang="hu" sz="5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988840"/>
            <a:ext cx="5888682" cy="33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Lista elem beszúrása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412776"/>
            <a:ext cx="97501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a listánkat bővíteni szeretnénk, de nem utolsó elemként, akkor</a:t>
            </a:r>
          </a:p>
          <a:p>
            <a:r>
              <a:rPr lang="hu-HU" sz="2800" dirty="0" smtClean="0"/>
              <a:t>használjuk: </a:t>
            </a:r>
            <a:r>
              <a:rPr lang="hu-HU" sz="2800" dirty="0" err="1" smtClean="0"/>
              <a:t>listaNev.insert</a:t>
            </a:r>
            <a:r>
              <a:rPr lang="hu-HU" sz="2800" dirty="0" smtClean="0"/>
              <a:t>(index,”érték”)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11" y="2607565"/>
            <a:ext cx="6362676" cy="115367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26710" y="4149080"/>
            <a:ext cx="107961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példában beszúrjuk az 1-es </a:t>
            </a:r>
            <a:r>
              <a:rPr lang="hu-HU" sz="2800" dirty="0" err="1" smtClean="0"/>
              <a:t>indexxel</a:t>
            </a:r>
            <a:r>
              <a:rPr lang="hu-HU" sz="2800" dirty="0" smtClean="0"/>
              <a:t> a kompótot.</a:t>
            </a:r>
            <a:br>
              <a:rPr lang="hu-HU" sz="2800" dirty="0" smtClean="0"/>
            </a:br>
            <a:r>
              <a:rPr lang="hu-HU" sz="2800" dirty="0" smtClean="0"/>
              <a:t>Az 1-es indexű érték eltolódik eggyel.</a:t>
            </a:r>
            <a:br>
              <a:rPr lang="hu-HU" sz="2800" dirty="0" smtClean="0"/>
            </a:br>
            <a:r>
              <a:rPr lang="hu-HU" sz="2800" dirty="0" smtClean="0"/>
              <a:t>Vagyis a baracknak már nem az 1-es hanem a 2-es indexe lesz, a szőlőnek</a:t>
            </a:r>
          </a:p>
          <a:p>
            <a:r>
              <a:rPr lang="hu-HU" sz="2800" dirty="0" smtClean="0"/>
              <a:t>pedig a 3-as </a:t>
            </a:r>
            <a:r>
              <a:rPr lang="hu-HU" sz="2800" dirty="0" err="1" smtClean="0"/>
              <a:t>stb</a:t>
            </a:r>
            <a:r>
              <a:rPr lang="hu-HU" sz="2800" dirty="0" smtClean="0"/>
              <a:t>…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2095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Lista elem törlése I.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48" y="2996952"/>
            <a:ext cx="8320924" cy="144016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88248" y="1988840"/>
            <a:ext cx="3124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Törlés érték alapján: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0254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Lista elem törlése II.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88248" y="1988840"/>
            <a:ext cx="31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Törlés index alapján: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636912"/>
            <a:ext cx="873063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Lista és a ciklus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412776"/>
            <a:ext cx="4752528" cy="105760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81" y="4581128"/>
            <a:ext cx="1917213" cy="1728192"/>
          </a:xfrm>
          <a:prstGeom prst="rect">
            <a:avLst/>
          </a:prstGeom>
        </p:spPr>
      </p:pic>
      <p:sp>
        <p:nvSpPr>
          <p:cNvPr id="5" name="Lefelé nyíl 4"/>
          <p:cNvSpPr/>
          <p:nvPr/>
        </p:nvSpPr>
        <p:spPr>
          <a:xfrm rot="19395733">
            <a:off x="4366220" y="3429000"/>
            <a:ext cx="432048" cy="814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Szövegdoboz 5"/>
          <p:cNvSpPr txBox="1"/>
          <p:nvPr/>
        </p:nvSpPr>
        <p:spPr>
          <a:xfrm>
            <a:off x="5665069" y="2286801"/>
            <a:ext cx="97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VAGY</a:t>
            </a:r>
            <a:endParaRPr lang="hu-HU" sz="28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8" y="1412776"/>
            <a:ext cx="5288025" cy="1057605"/>
          </a:xfrm>
          <a:prstGeom prst="rect">
            <a:avLst/>
          </a:prstGeom>
        </p:spPr>
      </p:pic>
      <p:sp>
        <p:nvSpPr>
          <p:cNvPr id="8" name="Lefelé nyíl 7"/>
          <p:cNvSpPr/>
          <p:nvPr/>
        </p:nvSpPr>
        <p:spPr>
          <a:xfrm rot="1587167">
            <a:off x="7515838" y="3317815"/>
            <a:ext cx="432048" cy="814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0175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Lista üres-e?</a:t>
            </a:r>
            <a:endParaRPr lang="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412776"/>
            <a:ext cx="5646717" cy="2664296"/>
          </a:xfrm>
          <a:prstGeom prst="rect">
            <a:avLst/>
          </a:prstGeom>
        </p:spPr>
      </p:pic>
      <p:sp>
        <p:nvSpPr>
          <p:cNvPr id="7" name="Ellipszis 6"/>
          <p:cNvSpPr/>
          <p:nvPr/>
        </p:nvSpPr>
        <p:spPr>
          <a:xfrm>
            <a:off x="3070076" y="2060848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9523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441160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Megtalálható-e az elem egy listában?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627782"/>
            <a:ext cx="5112568" cy="1922803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2205980" y="2661192"/>
            <a:ext cx="504056" cy="407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24" y="4437112"/>
            <a:ext cx="5150478" cy="1916457"/>
          </a:xfrm>
          <a:prstGeom prst="rect">
            <a:avLst/>
          </a:prstGeom>
        </p:spPr>
      </p:pic>
      <p:sp>
        <p:nvSpPr>
          <p:cNvPr id="10" name="Ellipszis 9"/>
          <p:cNvSpPr/>
          <p:nvPr/>
        </p:nvSpPr>
        <p:spPr>
          <a:xfrm>
            <a:off x="5994784" y="5416348"/>
            <a:ext cx="1116124" cy="469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92890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min()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69876" y="1144291"/>
            <a:ext cx="1000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legalacsonyabb értéket adja vissza egy iterálható (pl.: lista) elemből.</a:t>
            </a:r>
            <a:r>
              <a:rPr lang="hu-HU" sz="2800" dirty="0"/>
              <a:t> </a:t>
            </a:r>
            <a:r>
              <a:rPr lang="hu-HU" sz="2800" dirty="0" smtClean="0"/>
              <a:t>Ha az értékek karakterláncok (</a:t>
            </a:r>
            <a:r>
              <a:rPr lang="hu-HU" sz="2800" dirty="0" err="1" smtClean="0"/>
              <a:t>stringek</a:t>
            </a:r>
            <a:r>
              <a:rPr lang="hu-HU" sz="2800" dirty="0" smtClean="0"/>
              <a:t>) akkor az ábécé szerint válassza ki a legkisebb elemet.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7" y="2680812"/>
            <a:ext cx="4743635" cy="146826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2965227"/>
            <a:ext cx="792088" cy="895404"/>
          </a:xfrm>
          <a:prstGeom prst="rect">
            <a:avLst/>
          </a:prstGeom>
        </p:spPr>
      </p:pic>
      <p:sp>
        <p:nvSpPr>
          <p:cNvPr id="7" name="Jobbra nyíl 6"/>
          <p:cNvSpPr/>
          <p:nvPr/>
        </p:nvSpPr>
        <p:spPr>
          <a:xfrm>
            <a:off x="6454452" y="3240944"/>
            <a:ext cx="936104" cy="343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0" y="4970256"/>
            <a:ext cx="6759995" cy="111003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710" y="5117559"/>
            <a:ext cx="1113375" cy="815430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7520521" y="52829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601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max()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69876" y="1144291"/>
            <a:ext cx="1000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legMAGASABB</a:t>
            </a:r>
            <a:r>
              <a:rPr lang="hu-HU" sz="2800" dirty="0" smtClean="0"/>
              <a:t> értéket adja vissza egy iterálható (pl.: lista) elemből.</a:t>
            </a:r>
            <a:r>
              <a:rPr lang="hu-HU" sz="2800" dirty="0"/>
              <a:t> </a:t>
            </a:r>
            <a:r>
              <a:rPr lang="hu-HU" sz="2800" dirty="0" smtClean="0"/>
              <a:t>Ha az értékek karakterláncok (</a:t>
            </a:r>
            <a:r>
              <a:rPr lang="hu-HU" sz="2800" dirty="0" err="1" smtClean="0"/>
              <a:t>stringek</a:t>
            </a:r>
            <a:r>
              <a:rPr lang="hu-HU" sz="2800" dirty="0" smtClean="0"/>
              <a:t>) akkor az ábécé szerint válassza ki a legnagyobb elemet.</a:t>
            </a:r>
          </a:p>
        </p:txBody>
      </p:sp>
      <p:sp>
        <p:nvSpPr>
          <p:cNvPr id="7" name="Jobbra nyíl 6"/>
          <p:cNvSpPr/>
          <p:nvPr/>
        </p:nvSpPr>
        <p:spPr>
          <a:xfrm>
            <a:off x="6454452" y="3240944"/>
            <a:ext cx="936104" cy="343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10" name="Jobbra nyíl 9"/>
          <p:cNvSpPr/>
          <p:nvPr/>
        </p:nvSpPr>
        <p:spPr>
          <a:xfrm>
            <a:off x="7520521" y="52829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4940631"/>
            <a:ext cx="6742578" cy="10057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983" y="5138590"/>
            <a:ext cx="1194198" cy="8078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40" y="2769785"/>
            <a:ext cx="3888432" cy="128628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509" y="2995670"/>
            <a:ext cx="905540" cy="8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8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Lényegében </a:t>
            </a:r>
            <a:r>
              <a:rPr lang="hu-HU" dirty="0" err="1" smtClean="0"/>
              <a:t>boolen</a:t>
            </a:r>
            <a:r>
              <a:rPr lang="hu-HU" dirty="0" smtClean="0"/>
              <a:t> típust használunk az elágazásoknál is!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988840"/>
            <a:ext cx="9543940" cy="3384376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 flipH="1">
            <a:off x="3286100" y="2433576"/>
            <a:ext cx="3816424" cy="149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 flipH="1">
            <a:off x="5302324" y="2420888"/>
            <a:ext cx="1800200" cy="151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2422004" y="3933056"/>
            <a:ext cx="1152128" cy="504056"/>
          </a:xfrm>
          <a:prstGeom prst="rect">
            <a:avLst/>
          </a:prstGeom>
          <a:solidFill>
            <a:schemeClr val="tx1">
              <a:alpha val="8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 err="1" smtClean="0">
                <a:solidFill>
                  <a:srgbClr val="FF0000"/>
                </a:solidFill>
              </a:rPr>
              <a:t>True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4578682" y="3933056"/>
            <a:ext cx="1152128" cy="504056"/>
          </a:xfrm>
          <a:prstGeom prst="rect">
            <a:avLst/>
          </a:prstGeom>
          <a:solidFill>
            <a:schemeClr val="tx1">
              <a:alpha val="8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 err="1" smtClean="0">
                <a:solidFill>
                  <a:srgbClr val="FF0000"/>
                </a:solidFill>
              </a:rPr>
              <a:t>True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7099950" y="1890543"/>
            <a:ext cx="3879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Futtatáskor „átalakulnak”</a:t>
            </a:r>
          </a:p>
          <a:p>
            <a:r>
              <a:rPr lang="hu-HU" sz="2800" dirty="0" err="1" smtClean="0"/>
              <a:t>Boolean</a:t>
            </a:r>
            <a:r>
              <a:rPr lang="hu-HU" sz="2800" dirty="0" smtClean="0"/>
              <a:t> típusra!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824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Tipuskényszerítés (konvertálás)</a:t>
            </a:r>
            <a:endParaRPr lang="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837828" y="1340768"/>
            <a:ext cx="763284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szöveg (</a:t>
            </a:r>
            <a:r>
              <a:rPr lang="hu-HU" sz="2000" dirty="0" err="1" smtClean="0"/>
              <a:t>string</a:t>
            </a:r>
            <a:r>
              <a:rPr lang="hu-HU" sz="2000" dirty="0" smtClean="0"/>
              <a:t>) =&gt; egész számot (integer)</a:t>
            </a:r>
          </a:p>
          <a:p>
            <a:r>
              <a:rPr lang="hu-HU" sz="2000" dirty="0" smtClean="0"/>
              <a:t>szöveg (</a:t>
            </a:r>
            <a:r>
              <a:rPr lang="hu-HU" sz="2000" dirty="0" err="1" smtClean="0"/>
              <a:t>string</a:t>
            </a:r>
            <a:r>
              <a:rPr lang="hu-HU" sz="2000" dirty="0" smtClean="0"/>
              <a:t>) =&gt; lebegőpontos számot (</a:t>
            </a:r>
            <a:r>
              <a:rPr lang="hu-HU" sz="2000" dirty="0" err="1" smtClean="0"/>
              <a:t>float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CSAK HA SZÁM! BETŰT NEM!</a:t>
            </a:r>
          </a:p>
          <a:p>
            <a:endParaRPr lang="hu-HU" sz="2000" dirty="0"/>
          </a:p>
          <a:p>
            <a:r>
              <a:rPr lang="hu-HU" sz="2000" dirty="0" smtClean="0"/>
              <a:t>lebegőpontos szám (</a:t>
            </a:r>
            <a:r>
              <a:rPr lang="hu-HU" sz="2000" dirty="0" err="1" smtClean="0"/>
              <a:t>float</a:t>
            </a:r>
            <a:r>
              <a:rPr lang="hu-HU" sz="2000" dirty="0" smtClean="0"/>
              <a:t>) =&gt; szöveg (</a:t>
            </a:r>
            <a:r>
              <a:rPr lang="hu-HU" sz="2000" dirty="0" err="1" smtClean="0"/>
              <a:t>string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egész </a:t>
            </a:r>
            <a:r>
              <a:rPr lang="hu-HU" sz="2000" dirty="0"/>
              <a:t>szám </a:t>
            </a:r>
            <a:r>
              <a:rPr lang="hu-HU" sz="2000" dirty="0" smtClean="0"/>
              <a:t>(integer) </a:t>
            </a:r>
            <a:r>
              <a:rPr lang="hu-HU" sz="2000" dirty="0"/>
              <a:t>=&gt; szöveg (</a:t>
            </a:r>
            <a:r>
              <a:rPr lang="hu-HU" sz="2000" dirty="0" err="1"/>
              <a:t>string</a:t>
            </a:r>
            <a:r>
              <a:rPr lang="hu-HU" sz="2000" dirty="0"/>
              <a:t>)</a:t>
            </a:r>
          </a:p>
          <a:p>
            <a:endParaRPr lang="hu-HU" sz="2000" dirty="0" smtClean="0"/>
          </a:p>
          <a:p>
            <a:r>
              <a:rPr lang="hu-HU" sz="2000" dirty="0" smtClean="0"/>
              <a:t>szám (int) =&gt; </a:t>
            </a:r>
            <a:r>
              <a:rPr lang="hu-HU" sz="2000" dirty="0" err="1" smtClean="0"/>
              <a:t>boolean</a:t>
            </a:r>
            <a:r>
              <a:rPr lang="hu-HU" sz="2000" dirty="0" smtClean="0"/>
              <a:t> (pl. 1-&gt;</a:t>
            </a:r>
            <a:r>
              <a:rPr lang="hu-HU" sz="2000" dirty="0" err="1" smtClean="0"/>
              <a:t>True</a:t>
            </a:r>
            <a:r>
              <a:rPr lang="hu-HU" sz="2000" dirty="0" smtClean="0"/>
              <a:t>, 0-&gt;</a:t>
            </a:r>
            <a:r>
              <a:rPr lang="hu-HU" sz="2000" dirty="0" err="1" smtClean="0"/>
              <a:t>False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szöveg (</a:t>
            </a:r>
            <a:r>
              <a:rPr lang="hu-HU" sz="2000" dirty="0" err="1" smtClean="0"/>
              <a:t>string</a:t>
            </a:r>
            <a:r>
              <a:rPr lang="hu-HU" sz="2000" dirty="0" smtClean="0"/>
              <a:t>) =&gt; </a:t>
            </a:r>
            <a:r>
              <a:rPr lang="hu-HU" sz="2000" dirty="0" err="1" smtClean="0"/>
              <a:t>boolen</a:t>
            </a:r>
            <a:r>
              <a:rPr lang="hu-HU" sz="2000" dirty="0" smtClean="0"/>
              <a:t> (pl. ””-&gt; </a:t>
            </a:r>
            <a:r>
              <a:rPr lang="hu-HU" sz="2000" dirty="0" err="1" smtClean="0"/>
              <a:t>False</a:t>
            </a:r>
            <a:r>
              <a:rPr lang="hu-HU" sz="2000" dirty="0" smtClean="0"/>
              <a:t>, ”a” -&gt; </a:t>
            </a:r>
            <a:r>
              <a:rPr lang="hu-HU" sz="2000" dirty="0" err="1" smtClean="0"/>
              <a:t>True</a:t>
            </a:r>
            <a:endParaRPr lang="hu-HU" sz="20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52" y="1144290"/>
            <a:ext cx="5563833" cy="401290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28" y="4486614"/>
            <a:ext cx="3072159" cy="20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Listák</a:t>
            </a:r>
            <a:endParaRPr lang="hu" dirty="0"/>
          </a:p>
        </p:txBody>
      </p:sp>
      <p:sp>
        <p:nvSpPr>
          <p:cNvPr id="4" name="Téglalap 3"/>
          <p:cNvSpPr/>
          <p:nvPr/>
        </p:nvSpPr>
        <p:spPr>
          <a:xfrm>
            <a:off x="1117317" y="1412776"/>
            <a:ext cx="10521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A lista egy olyan változó amelyben több értéket tárolhatunk egyszerre!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276872"/>
            <a:ext cx="8376931" cy="792088"/>
          </a:xfrm>
          <a:prstGeom prst="rect">
            <a:avLst/>
          </a:prstGeom>
        </p:spPr>
      </p:pic>
      <p:cxnSp>
        <p:nvCxnSpPr>
          <p:cNvPr id="10" name="Egyenes összekötő 9"/>
          <p:cNvCxnSpPr/>
          <p:nvPr/>
        </p:nvCxnSpPr>
        <p:spPr>
          <a:xfrm>
            <a:off x="4294212" y="2852936"/>
            <a:ext cx="1944216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6814492" y="2852936"/>
            <a:ext cx="2592288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4870276" y="3816042"/>
            <a:ext cx="5057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Szögletes zárójelek közé kell tenni</a:t>
            </a:r>
          </a:p>
          <a:p>
            <a:r>
              <a:rPr lang="hu-HU" sz="2800" dirty="0" smtClean="0"/>
              <a:t>az értékeket!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728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Indexelés</a:t>
            </a:r>
            <a:endParaRPr lang="hu" dirty="0"/>
          </a:p>
        </p:txBody>
      </p:sp>
      <p:sp>
        <p:nvSpPr>
          <p:cNvPr id="4" name="Téglalap 3"/>
          <p:cNvSpPr/>
          <p:nvPr/>
        </p:nvSpPr>
        <p:spPr>
          <a:xfrm>
            <a:off x="1096509" y="1217847"/>
            <a:ext cx="10521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Ha listából egyetlen elemet szeretnék kiíratni, akkor az indexére való hivatkozással tudjuk megtenni!</a:t>
            </a:r>
          </a:p>
          <a:p>
            <a:r>
              <a:rPr lang="hu-HU" dirty="0" smtClean="0"/>
              <a:t>Az indexelés mindig 0-ról indul!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29" y="3356992"/>
            <a:ext cx="8376931" cy="79208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379282" y="2713943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/>
              <a:t>2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926060" y="2797771"/>
            <a:ext cx="14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indexek: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888752" y="2708920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/>
              <a:t>0</a:t>
            </a:r>
            <a:endParaRPr lang="hu-HU" sz="2800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6526460" y="2713943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/>
              <a:t>1</a:t>
            </a:r>
            <a:endParaRPr lang="hu-HU" sz="28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2333801" y="4475712"/>
            <a:ext cx="650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változó ’</a:t>
            </a:r>
            <a:r>
              <a:rPr lang="hu-HU" sz="2800" dirty="0" err="1" smtClean="0"/>
              <a:t>banán</a:t>
            </a:r>
            <a:r>
              <a:rPr lang="hu-HU" sz="2800" dirty="0" smtClean="0"/>
              <a:t>’ értéket kiíratni így tudjuk:</a:t>
            </a:r>
            <a:endParaRPr lang="hu-HU" sz="2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5325564"/>
            <a:ext cx="4749516" cy="972520"/>
          </a:xfrm>
          <a:prstGeom prst="rect">
            <a:avLst/>
          </a:prstGeom>
        </p:spPr>
      </p:pic>
      <p:sp>
        <p:nvSpPr>
          <p:cNvPr id="15" name="Ellipszis 14"/>
          <p:cNvSpPr/>
          <p:nvPr/>
        </p:nvSpPr>
        <p:spPr>
          <a:xfrm>
            <a:off x="6453542" y="2708920"/>
            <a:ext cx="576064" cy="648072"/>
          </a:xfrm>
          <a:prstGeom prst="ellipse">
            <a:avLst/>
          </a:prstGeom>
          <a:solidFill>
            <a:srgbClr val="FF0000">
              <a:alpha val="1686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16" name="Ellipszis 15"/>
          <p:cNvSpPr/>
          <p:nvPr/>
        </p:nvSpPr>
        <p:spPr>
          <a:xfrm>
            <a:off x="6813127" y="5589240"/>
            <a:ext cx="432958" cy="389484"/>
          </a:xfrm>
          <a:prstGeom prst="ellipse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8479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Érték azonosság</a:t>
            </a:r>
            <a:endParaRPr lang="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780928"/>
            <a:ext cx="9613068" cy="64807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236144" y="1485556"/>
            <a:ext cx="9384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Mivel az értékek indexelve vannak ezért előfordulhat a listában </a:t>
            </a:r>
          </a:p>
          <a:p>
            <a:r>
              <a:rPr lang="hu-HU" sz="2800" dirty="0" smtClean="0"/>
              <a:t>ugyanaz az érték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883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A lista elemek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413892" y="1412776"/>
            <a:ext cx="7999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lista elemeiben különböző változó típusok lehetnek: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348880"/>
            <a:ext cx="830726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Érték módosítása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636912"/>
            <a:ext cx="7866874" cy="136815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99287" y="1432489"/>
            <a:ext cx="6562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Bármikor módosíthatjuk, bármelyik értéket!</a:t>
            </a:r>
            <a:br>
              <a:rPr lang="hu-HU" sz="2800" dirty="0" smtClean="0"/>
            </a:br>
            <a:r>
              <a:rPr lang="hu-HU" sz="2800" dirty="0" smtClean="0"/>
              <a:t>Módosítani szintén az index alapján tudunk!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04262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A len függyvény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40" y="2060848"/>
            <a:ext cx="6552728" cy="184337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15176" y="1295373"/>
            <a:ext cx="991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len függvény segítségével megtudhatjuk a lista elemeinek számát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76" y="4725144"/>
            <a:ext cx="686476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925</TotalTime>
  <Words>379</Words>
  <Application>Microsoft Office PowerPoint</Application>
  <PresentationFormat>Egyéni</PresentationFormat>
  <Paragraphs>60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Technológia (16x9)</vt:lpstr>
      <vt:lpstr>Boolean változó típus</vt:lpstr>
      <vt:lpstr>Lényegében boolen típust használunk az elágazásoknál is!</vt:lpstr>
      <vt:lpstr>Tipuskényszerítés (konvertálás)</vt:lpstr>
      <vt:lpstr>Listák</vt:lpstr>
      <vt:lpstr>Indexelés</vt:lpstr>
      <vt:lpstr>Érték azonosság</vt:lpstr>
      <vt:lpstr>A lista elemek</vt:lpstr>
      <vt:lpstr>Érték módosítása</vt:lpstr>
      <vt:lpstr>A len függyvény</vt:lpstr>
      <vt:lpstr>Lista elem hozzáadása</vt:lpstr>
      <vt:lpstr>Lista elem hozzáadása felhasználótól</vt:lpstr>
      <vt:lpstr>Lista elem beszúrása</vt:lpstr>
      <vt:lpstr>Lista elem törlése I.</vt:lpstr>
      <vt:lpstr>Lista elem törlése II.</vt:lpstr>
      <vt:lpstr>Lista és a ciklus</vt:lpstr>
      <vt:lpstr>Lista üres-e?</vt:lpstr>
      <vt:lpstr>Megtalálható-e az elem egy listában?</vt:lpstr>
      <vt:lpstr>min()</vt:lpstr>
      <vt:lpstr>max()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233</cp:revision>
  <dcterms:created xsi:type="dcterms:W3CDTF">2021-09-02T16:12:37Z</dcterms:created>
  <dcterms:modified xsi:type="dcterms:W3CDTF">2023-10-15T19:38:13Z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