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01" r:id="rId5"/>
    <p:sldId id="302" r:id="rId6"/>
    <p:sldId id="300" r:id="rId7"/>
    <p:sldId id="312" r:id="rId8"/>
    <p:sldId id="311" r:id="rId9"/>
    <p:sldId id="303" r:id="rId10"/>
    <p:sldId id="304" r:id="rId11"/>
    <p:sldId id="305" r:id="rId12"/>
    <p:sldId id="306" r:id="rId13"/>
    <p:sldId id="307" r:id="rId14"/>
    <p:sldId id="309" r:id="rId15"/>
    <p:sldId id="308" r:id="rId16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92D050"/>
    <a:srgbClr val="FFFF00"/>
    <a:srgbClr val="009999"/>
    <a:srgbClr val="65741A"/>
    <a:srgbClr val="F8F8F8"/>
    <a:srgbClr val="FFFFFF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Egy modul importálása</a:t>
            </a:r>
            <a:endParaRPr lang="hu" dirty="0"/>
          </a:p>
        </p:txBody>
      </p:sp>
      <p:sp>
        <p:nvSpPr>
          <p:cNvPr id="3" name="Téglalap 2"/>
          <p:cNvSpPr/>
          <p:nvPr/>
        </p:nvSpPr>
        <p:spPr>
          <a:xfrm>
            <a:off x="1269876" y="1628800"/>
            <a:ext cx="10153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 </a:t>
            </a:r>
            <a:r>
              <a:rPr lang="hu-HU" dirty="0"/>
              <a:t>modul olyan fájl, amely funkciókat és értékeket tartalmaz, </a:t>
            </a:r>
            <a:r>
              <a:rPr lang="hu-HU" dirty="0" smtClean="0"/>
              <a:t>amelyekre hivatkozni lehet </a:t>
            </a:r>
            <a:r>
              <a:rPr lang="hu-HU" dirty="0"/>
              <a:t>a </a:t>
            </a:r>
            <a:r>
              <a:rPr lang="hu-HU" dirty="0" smtClean="0"/>
              <a:t>programból.</a:t>
            </a:r>
          </a:p>
          <a:p>
            <a:endParaRPr lang="hu-HU" dirty="0"/>
          </a:p>
          <a:p>
            <a:r>
              <a:rPr lang="hu-HU" dirty="0" smtClean="0"/>
              <a:t>Az </a:t>
            </a:r>
            <a:r>
              <a:rPr lang="hu-HU" dirty="0"/>
              <a:t>import utasítás szintaxisa: import modulnév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3356992"/>
            <a:ext cx="4072126" cy="122413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413892" y="5013176"/>
            <a:ext cx="6552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Bármelyik .</a:t>
            </a:r>
            <a:r>
              <a:rPr lang="hu-HU" sz="2800" dirty="0" err="1" smtClean="0"/>
              <a:t>py</a:t>
            </a:r>
            <a:r>
              <a:rPr lang="hu-HU" sz="2800" dirty="0" smtClean="0"/>
              <a:t> kiterjesztésű fájl lehet modul!</a:t>
            </a:r>
            <a:br>
              <a:rPr lang="hu-HU" sz="2800" dirty="0" smtClean="0"/>
            </a:br>
            <a:r>
              <a:rPr lang="hu-HU" sz="2800" dirty="0" smtClean="0"/>
              <a:t>Saját modulokat is lehet írni (később)!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42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08112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Véletlen elem kiválasztása egy listából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484784"/>
            <a:ext cx="905860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692696"/>
            <a:ext cx="9577064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Meghatározott számú véletlen elem kiválasztása a listából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204864"/>
            <a:ext cx="990643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585176" cy="1368152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Lista elemeinek újrarendezése/összekeverése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69876" y="4653136"/>
            <a:ext cx="493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Figyelem! Önmagát rendezi újra!</a:t>
            </a:r>
            <a:endParaRPr lang="hu-HU" sz="2800" dirty="0">
              <a:solidFill>
                <a:srgbClr val="FF00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132856"/>
            <a:ext cx="949978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Beépített modulok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5860" y="1628800"/>
            <a:ext cx="974670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Vannak a </a:t>
            </a:r>
            <a:r>
              <a:rPr lang="hu-HU" sz="2800" dirty="0" err="1" smtClean="0"/>
              <a:t>pythonban</a:t>
            </a:r>
            <a:r>
              <a:rPr lang="hu-HU" sz="2800" dirty="0" smtClean="0"/>
              <a:t> saját beépített modulok ilyen pl.:</a:t>
            </a:r>
          </a:p>
          <a:p>
            <a:endParaRPr lang="hu-HU" sz="2800" dirty="0" smtClean="0"/>
          </a:p>
          <a:p>
            <a:r>
              <a:rPr lang="hu-HU" sz="2800" dirty="0" smtClean="0"/>
              <a:t>random -&gt; véletlen műveletekre alkalmas (véletlen szám stb.)</a:t>
            </a:r>
          </a:p>
          <a:p>
            <a:r>
              <a:rPr lang="hu-HU" sz="2800" dirty="0" err="1" smtClean="0"/>
              <a:t>math</a:t>
            </a:r>
            <a:r>
              <a:rPr lang="hu-HU" sz="2800" dirty="0" smtClean="0"/>
              <a:t> -&gt; matematikai műveletek (hatványozás, gyökvonás stb</a:t>
            </a:r>
            <a:r>
              <a:rPr lang="hu-HU" sz="2800" dirty="0" smtClean="0"/>
              <a:t>.)</a:t>
            </a:r>
          </a:p>
          <a:p>
            <a:endParaRPr lang="hu-HU" sz="2800" dirty="0"/>
          </a:p>
          <a:p>
            <a:r>
              <a:rPr lang="hu-HU" sz="2800" dirty="0" smtClean="0"/>
              <a:t>Ha egy könyvtárból használunk fel valamit, akkor a könyvtár nevét</a:t>
            </a:r>
          </a:p>
          <a:p>
            <a:r>
              <a:rPr lang="hu-HU" sz="2800" dirty="0" smtClean="0"/>
              <a:t>elé kell írni!</a:t>
            </a:r>
            <a:br>
              <a:rPr lang="hu-HU" sz="2800" dirty="0" smtClean="0"/>
            </a:b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Pl.: </a:t>
            </a:r>
            <a:r>
              <a:rPr lang="hu-HU" sz="2800" dirty="0" err="1" smtClean="0"/>
              <a:t>math.sin</a:t>
            </a:r>
            <a:r>
              <a:rPr lang="hu-HU" sz="2800" dirty="0" smtClean="0"/>
              <a:t>(), </a:t>
            </a:r>
            <a:r>
              <a:rPr lang="hu-HU" sz="2800" dirty="0" err="1" smtClean="0"/>
              <a:t>random.randint</a:t>
            </a:r>
            <a:r>
              <a:rPr lang="hu-HU" sz="2800" dirty="0" smtClean="0"/>
              <a:t>() </a:t>
            </a:r>
            <a:r>
              <a:rPr lang="hu-HU" sz="2800" dirty="0" err="1" smtClean="0"/>
              <a:t>stb</a:t>
            </a:r>
            <a:r>
              <a:rPr lang="hu-HU" sz="2800" dirty="0" smtClean="0"/>
              <a:t>….</a:t>
            </a:r>
            <a:endParaRPr lang="hu-HU" sz="2800" dirty="0" smtClean="0"/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523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A </a:t>
            </a:r>
            <a:r>
              <a:rPr lang="hu" dirty="0" smtClean="0"/>
              <a:t>math modul</a:t>
            </a:r>
            <a:endParaRPr lang="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25860" y="1340768"/>
            <a:ext cx="104524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math</a:t>
            </a:r>
            <a:r>
              <a:rPr lang="hu-HU" sz="2800" dirty="0" smtClean="0"/>
              <a:t> modul segítségével különféle matematikai műveleteket tudunk</a:t>
            </a:r>
          </a:p>
          <a:p>
            <a:r>
              <a:rPr lang="hu-HU" sz="2800" dirty="0"/>
              <a:t>e</a:t>
            </a:r>
            <a:r>
              <a:rPr lang="hu-HU" sz="2800" dirty="0" smtClean="0"/>
              <a:t>lvégezni.</a:t>
            </a:r>
            <a:endParaRPr lang="hu-HU" sz="2800" dirty="0" smtClean="0"/>
          </a:p>
          <a:p>
            <a:r>
              <a:rPr lang="hu-HU" sz="2800" dirty="0" smtClean="0"/>
              <a:t>pl</a:t>
            </a:r>
            <a:r>
              <a:rPr lang="hu-HU" sz="2800" dirty="0" smtClean="0"/>
              <a:t>.: gyökvonás, hatványozás, sinus </a:t>
            </a:r>
            <a:r>
              <a:rPr lang="hu-HU" sz="2800" dirty="0" err="1" smtClean="0"/>
              <a:t>stb</a:t>
            </a:r>
            <a:r>
              <a:rPr lang="hu-HU" sz="2800" dirty="0" smtClean="0"/>
              <a:t>….</a:t>
            </a:r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A használatához mindenképpen importálni kell a </a:t>
            </a:r>
            <a:r>
              <a:rPr lang="hu-HU" sz="2800" dirty="0" err="1" smtClean="0"/>
              <a:t>math</a:t>
            </a:r>
            <a:r>
              <a:rPr lang="hu-HU" sz="2800" dirty="0" smtClean="0"/>
              <a:t> modult</a:t>
            </a:r>
            <a:r>
              <a:rPr lang="hu-HU" sz="2800" dirty="0" smtClean="0"/>
              <a:t>:</a:t>
            </a:r>
            <a:endParaRPr lang="hu-HU" sz="2800" dirty="0"/>
          </a:p>
          <a:p>
            <a:endParaRPr lang="hu-HU" sz="28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4012325"/>
            <a:ext cx="3098947" cy="10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hu-HU" dirty="0" smtClean="0"/>
              <a:t>Fontosabb </a:t>
            </a:r>
            <a:r>
              <a:rPr lang="hu-HU" dirty="0" err="1" smtClean="0"/>
              <a:t>math</a:t>
            </a:r>
            <a:r>
              <a:rPr lang="hu-HU" dirty="0" smtClean="0"/>
              <a:t> függvények: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18883" y="1124744"/>
            <a:ext cx="7035769" cy="4680520"/>
          </a:xfrm>
        </p:spPr>
        <p:txBody>
          <a:bodyPr>
            <a:normAutofit lnSpcReduction="10000"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math.ceil</a:t>
            </a:r>
            <a:r>
              <a:rPr lang="hu-HU" dirty="0" smtClean="0">
                <a:solidFill>
                  <a:srgbClr val="FFC000"/>
                </a:solidFill>
              </a:rPr>
              <a:t>() </a:t>
            </a:r>
            <a:r>
              <a:rPr lang="hu-HU" dirty="0" smtClean="0"/>
              <a:t>-&gt; számokat FELFELÉ kerekíti</a:t>
            </a:r>
          </a:p>
          <a:p>
            <a:pPr lvl="1"/>
            <a:r>
              <a:rPr lang="hu-HU" dirty="0" err="1" smtClean="0"/>
              <a:t>math.ceil</a:t>
            </a:r>
            <a:r>
              <a:rPr lang="hu-HU" dirty="0" smtClean="0"/>
              <a:t>(1.4) -&gt; 2</a:t>
            </a:r>
          </a:p>
          <a:p>
            <a:r>
              <a:rPr lang="hu-HU" dirty="0" err="1" smtClean="0">
                <a:solidFill>
                  <a:srgbClr val="FFC000"/>
                </a:solidFill>
              </a:rPr>
              <a:t>math.floor</a:t>
            </a:r>
            <a:r>
              <a:rPr lang="hu-HU" dirty="0" smtClean="0">
                <a:solidFill>
                  <a:srgbClr val="FFC000"/>
                </a:solidFill>
              </a:rPr>
              <a:t>() </a:t>
            </a:r>
            <a:r>
              <a:rPr lang="hu-HU" dirty="0" smtClean="0"/>
              <a:t>-&gt; számokat LEFELÉ kerekíti</a:t>
            </a:r>
          </a:p>
          <a:p>
            <a:pPr lvl="1"/>
            <a:r>
              <a:rPr lang="hu-HU" dirty="0" err="1" smtClean="0"/>
              <a:t>mah.floor</a:t>
            </a:r>
            <a:r>
              <a:rPr lang="hu-HU" dirty="0" smtClean="0"/>
              <a:t>(1.4) -&gt; 1</a:t>
            </a:r>
          </a:p>
          <a:p>
            <a:r>
              <a:rPr lang="hu-HU" dirty="0" err="1" smtClean="0">
                <a:solidFill>
                  <a:srgbClr val="FFC000"/>
                </a:solidFill>
              </a:rPr>
              <a:t>math.pow</a:t>
            </a:r>
            <a:r>
              <a:rPr lang="hu-HU" dirty="0" smtClean="0">
                <a:solidFill>
                  <a:srgbClr val="FFC000"/>
                </a:solidFill>
              </a:rPr>
              <a:t>() </a:t>
            </a:r>
            <a:r>
              <a:rPr lang="hu-HU" dirty="0" smtClean="0"/>
              <a:t>-&gt; hatványozás</a:t>
            </a:r>
          </a:p>
          <a:p>
            <a:pPr lvl="1"/>
            <a:r>
              <a:rPr lang="hu-HU" dirty="0" err="1" smtClean="0"/>
              <a:t>math.pow</a:t>
            </a:r>
            <a:r>
              <a:rPr lang="hu-HU" dirty="0" smtClean="0"/>
              <a:t>(2,3) -&gt; kettőt a </a:t>
            </a:r>
            <a:r>
              <a:rPr lang="hu-HU" dirty="0" err="1" smtClean="0"/>
              <a:t>harmadikre</a:t>
            </a:r>
            <a:r>
              <a:rPr lang="hu-HU" dirty="0" smtClean="0"/>
              <a:t> emel -&gt; 8</a:t>
            </a:r>
          </a:p>
          <a:p>
            <a:r>
              <a:rPr lang="hu-HU" dirty="0" err="1" smtClean="0">
                <a:solidFill>
                  <a:srgbClr val="FFC000"/>
                </a:solidFill>
              </a:rPr>
              <a:t>math.sqrt</a:t>
            </a:r>
            <a:r>
              <a:rPr lang="hu-HU" dirty="0" smtClean="0">
                <a:solidFill>
                  <a:srgbClr val="FFC000"/>
                </a:solidFill>
              </a:rPr>
              <a:t>() </a:t>
            </a:r>
            <a:r>
              <a:rPr lang="hu-HU" dirty="0" smtClean="0"/>
              <a:t>-&gt; négyzetgyök (</a:t>
            </a:r>
            <a:r>
              <a:rPr lang="hu-HU" dirty="0" err="1" smtClean="0"/>
              <a:t>float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math.sqrt</a:t>
            </a:r>
            <a:r>
              <a:rPr lang="hu-HU" dirty="0" smtClean="0"/>
              <a:t>(9) -&gt; 3.0</a:t>
            </a:r>
          </a:p>
          <a:p>
            <a:r>
              <a:rPr lang="hu-HU" dirty="0" err="1" smtClean="0">
                <a:solidFill>
                  <a:srgbClr val="FFC000"/>
                </a:solidFill>
              </a:rPr>
              <a:t>math.</a:t>
            </a:r>
            <a:r>
              <a:rPr lang="hu-HU" dirty="0" err="1" smtClean="0">
                <a:solidFill>
                  <a:srgbClr val="FF0000"/>
                </a:solidFill>
              </a:rPr>
              <a:t>i</a:t>
            </a:r>
            <a:r>
              <a:rPr lang="hu-HU" dirty="0" err="1" smtClean="0">
                <a:solidFill>
                  <a:srgbClr val="FFC000"/>
                </a:solidFill>
              </a:rPr>
              <a:t>sqrt</a:t>
            </a:r>
            <a:r>
              <a:rPr lang="hu-HU" dirty="0" smtClean="0">
                <a:solidFill>
                  <a:srgbClr val="FFC000"/>
                </a:solidFill>
              </a:rPr>
              <a:t>() </a:t>
            </a:r>
            <a:r>
              <a:rPr lang="hu-HU" dirty="0" smtClean="0"/>
              <a:t>-&gt; négyzetgyök (int)</a:t>
            </a:r>
          </a:p>
          <a:p>
            <a:pPr lvl="1"/>
            <a:r>
              <a:rPr lang="hu-HU" dirty="0" err="1" smtClean="0"/>
              <a:t>math.isqrt</a:t>
            </a:r>
            <a:r>
              <a:rPr lang="hu-HU" dirty="0" smtClean="0"/>
              <a:t>(9) -&gt; 3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8883" y="5805264"/>
            <a:ext cx="8346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Teljes lista:</a:t>
            </a:r>
            <a:br>
              <a:rPr lang="hu-HU" sz="2800" dirty="0"/>
            </a:br>
            <a:r>
              <a:rPr lang="hu-HU" sz="2800" dirty="0">
                <a:solidFill>
                  <a:srgbClr val="FFFF00"/>
                </a:solidFill>
              </a:rPr>
              <a:t>https://www.w3schools.com/python/module_math.asp</a:t>
            </a:r>
            <a:endParaRPr lang="hu-HU" sz="2800" dirty="0">
              <a:solidFill>
                <a:srgbClr val="FFFF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254652" y="1916832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* nem matek függvény de kerekít:</a:t>
            </a:r>
          </a:p>
          <a:p>
            <a:r>
              <a:rPr lang="hu-HU" sz="2000" dirty="0" err="1" smtClean="0"/>
              <a:t>round</a:t>
            </a:r>
            <a:r>
              <a:rPr lang="hu-HU" sz="2000" dirty="0" smtClean="0"/>
              <a:t>(4.4) -&gt; 4  | </a:t>
            </a:r>
            <a:r>
              <a:rPr lang="hu-HU" sz="2000" dirty="0" err="1" smtClean="0"/>
              <a:t>round</a:t>
            </a:r>
            <a:r>
              <a:rPr lang="hu-HU" sz="2000" dirty="0" smtClean="0"/>
              <a:t>(4.51) -&gt; 5 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0802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A random modul</a:t>
            </a:r>
            <a:endParaRPr lang="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25860" y="1340768"/>
            <a:ext cx="97116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random modul segítségével véletlen műveleteket lehet végezni,</a:t>
            </a:r>
          </a:p>
          <a:p>
            <a:r>
              <a:rPr lang="hu-HU" sz="2800" dirty="0" smtClean="0"/>
              <a:t>pl.: véletlen szám előállítás, lista véletlenszerű rendezése </a:t>
            </a:r>
            <a:r>
              <a:rPr lang="hu-HU" sz="2800" dirty="0" err="1" smtClean="0"/>
              <a:t>stb</a:t>
            </a:r>
            <a:r>
              <a:rPr lang="hu-HU" sz="2800" dirty="0" smtClean="0"/>
              <a:t>…</a:t>
            </a:r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A használatához mindenképpen importálni kell a random modult:</a:t>
            </a:r>
            <a:endParaRPr lang="hu-HU" sz="2800" dirty="0"/>
          </a:p>
          <a:p>
            <a:endParaRPr lang="hu-HU" sz="2800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3693709"/>
            <a:ext cx="3384376" cy="11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Véletlen szám generálás (egész)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2" y="2276872"/>
            <a:ext cx="8271476" cy="187220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312972" y="1628800"/>
            <a:ext cx="1011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Egész szám véletlen generálása a random </a:t>
            </a:r>
            <a:r>
              <a:rPr lang="hu-HU" sz="2800" dirty="0" err="1" smtClean="0"/>
              <a:t>randint</a:t>
            </a:r>
            <a:r>
              <a:rPr lang="hu-HU" sz="2800" dirty="0" smtClean="0"/>
              <a:t> függvényével lehet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869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9577064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Véletlen szám generálás (egész) II.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05649" y="1237242"/>
            <a:ext cx="10948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Egész szám véletlen generálása a random </a:t>
            </a:r>
            <a:r>
              <a:rPr lang="hu-HU" sz="2800" dirty="0" err="1" smtClean="0"/>
              <a:t>randrange</a:t>
            </a:r>
            <a:r>
              <a:rPr lang="hu-HU" sz="2800" dirty="0" smtClean="0"/>
              <a:t> függvényével is lehet,</a:t>
            </a:r>
          </a:p>
          <a:p>
            <a:r>
              <a:rPr lang="hu-HU" sz="2800" dirty="0" smtClean="0"/>
              <a:t>különbség, hogy a második paraméter -1 </a:t>
            </a:r>
            <a:r>
              <a:rPr lang="hu-HU" sz="2800" dirty="0" err="1" smtClean="0"/>
              <a:t>-ig</a:t>
            </a:r>
            <a:r>
              <a:rPr lang="hu-HU" sz="2800" dirty="0" smtClean="0"/>
              <a:t> generál.</a:t>
            </a:r>
            <a:endParaRPr lang="hu-HU" sz="2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564904"/>
            <a:ext cx="939533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9577064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Véletlen szám generálás (float)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25860" y="1484784"/>
            <a:ext cx="840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Lebegőpontos véletlen szám generálása 0.0 és 1.0 között</a:t>
            </a:r>
            <a:endParaRPr lang="hu-HU" sz="2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497"/>
            <a:ext cx="7344816" cy="24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9577064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Véletlen szám generálás (float) II.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25860" y="1484784"/>
            <a:ext cx="8361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Lebegőpontos véletlen szám generálása két szám között.</a:t>
            </a:r>
            <a:br>
              <a:rPr lang="hu-HU" sz="2800" dirty="0" smtClean="0"/>
            </a:br>
            <a:r>
              <a:rPr lang="hu-HU" sz="2800" dirty="0" smtClean="0"/>
              <a:t>Mindkét szám beletartozik.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852936"/>
            <a:ext cx="7200800" cy="19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982</TotalTime>
  <Words>320</Words>
  <Application>Microsoft Office PowerPoint</Application>
  <PresentationFormat>Egyéni</PresentationFormat>
  <Paragraphs>52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Technológia (16x9)</vt:lpstr>
      <vt:lpstr>Egy modul importálása</vt:lpstr>
      <vt:lpstr>Beépített modulok</vt:lpstr>
      <vt:lpstr>A math modul</vt:lpstr>
      <vt:lpstr>Fontosabb math függvények:</vt:lpstr>
      <vt:lpstr>A random modul</vt:lpstr>
      <vt:lpstr>Véletlen szám generálás (egész)</vt:lpstr>
      <vt:lpstr>Véletlen szám generálás (egész) II.</vt:lpstr>
      <vt:lpstr>Véletlen szám generálás (float)</vt:lpstr>
      <vt:lpstr>Véletlen szám generálás (float) II.</vt:lpstr>
      <vt:lpstr>Véletlen elem kiválasztása egy listából</vt:lpstr>
      <vt:lpstr>Meghatározott számú véletlen elem kiválasztása a listából</vt:lpstr>
      <vt:lpstr>Lista elemeinek újrarendezése/összekeverése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268</cp:revision>
  <dcterms:created xsi:type="dcterms:W3CDTF">2021-09-02T16:12:37Z</dcterms:created>
  <dcterms:modified xsi:type="dcterms:W3CDTF">2023-11-05T09:30:25Z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