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305" r:id="rId5"/>
    <p:sldId id="301" r:id="rId6"/>
    <p:sldId id="302" r:id="rId7"/>
    <p:sldId id="316" r:id="rId8"/>
    <p:sldId id="303" r:id="rId9"/>
    <p:sldId id="304" r:id="rId10"/>
    <p:sldId id="313" r:id="rId11"/>
    <p:sldId id="306" r:id="rId12"/>
    <p:sldId id="307" r:id="rId13"/>
    <p:sldId id="308" r:id="rId14"/>
    <p:sldId id="320" r:id="rId15"/>
    <p:sldId id="310" r:id="rId16"/>
    <p:sldId id="321" r:id="rId17"/>
    <p:sldId id="318" r:id="rId18"/>
    <p:sldId id="312" r:id="rId19"/>
    <p:sldId id="309" r:id="rId20"/>
    <p:sldId id="311" r:id="rId21"/>
    <p:sldId id="314" r:id="rId22"/>
    <p:sldId id="317" r:id="rId23"/>
    <p:sldId id="315" r:id="rId24"/>
  </p:sldIdLst>
  <p:sldSz cx="12188825" cy="6858000"/>
  <p:notesSz cx="6858000" cy="9144000"/>
  <p:defaultTextStyle>
    <a:defPPr rtl="0">
      <a:defRPr lang="h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zsef" initials="J" lastIdx="2" clrIdx="0">
    <p:extLst>
      <p:ext uri="{19B8F6BF-5375-455C-9EA6-DF929625EA0E}">
        <p15:presenceInfo xmlns:p15="http://schemas.microsoft.com/office/powerpoint/2012/main" userId="Jozse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000"/>
    <a:srgbClr val="92D050"/>
    <a:srgbClr val="FFFF00"/>
    <a:srgbClr val="009999"/>
    <a:srgbClr val="65741A"/>
    <a:srgbClr val="F8F8F8"/>
    <a:srgbClr val="FFFFFF"/>
    <a:srgbClr val="40404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>
      <p:cViewPr varScale="1">
        <p:scale>
          <a:sx n="74" d="100"/>
          <a:sy n="74" d="100"/>
        </p:scale>
        <p:origin x="588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Mintaszöveg szerkesztése</a:t>
            </a:r>
          </a:p>
          <a:p>
            <a:pPr lvl="1" rtl="0"/>
            <a:r>
              <a:t>Második szint</a:t>
            </a:r>
          </a:p>
          <a:p>
            <a:pPr lvl="2" rtl="0"/>
            <a:r>
              <a:t>Harmadik szint</a:t>
            </a:r>
          </a:p>
          <a:p>
            <a:pPr lvl="3" rtl="0"/>
            <a:r>
              <a:t>Negyedik szint</a:t>
            </a:r>
          </a:p>
          <a:p>
            <a:pPr lvl="4" rtl="0"/>
            <a:r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átlók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Egyenes összekötő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gyenes összekötő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gyenes összekötő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alsó sorok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Szabadkézi sokszög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Szabadkézi sokszög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Szabadkézi sokszög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22" name="Dátum hely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23" name="Élőláb hely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Dia számának hely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átlók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Egyenes összekötő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Egyenes összekötő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Egyenes összekötő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3" name="Kép helyőrzője 2" descr="Üres helyőrző kép hozzáadásához. Kattintson a helyőrzőre, és jelölje ki a hozzáadni kívánt képet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hu-HU" smtClean="0"/>
              <a:t>Kép beszúrásához kattintson az ikonra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l oldali sorok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Szabadkézi sokszög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Szabadkézi sokszög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Szabadkézi sokszög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hu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Sztring-metódusok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136598" y="1988840"/>
            <a:ext cx="98702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A </a:t>
            </a:r>
            <a:r>
              <a:rPr lang="hu-HU" sz="2800" dirty="0" err="1" smtClean="0"/>
              <a:t>sztring</a:t>
            </a:r>
            <a:r>
              <a:rPr lang="hu-HU" sz="2800" dirty="0" smtClean="0"/>
              <a:t> metódusok segítségével </a:t>
            </a:r>
            <a:r>
              <a:rPr lang="hu-HU" sz="2800" dirty="0" err="1" smtClean="0"/>
              <a:t>sztring</a:t>
            </a:r>
            <a:r>
              <a:rPr lang="hu-HU" sz="2800" dirty="0" smtClean="0"/>
              <a:t> változókon tudunk</a:t>
            </a:r>
          </a:p>
          <a:p>
            <a:r>
              <a:rPr lang="hu-HU" sz="2800" dirty="0" smtClean="0"/>
              <a:t>különféle műveleteket végrehajtani. Pl.: kisbetűkből nagybetű </a:t>
            </a:r>
            <a:r>
              <a:rPr lang="hu-HU" sz="2800" dirty="0" err="1" smtClean="0"/>
              <a:t>stb</a:t>
            </a:r>
            <a:r>
              <a:rPr lang="hu-HU" sz="28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6944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islower()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44" y="2491352"/>
            <a:ext cx="6166417" cy="1280378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197868" y="1340768"/>
            <a:ext cx="9865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/>
              <a:t>True</a:t>
            </a:r>
            <a:r>
              <a:rPr lang="hu-HU" sz="2800" dirty="0" smtClean="0"/>
              <a:t> értékkel tér vissza, ha a szövegben csak kisbetűk vannak, ellenkező esetben </a:t>
            </a:r>
            <a:r>
              <a:rPr lang="hu-HU" sz="2800" dirty="0" err="1" smtClean="0"/>
              <a:t>False</a:t>
            </a:r>
            <a:r>
              <a:rPr lang="hu-HU" sz="2800" dirty="0" smtClean="0"/>
              <a:t>.</a:t>
            </a:r>
            <a:endParaRPr lang="hu-HU" sz="2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228" y="5085184"/>
            <a:ext cx="2067658" cy="1080120"/>
          </a:xfrm>
          <a:prstGeom prst="rect">
            <a:avLst/>
          </a:prstGeom>
        </p:spPr>
      </p:pic>
      <p:sp>
        <p:nvSpPr>
          <p:cNvPr id="6" name="Lefelé nyíl 5"/>
          <p:cNvSpPr/>
          <p:nvPr/>
        </p:nvSpPr>
        <p:spPr>
          <a:xfrm>
            <a:off x="5230316" y="4149080"/>
            <a:ext cx="43204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332226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title()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269876" y="1268760"/>
            <a:ext cx="10297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Átalakítja a bemeneti paramétert úgy, hogy minden szó kezdőbetűje nagybetű lesz.</a:t>
            </a:r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2492896"/>
            <a:ext cx="4180700" cy="151216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596" y="2771463"/>
            <a:ext cx="3524530" cy="955034"/>
          </a:xfrm>
          <a:prstGeom prst="rect">
            <a:avLst/>
          </a:prstGeom>
        </p:spPr>
      </p:pic>
      <p:sp>
        <p:nvSpPr>
          <p:cNvPr id="6" name="Jobbra nyíl 5"/>
          <p:cNvSpPr/>
          <p:nvPr/>
        </p:nvSpPr>
        <p:spPr>
          <a:xfrm>
            <a:off x="6022404" y="2924944"/>
            <a:ext cx="129614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9002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lower()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2780928"/>
            <a:ext cx="4840262" cy="1224136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269876" y="1268760"/>
            <a:ext cx="10297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Átalakítja a bemeneti paramétert úgy, hogy minden betű kisbetű legyen.</a:t>
            </a:r>
            <a:endParaRPr lang="hu-HU" sz="2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250" y="3212976"/>
            <a:ext cx="4145575" cy="484954"/>
          </a:xfrm>
          <a:prstGeom prst="rect">
            <a:avLst/>
          </a:prstGeom>
        </p:spPr>
      </p:pic>
      <p:sp>
        <p:nvSpPr>
          <p:cNvPr id="6" name="Jobbra nyíl 5"/>
          <p:cNvSpPr/>
          <p:nvPr/>
        </p:nvSpPr>
        <p:spPr>
          <a:xfrm>
            <a:off x="6418448" y="3212976"/>
            <a:ext cx="1296144" cy="484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27553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upper()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269876" y="1268760"/>
            <a:ext cx="10297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Átalakítja a bemeneti paramétert úgy, hogy minden betű nagybetű legyen.</a:t>
            </a:r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84" y="2347336"/>
            <a:ext cx="5400600" cy="136231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084" y="4653136"/>
            <a:ext cx="5346594" cy="792088"/>
          </a:xfrm>
          <a:prstGeom prst="rect">
            <a:avLst/>
          </a:prstGeom>
        </p:spPr>
      </p:pic>
      <p:sp>
        <p:nvSpPr>
          <p:cNvPr id="6" name="Lefelé nyíl 5"/>
          <p:cNvSpPr/>
          <p:nvPr/>
        </p:nvSpPr>
        <p:spPr>
          <a:xfrm>
            <a:off x="5491345" y="3749345"/>
            <a:ext cx="648072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426510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swapcase()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148" y="2924944"/>
            <a:ext cx="4386949" cy="1296144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20" y="5085184"/>
            <a:ext cx="4403077" cy="792088"/>
          </a:xfrm>
          <a:prstGeom prst="rect">
            <a:avLst/>
          </a:prstGeom>
        </p:spPr>
      </p:pic>
      <p:sp>
        <p:nvSpPr>
          <p:cNvPr id="5" name="Lefelé nyíl 4"/>
          <p:cNvSpPr/>
          <p:nvPr/>
        </p:nvSpPr>
        <p:spPr>
          <a:xfrm>
            <a:off x="5590356" y="4221088"/>
            <a:ext cx="504056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6" name="Szövegdoboz 5"/>
          <p:cNvSpPr txBox="1"/>
          <p:nvPr/>
        </p:nvSpPr>
        <p:spPr>
          <a:xfrm>
            <a:off x="1269876" y="1268760"/>
            <a:ext cx="10297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A kisbetűkből nagyot, a nagyokból kisbetűt csinál.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08581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replace()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870" y="2492896"/>
            <a:ext cx="7025690" cy="1296144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415" y="4688361"/>
            <a:ext cx="7251227" cy="898567"/>
          </a:xfrm>
          <a:prstGeom prst="rect">
            <a:avLst/>
          </a:prstGeom>
        </p:spPr>
      </p:pic>
      <p:sp>
        <p:nvSpPr>
          <p:cNvPr id="5" name="Lefelé nyíl 4"/>
          <p:cNvSpPr/>
          <p:nvPr/>
        </p:nvSpPr>
        <p:spPr>
          <a:xfrm>
            <a:off x="5662364" y="3861048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6" name="Szövegdoboz 5"/>
          <p:cNvSpPr txBox="1"/>
          <p:nvPr/>
        </p:nvSpPr>
        <p:spPr>
          <a:xfrm>
            <a:off x="1269876" y="1268760"/>
            <a:ext cx="10297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Lecseréli az adott </a:t>
            </a:r>
            <a:r>
              <a:rPr lang="hu-HU" sz="2800" dirty="0" err="1" smtClean="0"/>
              <a:t>sztringet</a:t>
            </a:r>
            <a:r>
              <a:rPr lang="hu-HU" sz="2800" dirty="0" smtClean="0"/>
              <a:t> egy másik </a:t>
            </a:r>
            <a:r>
              <a:rPr lang="hu-HU" sz="2800" dirty="0" err="1" smtClean="0"/>
              <a:t>sztringre</a:t>
            </a:r>
            <a:r>
              <a:rPr lang="hu-HU" sz="2800" dirty="0" smtClean="0"/>
              <a:t>. Első paraméter a mit a második pedig, hogy mire.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25299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join()</a:t>
            </a:r>
            <a:endParaRPr lang="hu" dirty="0"/>
          </a:p>
        </p:txBody>
      </p:sp>
      <p:sp>
        <p:nvSpPr>
          <p:cNvPr id="5" name="Lefelé nyíl 4"/>
          <p:cNvSpPr/>
          <p:nvPr/>
        </p:nvSpPr>
        <p:spPr>
          <a:xfrm>
            <a:off x="5426346" y="3997998"/>
            <a:ext cx="536076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6" name="Szövegdoboz 5"/>
          <p:cNvSpPr txBox="1"/>
          <p:nvPr/>
        </p:nvSpPr>
        <p:spPr>
          <a:xfrm>
            <a:off x="1269876" y="1268760"/>
            <a:ext cx="10297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Az iterálható objektumokat összefűzi egy </a:t>
            </a:r>
            <a:r>
              <a:rPr lang="hu-HU" sz="2800" dirty="0" err="1" smtClean="0"/>
              <a:t>sztringé</a:t>
            </a:r>
            <a:r>
              <a:rPr lang="hu-HU" sz="2800" dirty="0" smtClean="0"/>
              <a:t>. Szeparátor használható.</a:t>
            </a:r>
            <a:endParaRPr lang="hu-HU" sz="2800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597" y="2406432"/>
            <a:ext cx="6771957" cy="159156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012" y="4890578"/>
            <a:ext cx="6272148" cy="7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2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lstrip()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2276872"/>
            <a:ext cx="8170076" cy="1584176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843" y="4869160"/>
            <a:ext cx="8206173" cy="685528"/>
          </a:xfrm>
          <a:prstGeom prst="rect">
            <a:avLst/>
          </a:prstGeom>
        </p:spPr>
      </p:pic>
      <p:sp>
        <p:nvSpPr>
          <p:cNvPr id="5" name="Lefelé nyíl 4"/>
          <p:cNvSpPr/>
          <p:nvPr/>
        </p:nvSpPr>
        <p:spPr>
          <a:xfrm>
            <a:off x="5282906" y="3861048"/>
            <a:ext cx="648072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6" name="Szövegdoboz 5"/>
          <p:cNvSpPr txBox="1"/>
          <p:nvPr/>
        </p:nvSpPr>
        <p:spPr>
          <a:xfrm>
            <a:off x="1269876" y="1268760"/>
            <a:ext cx="10297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Eltávolítja a felesleges ismétlődő karaktereket a </a:t>
            </a:r>
            <a:r>
              <a:rPr lang="hu-HU" sz="2800" dirty="0" err="1" smtClean="0"/>
              <a:t>sztring</a:t>
            </a:r>
            <a:r>
              <a:rPr lang="hu-HU" sz="2800" dirty="0" smtClean="0"/>
              <a:t> ELEJÉRŐL.</a:t>
            </a:r>
            <a:br>
              <a:rPr lang="hu-HU" sz="2800" dirty="0" smtClean="0"/>
            </a:br>
            <a:r>
              <a:rPr lang="hu-HU" sz="2000" i="1" dirty="0" smtClean="0"/>
              <a:t>*Alapértelmezetten: szóköz</a:t>
            </a:r>
            <a:endParaRPr lang="hu-HU" sz="2000" i="1" dirty="0"/>
          </a:p>
        </p:txBody>
      </p:sp>
    </p:spTree>
    <p:extLst>
      <p:ext uri="{BB962C8B-B14F-4D97-AF65-F5344CB8AC3E}">
        <p14:creationId xmlns:p14="http://schemas.microsoft.com/office/powerpoint/2010/main" val="338331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rstrip()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269876" y="1268760"/>
            <a:ext cx="10297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Eltávolítja a felesleges ismétlődő karaktereket a </a:t>
            </a:r>
            <a:r>
              <a:rPr lang="hu-HU" sz="2800" dirty="0" err="1" smtClean="0"/>
              <a:t>sztring</a:t>
            </a:r>
            <a:r>
              <a:rPr lang="hu-HU" sz="2800" dirty="0" smtClean="0"/>
              <a:t> VÉGÉRŐL.</a:t>
            </a:r>
            <a:br>
              <a:rPr lang="hu-HU" sz="2800" dirty="0" smtClean="0"/>
            </a:br>
            <a:r>
              <a:rPr lang="hu-HU" sz="2000" i="1" dirty="0" smtClean="0"/>
              <a:t>*Alapértelmezetten: szóköz</a:t>
            </a:r>
            <a:endParaRPr lang="hu-HU" sz="2000" i="1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20" y="2492896"/>
            <a:ext cx="6210897" cy="115212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6" y="4797152"/>
            <a:ext cx="7056785" cy="557908"/>
          </a:xfrm>
          <a:prstGeom prst="rect">
            <a:avLst/>
          </a:prstGeom>
        </p:spPr>
      </p:pic>
      <p:sp>
        <p:nvSpPr>
          <p:cNvPr id="6" name="Lefelé nyíl 5"/>
          <p:cNvSpPr/>
          <p:nvPr/>
        </p:nvSpPr>
        <p:spPr>
          <a:xfrm>
            <a:off x="5014292" y="3861048"/>
            <a:ext cx="43441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35933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strip()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269876" y="1268760"/>
            <a:ext cx="1029714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Eltávolítja a felesleges ismétlődő karaktereket a </a:t>
            </a:r>
            <a:r>
              <a:rPr lang="hu-HU" sz="2800" dirty="0" err="1" smtClean="0"/>
              <a:t>sztring</a:t>
            </a:r>
            <a:r>
              <a:rPr lang="hu-HU" sz="2800" dirty="0" smtClean="0"/>
              <a:t> elejéről ÉS a végéről.</a:t>
            </a:r>
            <a:br>
              <a:rPr lang="hu-HU" sz="2800" dirty="0" smtClean="0"/>
            </a:br>
            <a:r>
              <a:rPr lang="hu-HU" sz="2000" i="1" dirty="0" smtClean="0"/>
              <a:t>*Alapértelmezetten: szóköz</a:t>
            </a:r>
            <a:endParaRPr lang="hu-HU" sz="2000" i="1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20" y="2619128"/>
            <a:ext cx="6951254" cy="148313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988" y="5157192"/>
            <a:ext cx="7841671" cy="648072"/>
          </a:xfrm>
          <a:prstGeom prst="rect">
            <a:avLst/>
          </a:prstGeom>
        </p:spPr>
      </p:pic>
      <p:sp>
        <p:nvSpPr>
          <p:cNvPr id="6" name="Lefelé nyíl 5"/>
          <p:cNvSpPr/>
          <p:nvPr/>
        </p:nvSpPr>
        <p:spPr>
          <a:xfrm>
            <a:off x="5662364" y="4102262"/>
            <a:ext cx="536459" cy="910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241998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capitalize()</a:t>
            </a:r>
            <a:endParaRPr lang="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1341884" y="1484784"/>
            <a:ext cx="7512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A karakterlánc első betűjét nagybetűre változtatja.</a:t>
            </a:r>
            <a:endParaRPr lang="hu-HU" sz="2800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3" y="2564904"/>
            <a:ext cx="3732895" cy="1296144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197" y="2708920"/>
            <a:ext cx="3686256" cy="792088"/>
          </a:xfrm>
          <a:prstGeom prst="rect">
            <a:avLst/>
          </a:prstGeom>
        </p:spPr>
      </p:pic>
      <p:sp>
        <p:nvSpPr>
          <p:cNvPr id="9" name="Jobbra nyíl 8"/>
          <p:cNvSpPr/>
          <p:nvPr/>
        </p:nvSpPr>
        <p:spPr>
          <a:xfrm>
            <a:off x="5477074" y="2960948"/>
            <a:ext cx="113182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8426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split()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2348880"/>
            <a:ext cx="7344816" cy="1224136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012" y="4777605"/>
            <a:ext cx="6817079" cy="628525"/>
          </a:xfrm>
          <a:prstGeom prst="rect">
            <a:avLst/>
          </a:prstGeom>
        </p:spPr>
      </p:pic>
      <p:sp>
        <p:nvSpPr>
          <p:cNvPr id="5" name="Lefelé nyíl 4"/>
          <p:cNvSpPr/>
          <p:nvPr/>
        </p:nvSpPr>
        <p:spPr>
          <a:xfrm>
            <a:off x="5230316" y="3573016"/>
            <a:ext cx="672235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6" name="Szövegdoboz 5"/>
          <p:cNvSpPr txBox="1"/>
          <p:nvPr/>
        </p:nvSpPr>
        <p:spPr>
          <a:xfrm>
            <a:off x="1269876" y="1268760"/>
            <a:ext cx="10297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i="1" dirty="0" smtClean="0"/>
              <a:t>Egy </a:t>
            </a:r>
            <a:r>
              <a:rPr lang="hu-HU" sz="2000" i="1" dirty="0" err="1" smtClean="0"/>
              <a:t>sztringből</a:t>
            </a:r>
            <a:r>
              <a:rPr lang="hu-HU" sz="2000" i="1" dirty="0" smtClean="0"/>
              <a:t> </a:t>
            </a:r>
            <a:r>
              <a:rPr lang="hu-HU" sz="2000" i="1" dirty="0" err="1" smtClean="0"/>
              <a:t>egy</a:t>
            </a:r>
            <a:r>
              <a:rPr lang="hu-HU" sz="2000" i="1" dirty="0"/>
              <a:t> </a:t>
            </a:r>
            <a:r>
              <a:rPr lang="hu-HU" sz="2000" i="1" dirty="0" smtClean="0"/>
              <a:t>listát készít. Ha nem adunk meg bemeneti paramétert, akkor alapértelmezetten szóközönként választja szét.</a:t>
            </a:r>
            <a:endParaRPr lang="hu-HU" sz="2000" i="1" dirty="0"/>
          </a:p>
        </p:txBody>
      </p:sp>
    </p:spTree>
    <p:extLst>
      <p:ext uri="{BB962C8B-B14F-4D97-AF65-F5344CB8AC3E}">
        <p14:creationId xmlns:p14="http://schemas.microsoft.com/office/powerpoint/2010/main" val="405183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center()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92" y="2981558"/>
            <a:ext cx="3780420" cy="1512168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294075" y="1268760"/>
            <a:ext cx="100280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Középre igazítja a karakterláncot, egy megadott karaktert használva </a:t>
            </a:r>
            <a:br>
              <a:rPr lang="hu-HU" sz="2800" dirty="0" smtClean="0"/>
            </a:br>
            <a:r>
              <a:rPr lang="hu-HU" sz="2800" dirty="0" smtClean="0"/>
              <a:t>(alapértelmezetten szóköz), kitöltő elemként.</a:t>
            </a:r>
            <a:endParaRPr lang="hu-HU" sz="2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231" y="3446502"/>
            <a:ext cx="2776329" cy="602860"/>
          </a:xfrm>
          <a:prstGeom prst="rect">
            <a:avLst/>
          </a:prstGeom>
        </p:spPr>
      </p:pic>
      <p:sp>
        <p:nvSpPr>
          <p:cNvPr id="6" name="Jobbra nyíl 5"/>
          <p:cNvSpPr/>
          <p:nvPr/>
        </p:nvSpPr>
        <p:spPr>
          <a:xfrm>
            <a:off x="5448710" y="3518510"/>
            <a:ext cx="1368152" cy="458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7" name="Szövegdoboz 6"/>
          <p:cNvSpPr txBox="1"/>
          <p:nvPr/>
        </p:nvSpPr>
        <p:spPr>
          <a:xfrm>
            <a:off x="1317692" y="2602028"/>
            <a:ext cx="9336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Írja ki a képernyőre 15 karakter hosszan, közepén a banán szóval:</a:t>
            </a:r>
            <a:endParaRPr lang="hu-HU" sz="2000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691" y="5157192"/>
            <a:ext cx="3795245" cy="1440160"/>
          </a:xfrm>
          <a:prstGeom prst="rect">
            <a:avLst/>
          </a:prstGeom>
        </p:spPr>
      </p:pic>
      <p:sp>
        <p:nvSpPr>
          <p:cNvPr id="9" name="Jobbra nyíl 8"/>
          <p:cNvSpPr/>
          <p:nvPr/>
        </p:nvSpPr>
        <p:spPr>
          <a:xfrm>
            <a:off x="5448710" y="5647850"/>
            <a:ext cx="1368152" cy="458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231" y="5616117"/>
            <a:ext cx="4439460" cy="556866"/>
          </a:xfrm>
          <a:prstGeom prst="rect">
            <a:avLst/>
          </a:prstGeom>
        </p:spPr>
      </p:pic>
      <p:sp>
        <p:nvSpPr>
          <p:cNvPr id="11" name="Szövegdoboz 10"/>
          <p:cNvSpPr txBox="1"/>
          <p:nvPr/>
        </p:nvSpPr>
        <p:spPr>
          <a:xfrm>
            <a:off x="1270305" y="4722413"/>
            <a:ext cx="9336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Írja ki a képernyőre 30 karakter hosszan, közepén a banán szóval, előtte utána kötőjellel:</a:t>
            </a:r>
            <a:endParaRPr lang="hu-HU" sz="2000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1289225" y="1268760"/>
            <a:ext cx="100280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Középre igazítja a karakterláncot, egy megadott karaktert használva </a:t>
            </a:r>
            <a:br>
              <a:rPr lang="hu-HU" sz="2800" dirty="0" smtClean="0"/>
            </a:br>
            <a:r>
              <a:rPr lang="hu-HU" sz="2800" dirty="0" smtClean="0"/>
              <a:t>(alapértelmezetten szóköz), kitöltő elemként.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93898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startswith()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269876" y="1268760"/>
            <a:ext cx="10297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Megállapítja, hogy a </a:t>
            </a:r>
            <a:r>
              <a:rPr lang="hu-HU" sz="2800" dirty="0" err="1" smtClean="0"/>
              <a:t>sztring</a:t>
            </a:r>
            <a:r>
              <a:rPr lang="hu-HU" sz="2800" dirty="0" smtClean="0"/>
              <a:t> </a:t>
            </a:r>
            <a:r>
              <a:rPr lang="hu-HU" sz="2800" dirty="0" err="1" smtClean="0"/>
              <a:t>a</a:t>
            </a:r>
            <a:r>
              <a:rPr lang="hu-HU" sz="2800" dirty="0" smtClean="0"/>
              <a:t> bemeneti paraméterrel kezdődik-e. Ha igen akkor </a:t>
            </a:r>
            <a:r>
              <a:rPr lang="hu-HU" sz="2800" dirty="0" err="1" smtClean="0"/>
              <a:t>True</a:t>
            </a:r>
            <a:r>
              <a:rPr lang="hu-HU" sz="2800" dirty="0" smtClean="0"/>
              <a:t> értékkel tér vissza ha nem akkor </a:t>
            </a:r>
            <a:r>
              <a:rPr lang="hu-HU" sz="2800" dirty="0" err="1" smtClean="0"/>
              <a:t>False</a:t>
            </a:r>
            <a:r>
              <a:rPr lang="hu-HU" sz="2800" dirty="0" smtClean="0"/>
              <a:t>.</a:t>
            </a:r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60" y="2371048"/>
            <a:ext cx="5656353" cy="12241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260" y="4941168"/>
            <a:ext cx="1440160" cy="864096"/>
          </a:xfrm>
          <a:prstGeom prst="rect">
            <a:avLst/>
          </a:prstGeom>
        </p:spPr>
      </p:pic>
      <p:sp>
        <p:nvSpPr>
          <p:cNvPr id="6" name="Lefelé nyíl 5"/>
          <p:cNvSpPr/>
          <p:nvPr/>
        </p:nvSpPr>
        <p:spPr>
          <a:xfrm>
            <a:off x="5086300" y="3789040"/>
            <a:ext cx="792088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250789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endswith()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289225" y="1268760"/>
            <a:ext cx="99749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Visszaad egy </a:t>
            </a:r>
            <a:r>
              <a:rPr lang="hu-HU" sz="2800" dirty="0" err="1" smtClean="0"/>
              <a:t>boolean</a:t>
            </a:r>
            <a:r>
              <a:rPr lang="hu-HU" sz="2800" dirty="0" smtClean="0"/>
              <a:t> értéket (</a:t>
            </a:r>
            <a:r>
              <a:rPr lang="hu-HU" sz="2800" dirty="0" err="1" smtClean="0"/>
              <a:t>True</a:t>
            </a:r>
            <a:r>
              <a:rPr lang="hu-HU" sz="2800" dirty="0" smtClean="0"/>
              <a:t> vagy </a:t>
            </a:r>
            <a:r>
              <a:rPr lang="hu-HU" sz="2800" dirty="0" err="1" smtClean="0"/>
              <a:t>False</a:t>
            </a:r>
            <a:r>
              <a:rPr lang="hu-HU" sz="2800" dirty="0" smtClean="0"/>
              <a:t>), attól függően, hogy </a:t>
            </a:r>
            <a:endParaRPr lang="hu-HU" sz="2800" dirty="0"/>
          </a:p>
          <a:p>
            <a:r>
              <a:rPr lang="hu-HU" sz="2800" dirty="0" smtClean="0"/>
              <a:t>a karakterlánc a megadott paraméterre végződik-e.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12" y="2347336"/>
            <a:ext cx="6335462" cy="194421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036" y="5445224"/>
            <a:ext cx="5564480" cy="648072"/>
          </a:xfrm>
          <a:prstGeom prst="rect">
            <a:avLst/>
          </a:prstGeom>
        </p:spPr>
      </p:pic>
      <p:sp>
        <p:nvSpPr>
          <p:cNvPr id="6" name="Lefelé nyíl 5"/>
          <p:cNvSpPr/>
          <p:nvPr/>
        </p:nvSpPr>
        <p:spPr>
          <a:xfrm>
            <a:off x="5276252" y="4416021"/>
            <a:ext cx="43204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90128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find()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341884" y="1412776"/>
            <a:ext cx="102971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Megkeresi a LEGELSŐ előfordulási helyét a bemenő paraméternek, és visszaadja a kezdőpozícióját (hányadik karakter), ha nem található akkor -1-el tér vissza.</a:t>
            </a:r>
          </a:p>
          <a:p>
            <a:r>
              <a:rPr lang="hu-HU" sz="2000" i="1" dirty="0" smtClean="0"/>
              <a:t>*0-ról indul a karakterek száma!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562" y="3105547"/>
            <a:ext cx="7633716" cy="151216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292" y="5445224"/>
            <a:ext cx="1368152" cy="1172702"/>
          </a:xfrm>
          <a:prstGeom prst="rect">
            <a:avLst/>
          </a:prstGeom>
        </p:spPr>
      </p:pic>
      <p:sp>
        <p:nvSpPr>
          <p:cNvPr id="6" name="Lefelé nyíl 5"/>
          <p:cNvSpPr/>
          <p:nvPr/>
        </p:nvSpPr>
        <p:spPr>
          <a:xfrm>
            <a:off x="5519316" y="4504801"/>
            <a:ext cx="358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258655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rfind()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341884" y="1412776"/>
            <a:ext cx="102971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Megkeresi az UTOLSÓ előfordulási helyét a bemenő paraméternek, és visszaadja a kezdőpozícióját (hányadik karakter), ha nem található akkor -1-el tér vissza.</a:t>
            </a:r>
          </a:p>
          <a:p>
            <a:r>
              <a:rPr lang="hu-HU" sz="2000" i="1" dirty="0" smtClean="0"/>
              <a:t>*0-ról indul a karakterek száma!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73" y="3406001"/>
            <a:ext cx="4660159" cy="171115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660" y="3717032"/>
            <a:ext cx="1120124" cy="1152128"/>
          </a:xfrm>
          <a:prstGeom prst="rect">
            <a:avLst/>
          </a:prstGeom>
        </p:spPr>
      </p:pic>
      <p:sp>
        <p:nvSpPr>
          <p:cNvPr id="6" name="Jobbra nyíl 5"/>
          <p:cNvSpPr/>
          <p:nvPr/>
        </p:nvSpPr>
        <p:spPr>
          <a:xfrm>
            <a:off x="6490456" y="4005064"/>
            <a:ext cx="140415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391833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isalnum()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129553" y="1144291"/>
            <a:ext cx="10297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Ha a </a:t>
            </a:r>
            <a:r>
              <a:rPr lang="hu-HU" sz="2800" dirty="0" err="1" smtClean="0"/>
              <a:t>sztringben</a:t>
            </a:r>
            <a:r>
              <a:rPr lang="hu-HU" sz="2800" dirty="0" smtClean="0"/>
              <a:t> lévő összes karakter alfanumerikus akkor </a:t>
            </a:r>
            <a:r>
              <a:rPr lang="hu-HU" sz="2800" dirty="0" err="1" smtClean="0"/>
              <a:t>True</a:t>
            </a:r>
            <a:r>
              <a:rPr lang="hu-HU" sz="2800" dirty="0" smtClean="0"/>
              <a:t> értékkel tér vissza, ellenkező esetben </a:t>
            </a:r>
            <a:r>
              <a:rPr lang="hu-HU" sz="2800" dirty="0" err="1" smtClean="0"/>
              <a:t>False</a:t>
            </a:r>
            <a:r>
              <a:rPr lang="hu-HU" sz="2800" dirty="0" smtClean="0"/>
              <a:t> értéket ad.</a:t>
            </a:r>
          </a:p>
          <a:p>
            <a:r>
              <a:rPr lang="hu-HU" sz="2000" i="1" dirty="0" smtClean="0"/>
              <a:t>*alfanumerikus: </a:t>
            </a:r>
            <a:r>
              <a:rPr lang="hu-HU" sz="2000" i="1" dirty="0" err="1" smtClean="0"/>
              <a:t>a-Z</a:t>
            </a:r>
            <a:r>
              <a:rPr lang="hu-HU" sz="2000" i="1" dirty="0" smtClean="0"/>
              <a:t> és 0-9</a:t>
            </a:r>
          </a:p>
          <a:p>
            <a:r>
              <a:rPr lang="hu-HU" sz="2000" i="1" dirty="0" smtClean="0"/>
              <a:t>*nem alfanumerikus pl.: </a:t>
            </a:r>
            <a:r>
              <a:rPr lang="hu-HU" sz="2000" i="1" dirty="0" err="1" smtClean="0"/>
              <a:t>space</a:t>
            </a:r>
            <a:r>
              <a:rPr lang="hu-HU" sz="2000" i="1" dirty="0" smtClean="0"/>
              <a:t>,*#$ </a:t>
            </a:r>
            <a:r>
              <a:rPr lang="hu-HU" sz="2000" i="1" dirty="0" err="1" smtClean="0"/>
              <a:t>stb</a:t>
            </a:r>
            <a:r>
              <a:rPr lang="hu-HU" sz="2000" i="1" dirty="0" smtClean="0"/>
              <a:t>…</a:t>
            </a:r>
            <a:endParaRPr lang="hu-HU" sz="2000" i="1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2913518"/>
            <a:ext cx="7988242" cy="136815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00" y="5229200"/>
            <a:ext cx="1387101" cy="864096"/>
          </a:xfrm>
          <a:prstGeom prst="rect">
            <a:avLst/>
          </a:prstGeom>
        </p:spPr>
      </p:pic>
      <p:sp>
        <p:nvSpPr>
          <p:cNvPr id="7" name="Lefelé nyíl 6"/>
          <p:cNvSpPr/>
          <p:nvPr/>
        </p:nvSpPr>
        <p:spPr>
          <a:xfrm>
            <a:off x="5635834" y="4342193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378916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isalpha()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2346978"/>
            <a:ext cx="7255663" cy="1656184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197868" y="1340768"/>
            <a:ext cx="9865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/>
              <a:t>True</a:t>
            </a:r>
            <a:r>
              <a:rPr lang="hu-HU" sz="2800" dirty="0" smtClean="0"/>
              <a:t> értékkel tér vissza, ha a szövegben csak az </a:t>
            </a:r>
            <a:r>
              <a:rPr lang="hu-HU" sz="2800" dirty="0" err="1" smtClean="0"/>
              <a:t>ábcé</a:t>
            </a:r>
            <a:r>
              <a:rPr lang="hu-HU" sz="2800" dirty="0" smtClean="0"/>
              <a:t> betűi vannak, ellenkező esetben </a:t>
            </a:r>
            <a:r>
              <a:rPr lang="hu-HU" sz="2800" dirty="0" err="1" smtClean="0"/>
              <a:t>False</a:t>
            </a:r>
            <a:r>
              <a:rPr lang="hu-HU" sz="2800" dirty="0" smtClean="0"/>
              <a:t>.</a:t>
            </a:r>
            <a:endParaRPr lang="hu-HU" sz="2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228" y="5085184"/>
            <a:ext cx="2067658" cy="1080120"/>
          </a:xfrm>
          <a:prstGeom prst="rect">
            <a:avLst/>
          </a:prstGeom>
        </p:spPr>
      </p:pic>
      <p:sp>
        <p:nvSpPr>
          <p:cNvPr id="6" name="Lefelé nyíl 5"/>
          <p:cNvSpPr/>
          <p:nvPr/>
        </p:nvSpPr>
        <p:spPr>
          <a:xfrm>
            <a:off x="5230316" y="4149080"/>
            <a:ext cx="43204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57763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ógia (16x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-té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Hármas áramkört ábrázoló bemutató (szélesvásznú)</Template>
  <TotalTime>2416</TotalTime>
  <Words>411</Words>
  <Application>Microsoft Office PowerPoint</Application>
  <PresentationFormat>Egyéni</PresentationFormat>
  <Paragraphs>49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3" baseType="lpstr">
      <vt:lpstr>Arial</vt:lpstr>
      <vt:lpstr>Calibri</vt:lpstr>
      <vt:lpstr>Technológia (16x9)</vt:lpstr>
      <vt:lpstr>Sztring-metódusok</vt:lpstr>
      <vt:lpstr>capitalize()</vt:lpstr>
      <vt:lpstr>center()</vt:lpstr>
      <vt:lpstr>startswith()</vt:lpstr>
      <vt:lpstr>endswith()</vt:lpstr>
      <vt:lpstr>find()</vt:lpstr>
      <vt:lpstr>rfind()</vt:lpstr>
      <vt:lpstr>isalnum()</vt:lpstr>
      <vt:lpstr>isalpha()</vt:lpstr>
      <vt:lpstr>islower()</vt:lpstr>
      <vt:lpstr>title()</vt:lpstr>
      <vt:lpstr>lower()</vt:lpstr>
      <vt:lpstr>upper()</vt:lpstr>
      <vt:lpstr>swapcase()</vt:lpstr>
      <vt:lpstr>replace()</vt:lpstr>
      <vt:lpstr>join()</vt:lpstr>
      <vt:lpstr>lstrip()</vt:lpstr>
      <vt:lpstr>rstrip()</vt:lpstr>
      <vt:lpstr>strip()</vt:lpstr>
      <vt:lpstr>split()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Cím elrendezés</dc:title>
  <dc:creator>Jozsef</dc:creator>
  <cp:lastModifiedBy>Jozsef</cp:lastModifiedBy>
  <cp:revision>318</cp:revision>
  <dcterms:created xsi:type="dcterms:W3CDTF">2021-09-02T16:12:37Z</dcterms:created>
  <dcterms:modified xsi:type="dcterms:W3CDTF">2022-11-06T14:46:00Z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