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17" r:id="rId5"/>
    <p:sldId id="318" r:id="rId6"/>
    <p:sldId id="319" r:id="rId7"/>
    <p:sldId id="305" r:id="rId8"/>
    <p:sldId id="306" r:id="rId9"/>
    <p:sldId id="307" r:id="rId10"/>
    <p:sldId id="308" r:id="rId11"/>
    <p:sldId id="309" r:id="rId12"/>
    <p:sldId id="310" r:id="rId13"/>
    <p:sldId id="313" r:id="rId14"/>
    <p:sldId id="311" r:id="rId15"/>
    <p:sldId id="312" r:id="rId16"/>
    <p:sldId id="314" r:id="rId17"/>
    <p:sldId id="315" r:id="rId18"/>
    <p:sldId id="316" r:id="rId19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00"/>
    <a:srgbClr val="FF0000"/>
    <a:srgbClr val="FFC000"/>
    <a:srgbClr val="92D05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Tuple adattípus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081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2800" dirty="0" smtClean="0"/>
              <a:t>hasonlóan a listákhoz a </a:t>
            </a:r>
            <a:r>
              <a:rPr lang="hu-HU" sz="2800" dirty="0" err="1" smtClean="0"/>
              <a:t>tuple</a:t>
            </a:r>
            <a:r>
              <a:rPr lang="hu-HU" sz="2800" dirty="0" smtClean="0"/>
              <a:t> is több értéket tud egyszerre eltárolni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A tárolt értékeket meg lehet duplázni.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egyike a 4 beépített adattípusnak (List,</a:t>
            </a:r>
            <a:r>
              <a:rPr lang="hu-HU" sz="2800" dirty="0" err="1" smtClean="0"/>
              <a:t>Set</a:t>
            </a:r>
            <a:r>
              <a:rPr lang="hu-HU" sz="2800" dirty="0" smtClean="0"/>
              <a:t>,</a:t>
            </a:r>
            <a:r>
              <a:rPr lang="hu-HU" sz="2800" dirty="0" err="1" smtClean="0"/>
              <a:t>Dictionary</a:t>
            </a:r>
            <a:r>
              <a:rPr lang="hu-HU" sz="2800" dirty="0" smtClean="0"/>
              <a:t>,</a:t>
            </a:r>
            <a:r>
              <a:rPr lang="hu-HU" sz="2800" dirty="0" err="1" smtClean="0"/>
              <a:t>Tuple</a:t>
            </a:r>
            <a:r>
              <a:rPr lang="hu-HU" sz="28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hu-HU" sz="2800" b="1" dirty="0" smtClean="0"/>
              <a:t>A </a:t>
            </a:r>
            <a:r>
              <a:rPr lang="hu-HU" sz="2800" b="1" dirty="0" err="1" smtClean="0"/>
              <a:t>Tuple</a:t>
            </a:r>
            <a:r>
              <a:rPr lang="hu-HU" sz="2800" b="1" dirty="0" smtClean="0"/>
              <a:t> értékei és sorrendje nem módosítható!</a:t>
            </a:r>
          </a:p>
          <a:p>
            <a:pPr marL="457200" indent="-457200">
              <a:buFontTx/>
              <a:buChar char="-"/>
            </a:pPr>
            <a:endParaRPr lang="hu-HU" sz="28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3861048"/>
            <a:ext cx="7059915" cy="108012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5661248"/>
            <a:ext cx="4622313" cy="877456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5206394" y="481124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7473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érték felülírása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556792"/>
            <a:ext cx="3845760" cy="352839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61" y="5471019"/>
            <a:ext cx="7318364" cy="864096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3289716">
            <a:off x="4850688" y="4257123"/>
            <a:ext cx="2013854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746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dict – meglévő szótár bővítése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84784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meglévő szótárt bármikor felbővíthetünk egy új kulcs-érték párral az alábbi módon: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07" y="2104949"/>
            <a:ext cx="4599478" cy="327675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8" y="5805264"/>
            <a:ext cx="9252825" cy="825252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 rot="2865555">
            <a:off x="4650668" y="4922845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Lekerekített téglalap 6"/>
          <p:cNvSpPr/>
          <p:nvPr/>
        </p:nvSpPr>
        <p:spPr>
          <a:xfrm>
            <a:off x="5518348" y="4293096"/>
            <a:ext cx="4526637" cy="432048"/>
          </a:xfrm>
          <a:prstGeom prst="roundRect">
            <a:avLst/>
          </a:prstGeom>
          <a:solidFill>
            <a:srgbClr val="FFCC99">
              <a:alpha val="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5904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- elemei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8" y="2708920"/>
            <a:ext cx="4896544" cy="345206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49701" y="1177167"/>
            <a:ext cx="10009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szótárnak az elemei bármilyen típusú lehet, akár újabb szótár, és abban egy lista </a:t>
            </a:r>
            <a:r>
              <a:rPr lang="hu-HU" sz="2800" dirty="0" err="1" smtClean="0"/>
              <a:t>stb</a:t>
            </a:r>
            <a:r>
              <a:rPr lang="hu-HU" sz="2800" dirty="0" smtClean="0"/>
              <a:t>… bármilyen mélységig.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78" y="3573016"/>
            <a:ext cx="1626294" cy="1368152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670476" y="3933056"/>
            <a:ext cx="151216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6189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elem törlése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924944"/>
            <a:ext cx="2767049" cy="273630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3861048"/>
            <a:ext cx="6264696" cy="791160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>
            <a:off x="4198369" y="407707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1269876" y="1340768"/>
            <a:ext cx="986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szótár elemét a </a:t>
            </a:r>
            <a:r>
              <a:rPr lang="hu-HU" sz="2800" dirty="0" smtClean="0">
                <a:solidFill>
                  <a:srgbClr val="92D050"/>
                </a:solidFill>
              </a:rPr>
              <a:t>pop()</a:t>
            </a:r>
            <a:r>
              <a:rPr lang="hu-HU" sz="2800" dirty="0" smtClean="0"/>
              <a:t> metódussal tudjuk törölni. Bemeneti paraméterként a kulcsot kell megadni.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214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Feladat: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009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Melyik szótár metódussal lehet, lemásolni egy már meglévő szótárt?</a:t>
            </a:r>
          </a:p>
          <a:p>
            <a:endParaRPr lang="hu-HU" sz="2800" dirty="0"/>
          </a:p>
          <a:p>
            <a:r>
              <a:rPr lang="hu-HU" sz="2800" dirty="0" smtClean="0"/>
              <a:t>Melyik szótár metódussal lehet TÖRÖLNI a teljes szótár adatszerkezetet?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830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A </a:t>
            </a:r>
            <a:r>
              <a:rPr lang="hu" dirty="0" smtClean="0">
                <a:solidFill>
                  <a:srgbClr val="92D050"/>
                </a:solidFill>
              </a:rPr>
              <a:t>type() </a:t>
            </a:r>
            <a:r>
              <a:rPr lang="hu" dirty="0" smtClean="0"/>
              <a:t>függvény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97868" y="1268760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type</a:t>
            </a:r>
            <a:r>
              <a:rPr lang="hu-HU" sz="2800" dirty="0" smtClean="0"/>
              <a:t> függvény segítségével megtudhatjuk egy változó típusát!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3" y="1931485"/>
            <a:ext cx="2880320" cy="43522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708920"/>
            <a:ext cx="2830815" cy="2664296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4870276" y="3501008"/>
            <a:ext cx="115212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409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tuple elemeinek elérése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3598508"/>
            <a:ext cx="6891470" cy="108012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24" y="5828636"/>
            <a:ext cx="1605512" cy="1008112"/>
          </a:xfrm>
          <a:prstGeom prst="rect">
            <a:avLst/>
          </a:prstGeom>
        </p:spPr>
      </p:pic>
      <p:sp>
        <p:nvSpPr>
          <p:cNvPr id="5" name="Lefelé nyíl 4"/>
          <p:cNvSpPr/>
          <p:nvPr/>
        </p:nvSpPr>
        <p:spPr>
          <a:xfrm>
            <a:off x="2854052" y="495358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Szövegdoboz 5"/>
          <p:cNvSpPr txBox="1"/>
          <p:nvPr/>
        </p:nvSpPr>
        <p:spPr>
          <a:xfrm>
            <a:off x="981844" y="1336032"/>
            <a:ext cx="9865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érték eléréséhez az indexeket használjuk, az index 0-ról indul, hasonlóan mint a listáknál!</a:t>
            </a:r>
            <a:br>
              <a:rPr lang="hu-HU" sz="2800" dirty="0" smtClean="0"/>
            </a:br>
            <a:r>
              <a:rPr lang="hu-HU" sz="2800" dirty="0" smtClean="0"/>
              <a:t>Ha negatív értéket használunk akkor fordított irányból indul az index, de ekkor már -1 </a:t>
            </a:r>
            <a:r>
              <a:rPr lang="hu-HU" sz="2800" dirty="0" err="1" smtClean="0"/>
              <a:t>-ről</a:t>
            </a:r>
            <a:r>
              <a:rPr lang="hu-HU" sz="2800" dirty="0" smtClean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982" y="3597294"/>
            <a:ext cx="5103999" cy="704398"/>
          </a:xfrm>
          <a:prstGeom prst="rect">
            <a:avLst/>
          </a:prstGeom>
        </p:spPr>
      </p:pic>
      <p:sp>
        <p:nvSpPr>
          <p:cNvPr id="9" name="Lefelé nyíl 8"/>
          <p:cNvSpPr/>
          <p:nvPr/>
        </p:nvSpPr>
        <p:spPr>
          <a:xfrm>
            <a:off x="9406780" y="4301692"/>
            <a:ext cx="364780" cy="592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819" y="5413179"/>
            <a:ext cx="2310346" cy="8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A tuple metódusai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3" y="2162890"/>
            <a:ext cx="5192947" cy="112209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341884" y="1144291"/>
            <a:ext cx="1008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index() -&gt; megkeresi az első előfordulási helyét a bemeneti paraméternek.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41" y="2314362"/>
            <a:ext cx="577128" cy="81915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814492" y="24974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28" y="4797152"/>
            <a:ext cx="5167392" cy="108012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441" y="4870487"/>
            <a:ext cx="577128" cy="831743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6814492" y="5013176"/>
            <a:ext cx="97840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1" name="Szövegdoboz 10"/>
          <p:cNvSpPr txBox="1"/>
          <p:nvPr/>
        </p:nvSpPr>
        <p:spPr>
          <a:xfrm>
            <a:off x="1341028" y="3717032"/>
            <a:ext cx="10081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count</a:t>
            </a:r>
            <a:r>
              <a:rPr lang="hu-HU" sz="2800" dirty="0" smtClean="0"/>
              <a:t>() -&gt; megszámolja hányszor fordul elő a bemeneti paraméter, és visszaadja a darabszámát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168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dictionary - adatszerkezet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340768"/>
            <a:ext cx="1000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szótárak hasonlóan működnek, mint a listák, csak index helyett kulcsokat használunk melyet mi nevezünk el.</a:t>
            </a:r>
          </a:p>
          <a:p>
            <a:r>
              <a:rPr lang="hu-HU" sz="2800" dirty="0" smtClean="0"/>
              <a:t>A szótárakban a </a:t>
            </a:r>
            <a:r>
              <a:rPr lang="hu-HU" sz="2800" dirty="0" err="1" smtClean="0"/>
              <a:t>duplikáció</a:t>
            </a:r>
            <a:r>
              <a:rPr lang="hu-HU" sz="2800" dirty="0" smtClean="0"/>
              <a:t> nem lehetséges!</a:t>
            </a:r>
            <a:endParaRPr lang="hu-HU" sz="28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3429000"/>
            <a:ext cx="3342466" cy="2155422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222204" y="386104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3" name="Ellipszis 12"/>
          <p:cNvSpPr/>
          <p:nvPr/>
        </p:nvSpPr>
        <p:spPr>
          <a:xfrm>
            <a:off x="4296582" y="4254683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4" name="Ellipszis 13"/>
          <p:cNvSpPr/>
          <p:nvPr/>
        </p:nvSpPr>
        <p:spPr>
          <a:xfrm>
            <a:off x="4148416" y="464831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6" name="Egyenes összekötő 15"/>
          <p:cNvCxnSpPr>
            <a:stCxn id="13" idx="2"/>
          </p:cNvCxnSpPr>
          <p:nvPr/>
        </p:nvCxnSpPr>
        <p:spPr>
          <a:xfrm flipH="1">
            <a:off x="2566020" y="4506711"/>
            <a:ext cx="1730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2" idx="2"/>
          </p:cNvCxnSpPr>
          <p:nvPr/>
        </p:nvCxnSpPr>
        <p:spPr>
          <a:xfrm flipH="1">
            <a:off x="2566020" y="4113076"/>
            <a:ext cx="1656184" cy="3936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4" idx="2"/>
          </p:cNvCxnSpPr>
          <p:nvPr/>
        </p:nvCxnSpPr>
        <p:spPr>
          <a:xfrm flipH="1" flipV="1">
            <a:off x="2710036" y="4506711"/>
            <a:ext cx="1438380" cy="3936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909836" y="425468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kulcs(ok)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22" name="Lekerekített téglalap 21"/>
          <p:cNvSpPr/>
          <p:nvPr/>
        </p:nvSpPr>
        <p:spPr>
          <a:xfrm>
            <a:off x="5448710" y="3861048"/>
            <a:ext cx="789718" cy="50405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3" name="Lekerekített téglalap 22"/>
          <p:cNvSpPr/>
          <p:nvPr/>
        </p:nvSpPr>
        <p:spPr>
          <a:xfrm>
            <a:off x="5713416" y="4309059"/>
            <a:ext cx="885051" cy="3936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4" name="Lekerekített téglalap 23"/>
          <p:cNvSpPr/>
          <p:nvPr/>
        </p:nvSpPr>
        <p:spPr>
          <a:xfrm>
            <a:off x="5300544" y="4648318"/>
            <a:ext cx="1156278" cy="4200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26" name="Egyenes összekötő 25"/>
          <p:cNvCxnSpPr>
            <a:stCxn id="22" idx="3"/>
          </p:cNvCxnSpPr>
          <p:nvPr/>
        </p:nvCxnSpPr>
        <p:spPr>
          <a:xfrm>
            <a:off x="6238428" y="4113076"/>
            <a:ext cx="2088232" cy="25202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23" idx="3"/>
          </p:cNvCxnSpPr>
          <p:nvPr/>
        </p:nvCxnSpPr>
        <p:spPr>
          <a:xfrm flipV="1">
            <a:off x="6598467" y="4365104"/>
            <a:ext cx="1728193" cy="14077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24" idx="3"/>
          </p:cNvCxnSpPr>
          <p:nvPr/>
        </p:nvCxnSpPr>
        <p:spPr>
          <a:xfrm flipV="1">
            <a:off x="6456822" y="4365104"/>
            <a:ext cx="1869838" cy="493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8252282" y="4075472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FFFF00"/>
                </a:solidFill>
              </a:rPr>
              <a:t>értékek</a:t>
            </a:r>
            <a:endParaRPr lang="hu-H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érték lekérése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144291"/>
            <a:ext cx="993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szótár egy elem értékének az eléréséhez, hivatkozni kell a kulcsra.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1" y="3083024"/>
            <a:ext cx="2588521" cy="16692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2484009"/>
            <a:ext cx="3180486" cy="119803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7857262" y="28670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289" y="2323691"/>
            <a:ext cx="2088166" cy="1518666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298027" y="3838388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VAGY</a:t>
            </a:r>
            <a:endParaRPr lang="hu-HU" sz="4400" b="1" dirty="0">
              <a:solidFill>
                <a:srgbClr val="FF0000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19" y="4725144"/>
            <a:ext cx="3215241" cy="576064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7857262" y="4797152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337" y="4607829"/>
            <a:ext cx="1158635" cy="698355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5589557" y="5758807"/>
            <a:ext cx="4535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i="1" dirty="0" smtClean="0"/>
              <a:t>Az eredmény mind a két esetben ugyanaz.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17070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elemek száma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340768"/>
            <a:ext cx="9793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szótár hosszának (hány darab elemet tartalmaz) lekéréséhez a </a:t>
            </a:r>
            <a:r>
              <a:rPr lang="hu-HU" sz="2800" dirty="0" smtClean="0">
                <a:solidFill>
                  <a:srgbClr val="92D050"/>
                </a:solidFill>
              </a:rPr>
              <a:t>len() </a:t>
            </a:r>
            <a:r>
              <a:rPr lang="hu-HU" sz="2800" dirty="0" smtClean="0"/>
              <a:t>metódust használjuk (ahogy a listánál is)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780928"/>
            <a:ext cx="3559780" cy="288032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3501008"/>
            <a:ext cx="1113124" cy="1008112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5374332" y="3789040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9241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53852" y="188640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kulcsok lekérdezése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196752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Lehetőségünk van egy szótár kulcsainak lekérdezésére, ehhez a szótár </a:t>
            </a:r>
            <a:r>
              <a:rPr lang="hu-HU" sz="2800" dirty="0" err="1" smtClean="0">
                <a:solidFill>
                  <a:srgbClr val="92D050"/>
                </a:solidFill>
              </a:rPr>
              <a:t>keys</a:t>
            </a:r>
            <a:r>
              <a:rPr lang="hu-HU" sz="2800" dirty="0" smtClean="0">
                <a:solidFill>
                  <a:srgbClr val="92D050"/>
                </a:solidFill>
              </a:rPr>
              <a:t>() </a:t>
            </a:r>
            <a:r>
              <a:rPr lang="hu-HU" sz="2800" dirty="0" smtClean="0"/>
              <a:t>metódusát kell használni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636912"/>
            <a:ext cx="3431410" cy="25922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3429000"/>
            <a:ext cx="5906590" cy="718369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4929797" y="353615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5072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dict – csak az értékek lekérése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196752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Lehetőségünk van egy szótár csak értékeinek lekérdezésére, ehhez a szótár </a:t>
            </a:r>
            <a:r>
              <a:rPr lang="hu-HU" sz="2800" dirty="0" err="1" smtClean="0">
                <a:solidFill>
                  <a:srgbClr val="92D050"/>
                </a:solidFill>
              </a:rPr>
              <a:t>values</a:t>
            </a:r>
            <a:r>
              <a:rPr lang="hu-HU" sz="2800" dirty="0" smtClean="0">
                <a:solidFill>
                  <a:srgbClr val="92D050"/>
                </a:solidFill>
              </a:rPr>
              <a:t>() </a:t>
            </a:r>
            <a:r>
              <a:rPr lang="hu-HU" sz="2800" dirty="0" smtClean="0"/>
              <a:t>metódusát kell használni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5" y="2564904"/>
            <a:ext cx="3417329" cy="2520280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>
            <a:off x="4929797" y="353615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72" y="3476753"/>
            <a:ext cx="5884403" cy="6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dict – iteráció kulcs-érték alapján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12776"/>
            <a:ext cx="936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szótár elemein végig tudunk „lépkedni” kulcs-érték alapján.</a:t>
            </a:r>
          </a:p>
          <a:p>
            <a:r>
              <a:rPr lang="hu-HU" sz="2800" dirty="0" smtClean="0"/>
              <a:t>Ehhez szükség van az </a:t>
            </a:r>
            <a:r>
              <a:rPr lang="hu-HU" sz="2800" dirty="0" err="1" smtClean="0">
                <a:solidFill>
                  <a:srgbClr val="92D050"/>
                </a:solidFill>
              </a:rPr>
              <a:t>items</a:t>
            </a:r>
            <a:r>
              <a:rPr lang="hu-HU" sz="2800" dirty="0" smtClean="0">
                <a:solidFill>
                  <a:srgbClr val="92D050"/>
                </a:solidFill>
              </a:rPr>
              <a:t>() </a:t>
            </a:r>
            <a:r>
              <a:rPr lang="hu-HU" sz="2800" dirty="0" smtClean="0"/>
              <a:t>metódusra, valamint a szokásos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cikulst</a:t>
            </a:r>
            <a:r>
              <a:rPr lang="hu-HU" sz="2800" dirty="0" smtClean="0"/>
              <a:t> alkalmazzuk a következő képen: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8" y="3012827"/>
            <a:ext cx="5688632" cy="22925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51" y="5305421"/>
            <a:ext cx="5764134" cy="1297977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1881113">
            <a:off x="5185101" y="5535372"/>
            <a:ext cx="1142821" cy="56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8707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2704</TotalTime>
  <Words>347</Words>
  <Application>Microsoft Office PowerPoint</Application>
  <PresentationFormat>Egyéni</PresentationFormat>
  <Paragraphs>41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Technológia (16x9)</vt:lpstr>
      <vt:lpstr>Tuple adattípus</vt:lpstr>
      <vt:lpstr>tuple elemeinek elérése</vt:lpstr>
      <vt:lpstr>A tuple metódusai</vt:lpstr>
      <vt:lpstr>dictionary - adatszerkezet</vt:lpstr>
      <vt:lpstr>dict – érték lekérése</vt:lpstr>
      <vt:lpstr>dict – elemek száma</vt:lpstr>
      <vt:lpstr>dict – kulcsok lekérdezése</vt:lpstr>
      <vt:lpstr>dict – csak az értékek lekérése</vt:lpstr>
      <vt:lpstr>dict – iteráció kulcs-érték alapján</vt:lpstr>
      <vt:lpstr>dict – érték felülírása</vt:lpstr>
      <vt:lpstr>dict – meglévő szótár bővítése</vt:lpstr>
      <vt:lpstr>dict - elemei</vt:lpstr>
      <vt:lpstr>dict – elem törlése</vt:lpstr>
      <vt:lpstr>Feladat:</vt:lpstr>
      <vt:lpstr>A type() függvény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378</cp:revision>
  <dcterms:created xsi:type="dcterms:W3CDTF">2021-09-02T16:12:37Z</dcterms:created>
  <dcterms:modified xsi:type="dcterms:W3CDTF">2023-11-08T08:19:50Z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