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313" r:id="rId5"/>
    <p:sldId id="306" r:id="rId6"/>
    <p:sldId id="307" r:id="rId7"/>
    <p:sldId id="308" r:id="rId8"/>
    <p:sldId id="309" r:id="rId9"/>
    <p:sldId id="310" r:id="rId10"/>
    <p:sldId id="312" r:id="rId11"/>
    <p:sldId id="311" r:id="rId12"/>
    <p:sldId id="314" r:id="rId13"/>
    <p:sldId id="315" r:id="rId14"/>
    <p:sldId id="319" r:id="rId15"/>
    <p:sldId id="320" r:id="rId16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zsef" initials="J" lastIdx="2" clrIdx="0">
    <p:extLst>
      <p:ext uri="{19B8F6BF-5375-455C-9EA6-DF929625EA0E}">
        <p15:presenceInfo xmlns:p15="http://schemas.microsoft.com/office/powerpoint/2012/main" userId="Jozse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99"/>
    <a:srgbClr val="FFFF00"/>
    <a:srgbClr val="FFC000"/>
    <a:srgbClr val="92D050"/>
    <a:srgbClr val="009999"/>
    <a:srgbClr val="65741A"/>
    <a:srgbClr val="F8F8F8"/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>
      <p:cViewPr varScale="1">
        <p:scale>
          <a:sx n="74" d="100"/>
          <a:sy n="74" d="100"/>
        </p:scale>
        <p:origin x="58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Mintaszöveg szerkesztése</a:t>
            </a:r>
          </a:p>
          <a:p>
            <a:pPr lvl="1" rtl="0"/>
            <a:r>
              <a:t>Második szint</a:t>
            </a:r>
          </a:p>
          <a:p>
            <a:pPr lvl="2" rtl="0"/>
            <a:r>
              <a:t>Harmadik szint</a:t>
            </a:r>
          </a:p>
          <a:p>
            <a:pPr lvl="3" rtl="0"/>
            <a:r>
              <a:t>Negyedik szint</a:t>
            </a:r>
          </a:p>
          <a:p>
            <a:pPr lvl="4" rtl="0"/>
            <a:r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Egyenes összekötő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gyenes összekötő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alsó sorok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Szabadkézi sokszög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Szabadkézi sokszög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2" name="Dátum hely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23" name="Élőláb hely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Dia számának hely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Egyenes összekötő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Egyenes összekötő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Egyenes összekötő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3" name="Kép helyőrzőj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hu-HU" smtClean="0"/>
              <a:t>Kép beszúrásához kattintson az ikonra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l oldali sorok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Szabadkézi sokszög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Szabadkézi sokszög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Fájlkezelés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69876" y="1268760"/>
            <a:ext cx="10225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hu-HU" sz="2800" dirty="0" smtClean="0"/>
              <a:t>A </a:t>
            </a:r>
            <a:r>
              <a:rPr lang="hu-HU" sz="2800" dirty="0" err="1" smtClean="0"/>
              <a:t>fájkezelés</a:t>
            </a:r>
            <a:r>
              <a:rPr lang="hu-HU" sz="2800" dirty="0" smtClean="0"/>
              <a:t> minden (web)alkalmazás fontos része</a:t>
            </a:r>
          </a:p>
          <a:p>
            <a:pPr marL="457200" indent="-457200">
              <a:buFontTx/>
              <a:buChar char="-"/>
            </a:pPr>
            <a:r>
              <a:rPr lang="hu-HU" sz="2800" dirty="0" smtClean="0"/>
              <a:t>A Python számos funkcióval rendelkezik a fájlok létrehozására, törlésére, módosítására, frissítésére.</a:t>
            </a:r>
          </a:p>
        </p:txBody>
      </p:sp>
    </p:spTree>
    <p:extLst>
      <p:ext uri="{BB962C8B-B14F-4D97-AF65-F5344CB8AC3E}">
        <p14:creationId xmlns:p14="http://schemas.microsoft.com/office/powerpoint/2010/main" val="80681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10153128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Fájl olvasása soronként (egyesével).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69876" y="1268760"/>
            <a:ext cx="1022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Egy sor beolvasására a </a:t>
            </a:r>
            <a:r>
              <a:rPr lang="hu-HU" sz="2800" dirty="0" err="1" smtClean="0">
                <a:solidFill>
                  <a:srgbClr val="FFFF00"/>
                </a:solidFill>
              </a:rPr>
              <a:t>readline</a:t>
            </a:r>
            <a:r>
              <a:rPr lang="hu-HU" sz="2800" dirty="0" smtClean="0">
                <a:solidFill>
                  <a:srgbClr val="FFFF00"/>
                </a:solidFill>
              </a:rPr>
              <a:t>() </a:t>
            </a:r>
            <a:r>
              <a:rPr lang="hu-HU" sz="2800" dirty="0" smtClean="0"/>
              <a:t>metódust kell </a:t>
            </a:r>
            <a:r>
              <a:rPr lang="hu-HU" sz="2800" dirty="0" err="1" smtClean="0"/>
              <a:t>hasznáni</a:t>
            </a:r>
            <a:r>
              <a:rPr lang="hu-HU" sz="2800" dirty="0" smtClean="0"/>
              <a:t>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2362298"/>
            <a:ext cx="4968552" cy="3989527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461583" y="3212976"/>
            <a:ext cx="50334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Nem a legjobb megoldás!</a:t>
            </a:r>
          </a:p>
          <a:p>
            <a:r>
              <a:rPr lang="hu-HU" sz="2800" dirty="0" smtClean="0"/>
              <a:t>1000- sor esetén már problémás!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56146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10225136" cy="1296144"/>
          </a:xfrm>
        </p:spPr>
        <p:txBody>
          <a:bodyPr rtlCol="0">
            <a:normAutofit fontScale="90000"/>
          </a:bodyPr>
          <a:lstStyle/>
          <a:p>
            <a:pPr rtl="0"/>
            <a:r>
              <a:rPr lang="hu" dirty="0" smtClean="0"/>
              <a:t>Fájl összes sorának beolvasása, sorrol sorra.</a:t>
            </a:r>
            <a:endParaRPr lang="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1700808"/>
            <a:ext cx="7263604" cy="2380655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2154103" y="4365104"/>
            <a:ext cx="7749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A ciklus annyiszor fut meg amennyi sor van a fájlban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07273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188640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Fájlkezelés – Írás</a:t>
            </a:r>
            <a:endParaRPr lang="hu" dirty="0"/>
          </a:p>
        </p:txBody>
      </p:sp>
      <p:sp>
        <p:nvSpPr>
          <p:cNvPr id="4" name="Téglalap 3"/>
          <p:cNvSpPr/>
          <p:nvPr/>
        </p:nvSpPr>
        <p:spPr>
          <a:xfrm>
            <a:off x="1148908" y="1268760"/>
            <a:ext cx="104901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hu-HU" dirty="0">
                <a:solidFill>
                  <a:srgbClr val="FFFF00"/>
                </a:solidFill>
              </a:rPr>
              <a:t>"a" -&gt; Hozzáfűzés</a:t>
            </a:r>
            <a:r>
              <a:rPr lang="hu-HU" dirty="0"/>
              <a:t>, megnyitja a fájlt hozzáfűzésre (bővítésre), </a:t>
            </a:r>
            <a:r>
              <a:rPr lang="hu-HU" dirty="0">
                <a:solidFill>
                  <a:srgbClr val="FF0000"/>
                </a:solidFill>
              </a:rPr>
              <a:t>ha a fájl nem létezik akkor létrehozza</a:t>
            </a:r>
            <a:r>
              <a:rPr lang="hu-HU" dirty="0" smtClean="0"/>
              <a:t>!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  <a:p>
            <a:pPr marL="457200" indent="-457200">
              <a:buFontTx/>
              <a:buChar char="-"/>
            </a:pPr>
            <a:r>
              <a:rPr lang="hu-HU" dirty="0" smtClean="0">
                <a:solidFill>
                  <a:srgbClr val="FFFF00"/>
                </a:solidFill>
              </a:rPr>
              <a:t>"</a:t>
            </a:r>
            <a:r>
              <a:rPr lang="hu-HU" dirty="0">
                <a:solidFill>
                  <a:srgbClr val="FFFF00"/>
                </a:solidFill>
              </a:rPr>
              <a:t>w" -&gt; Írás</a:t>
            </a:r>
            <a:r>
              <a:rPr lang="hu-HU" dirty="0"/>
              <a:t>, megnyit egy fájlt írásra, </a:t>
            </a:r>
            <a:r>
              <a:rPr lang="hu-HU" dirty="0">
                <a:solidFill>
                  <a:srgbClr val="FF0000"/>
                </a:solidFill>
              </a:rPr>
              <a:t>ha a fájl nem létezik, akkor létrehozza</a:t>
            </a:r>
            <a:r>
              <a:rPr lang="hu-HU" dirty="0" smtClean="0"/>
              <a:t>!</a:t>
            </a:r>
            <a:br>
              <a:rPr lang="hu-HU" dirty="0" smtClean="0"/>
            </a:br>
            <a:r>
              <a:rPr lang="hu-HU" sz="3600" b="1" i="1" u="sng" dirty="0" smtClean="0">
                <a:solidFill>
                  <a:srgbClr val="FF0000"/>
                </a:solidFill>
              </a:rPr>
              <a:t>MINDEN TARTALMAT FELÜLÍR!!!</a:t>
            </a:r>
            <a:endParaRPr lang="hu-HU" sz="3600" b="1" i="1" u="sng" dirty="0">
              <a:solidFill>
                <a:srgbClr val="FF0000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2348880"/>
            <a:ext cx="7994623" cy="136815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5435555"/>
            <a:ext cx="6702122" cy="111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0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Fájlkezelés – </a:t>
            </a:r>
            <a:r>
              <a:rPr lang="hu" dirty="0" smtClean="0">
                <a:solidFill>
                  <a:srgbClr val="FFFF00"/>
                </a:solidFill>
              </a:rPr>
              <a:t>open()</a:t>
            </a:r>
            <a:endParaRPr lang="hu" dirty="0">
              <a:solidFill>
                <a:srgbClr val="FFFF00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1269876" y="1677376"/>
            <a:ext cx="10225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hu-HU" sz="2800" dirty="0" smtClean="0"/>
              <a:t>A fájlok kezelésének legfontosabb függvénye az </a:t>
            </a:r>
            <a:r>
              <a:rPr lang="hu-HU" sz="2800" dirty="0" err="1" smtClean="0">
                <a:solidFill>
                  <a:srgbClr val="FFFF00"/>
                </a:solidFill>
              </a:rPr>
              <a:t>open</a:t>
            </a:r>
            <a:r>
              <a:rPr lang="hu-HU" sz="2800" dirty="0" smtClean="0">
                <a:solidFill>
                  <a:srgbClr val="FFFF00"/>
                </a:solidFill>
              </a:rPr>
              <a:t>()</a:t>
            </a:r>
          </a:p>
          <a:p>
            <a:pPr marL="457200" indent="-457200">
              <a:buFontTx/>
              <a:buChar char="-"/>
            </a:pPr>
            <a:r>
              <a:rPr lang="hu-HU" sz="2800" dirty="0" smtClean="0"/>
              <a:t>A </a:t>
            </a:r>
            <a:r>
              <a:rPr lang="hu-HU" sz="2800" dirty="0" smtClean="0"/>
              <a:t>megnyitás módja négyféle lehet: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1593912" y="3202823"/>
            <a:ext cx="957706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hu-HU" sz="2600" dirty="0">
                <a:solidFill>
                  <a:srgbClr val="FFFF00"/>
                </a:solidFill>
              </a:rPr>
              <a:t>"r"  </a:t>
            </a:r>
            <a:r>
              <a:rPr lang="hu-HU" sz="2600" dirty="0" smtClean="0">
                <a:solidFill>
                  <a:srgbClr val="FFFF00"/>
                </a:solidFill>
              </a:rPr>
              <a:t>-&gt; Olvasás </a:t>
            </a:r>
            <a:r>
              <a:rPr lang="hu-HU" sz="2600" dirty="0" smtClean="0"/>
              <a:t>(alapértelmezett érték), megnyitja a fájlt olvasásra, </a:t>
            </a:r>
            <a:r>
              <a:rPr lang="hu-HU" sz="2600" dirty="0" smtClean="0">
                <a:solidFill>
                  <a:srgbClr val="FF0000"/>
                </a:solidFill>
              </a:rPr>
              <a:t>ha a fájl nem létezik akkor hibára fut</a:t>
            </a:r>
            <a:r>
              <a:rPr lang="hu-HU" sz="2600" dirty="0" smtClean="0"/>
              <a:t>!</a:t>
            </a:r>
          </a:p>
          <a:p>
            <a:pPr marL="457200" indent="-457200">
              <a:buFontTx/>
              <a:buChar char="-"/>
            </a:pPr>
            <a:r>
              <a:rPr lang="hu-HU" sz="2600" dirty="0">
                <a:solidFill>
                  <a:srgbClr val="FFFF00"/>
                </a:solidFill>
              </a:rPr>
              <a:t>"a" </a:t>
            </a:r>
            <a:r>
              <a:rPr lang="hu-HU" sz="2600" dirty="0" smtClean="0">
                <a:solidFill>
                  <a:srgbClr val="FFFF00"/>
                </a:solidFill>
              </a:rPr>
              <a:t>-&gt; Hozzáfűzés</a:t>
            </a:r>
            <a:r>
              <a:rPr lang="hu-HU" sz="2600" dirty="0" smtClean="0"/>
              <a:t>, megnyitja a fájlt hozzáfűzésre (bővítésre), </a:t>
            </a:r>
            <a:r>
              <a:rPr lang="hu-HU" sz="2600" dirty="0" smtClean="0">
                <a:solidFill>
                  <a:srgbClr val="FF0000"/>
                </a:solidFill>
              </a:rPr>
              <a:t>ha a fájl nem létezik akkor </a:t>
            </a:r>
            <a:r>
              <a:rPr lang="hu-HU" sz="2600" dirty="0" smtClean="0">
                <a:solidFill>
                  <a:srgbClr val="FF0000"/>
                </a:solidFill>
              </a:rPr>
              <a:t>létrehozza</a:t>
            </a:r>
            <a:r>
              <a:rPr lang="hu-HU" sz="2600" dirty="0" smtClean="0"/>
              <a:t>!</a:t>
            </a:r>
            <a:endParaRPr lang="hu-HU" sz="2600" dirty="0" smtClean="0"/>
          </a:p>
          <a:p>
            <a:pPr marL="457200" indent="-457200">
              <a:buFontTx/>
              <a:buChar char="-"/>
            </a:pPr>
            <a:r>
              <a:rPr lang="hu-HU" sz="2600" dirty="0">
                <a:solidFill>
                  <a:srgbClr val="FFFF00"/>
                </a:solidFill>
              </a:rPr>
              <a:t>"w" -&gt; </a:t>
            </a:r>
            <a:r>
              <a:rPr lang="hu-HU" sz="2600" dirty="0" smtClean="0">
                <a:solidFill>
                  <a:srgbClr val="FFFF00"/>
                </a:solidFill>
              </a:rPr>
              <a:t>Írás</a:t>
            </a:r>
            <a:r>
              <a:rPr lang="hu-HU" sz="2600" dirty="0" smtClean="0"/>
              <a:t>, megnyit egy fájlt írásra, </a:t>
            </a:r>
            <a:r>
              <a:rPr lang="hu-HU" sz="2600" dirty="0" smtClean="0">
                <a:solidFill>
                  <a:srgbClr val="FF0000"/>
                </a:solidFill>
              </a:rPr>
              <a:t>ha a fájl nem létezik, akkor </a:t>
            </a:r>
            <a:r>
              <a:rPr lang="hu-HU" sz="2600" dirty="0" smtClean="0">
                <a:solidFill>
                  <a:srgbClr val="FF0000"/>
                </a:solidFill>
              </a:rPr>
              <a:t>létrehozza (benne lévő tartalom felülíródik)</a:t>
            </a:r>
            <a:r>
              <a:rPr lang="hu-HU" sz="2600" dirty="0" smtClean="0"/>
              <a:t>!</a:t>
            </a:r>
            <a:endParaRPr lang="hu-HU" sz="2600" dirty="0" smtClean="0"/>
          </a:p>
          <a:p>
            <a:pPr marL="457200" indent="-457200">
              <a:buFontTx/>
              <a:buChar char="-"/>
            </a:pPr>
            <a:r>
              <a:rPr lang="hu-HU" sz="2600" dirty="0">
                <a:solidFill>
                  <a:srgbClr val="FFFF00"/>
                </a:solidFill>
              </a:rPr>
              <a:t>"x" </a:t>
            </a:r>
            <a:r>
              <a:rPr lang="hu-HU" sz="2600" dirty="0" smtClean="0">
                <a:solidFill>
                  <a:srgbClr val="FFFF00"/>
                </a:solidFill>
              </a:rPr>
              <a:t>-&gt; Létrehoz</a:t>
            </a:r>
            <a:r>
              <a:rPr lang="hu-HU" sz="2600" dirty="0" smtClean="0"/>
              <a:t>, létrehozza a fájlt, </a:t>
            </a:r>
            <a:r>
              <a:rPr lang="hu-HU" sz="2600" dirty="0" smtClean="0">
                <a:solidFill>
                  <a:srgbClr val="FF0000"/>
                </a:solidFill>
              </a:rPr>
              <a:t>ha a fájl már létezik, hibára fut!</a:t>
            </a:r>
          </a:p>
          <a:p>
            <a:pPr marL="457200" indent="-457200">
              <a:buFontTx/>
              <a:buChar char="-"/>
            </a:pPr>
            <a:endParaRPr lang="hu-HU" sz="2600" dirty="0"/>
          </a:p>
        </p:txBody>
      </p:sp>
    </p:spTree>
    <p:extLst>
      <p:ext uri="{BB962C8B-B14F-4D97-AF65-F5344CB8AC3E}">
        <p14:creationId xmlns:p14="http://schemas.microsoft.com/office/powerpoint/2010/main" val="25565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Fájlkezelés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69876" y="1268760"/>
            <a:ext cx="10225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A megnyitás módján kívül, meg lehet adni, </a:t>
            </a:r>
            <a:r>
              <a:rPr lang="hu-HU" sz="2800" dirty="0"/>
              <a:t>hogy a fájlt bináris vagy szöveges módban </a:t>
            </a:r>
            <a:r>
              <a:rPr lang="hu-HU" sz="2800" dirty="0" smtClean="0"/>
              <a:t>kell e kezelni.</a:t>
            </a:r>
          </a:p>
        </p:txBody>
      </p:sp>
      <p:sp>
        <p:nvSpPr>
          <p:cNvPr id="4" name="Téglalap 3"/>
          <p:cNvSpPr/>
          <p:nvPr/>
        </p:nvSpPr>
        <p:spPr>
          <a:xfrm>
            <a:off x="1269876" y="2492896"/>
            <a:ext cx="9721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hu-HU" dirty="0" smtClean="0">
                <a:solidFill>
                  <a:srgbClr val="FFFF00"/>
                </a:solidFill>
              </a:rPr>
              <a:t>„t"  </a:t>
            </a:r>
            <a:r>
              <a:rPr lang="hu-HU" dirty="0">
                <a:solidFill>
                  <a:srgbClr val="FFFF00"/>
                </a:solidFill>
              </a:rPr>
              <a:t>-&gt; </a:t>
            </a:r>
            <a:r>
              <a:rPr lang="hu-HU" dirty="0" smtClean="0">
                <a:solidFill>
                  <a:srgbClr val="FFFF00"/>
                </a:solidFill>
              </a:rPr>
              <a:t>Szöveges </a:t>
            </a:r>
            <a:r>
              <a:rPr lang="hu-HU" dirty="0" smtClean="0"/>
              <a:t>(alapértelmezett </a:t>
            </a:r>
            <a:r>
              <a:rPr lang="hu-HU" dirty="0"/>
              <a:t>érték</a:t>
            </a:r>
            <a:r>
              <a:rPr lang="hu-HU" dirty="0" smtClean="0"/>
              <a:t>)</a:t>
            </a:r>
          </a:p>
          <a:p>
            <a:pPr marL="457200" indent="-457200">
              <a:buFontTx/>
              <a:buChar char="-"/>
            </a:pPr>
            <a:r>
              <a:rPr lang="hu-HU" dirty="0" smtClean="0">
                <a:solidFill>
                  <a:srgbClr val="FFFF00"/>
                </a:solidFill>
              </a:rPr>
              <a:t>„b" </a:t>
            </a:r>
            <a:r>
              <a:rPr lang="hu-HU" dirty="0">
                <a:solidFill>
                  <a:srgbClr val="FFFF00"/>
                </a:solidFill>
              </a:rPr>
              <a:t>-&gt; </a:t>
            </a:r>
            <a:r>
              <a:rPr lang="hu-HU" dirty="0" smtClean="0">
                <a:solidFill>
                  <a:srgbClr val="FFFF00"/>
                </a:solidFill>
              </a:rPr>
              <a:t>Bináris</a:t>
            </a:r>
            <a:r>
              <a:rPr lang="hu-HU" dirty="0"/>
              <a:t> </a:t>
            </a:r>
            <a:r>
              <a:rPr lang="hu-HU" dirty="0" smtClean="0"/>
              <a:t> (pl.: képfájl)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99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Fájlkezelés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69876" y="1125510"/>
            <a:ext cx="1022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Megnyitás olvasásra: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14" y="1676397"/>
            <a:ext cx="4780106" cy="93610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06" y="2767861"/>
            <a:ext cx="6330006" cy="100811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06" y="3862894"/>
            <a:ext cx="6073999" cy="9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Fájlkezelés – elérési út</a:t>
            </a:r>
            <a:endParaRPr lang="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701924" y="1484784"/>
            <a:ext cx="8504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rgbClr val="FF0000"/>
                </a:solidFill>
              </a:rPr>
              <a:t>A kezelendő fájlnak a programfájl mellett kell, hogy legyen, ellenkező esetben elérési utat is meg kell adni!</a:t>
            </a:r>
            <a:endParaRPr lang="hu-HU" sz="2800" b="1" u="sng" dirty="0">
              <a:solidFill>
                <a:srgbClr val="FF0000"/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2924944"/>
            <a:ext cx="6537895" cy="704081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510582" y="3861048"/>
            <a:ext cx="8504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rgbClr val="FF0000"/>
                </a:solidFill>
              </a:rPr>
              <a:t>A másik fontos dolog, hogy a konzol elérési útja is megfelelő legyen (mappánál legyen)!</a:t>
            </a:r>
          </a:p>
        </p:txBody>
      </p:sp>
    </p:spTree>
    <p:extLst>
      <p:ext uri="{BB962C8B-B14F-4D97-AF65-F5344CB8AC3E}">
        <p14:creationId xmlns:p14="http://schemas.microsoft.com/office/powerpoint/2010/main" val="11877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Fájlkezelés – fájl lezárása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69876" y="1268760"/>
            <a:ext cx="102251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 smtClean="0">
                <a:solidFill>
                  <a:srgbClr val="FF0000"/>
                </a:solidFill>
              </a:rPr>
              <a:t>Ha egy fájlt megnyitunk, törekedjünk arra, hogy le is zárjuk a műveletek végrehajtása után!</a:t>
            </a:r>
          </a:p>
          <a:p>
            <a:r>
              <a:rPr lang="hu-HU" sz="2800" dirty="0" smtClean="0"/>
              <a:t>Lezárni a </a:t>
            </a:r>
            <a:r>
              <a:rPr lang="hu-HU" sz="2800" dirty="0" err="1" smtClean="0">
                <a:solidFill>
                  <a:srgbClr val="FFFF00"/>
                </a:solidFill>
              </a:rPr>
              <a:t>close</a:t>
            </a:r>
            <a:r>
              <a:rPr lang="hu-HU" sz="2800" dirty="0" smtClean="0">
                <a:solidFill>
                  <a:srgbClr val="FFFF00"/>
                </a:solidFill>
              </a:rPr>
              <a:t>() </a:t>
            </a:r>
            <a:r>
              <a:rPr lang="hu-HU" sz="2800" dirty="0" smtClean="0"/>
              <a:t>függvénnyel lehet.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3573016"/>
            <a:ext cx="639483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Fájl olvasása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69876" y="1268760"/>
            <a:ext cx="1022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A fájl teljes tartalmát beolvashatjuk a </a:t>
            </a:r>
            <a:r>
              <a:rPr lang="hu-HU" sz="2800" dirty="0" err="1" smtClean="0">
                <a:solidFill>
                  <a:srgbClr val="FFFF00"/>
                </a:solidFill>
              </a:rPr>
              <a:t>read</a:t>
            </a:r>
            <a:r>
              <a:rPr lang="hu-HU" sz="2800" dirty="0" smtClean="0">
                <a:solidFill>
                  <a:srgbClr val="FFFF00"/>
                </a:solidFill>
              </a:rPr>
              <a:t>() </a:t>
            </a:r>
            <a:r>
              <a:rPr lang="hu-HU" sz="2800" dirty="0" smtClean="0"/>
              <a:t>metódus segítségével.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09" y="2780928"/>
            <a:ext cx="4440281" cy="187220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652" y="2924944"/>
            <a:ext cx="2144481" cy="1589874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>
            <a:off x="6382444" y="3429000"/>
            <a:ext cx="122413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7" name="Szövegdoboz 6"/>
          <p:cNvSpPr txBox="1"/>
          <p:nvPr/>
        </p:nvSpPr>
        <p:spPr>
          <a:xfrm>
            <a:off x="8336456" y="2244489"/>
            <a:ext cx="204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fájl tartalma: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6657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10153128" cy="883643"/>
          </a:xfrm>
        </p:spPr>
        <p:txBody>
          <a:bodyPr rtlCol="0">
            <a:normAutofit/>
          </a:bodyPr>
          <a:lstStyle/>
          <a:p>
            <a:pPr rtl="0"/>
            <a:r>
              <a:rPr lang="hu" sz="4400" dirty="0" smtClean="0"/>
              <a:t>Szöveges fájl olvasása - karakterkódolás</a:t>
            </a:r>
            <a:endParaRPr lang="hu" sz="44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69876" y="1268760"/>
            <a:ext cx="10225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Amennyiben olyan szöveges fájlt olvasunk be, melyben megtalálhatóak többek között a magyar ékezetes betűk akkor állítsuk be az utf-8 </a:t>
            </a:r>
            <a:r>
              <a:rPr lang="hu-HU" sz="2800" dirty="0" err="1" smtClean="0"/>
              <a:t>karakater</a:t>
            </a:r>
            <a:r>
              <a:rPr lang="hu-HU" sz="2800" dirty="0" smtClean="0"/>
              <a:t> kódolást!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4653136"/>
            <a:ext cx="5738138" cy="151216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871" y="4797152"/>
            <a:ext cx="4596511" cy="1296144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>
            <a:off x="6202424" y="5229200"/>
            <a:ext cx="111612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972" y="2778224"/>
            <a:ext cx="3743065" cy="1376127"/>
          </a:xfrm>
          <a:prstGeom prst="rect">
            <a:avLst/>
          </a:prstGeom>
        </p:spPr>
      </p:pic>
      <p:sp>
        <p:nvSpPr>
          <p:cNvPr id="8" name="Ellipszis 7"/>
          <p:cNvSpPr/>
          <p:nvPr/>
        </p:nvSpPr>
        <p:spPr>
          <a:xfrm>
            <a:off x="3574132" y="4581128"/>
            <a:ext cx="2425770" cy="8280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9" name="Jobbra nyíl 8"/>
          <p:cNvSpPr/>
          <p:nvPr/>
        </p:nvSpPr>
        <p:spPr>
          <a:xfrm>
            <a:off x="6076253" y="3221397"/>
            <a:ext cx="111612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522" y="2937358"/>
            <a:ext cx="4572000" cy="1000125"/>
          </a:xfrm>
          <a:prstGeom prst="rect">
            <a:avLst/>
          </a:prstGeom>
        </p:spPr>
      </p:pic>
      <p:sp>
        <p:nvSpPr>
          <p:cNvPr id="11" name="Téglalap 10"/>
          <p:cNvSpPr/>
          <p:nvPr/>
        </p:nvSpPr>
        <p:spPr>
          <a:xfrm>
            <a:off x="405780" y="4293096"/>
            <a:ext cx="1178304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234069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Fájl olvasás, az első x karakter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69876" y="1268760"/>
            <a:ext cx="10225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A </a:t>
            </a:r>
            <a:r>
              <a:rPr lang="hu-HU" sz="2800" dirty="0" err="1" smtClean="0"/>
              <a:t>read</a:t>
            </a:r>
            <a:r>
              <a:rPr lang="hu-HU" sz="2800" dirty="0" smtClean="0"/>
              <a:t>() metódus alapértelmezetten a teljes fájl tartalmát beolvassa, ha viszont adunk neki egy egész szám paramétert, akkor amennyit megadtunk neki, annyi karaktert olvas be a fájlból.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7" y="4509120"/>
            <a:ext cx="5635511" cy="1584176"/>
          </a:xfrm>
          <a:prstGeom prst="rect">
            <a:avLst/>
          </a:prstGeom>
        </p:spPr>
      </p:pic>
      <p:sp>
        <p:nvSpPr>
          <p:cNvPr id="5" name="Ellipszis 4"/>
          <p:cNvSpPr/>
          <p:nvPr/>
        </p:nvSpPr>
        <p:spPr>
          <a:xfrm>
            <a:off x="2854052" y="4941168"/>
            <a:ext cx="57606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483" y="4941168"/>
            <a:ext cx="3032154" cy="826951"/>
          </a:xfrm>
          <a:prstGeom prst="rect">
            <a:avLst/>
          </a:prstGeom>
        </p:spPr>
      </p:pic>
      <p:sp>
        <p:nvSpPr>
          <p:cNvPr id="7" name="Jobbra nyíl 6"/>
          <p:cNvSpPr/>
          <p:nvPr/>
        </p:nvSpPr>
        <p:spPr>
          <a:xfrm>
            <a:off x="6742484" y="5085184"/>
            <a:ext cx="122413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178" y="3294655"/>
            <a:ext cx="2508320" cy="1064853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5241732" y="2883433"/>
            <a:ext cx="2297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a fájl tartalma: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3091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ógia (16x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Hármas áramkört ábrázoló bemutató (szélesvásznú)</Template>
  <TotalTime>3430</TotalTime>
  <Words>398</Words>
  <Application>Microsoft Office PowerPoint</Application>
  <PresentationFormat>Egyéni</PresentationFormat>
  <Paragraphs>39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Technológia (16x9)</vt:lpstr>
      <vt:lpstr>Fájlkezelés</vt:lpstr>
      <vt:lpstr>Fájlkezelés – open()</vt:lpstr>
      <vt:lpstr>Fájlkezelés</vt:lpstr>
      <vt:lpstr>Fájlkezelés</vt:lpstr>
      <vt:lpstr>Fájlkezelés – elérési út</vt:lpstr>
      <vt:lpstr>Fájlkezelés – fájl lezárása</vt:lpstr>
      <vt:lpstr>Fájl olvasása</vt:lpstr>
      <vt:lpstr>Szöveges fájl olvasása - karakterkódolás</vt:lpstr>
      <vt:lpstr>Fájl olvasás, az első x karakter</vt:lpstr>
      <vt:lpstr>Fájl olvasása soronként (egyesével).</vt:lpstr>
      <vt:lpstr>Fájl összes sorának beolvasása, sorrol sorra.</vt:lpstr>
      <vt:lpstr>Fájlkezelés – Írás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Cím elrendezés</dc:title>
  <dc:creator>Jozsef</dc:creator>
  <cp:lastModifiedBy>Jozsef</cp:lastModifiedBy>
  <cp:revision>463</cp:revision>
  <dcterms:created xsi:type="dcterms:W3CDTF">2021-09-02T16:12:37Z</dcterms:created>
  <dcterms:modified xsi:type="dcterms:W3CDTF">2024-01-14T14:45:41Z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