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Old Standard TT"/>
      <p:regular r:id="rId34"/>
      <p:bold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OldStandardTT-bold.fntdata"/><Relationship Id="rId12" Type="http://schemas.openxmlformats.org/officeDocument/2006/relationships/slide" Target="slides/slide7.xml"/><Relationship Id="rId34" Type="http://schemas.openxmlformats.org/officeDocument/2006/relationships/font" Target="fonts/OldStandardTT-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ldStandardT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3e35e58b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3e35e58b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3e35e58b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3e35e58b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3e35e58b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3e35e58b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3e35e58b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3e35e58b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3e35e58b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3e35e58b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3e35e58b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3e35e58b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3e35e58b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3e35e58b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3e35e58b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3e35e58b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3e35e58b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3e35e58b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3e35e58b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3e35e58b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3e35e58b5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3e35e58b5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3e35e58b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3e35e58b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3e35e58b5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3e35e58b5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3e35e58b5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3e35e58b5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3e35e58b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3e35e58b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3e35e58b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3e35e58b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3e35e58b5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3e35e58b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hyperlink" Target="https://colab.research.google.com/drive/1wNTPSarJiZ-QtiFuDsCCZQPUIHqGeKJc?usp=sharing"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colab.research.google.com/drive/1Y7fwp5qCfqigk7IGGTuELKHX8MZWA9ln?usp=sharing"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Face Recognition with Explainable AI</a:t>
            </a:r>
            <a:endParaRPr/>
          </a:p>
        </p:txBody>
      </p:sp>
      <p:sp>
        <p:nvSpPr>
          <p:cNvPr id="60" name="Google Shape;60;p13"/>
          <p:cNvSpPr txBox="1"/>
          <p:nvPr>
            <p:ph idx="1" type="subTitle"/>
          </p:nvPr>
        </p:nvSpPr>
        <p:spPr>
          <a:xfrm>
            <a:off x="512700" y="3853364"/>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Instructor : Dr. Viswanath P</a:t>
            </a:r>
            <a:endParaRPr/>
          </a:p>
          <a:p>
            <a:pPr indent="0" lvl="0" marL="0" rtl="0" algn="l">
              <a:spcBef>
                <a:spcPts val="0"/>
              </a:spcBef>
              <a:spcAft>
                <a:spcPts val="0"/>
              </a:spcAft>
              <a:buNone/>
            </a:pPr>
            <a:r>
              <a:rPr lang="en"/>
              <a:t>Group Id   : B23PV02</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87315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Dataset: Labeled Faces in the Wild (LFW) </a:t>
            </a:r>
            <a:endParaRPr b="1"/>
          </a:p>
          <a:p>
            <a:pPr indent="0" lvl="0" marL="0" rtl="0" algn="l">
              <a:spcBef>
                <a:spcPts val="1600"/>
              </a:spcBef>
              <a:spcAft>
                <a:spcPts val="0"/>
              </a:spcAft>
              <a:buClr>
                <a:schemeClr val="dk1"/>
              </a:buClr>
              <a:buSzPts val="1100"/>
              <a:buFont typeface="Arial"/>
              <a:buNone/>
            </a:pPr>
            <a:r>
              <a:rPr lang="en"/>
              <a:t>labels are 5749</a:t>
            </a:r>
            <a:endParaRPr/>
          </a:p>
          <a:p>
            <a:pPr indent="0" lvl="0" marL="0" rtl="0" algn="l">
              <a:spcBef>
                <a:spcPts val="1600"/>
              </a:spcBef>
              <a:spcAft>
                <a:spcPts val="0"/>
              </a:spcAft>
              <a:buClr>
                <a:schemeClr val="dk1"/>
              </a:buClr>
              <a:buSzPts val="1100"/>
              <a:buFont typeface="Arial"/>
              <a:buNone/>
            </a:pPr>
            <a:r>
              <a:rPr lang="en"/>
              <a:t>total images are 13233</a:t>
            </a:r>
            <a:endParaRPr/>
          </a:p>
          <a:p>
            <a:pPr indent="0" lvl="0" marL="0" rtl="0" algn="l">
              <a:spcBef>
                <a:spcPts val="1600"/>
              </a:spcBef>
              <a:spcAft>
                <a:spcPts val="0"/>
              </a:spcAft>
              <a:buClr>
                <a:schemeClr val="dk1"/>
              </a:buClr>
              <a:buSzPts val="1100"/>
              <a:buFont typeface="Arial"/>
              <a:buNone/>
            </a:pPr>
            <a:r>
              <a:rPr lang="en"/>
              <a:t>Image shape (250,250,3)</a:t>
            </a:r>
            <a:endParaRPr/>
          </a:p>
          <a:p>
            <a:pPr indent="0" lvl="0" marL="0" rtl="0" algn="l">
              <a:spcBef>
                <a:spcPts val="1600"/>
              </a:spcBef>
              <a:spcAft>
                <a:spcPts val="0"/>
              </a:spcAft>
              <a:buClr>
                <a:schemeClr val="dk1"/>
              </a:buClr>
              <a:buSzPts val="1100"/>
              <a:buFont typeface="Arial"/>
              <a:buNone/>
            </a:pPr>
            <a:r>
              <a:rPr lang="en"/>
              <a:t>official site : http://vis-www.cs.umass.edu/lfw/</a:t>
            </a:r>
            <a:endParaRPr/>
          </a:p>
          <a:p>
            <a:pPr indent="0" lvl="0" marL="0" rtl="0" algn="l">
              <a:spcBef>
                <a:spcPts val="1600"/>
              </a:spcBef>
              <a:spcAft>
                <a:spcPts val="0"/>
              </a:spcAft>
              <a:buClr>
                <a:schemeClr val="dk1"/>
              </a:buClr>
              <a:buSzPts val="1100"/>
              <a:buFont typeface="Arial"/>
              <a:buNone/>
            </a:pPr>
            <a:r>
              <a:rPr lang="en"/>
              <a:t>kaggle link : https://www.kaggle.com/datasets/atulanandjha/lfwpeople</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125475" y="254625"/>
            <a:ext cx="4045200" cy="72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CNN using Triplet loss method</a:t>
            </a:r>
            <a:endParaRPr sz="2300"/>
          </a:p>
        </p:txBody>
      </p:sp>
      <p:sp>
        <p:nvSpPr>
          <p:cNvPr id="124" name="Google Shape;124;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25" name="Google Shape;125;p23"/>
          <p:cNvSpPr txBox="1"/>
          <p:nvPr>
            <p:ph idx="1" type="subTitle"/>
          </p:nvPr>
        </p:nvSpPr>
        <p:spPr>
          <a:xfrm>
            <a:off x="341700" y="1094900"/>
            <a:ext cx="4045200" cy="352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u="sng">
                <a:solidFill>
                  <a:schemeClr val="hlink"/>
                </a:solidFill>
                <a:hlinkClick r:id="rId3"/>
              </a:rPr>
              <a:t>Link to the model</a:t>
            </a:r>
            <a:endParaRPr sz="2200"/>
          </a:p>
          <a:p>
            <a:pPr indent="0" lvl="0" marL="0" rtl="0" algn="ctr">
              <a:spcBef>
                <a:spcPts val="0"/>
              </a:spcBef>
              <a:spcAft>
                <a:spcPts val="0"/>
              </a:spcAft>
              <a:buNone/>
            </a:pPr>
            <a:r>
              <a:t/>
            </a:r>
            <a:endParaRPr sz="2200"/>
          </a:p>
          <a:p>
            <a:pPr indent="457200" lvl="0" marL="0" rtl="0" algn="l">
              <a:spcBef>
                <a:spcPts val="0"/>
              </a:spcBef>
              <a:spcAft>
                <a:spcPts val="0"/>
              </a:spcAft>
              <a:buClr>
                <a:schemeClr val="dk1"/>
              </a:buClr>
              <a:buSzPts val="1100"/>
              <a:buFont typeface="Arial"/>
              <a:buNone/>
            </a:pPr>
            <a:r>
              <a:rPr b="1" lang="en" sz="1500"/>
              <a:t>Dataset :  	</a:t>
            </a:r>
            <a:endParaRPr b="1" sz="1500"/>
          </a:p>
          <a:p>
            <a:pPr indent="0" lvl="0" marL="0" rtl="0" algn="ctr">
              <a:spcBef>
                <a:spcPts val="0"/>
              </a:spcBef>
              <a:spcAft>
                <a:spcPts val="0"/>
              </a:spcAft>
              <a:buClr>
                <a:schemeClr val="dk1"/>
              </a:buClr>
              <a:buSzPts val="1100"/>
              <a:buFont typeface="Arial"/>
              <a:buNone/>
            </a:pPr>
            <a:r>
              <a:rPr b="1" lang="en" sz="1500"/>
              <a:t>training : 2418</a:t>
            </a:r>
            <a:endParaRPr b="1" sz="1500"/>
          </a:p>
          <a:p>
            <a:pPr indent="0" lvl="0" marL="0" rtl="0" algn="ctr">
              <a:spcBef>
                <a:spcPts val="0"/>
              </a:spcBef>
              <a:spcAft>
                <a:spcPts val="0"/>
              </a:spcAft>
              <a:buClr>
                <a:schemeClr val="dk1"/>
              </a:buClr>
              <a:buSzPts val="1100"/>
              <a:buFont typeface="Arial"/>
              <a:buNone/>
            </a:pPr>
            <a:r>
              <a:rPr b="1" lang="en" sz="1500"/>
              <a:t>validation : 303</a:t>
            </a:r>
            <a:endParaRPr b="1" sz="1500"/>
          </a:p>
          <a:p>
            <a:pPr indent="0" lvl="0" marL="0" rtl="0" algn="ctr">
              <a:spcBef>
                <a:spcPts val="0"/>
              </a:spcBef>
              <a:spcAft>
                <a:spcPts val="0"/>
              </a:spcAft>
              <a:buClr>
                <a:schemeClr val="dk1"/>
              </a:buClr>
              <a:buSzPts val="1100"/>
              <a:buFont typeface="Arial"/>
              <a:buNone/>
            </a:pPr>
            <a:r>
              <a:rPr b="1" lang="en" sz="1500"/>
              <a:t>testing  : 302</a:t>
            </a:r>
            <a:endParaRPr b="1" sz="1500"/>
          </a:p>
          <a:p>
            <a:pPr indent="0" lvl="0" marL="0" rtl="0" algn="ctr">
              <a:spcBef>
                <a:spcPts val="0"/>
              </a:spcBef>
              <a:spcAft>
                <a:spcPts val="0"/>
              </a:spcAft>
              <a:buClr>
                <a:schemeClr val="dk1"/>
              </a:buClr>
              <a:buSzPts val="1100"/>
              <a:buFont typeface="Arial"/>
              <a:buNone/>
            </a:pPr>
            <a:r>
              <a:t/>
            </a:r>
            <a:endParaRPr b="1" sz="1500"/>
          </a:p>
          <a:p>
            <a:pPr indent="0" lvl="0" marL="0" rtl="0" algn="ctr">
              <a:spcBef>
                <a:spcPts val="0"/>
              </a:spcBef>
              <a:spcAft>
                <a:spcPts val="0"/>
              </a:spcAft>
              <a:buClr>
                <a:schemeClr val="dk1"/>
              </a:buClr>
              <a:buSzPts val="1100"/>
              <a:buFont typeface="Arial"/>
              <a:buNone/>
            </a:pPr>
            <a:r>
              <a:rPr b="1" lang="en" sz="1500"/>
              <a:t>Loss fun : triplet_loss_adapted_from_tf</a:t>
            </a:r>
            <a:endParaRPr b="1" sz="1500"/>
          </a:p>
          <a:p>
            <a:pPr indent="0" lvl="0" marL="0" rtl="0" algn="ctr">
              <a:spcBef>
                <a:spcPts val="0"/>
              </a:spcBef>
              <a:spcAft>
                <a:spcPts val="0"/>
              </a:spcAft>
              <a:buClr>
                <a:schemeClr val="dk1"/>
              </a:buClr>
              <a:buSzPts val="1100"/>
              <a:buFont typeface="Arial"/>
              <a:buNone/>
            </a:pPr>
            <a:r>
              <a:t/>
            </a:r>
            <a:endParaRPr b="1" sz="1500"/>
          </a:p>
          <a:p>
            <a:pPr indent="0" lvl="0" marL="0" rtl="0" algn="ctr">
              <a:spcBef>
                <a:spcPts val="0"/>
              </a:spcBef>
              <a:spcAft>
                <a:spcPts val="0"/>
              </a:spcAft>
              <a:buClr>
                <a:schemeClr val="dk1"/>
              </a:buClr>
              <a:buSzPts val="1100"/>
              <a:buFont typeface="Arial"/>
              <a:buNone/>
            </a:pPr>
            <a:r>
              <a:rPr b="1" lang="en" sz="1500"/>
              <a:t>Epochs   : 700</a:t>
            </a:r>
            <a:endParaRPr b="1" sz="1500"/>
          </a:p>
          <a:p>
            <a:pPr indent="0" lvl="0" marL="0" rtl="0" algn="ctr">
              <a:spcBef>
                <a:spcPts val="0"/>
              </a:spcBef>
              <a:spcAft>
                <a:spcPts val="0"/>
              </a:spcAft>
              <a:buClr>
                <a:schemeClr val="dk1"/>
              </a:buClr>
              <a:buSzPts val="1100"/>
              <a:buFont typeface="Arial"/>
              <a:buNone/>
            </a:pPr>
            <a:r>
              <a:t/>
            </a:r>
            <a:endParaRPr b="1" sz="1500"/>
          </a:p>
          <a:p>
            <a:pPr indent="0" lvl="0" marL="0" rtl="0" algn="ctr">
              <a:spcBef>
                <a:spcPts val="0"/>
              </a:spcBef>
              <a:spcAft>
                <a:spcPts val="0"/>
              </a:spcAft>
              <a:buClr>
                <a:schemeClr val="dk1"/>
              </a:buClr>
              <a:buSzPts val="1100"/>
              <a:buFont typeface="Arial"/>
              <a:buNone/>
            </a:pPr>
            <a:r>
              <a:rPr b="1" lang="en" sz="1500"/>
              <a:t>Training loss : 0.0039</a:t>
            </a:r>
            <a:endParaRPr b="1" sz="1500"/>
          </a:p>
          <a:p>
            <a:pPr indent="0" lvl="0" marL="0" rtl="0" algn="ctr">
              <a:spcBef>
                <a:spcPts val="0"/>
              </a:spcBef>
              <a:spcAft>
                <a:spcPts val="0"/>
              </a:spcAft>
              <a:buClr>
                <a:schemeClr val="dk1"/>
              </a:buClr>
              <a:buSzPts val="1100"/>
              <a:buFont typeface="Arial"/>
              <a:buNone/>
            </a:pPr>
            <a:r>
              <a:t/>
            </a:r>
            <a:endParaRPr b="1" sz="1500"/>
          </a:p>
          <a:p>
            <a:pPr indent="0" lvl="0" marL="0" rtl="0" algn="ctr">
              <a:spcBef>
                <a:spcPts val="0"/>
              </a:spcBef>
              <a:spcAft>
                <a:spcPts val="0"/>
              </a:spcAft>
              <a:buNone/>
            </a:pPr>
            <a:r>
              <a:rPr b="1" lang="en" sz="1500"/>
              <a:t>Validation loss :  0.1237</a:t>
            </a:r>
            <a:endParaRPr b="1" sz="1500"/>
          </a:p>
          <a:p>
            <a:pPr indent="0" lvl="0" marL="0" rtl="0" algn="ctr">
              <a:spcBef>
                <a:spcPts val="0"/>
              </a:spcBef>
              <a:spcAft>
                <a:spcPts val="0"/>
              </a:spcAft>
              <a:buNone/>
            </a:pPr>
            <a:r>
              <a:t/>
            </a:r>
            <a:endParaRPr b="1" sz="1500"/>
          </a:p>
          <a:p>
            <a:pPr indent="0" lvl="0" marL="0" rtl="0" algn="ctr">
              <a:spcBef>
                <a:spcPts val="0"/>
              </a:spcBef>
              <a:spcAft>
                <a:spcPts val="0"/>
              </a:spcAft>
              <a:buClr>
                <a:schemeClr val="dk1"/>
              </a:buClr>
              <a:buSzPts val="1100"/>
              <a:buFont typeface="Arial"/>
              <a:buNone/>
            </a:pPr>
            <a:r>
              <a:rPr b="1" lang="en" sz="1500"/>
              <a:t>Accuracy:96%</a:t>
            </a:r>
            <a:endParaRPr b="1" sz="1500"/>
          </a:p>
          <a:p>
            <a:pPr indent="0" lvl="0" marL="0" rtl="0" algn="ctr">
              <a:spcBef>
                <a:spcPts val="0"/>
              </a:spcBef>
              <a:spcAft>
                <a:spcPts val="0"/>
              </a:spcAft>
              <a:buNone/>
            </a:pPr>
            <a:r>
              <a:t/>
            </a:r>
            <a:endParaRPr sz="1500"/>
          </a:p>
        </p:txBody>
      </p:sp>
      <p:pic>
        <p:nvPicPr>
          <p:cNvPr id="126" name="Google Shape;126;p23"/>
          <p:cNvPicPr preferRelativeResize="0"/>
          <p:nvPr/>
        </p:nvPicPr>
        <p:blipFill>
          <a:blip r:embed="rId4">
            <a:alphaModFix/>
          </a:blip>
          <a:stretch>
            <a:fillRect/>
          </a:stretch>
        </p:blipFill>
        <p:spPr>
          <a:xfrm>
            <a:off x="4757525" y="573850"/>
            <a:ext cx="4179950" cy="422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068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Triplet loss</a:t>
            </a:r>
            <a:endParaRPr/>
          </a:p>
        </p:txBody>
      </p:sp>
      <p:sp>
        <p:nvSpPr>
          <p:cNvPr id="132" name="Google Shape;132;p24"/>
          <p:cNvSpPr txBox="1"/>
          <p:nvPr>
            <p:ph idx="1" type="body"/>
          </p:nvPr>
        </p:nvSpPr>
        <p:spPr>
          <a:xfrm>
            <a:off x="311700" y="1363213"/>
            <a:ext cx="3999900" cy="93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Encourages that dissimilar pairs be distant from any similar pairs by at least a certain margin value</a:t>
            </a:r>
            <a:endParaRPr/>
          </a:p>
        </p:txBody>
      </p:sp>
      <p:sp>
        <p:nvSpPr>
          <p:cNvPr id="133" name="Google Shape;133;p24"/>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4"/>
          <p:cNvPicPr preferRelativeResize="0"/>
          <p:nvPr/>
        </p:nvPicPr>
        <p:blipFill>
          <a:blip r:embed="rId3">
            <a:alphaModFix/>
          </a:blip>
          <a:stretch>
            <a:fillRect/>
          </a:stretch>
        </p:blipFill>
        <p:spPr>
          <a:xfrm>
            <a:off x="311688" y="2636400"/>
            <a:ext cx="4276725" cy="1333500"/>
          </a:xfrm>
          <a:prstGeom prst="rect">
            <a:avLst/>
          </a:prstGeom>
          <a:noFill/>
          <a:ln>
            <a:noFill/>
          </a:ln>
        </p:spPr>
      </p:pic>
      <p:pic>
        <p:nvPicPr>
          <p:cNvPr id="135" name="Google Shape;135;p24"/>
          <p:cNvPicPr preferRelativeResize="0"/>
          <p:nvPr/>
        </p:nvPicPr>
        <p:blipFill>
          <a:blip r:embed="rId4">
            <a:alphaModFix/>
          </a:blip>
          <a:stretch>
            <a:fillRect/>
          </a:stretch>
        </p:blipFill>
        <p:spPr>
          <a:xfrm>
            <a:off x="4786778" y="617975"/>
            <a:ext cx="4091150" cy="4103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48837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CNN using Softmax Loss Method</a:t>
            </a:r>
            <a:endParaRPr sz="2500"/>
          </a:p>
        </p:txBody>
      </p:sp>
      <p:sp>
        <p:nvSpPr>
          <p:cNvPr id="141" name="Google Shape;141;p25"/>
          <p:cNvSpPr txBox="1"/>
          <p:nvPr>
            <p:ph idx="1" type="body"/>
          </p:nvPr>
        </p:nvSpPr>
        <p:spPr>
          <a:xfrm>
            <a:off x="311700" y="1098475"/>
            <a:ext cx="4260300" cy="6132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 sz="1800" u="sng">
                <a:solidFill>
                  <a:schemeClr val="hlink"/>
                </a:solidFill>
                <a:hlinkClick r:id="rId3"/>
              </a:rPr>
              <a:t>link to the model</a:t>
            </a:r>
            <a:br>
              <a:rPr b="1" lang="en" sz="1800"/>
            </a:br>
            <a:r>
              <a:rPr b="1" lang="en" sz="1800"/>
              <a:t>Dataset :  LFW </a:t>
            </a:r>
            <a:endParaRPr b="1" sz="1800"/>
          </a:p>
          <a:p>
            <a:pPr indent="0" lvl="0" marL="914400" rtl="0" algn="l">
              <a:spcBef>
                <a:spcPts val="1600"/>
              </a:spcBef>
              <a:spcAft>
                <a:spcPts val="0"/>
              </a:spcAft>
              <a:buClr>
                <a:schemeClr val="dk1"/>
              </a:buClr>
              <a:buSzPts val="1100"/>
              <a:buFont typeface="Arial"/>
              <a:buNone/>
            </a:pPr>
            <a:r>
              <a:rPr b="1" lang="en" sz="1800"/>
              <a:t>training : 51</a:t>
            </a:r>
            <a:endParaRPr b="1" sz="1800"/>
          </a:p>
          <a:p>
            <a:pPr indent="0" lvl="0" marL="914400" rtl="0" algn="l">
              <a:spcBef>
                <a:spcPts val="1600"/>
              </a:spcBef>
              <a:spcAft>
                <a:spcPts val="0"/>
              </a:spcAft>
              <a:buClr>
                <a:schemeClr val="dk1"/>
              </a:buClr>
              <a:buSzPts val="1100"/>
              <a:buFont typeface="Arial"/>
              <a:buNone/>
            </a:pPr>
            <a:r>
              <a:rPr b="1" lang="en" sz="1800"/>
              <a:t>classes  : 26</a:t>
            </a:r>
            <a:endParaRPr b="1" sz="1800"/>
          </a:p>
          <a:p>
            <a:pPr indent="0" lvl="0" marL="914400" rtl="0" algn="l">
              <a:spcBef>
                <a:spcPts val="1600"/>
              </a:spcBef>
              <a:spcAft>
                <a:spcPts val="0"/>
              </a:spcAft>
              <a:buClr>
                <a:schemeClr val="dk1"/>
              </a:buClr>
              <a:buSzPts val="1100"/>
              <a:buFont typeface="Arial"/>
              <a:buNone/>
            </a:pPr>
            <a:r>
              <a:rPr b="1" lang="en" sz="1800"/>
              <a:t>testing  : 12</a:t>
            </a:r>
            <a:endParaRPr b="1" sz="1800"/>
          </a:p>
          <a:p>
            <a:pPr indent="0" lvl="0" marL="914400" rtl="0" algn="l">
              <a:spcBef>
                <a:spcPts val="1600"/>
              </a:spcBef>
              <a:spcAft>
                <a:spcPts val="0"/>
              </a:spcAft>
              <a:buClr>
                <a:schemeClr val="dk1"/>
              </a:buClr>
              <a:buSzPts val="1100"/>
              <a:buFont typeface="Arial"/>
              <a:buNone/>
            </a:pPr>
            <a:r>
              <a:rPr b="1" lang="en" sz="1800"/>
              <a:t>Epochs   : 200</a:t>
            </a:r>
            <a:endParaRPr b="1" sz="1800"/>
          </a:p>
          <a:p>
            <a:pPr indent="0" lvl="0" marL="914400" rtl="0" algn="l">
              <a:spcBef>
                <a:spcPts val="1600"/>
              </a:spcBef>
              <a:spcAft>
                <a:spcPts val="0"/>
              </a:spcAft>
              <a:buNone/>
            </a:pPr>
            <a:r>
              <a:rPr b="1" lang="en" sz="1800"/>
              <a:t>Training loss :  0.5598</a:t>
            </a:r>
            <a:endParaRPr b="1" sz="1800"/>
          </a:p>
          <a:p>
            <a:pPr indent="0" lvl="0" marL="914400" rtl="0" algn="l">
              <a:spcBef>
                <a:spcPts val="1600"/>
              </a:spcBef>
              <a:spcAft>
                <a:spcPts val="0"/>
              </a:spcAft>
              <a:buClr>
                <a:schemeClr val="dk1"/>
              </a:buClr>
              <a:buSzPts val="1100"/>
              <a:buFont typeface="Arial"/>
              <a:buNone/>
            </a:pPr>
            <a:r>
              <a:rPr b="1" lang="en" sz="1800"/>
              <a:t>Accuracy:92%</a:t>
            </a:r>
            <a:endParaRPr b="1" sz="1800"/>
          </a:p>
          <a:p>
            <a:pPr indent="0" lvl="0" marL="914400" rtl="0" algn="l">
              <a:spcBef>
                <a:spcPts val="1600"/>
              </a:spcBef>
              <a:spcAft>
                <a:spcPts val="0"/>
              </a:spcAft>
              <a:buNone/>
            </a:pPr>
            <a:r>
              <a:t/>
            </a:r>
            <a:endParaRPr b="1" sz="1800"/>
          </a:p>
          <a:p>
            <a:pPr indent="0" lvl="0" marL="914400" rtl="0" algn="l">
              <a:spcBef>
                <a:spcPts val="1600"/>
              </a:spcBef>
              <a:spcAft>
                <a:spcPts val="1600"/>
              </a:spcAft>
              <a:buNone/>
            </a:pPr>
            <a:r>
              <a:rPr b="1" lang="en" sz="1800"/>
              <a:t> </a:t>
            </a:r>
            <a:endParaRPr b="1" sz="1800"/>
          </a:p>
        </p:txBody>
      </p:sp>
      <p:pic>
        <p:nvPicPr>
          <p:cNvPr id="142" name="Google Shape;142;p25"/>
          <p:cNvPicPr preferRelativeResize="0"/>
          <p:nvPr/>
        </p:nvPicPr>
        <p:blipFill>
          <a:blip r:embed="rId4">
            <a:alphaModFix/>
          </a:blip>
          <a:stretch>
            <a:fillRect/>
          </a:stretch>
        </p:blipFill>
        <p:spPr>
          <a:xfrm>
            <a:off x="5274100" y="564375"/>
            <a:ext cx="3806250" cy="4579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6"/>
          <p:cNvPicPr preferRelativeResize="0"/>
          <p:nvPr/>
        </p:nvPicPr>
        <p:blipFill>
          <a:blip r:embed="rId3">
            <a:alphaModFix/>
          </a:blip>
          <a:stretch>
            <a:fillRect/>
          </a:stretch>
        </p:blipFill>
        <p:spPr>
          <a:xfrm>
            <a:off x="1272750" y="194463"/>
            <a:ext cx="6467950" cy="4754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7"/>
          <p:cNvPicPr preferRelativeResize="0"/>
          <p:nvPr/>
        </p:nvPicPr>
        <p:blipFill>
          <a:blip r:embed="rId3">
            <a:alphaModFix/>
          </a:blip>
          <a:stretch>
            <a:fillRect/>
          </a:stretch>
        </p:blipFill>
        <p:spPr>
          <a:xfrm>
            <a:off x="625075" y="789000"/>
            <a:ext cx="7387550" cy="3998025"/>
          </a:xfrm>
          <a:prstGeom prst="rect">
            <a:avLst/>
          </a:prstGeom>
          <a:noFill/>
          <a:ln>
            <a:noFill/>
          </a:ln>
        </p:spPr>
      </p:pic>
      <p:sp>
        <p:nvSpPr>
          <p:cNvPr id="153" name="Google Shape;153;p27"/>
          <p:cNvSpPr txBox="1"/>
          <p:nvPr/>
        </p:nvSpPr>
        <p:spPr>
          <a:xfrm>
            <a:off x="905400" y="178225"/>
            <a:ext cx="733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Old Standard TT"/>
                <a:ea typeface="Old Standard TT"/>
                <a:cs typeface="Old Standard TT"/>
                <a:sym typeface="Old Standard TT"/>
              </a:rPr>
              <a:t>VGG16 Architecture</a:t>
            </a:r>
            <a:endParaRPr b="1" sz="2400">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idx="1" type="subTitle"/>
          </p:nvPr>
        </p:nvSpPr>
        <p:spPr>
          <a:xfrm>
            <a:off x="240025" y="973874"/>
            <a:ext cx="4045200" cy="377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Dataset    : Labeled Faces in the Wild</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n"/>
              <a:t>Optimizer : adam</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n"/>
              <a:t>Loss function:</a:t>
            </a:r>
            <a:endParaRPr/>
          </a:p>
          <a:p>
            <a:pPr indent="0" lvl="0" marL="0" rtl="0" algn="ctr">
              <a:spcBef>
                <a:spcPts val="0"/>
              </a:spcBef>
              <a:spcAft>
                <a:spcPts val="0"/>
              </a:spcAft>
              <a:buClr>
                <a:schemeClr val="dk1"/>
              </a:buClr>
              <a:buSzPts val="1100"/>
              <a:buFont typeface="Arial"/>
              <a:buNone/>
            </a:pPr>
            <a:r>
              <a:rPr lang="en"/>
              <a:t>categorical cross entropy</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n"/>
              <a:t>Accuracy :  51.79%</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rPr lang="en"/>
              <a:t>Classes mapping : output.json</a:t>
            </a:r>
            <a:endParaRPr/>
          </a:p>
        </p:txBody>
      </p:sp>
      <p:sp>
        <p:nvSpPr>
          <p:cNvPr id="159" name="Google Shape;159;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28"/>
          <p:cNvPicPr preferRelativeResize="0"/>
          <p:nvPr/>
        </p:nvPicPr>
        <p:blipFill>
          <a:blip r:embed="rId3">
            <a:alphaModFix/>
          </a:blip>
          <a:stretch>
            <a:fillRect/>
          </a:stretch>
        </p:blipFill>
        <p:spPr>
          <a:xfrm>
            <a:off x="5037275" y="781363"/>
            <a:ext cx="3836999" cy="3580772"/>
          </a:xfrm>
          <a:prstGeom prst="rect">
            <a:avLst/>
          </a:prstGeom>
          <a:noFill/>
          <a:ln>
            <a:noFill/>
          </a:ln>
        </p:spPr>
      </p:pic>
      <p:sp>
        <p:nvSpPr>
          <p:cNvPr id="161" name="Google Shape;161;p28"/>
          <p:cNvSpPr txBox="1"/>
          <p:nvPr/>
        </p:nvSpPr>
        <p:spPr>
          <a:xfrm>
            <a:off x="1414325" y="418525"/>
            <a:ext cx="675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Old Standard TT"/>
                <a:ea typeface="Old Standard TT"/>
                <a:cs typeface="Old Standard TT"/>
                <a:sym typeface="Old Standard TT"/>
              </a:rPr>
              <a:t>VGGNet Results</a:t>
            </a:r>
            <a:endParaRPr b="1" sz="2800">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idx="4294967295" type="body"/>
          </p:nvPr>
        </p:nvSpPr>
        <p:spPr>
          <a:xfrm>
            <a:off x="966925" y="1096825"/>
            <a:ext cx="7446900" cy="25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FFFFF"/>
                </a:solidFill>
              </a:rPr>
              <a:t>1)Select your model and input image you want to explain.</a:t>
            </a:r>
            <a:endParaRPr sz="1600">
              <a:solidFill>
                <a:srgbClr val="FFFFFF"/>
              </a:solidFill>
            </a:endParaRPr>
          </a:p>
          <a:p>
            <a:pPr indent="0" lvl="0" marL="0" rtl="0" algn="l">
              <a:spcBef>
                <a:spcPts val="1600"/>
              </a:spcBef>
              <a:spcAft>
                <a:spcPts val="0"/>
              </a:spcAft>
              <a:buClr>
                <a:schemeClr val="dk1"/>
              </a:buClr>
              <a:buSzPts val="1100"/>
              <a:buFont typeface="Arial"/>
              <a:buNone/>
            </a:pPr>
            <a:r>
              <a:rPr lang="en" sz="1600">
                <a:solidFill>
                  <a:srgbClr val="FFFFFF"/>
                </a:solidFill>
              </a:rPr>
              <a:t>2)Perturb your input and predict the class of each artificial data point.</a:t>
            </a:r>
            <a:endParaRPr sz="1600">
              <a:solidFill>
                <a:srgbClr val="FFFFFF"/>
              </a:solidFill>
            </a:endParaRPr>
          </a:p>
          <a:p>
            <a:pPr indent="0" lvl="0" marL="0" rtl="0" algn="l">
              <a:spcBef>
                <a:spcPts val="1600"/>
              </a:spcBef>
              <a:spcAft>
                <a:spcPts val="0"/>
              </a:spcAft>
              <a:buClr>
                <a:schemeClr val="dk1"/>
              </a:buClr>
              <a:buSzPts val="1100"/>
              <a:buFont typeface="Arial"/>
              <a:buNone/>
            </a:pPr>
            <a:r>
              <a:rPr lang="en" sz="1600">
                <a:solidFill>
                  <a:srgbClr val="FFFFFF"/>
                </a:solidFill>
              </a:rPr>
              <a:t>3)Weight the new samples according to their proximity to the instance of interest.</a:t>
            </a:r>
            <a:endParaRPr sz="1600">
              <a:solidFill>
                <a:srgbClr val="FFFFFF"/>
              </a:solidFill>
            </a:endParaRPr>
          </a:p>
          <a:p>
            <a:pPr indent="0" lvl="0" marL="0" rtl="0" algn="l">
              <a:spcBef>
                <a:spcPts val="1600"/>
              </a:spcBef>
              <a:spcAft>
                <a:spcPts val="0"/>
              </a:spcAft>
              <a:buClr>
                <a:schemeClr val="dk1"/>
              </a:buClr>
              <a:buSzPts val="1100"/>
              <a:buFont typeface="Arial"/>
              <a:buNone/>
            </a:pPr>
            <a:r>
              <a:rPr lang="en" sz="1600">
                <a:solidFill>
                  <a:srgbClr val="FFFFFF"/>
                </a:solidFill>
              </a:rPr>
              <a:t>4)Fit a linear classifier to explain the most important features</a:t>
            </a:r>
            <a:endParaRPr sz="1600">
              <a:solidFill>
                <a:srgbClr val="FFFFFF"/>
              </a:solidFill>
            </a:endParaRPr>
          </a:p>
          <a:p>
            <a:pPr indent="0" lvl="0" marL="0" rtl="0" algn="l">
              <a:spcBef>
                <a:spcPts val="1600"/>
              </a:spcBef>
              <a:spcAft>
                <a:spcPts val="0"/>
              </a:spcAft>
              <a:buClr>
                <a:schemeClr val="dk1"/>
              </a:buClr>
              <a:buSzPts val="1100"/>
              <a:buFont typeface="Arial"/>
              <a:buNone/>
            </a:pPr>
            <a:r>
              <a:rPr lang="en" sz="1600">
                <a:solidFill>
                  <a:srgbClr val="FFFFFF"/>
                </a:solidFill>
              </a:rPr>
              <a:t>5)Explain the prediction by interpreting the local model.</a:t>
            </a:r>
            <a:endParaRPr sz="1600">
              <a:solidFill>
                <a:srgbClr val="FFFFFF"/>
              </a:solidFill>
            </a:endParaRPr>
          </a:p>
          <a:p>
            <a:pPr indent="0" lvl="0" marL="0" rtl="0" algn="l">
              <a:spcBef>
                <a:spcPts val="1600"/>
              </a:spcBef>
              <a:spcAft>
                <a:spcPts val="1600"/>
              </a:spcAft>
              <a:buNone/>
            </a:pPr>
            <a:r>
              <a:t/>
            </a:r>
            <a:endParaRPr sz="1600">
              <a:solidFill>
                <a:srgbClr val="FFFFFF"/>
              </a:solidFill>
            </a:endParaRPr>
          </a:p>
        </p:txBody>
      </p:sp>
      <p:sp>
        <p:nvSpPr>
          <p:cNvPr id="167" name="Google Shape;167;p29"/>
          <p:cNvSpPr txBox="1"/>
          <p:nvPr/>
        </p:nvSpPr>
        <p:spPr>
          <a:xfrm>
            <a:off x="865925" y="360800"/>
            <a:ext cx="762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u="sng">
                <a:solidFill>
                  <a:srgbClr val="FFFF00"/>
                </a:solidFill>
                <a:latin typeface="Old Standard TT"/>
                <a:ea typeface="Old Standard TT"/>
                <a:cs typeface="Old Standard TT"/>
                <a:sym typeface="Old Standard TT"/>
              </a:rPr>
              <a:t>Local Interpretable Model-Agnostic Explanations(LIME)</a:t>
            </a:r>
            <a:endParaRPr sz="2200" u="sng">
              <a:solidFill>
                <a:srgbClr val="FFFF00"/>
              </a:solidFill>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224075" y="202025"/>
            <a:ext cx="8118600" cy="73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solidFill>
                  <a:srgbClr val="FFFF00"/>
                </a:solidFill>
              </a:rPr>
              <a:t>Weightage</a:t>
            </a:r>
            <a:endParaRPr sz="4300">
              <a:solidFill>
                <a:srgbClr val="FFFF00"/>
              </a:solidFill>
            </a:endParaRPr>
          </a:p>
        </p:txBody>
      </p:sp>
      <p:pic>
        <p:nvPicPr>
          <p:cNvPr id="173" name="Google Shape;173;p30"/>
          <p:cNvPicPr preferRelativeResize="0"/>
          <p:nvPr/>
        </p:nvPicPr>
        <p:blipFill>
          <a:blip r:embed="rId3">
            <a:alphaModFix/>
          </a:blip>
          <a:stretch>
            <a:fillRect/>
          </a:stretch>
        </p:blipFill>
        <p:spPr>
          <a:xfrm>
            <a:off x="4236600" y="933725"/>
            <a:ext cx="4768850" cy="3290725"/>
          </a:xfrm>
          <a:prstGeom prst="rect">
            <a:avLst/>
          </a:prstGeom>
          <a:noFill/>
          <a:ln>
            <a:noFill/>
          </a:ln>
        </p:spPr>
      </p:pic>
      <p:sp>
        <p:nvSpPr>
          <p:cNvPr id="174" name="Google Shape;174;p30"/>
          <p:cNvSpPr txBox="1"/>
          <p:nvPr/>
        </p:nvSpPr>
        <p:spPr>
          <a:xfrm>
            <a:off x="129900" y="1140125"/>
            <a:ext cx="3694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Old Standard TT"/>
                <a:ea typeface="Old Standard TT"/>
                <a:cs typeface="Old Standard TT"/>
                <a:sym typeface="Old Standard TT"/>
              </a:rPr>
              <a:t>First the cosine distance metric is usually applied to calculate how far the distance of each artificial data point with respect to our original input data.</a:t>
            </a:r>
            <a:endParaRPr sz="1600">
              <a:solidFill>
                <a:schemeClr val="lt1"/>
              </a:solidFill>
              <a:latin typeface="Old Standard TT"/>
              <a:ea typeface="Old Standard TT"/>
              <a:cs typeface="Old Standard TT"/>
              <a:sym typeface="Old Standard TT"/>
            </a:endParaRPr>
          </a:p>
        </p:txBody>
      </p:sp>
      <p:pic>
        <p:nvPicPr>
          <p:cNvPr id="175" name="Google Shape;175;p30"/>
          <p:cNvPicPr preferRelativeResize="0"/>
          <p:nvPr/>
        </p:nvPicPr>
        <p:blipFill>
          <a:blip r:embed="rId4">
            <a:alphaModFix/>
          </a:blip>
          <a:stretch>
            <a:fillRect/>
          </a:stretch>
        </p:blipFill>
        <p:spPr>
          <a:xfrm>
            <a:off x="426625" y="2516225"/>
            <a:ext cx="2979300" cy="2130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Procedure</a:t>
            </a:r>
            <a:endParaRPr b="1"/>
          </a:p>
        </p:txBody>
      </p:sp>
      <p:sp>
        <p:nvSpPr>
          <p:cNvPr id="181" name="Google Shape;181;p31"/>
          <p:cNvSpPr txBox="1"/>
          <p:nvPr/>
        </p:nvSpPr>
        <p:spPr>
          <a:xfrm>
            <a:off x="1241125" y="1241125"/>
            <a:ext cx="44883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Old Standard TT"/>
              <a:buChar char="●"/>
            </a:pPr>
            <a:r>
              <a:rPr lang="en" sz="2500">
                <a:latin typeface="Old Standard TT"/>
                <a:ea typeface="Old Standard TT"/>
                <a:cs typeface="Old Standard TT"/>
                <a:sym typeface="Old Standard TT"/>
              </a:rPr>
              <a:t>Input images</a:t>
            </a:r>
            <a:endParaRPr sz="2500">
              <a:latin typeface="Old Standard TT"/>
              <a:ea typeface="Old Standard TT"/>
              <a:cs typeface="Old Standard TT"/>
              <a:sym typeface="Old Standard TT"/>
            </a:endParaRPr>
          </a:p>
          <a:p>
            <a:pPr indent="-387350" lvl="0" marL="457200" rtl="0" algn="l">
              <a:spcBef>
                <a:spcPts val="0"/>
              </a:spcBef>
              <a:spcAft>
                <a:spcPts val="0"/>
              </a:spcAft>
              <a:buSzPts val="2500"/>
              <a:buFont typeface="Old Standard TT"/>
              <a:buChar char="●"/>
            </a:pPr>
            <a:r>
              <a:rPr lang="en" sz="2500">
                <a:latin typeface="Old Standard TT"/>
                <a:ea typeface="Old Standard TT"/>
                <a:cs typeface="Old Standard TT"/>
                <a:sym typeface="Old Standard TT"/>
              </a:rPr>
              <a:t>Split dataset into train and test datasets</a:t>
            </a:r>
            <a:endParaRPr sz="2500">
              <a:latin typeface="Old Standard TT"/>
              <a:ea typeface="Old Standard TT"/>
              <a:cs typeface="Old Standard TT"/>
              <a:sym typeface="Old Standard TT"/>
            </a:endParaRPr>
          </a:p>
          <a:p>
            <a:pPr indent="-387350" lvl="0" marL="457200" rtl="0" algn="l">
              <a:spcBef>
                <a:spcPts val="0"/>
              </a:spcBef>
              <a:spcAft>
                <a:spcPts val="0"/>
              </a:spcAft>
              <a:buSzPts val="2500"/>
              <a:buFont typeface="Old Standard TT"/>
              <a:buChar char="●"/>
            </a:pPr>
            <a:r>
              <a:rPr lang="en" sz="2500">
                <a:latin typeface="Old Standard TT"/>
                <a:ea typeface="Old Standard TT"/>
                <a:cs typeface="Old Standard TT"/>
                <a:sym typeface="Old Standard TT"/>
              </a:rPr>
              <a:t>Building neural network model</a:t>
            </a:r>
            <a:endParaRPr sz="2500">
              <a:latin typeface="Old Standard TT"/>
              <a:ea typeface="Old Standard TT"/>
              <a:cs typeface="Old Standard TT"/>
              <a:sym typeface="Old Standard TT"/>
            </a:endParaRPr>
          </a:p>
          <a:p>
            <a:pPr indent="-387350" lvl="0" marL="457200" rtl="0" algn="l">
              <a:spcBef>
                <a:spcPts val="0"/>
              </a:spcBef>
              <a:spcAft>
                <a:spcPts val="0"/>
              </a:spcAft>
              <a:buSzPts val="2500"/>
              <a:buFont typeface="Old Standard TT"/>
              <a:buChar char="●"/>
            </a:pPr>
            <a:r>
              <a:rPr lang="en" sz="2500">
                <a:latin typeface="Old Standard TT"/>
                <a:ea typeface="Old Standard TT"/>
                <a:cs typeface="Old Standard TT"/>
                <a:sym typeface="Old Standard TT"/>
              </a:rPr>
              <a:t>Training the model</a:t>
            </a:r>
            <a:endParaRPr sz="2500">
              <a:latin typeface="Old Standard TT"/>
              <a:ea typeface="Old Standard TT"/>
              <a:cs typeface="Old Standard TT"/>
              <a:sym typeface="Old Standard TT"/>
            </a:endParaRPr>
          </a:p>
          <a:p>
            <a:pPr indent="-387350" lvl="0" marL="457200" rtl="0" algn="l">
              <a:spcBef>
                <a:spcPts val="0"/>
              </a:spcBef>
              <a:spcAft>
                <a:spcPts val="0"/>
              </a:spcAft>
              <a:buSzPts val="2500"/>
              <a:buFont typeface="Old Standard TT"/>
              <a:buChar char="●"/>
            </a:pPr>
            <a:r>
              <a:rPr lang="en" sz="2500">
                <a:latin typeface="Old Standard TT"/>
                <a:ea typeface="Old Standard TT"/>
                <a:cs typeface="Old Standard TT"/>
                <a:sym typeface="Old Standard TT"/>
              </a:rPr>
              <a:t>Testing and evaluation</a:t>
            </a:r>
            <a:endParaRPr sz="2500">
              <a:latin typeface="Old Standard TT"/>
              <a:ea typeface="Old Standard TT"/>
              <a:cs typeface="Old Standard TT"/>
              <a:sym typeface="Old Standard TT"/>
            </a:endParaRPr>
          </a:p>
          <a:p>
            <a:pPr indent="-387350" lvl="0" marL="457200" rtl="0" algn="l">
              <a:spcBef>
                <a:spcPts val="0"/>
              </a:spcBef>
              <a:spcAft>
                <a:spcPts val="0"/>
              </a:spcAft>
              <a:buSzPts val="2500"/>
              <a:buFont typeface="Old Standard TT"/>
              <a:buChar char="●"/>
            </a:pPr>
            <a:r>
              <a:rPr lang="en" sz="2500">
                <a:latin typeface="Old Standard TT"/>
                <a:ea typeface="Old Standard TT"/>
                <a:cs typeface="Old Standard TT"/>
                <a:sym typeface="Old Standard TT"/>
              </a:rPr>
              <a:t>Explainability</a:t>
            </a:r>
            <a:endParaRPr sz="2500">
              <a:latin typeface="Old Standard TT"/>
              <a:ea typeface="Old Standard TT"/>
              <a:cs typeface="Old Standard TT"/>
              <a:sym typeface="Old Standard TT"/>
            </a:endParaRPr>
          </a:p>
          <a:p>
            <a:pPr indent="-387350" lvl="0" marL="457200" rtl="0" algn="l">
              <a:spcBef>
                <a:spcPts val="0"/>
              </a:spcBef>
              <a:spcAft>
                <a:spcPts val="0"/>
              </a:spcAft>
              <a:buSzPts val="2500"/>
              <a:buFont typeface="Old Standard TT"/>
              <a:buChar char="●"/>
            </a:pPr>
            <a:r>
              <a:rPr lang="en" sz="2500">
                <a:latin typeface="Old Standard TT"/>
                <a:ea typeface="Old Standard TT"/>
                <a:cs typeface="Old Standard TT"/>
                <a:sym typeface="Old Standard TT"/>
              </a:rPr>
              <a:t>Output</a:t>
            </a:r>
            <a:endParaRPr sz="2500">
              <a:latin typeface="Old Standard TT"/>
              <a:ea typeface="Old Standard TT"/>
              <a:cs typeface="Old Standard TT"/>
              <a:sym typeface="Old Standard TT"/>
            </a:endParaRPr>
          </a:p>
          <a:p>
            <a:pPr indent="0" lvl="0" marL="0" rtl="0" algn="l">
              <a:spcBef>
                <a:spcPts val="0"/>
              </a:spcBef>
              <a:spcAft>
                <a:spcPts val="0"/>
              </a:spcAft>
              <a:buNone/>
            </a:pPr>
            <a:r>
              <a:t/>
            </a:r>
            <a:endParaRPr sz="2500">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52925" y="712750"/>
            <a:ext cx="8118600" cy="76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solidFill>
                  <a:srgbClr val="FFFF00"/>
                </a:solidFill>
              </a:rPr>
              <a:t>What is face recognition ??</a:t>
            </a:r>
            <a:endParaRPr sz="4500">
              <a:solidFill>
                <a:srgbClr val="FFFF00"/>
              </a:solidFill>
            </a:endParaRPr>
          </a:p>
        </p:txBody>
      </p:sp>
      <p:sp>
        <p:nvSpPr>
          <p:cNvPr id="66" name="Google Shape;66;p14"/>
          <p:cNvSpPr txBox="1"/>
          <p:nvPr/>
        </p:nvSpPr>
        <p:spPr>
          <a:xfrm>
            <a:off x="252925" y="1413175"/>
            <a:ext cx="8977200" cy="769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Font typeface="Old Standard TT"/>
              <a:buChar char="●"/>
            </a:pPr>
            <a:r>
              <a:rPr lang="en" sz="1900">
                <a:solidFill>
                  <a:schemeClr val="lt1"/>
                </a:solidFill>
                <a:latin typeface="Old Standard TT"/>
                <a:ea typeface="Old Standard TT"/>
                <a:cs typeface="Old Standard TT"/>
                <a:sym typeface="Old Standard TT"/>
              </a:rPr>
              <a:t>a technology that uses algorithms to identify and verify an individual's identity based on their facial features.</a:t>
            </a:r>
            <a:endParaRPr sz="1900">
              <a:solidFill>
                <a:schemeClr val="lt1"/>
              </a:solidFill>
              <a:latin typeface="Old Standard TT"/>
              <a:ea typeface="Old Standard TT"/>
              <a:cs typeface="Old Standard TT"/>
              <a:sym typeface="Old Standard TT"/>
            </a:endParaRPr>
          </a:p>
        </p:txBody>
      </p:sp>
      <p:sp>
        <p:nvSpPr>
          <p:cNvPr id="67" name="Google Shape;67;p14"/>
          <p:cNvSpPr txBox="1"/>
          <p:nvPr>
            <p:ph type="title"/>
          </p:nvPr>
        </p:nvSpPr>
        <p:spPr>
          <a:xfrm>
            <a:off x="184200" y="2291463"/>
            <a:ext cx="8447100" cy="76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solidFill>
                  <a:srgbClr val="FFFF00"/>
                </a:solidFill>
              </a:rPr>
              <a:t>What is </a:t>
            </a:r>
            <a:r>
              <a:rPr lang="en" sz="4500">
                <a:solidFill>
                  <a:srgbClr val="FFFF00"/>
                </a:solidFill>
              </a:rPr>
              <a:t>Explainable AI (XAI)</a:t>
            </a:r>
            <a:r>
              <a:rPr lang="en" sz="4500">
                <a:solidFill>
                  <a:srgbClr val="FFFF00"/>
                </a:solidFill>
              </a:rPr>
              <a:t>??</a:t>
            </a:r>
            <a:endParaRPr sz="4500">
              <a:solidFill>
                <a:srgbClr val="FFFF00"/>
              </a:solidFill>
            </a:endParaRPr>
          </a:p>
        </p:txBody>
      </p:sp>
      <p:sp>
        <p:nvSpPr>
          <p:cNvPr id="68" name="Google Shape;68;p14"/>
          <p:cNvSpPr txBox="1"/>
          <p:nvPr/>
        </p:nvSpPr>
        <p:spPr>
          <a:xfrm>
            <a:off x="252925" y="3169750"/>
            <a:ext cx="8795700" cy="769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Font typeface="Old Standard TT"/>
              <a:buChar char="●"/>
            </a:pPr>
            <a:r>
              <a:rPr lang="en" sz="1900">
                <a:solidFill>
                  <a:schemeClr val="lt1"/>
                </a:solidFill>
                <a:latin typeface="Old Standard TT"/>
                <a:ea typeface="Old Standard TT"/>
                <a:cs typeface="Old Standard TT"/>
                <a:sym typeface="Old Standard TT"/>
              </a:rPr>
              <a:t>To create AI models that can explain how they arrived at a particular decision or prediction.</a:t>
            </a:r>
            <a:endParaRPr sz="1900">
              <a:solidFill>
                <a:schemeClr val="lt1"/>
              </a:solidFill>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69450" y="1997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Output expectations</a:t>
            </a:r>
            <a:endParaRPr b="1"/>
          </a:p>
        </p:txBody>
      </p:sp>
      <p:sp>
        <p:nvSpPr>
          <p:cNvPr id="187" name="Google Shape;187;p32"/>
          <p:cNvSpPr txBox="1"/>
          <p:nvPr/>
        </p:nvSpPr>
        <p:spPr>
          <a:xfrm>
            <a:off x="1241125" y="1197850"/>
            <a:ext cx="7014000" cy="26628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Old Standard TT"/>
              <a:buChar char="●"/>
            </a:pPr>
            <a:r>
              <a:rPr lang="en" sz="2400">
                <a:latin typeface="Old Standard TT"/>
                <a:ea typeface="Old Standard TT"/>
                <a:cs typeface="Old Standard TT"/>
                <a:sym typeface="Old Standard TT"/>
              </a:rPr>
              <a:t>saliency maps of probe, mate and non-mate.</a:t>
            </a:r>
            <a:endParaRPr sz="2400">
              <a:latin typeface="Old Standard TT"/>
              <a:ea typeface="Old Standard TT"/>
              <a:cs typeface="Old Standard TT"/>
              <a:sym typeface="Old Standard TT"/>
            </a:endParaRPr>
          </a:p>
          <a:p>
            <a:pPr indent="-381000" lvl="1" marL="914400" rtl="0" algn="l">
              <a:spcBef>
                <a:spcPts val="0"/>
              </a:spcBef>
              <a:spcAft>
                <a:spcPts val="0"/>
              </a:spcAft>
              <a:buSzPts val="2400"/>
              <a:buFont typeface="Old Standard TT"/>
              <a:buChar char="○"/>
            </a:pPr>
            <a:r>
              <a:rPr b="1" lang="en" sz="2400">
                <a:latin typeface="Old Standard TT"/>
                <a:ea typeface="Old Standard TT"/>
                <a:cs typeface="Old Standard TT"/>
                <a:sym typeface="Old Standard TT"/>
              </a:rPr>
              <a:t>Most similiar features</a:t>
            </a:r>
            <a:endParaRPr b="1" sz="2400">
              <a:latin typeface="Old Standard TT"/>
              <a:ea typeface="Old Standard TT"/>
              <a:cs typeface="Old Standard TT"/>
              <a:sym typeface="Old Standard TT"/>
            </a:endParaRPr>
          </a:p>
          <a:p>
            <a:pPr indent="-381000" lvl="1" marL="914400" rtl="0" algn="l">
              <a:spcBef>
                <a:spcPts val="0"/>
              </a:spcBef>
              <a:spcAft>
                <a:spcPts val="0"/>
              </a:spcAft>
              <a:buSzPts val="2400"/>
              <a:buFont typeface="Old Standard TT"/>
              <a:buChar char="○"/>
            </a:pPr>
            <a:r>
              <a:rPr b="1" lang="en" sz="2400">
                <a:latin typeface="Old Standard TT"/>
                <a:ea typeface="Old Standard TT"/>
                <a:cs typeface="Old Standard TT"/>
                <a:sym typeface="Old Standard TT"/>
              </a:rPr>
              <a:t>Most contrasting features</a:t>
            </a:r>
            <a:endParaRPr b="1" sz="2400">
              <a:latin typeface="Old Standard TT"/>
              <a:ea typeface="Old Standard TT"/>
              <a:cs typeface="Old Standard TT"/>
              <a:sym typeface="Old Standard TT"/>
            </a:endParaRPr>
          </a:p>
          <a:p>
            <a:pPr indent="-381000" lvl="0" marL="457200" rtl="0" algn="l">
              <a:spcBef>
                <a:spcPts val="0"/>
              </a:spcBef>
              <a:spcAft>
                <a:spcPts val="0"/>
              </a:spcAft>
              <a:buSzPts val="2400"/>
              <a:buFont typeface="Old Standard TT"/>
              <a:buChar char="●"/>
            </a:pPr>
            <a:r>
              <a:t/>
            </a:r>
            <a:endParaRPr sz="2400">
              <a:latin typeface="Old Standard TT"/>
              <a:ea typeface="Old Standard TT"/>
              <a:cs typeface="Old Standard TT"/>
              <a:sym typeface="Old Standard TT"/>
            </a:endParaRPr>
          </a:p>
          <a:p>
            <a:pPr indent="-381000" lvl="0" marL="457200" rtl="0" algn="l">
              <a:spcBef>
                <a:spcPts val="0"/>
              </a:spcBef>
              <a:spcAft>
                <a:spcPts val="0"/>
              </a:spcAft>
              <a:buSzPts val="2400"/>
              <a:buFont typeface="Old Standard TT"/>
              <a:buChar char="●"/>
            </a:pPr>
            <a:r>
              <a:rPr lang="en" sz="2400">
                <a:latin typeface="Old Standard TT"/>
                <a:ea typeface="Old Standard TT"/>
                <a:cs typeface="Old Standard TT"/>
                <a:sym typeface="Old Standard TT"/>
              </a:rPr>
              <a:t>Recognising the most contributing features for image classification in the black-box model </a:t>
            </a:r>
            <a:endParaRPr sz="2400">
              <a:latin typeface="Old Standard TT"/>
              <a:ea typeface="Old Standard TT"/>
              <a:cs typeface="Old Standard TT"/>
              <a:sym typeface="Old Standard TT"/>
            </a:endParaRPr>
          </a:p>
          <a:p>
            <a:pPr indent="0" lvl="0" marL="457200" rtl="0" algn="l">
              <a:spcBef>
                <a:spcPts val="0"/>
              </a:spcBef>
              <a:spcAft>
                <a:spcPts val="0"/>
              </a:spcAft>
              <a:buNone/>
            </a:pPr>
            <a:r>
              <a:t/>
            </a:r>
            <a:endParaRPr sz="1700">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a:t>
            </a:r>
            <a:endParaRPr/>
          </a:p>
        </p:txBody>
      </p:sp>
      <p:sp>
        <p:nvSpPr>
          <p:cNvPr id="193" name="Google Shape;193;p33"/>
          <p:cNvSpPr/>
          <p:nvPr/>
        </p:nvSpPr>
        <p:spPr>
          <a:xfrm rot="-704139">
            <a:off x="7188365" y="2928362"/>
            <a:ext cx="1868764" cy="78846"/>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3"/>
          <p:cNvSpPr/>
          <p:nvPr/>
        </p:nvSpPr>
        <p:spPr>
          <a:xfrm flipH="1" rot="704139">
            <a:off x="5410476" y="2928362"/>
            <a:ext cx="1868764" cy="78846"/>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33"/>
          <p:cNvGrpSpPr/>
          <p:nvPr/>
        </p:nvGrpSpPr>
        <p:grpSpPr>
          <a:xfrm>
            <a:off x="5970386" y="3005144"/>
            <a:ext cx="2370034" cy="1685341"/>
            <a:chOff x="5796625" y="2541798"/>
            <a:chExt cx="1712700" cy="1230715"/>
          </a:xfrm>
        </p:grpSpPr>
        <p:sp>
          <p:nvSpPr>
            <p:cNvPr id="196" name="Google Shape;196;p33"/>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3"/>
            <p:cNvSpPr txBox="1"/>
            <p:nvPr/>
          </p:nvSpPr>
          <p:spPr>
            <a:xfrm>
              <a:off x="6296613"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20XX</a:t>
              </a:r>
              <a:endParaRPr b="1" sz="800">
                <a:solidFill>
                  <a:srgbClr val="5E5E5E"/>
                </a:solidFill>
                <a:latin typeface="Roboto"/>
                <a:ea typeface="Roboto"/>
                <a:cs typeface="Roboto"/>
                <a:sym typeface="Roboto"/>
              </a:endParaRPr>
            </a:p>
          </p:txBody>
        </p:sp>
        <p:sp>
          <p:nvSpPr>
            <p:cNvPr id="198" name="Google Shape;198;p33"/>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9" name="Google Shape;199;p33"/>
            <p:cNvSpPr txBox="1"/>
            <p:nvPr/>
          </p:nvSpPr>
          <p:spPr>
            <a:xfrm>
              <a:off x="584087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chemeClr val="dk1"/>
                  </a:solidFill>
                  <a:latin typeface="Roboto"/>
                  <a:ea typeface="Roboto"/>
                  <a:cs typeface="Roboto"/>
                  <a:sym typeface="Roboto"/>
                </a:rPr>
                <a:t>Generalisation by Explaining various existing models</a:t>
              </a:r>
              <a:endParaRPr>
                <a:solidFill>
                  <a:schemeClr val="dk1"/>
                </a:solidFill>
              </a:endParaRPr>
            </a:p>
          </p:txBody>
        </p:sp>
        <p:sp>
          <p:nvSpPr>
            <p:cNvPr id="200" name="Google Shape;200;p33"/>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3"/>
          <p:cNvSpPr/>
          <p:nvPr/>
        </p:nvSpPr>
        <p:spPr>
          <a:xfrm rot="-704139">
            <a:off x="3637612" y="2928362"/>
            <a:ext cx="1868764" cy="78846"/>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33"/>
          <p:cNvGrpSpPr/>
          <p:nvPr/>
        </p:nvGrpSpPr>
        <p:grpSpPr>
          <a:xfrm>
            <a:off x="4236391" y="1223319"/>
            <a:ext cx="2370034" cy="1707304"/>
            <a:chOff x="4409300" y="1219942"/>
            <a:chExt cx="1712700" cy="1246754"/>
          </a:xfrm>
        </p:grpSpPr>
        <p:sp>
          <p:nvSpPr>
            <p:cNvPr id="203" name="Google Shape;203;p33"/>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3"/>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b="1" sz="800">
                <a:solidFill>
                  <a:srgbClr val="5E5E5E"/>
                </a:solidFill>
                <a:latin typeface="Roboto"/>
                <a:ea typeface="Roboto"/>
                <a:cs typeface="Roboto"/>
                <a:sym typeface="Roboto"/>
              </a:endParaRPr>
            </a:p>
          </p:txBody>
        </p:sp>
        <p:sp>
          <p:nvSpPr>
            <p:cNvPr id="205" name="Google Shape;205;p33"/>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6" name="Google Shape;206;p33"/>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3"/>
            <p:cNvSpPr txBox="1"/>
            <p:nvPr/>
          </p:nvSpPr>
          <p:spPr>
            <a:xfrm>
              <a:off x="4453550" y="1257142"/>
              <a:ext cx="1624200" cy="624600"/>
            </a:xfrm>
            <a:prstGeom prst="rect">
              <a:avLst/>
            </a:prstGeom>
            <a:solidFill>
              <a:srgbClr val="9900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Using saliency Maps,</a:t>
              </a:r>
              <a:endParaRPr>
                <a:solidFill>
                  <a:schemeClr val="dk1"/>
                </a:solidFill>
                <a:latin typeface="Roboto"/>
                <a:ea typeface="Roboto"/>
                <a:cs typeface="Roboto"/>
                <a:sym typeface="Roboto"/>
              </a:endParaRPr>
            </a:p>
            <a:p>
              <a:pPr indent="0" lvl="0" marL="0" rtl="0" algn="ctr">
                <a:lnSpc>
                  <a:spcPct val="115000"/>
                </a:lnSpc>
                <a:spcBef>
                  <a:spcPts val="1600"/>
                </a:spcBef>
                <a:spcAft>
                  <a:spcPts val="0"/>
                </a:spcAft>
                <a:buClr>
                  <a:schemeClr val="dk1"/>
                </a:buClr>
                <a:buSzPts val="1100"/>
                <a:buFont typeface="Arial"/>
                <a:buNone/>
              </a:pPr>
              <a:r>
                <a:rPr lang="en">
                  <a:solidFill>
                    <a:schemeClr val="dk1"/>
                  </a:solidFill>
                  <a:latin typeface="Roboto"/>
                  <a:ea typeface="Roboto"/>
                  <a:cs typeface="Roboto"/>
                  <a:sym typeface="Roboto"/>
                </a:rPr>
                <a:t>LIME and DISE</a:t>
              </a:r>
              <a:endParaRPr>
                <a:solidFill>
                  <a:schemeClr val="dk1"/>
                </a:solidFill>
                <a:latin typeface="Roboto"/>
                <a:ea typeface="Roboto"/>
                <a:cs typeface="Roboto"/>
                <a:sym typeface="Roboto"/>
              </a:endParaRPr>
            </a:p>
            <a:p>
              <a:pPr indent="0" lvl="0" marL="0" rtl="0" algn="l">
                <a:lnSpc>
                  <a:spcPct val="115000"/>
                </a:lnSpc>
                <a:spcBef>
                  <a:spcPts val="1600"/>
                </a:spcBef>
                <a:spcAft>
                  <a:spcPts val="1600"/>
                </a:spcAft>
                <a:buNone/>
              </a:pP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p:txBody>
        </p:sp>
      </p:grpSp>
      <p:sp>
        <p:nvSpPr>
          <p:cNvPr id="208" name="Google Shape;208;p33"/>
          <p:cNvSpPr/>
          <p:nvPr/>
        </p:nvSpPr>
        <p:spPr>
          <a:xfrm flipH="1" rot="704139">
            <a:off x="1850117" y="2928362"/>
            <a:ext cx="1868764" cy="78846"/>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33"/>
          <p:cNvGrpSpPr/>
          <p:nvPr/>
        </p:nvGrpSpPr>
        <p:grpSpPr>
          <a:xfrm>
            <a:off x="2497776" y="3005144"/>
            <a:ext cx="2370034" cy="1685341"/>
            <a:chOff x="3021975" y="2541798"/>
            <a:chExt cx="1712700" cy="1230715"/>
          </a:xfrm>
        </p:grpSpPr>
        <p:sp>
          <p:nvSpPr>
            <p:cNvPr id="210" name="Google Shape;210;p33"/>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rgbClr val="701C7F"/>
                </a:solidFill>
                <a:latin typeface="Roboto"/>
                <a:ea typeface="Roboto"/>
                <a:cs typeface="Roboto"/>
                <a:sym typeface="Roboto"/>
              </a:endParaRPr>
            </a:p>
          </p:txBody>
        </p:sp>
        <p:sp>
          <p:nvSpPr>
            <p:cNvPr id="211" name="Google Shape;211;p33"/>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p:nvPr/>
          </p:nvSpPr>
          <p:spPr>
            <a:xfrm>
              <a:off x="3021975" y="3069013"/>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3" name="Google Shape;213;p33"/>
            <p:cNvSpPr txBox="1"/>
            <p:nvPr/>
          </p:nvSpPr>
          <p:spPr>
            <a:xfrm>
              <a:off x="3066225" y="3106213"/>
              <a:ext cx="1624200" cy="624600"/>
            </a:xfrm>
            <a:prstGeom prst="rect">
              <a:avLst/>
            </a:prstGeom>
            <a:solidFill>
              <a:srgbClr val="9900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FFFFFF"/>
                  </a:solidFill>
                  <a:latin typeface="Roboto"/>
                  <a:ea typeface="Roboto"/>
                  <a:cs typeface="Roboto"/>
                  <a:sym typeface="Roboto"/>
                </a:rPr>
                <a:t>Building a face recognition model</a:t>
              </a:r>
              <a:endParaRPr>
                <a:solidFill>
                  <a:srgbClr val="FFFFFF"/>
                </a:solidFill>
              </a:endParaRPr>
            </a:p>
          </p:txBody>
        </p:sp>
        <p:sp>
          <p:nvSpPr>
            <p:cNvPr id="214" name="Google Shape;214;p33"/>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33"/>
          <p:cNvSpPr/>
          <p:nvPr/>
        </p:nvSpPr>
        <p:spPr>
          <a:xfrm rot="-704139">
            <a:off x="86869" y="2928362"/>
            <a:ext cx="1868764" cy="78846"/>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33"/>
          <p:cNvGrpSpPr/>
          <p:nvPr/>
        </p:nvGrpSpPr>
        <p:grpSpPr>
          <a:xfrm>
            <a:off x="717092" y="1223319"/>
            <a:ext cx="2370034" cy="1707304"/>
            <a:chOff x="1637475" y="1219942"/>
            <a:chExt cx="1712700" cy="1246754"/>
          </a:xfrm>
        </p:grpSpPr>
        <p:sp>
          <p:nvSpPr>
            <p:cNvPr id="217" name="Google Shape;217;p33"/>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8" name="Google Shape;218;p33"/>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3"/>
            <p:cNvSpPr txBox="1"/>
            <p:nvPr/>
          </p:nvSpPr>
          <p:spPr>
            <a:xfrm>
              <a:off x="1681725" y="1257142"/>
              <a:ext cx="1624200" cy="624600"/>
            </a:xfrm>
            <a:prstGeom prst="rect">
              <a:avLst/>
            </a:prstGeom>
            <a:solidFill>
              <a:srgbClr val="9900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FFFFFF"/>
                  </a:solidFill>
                  <a:latin typeface="Roboto"/>
                  <a:ea typeface="Roboto"/>
                  <a:cs typeface="Roboto"/>
                  <a:sym typeface="Roboto"/>
                </a:rPr>
                <a:t>Literature Review</a:t>
              </a:r>
              <a:endParaRPr sz="1800">
                <a:solidFill>
                  <a:srgbClr val="FFFFFF"/>
                </a:solidFill>
              </a:endParaRPr>
            </a:p>
          </p:txBody>
        </p:sp>
        <p:sp>
          <p:nvSpPr>
            <p:cNvPr id="220" name="Google Shape;220;p33"/>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1708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References</a:t>
            </a:r>
            <a:endParaRPr b="1"/>
          </a:p>
        </p:txBody>
      </p:sp>
      <p:sp>
        <p:nvSpPr>
          <p:cNvPr id="226" name="Google Shape;226;p34"/>
          <p:cNvSpPr txBox="1"/>
          <p:nvPr>
            <p:ph idx="1" type="body"/>
          </p:nvPr>
        </p:nvSpPr>
        <p:spPr>
          <a:xfrm>
            <a:off x="311700" y="87315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 Rajpal, K. Sehra, R. Bagri, et al., "XAI-FR: Explainable AI-Based Face Recognition Using Deep Neural Networks," Wireless Pers. Commun., vol. 129, no. 2, pp. 663-680, Jan. 2023, doi: 10.1007/s11277-022-09263-w.</a:t>
            </a:r>
            <a:endParaRPr sz="1400"/>
          </a:p>
          <a:p>
            <a:pPr indent="0" lvl="0" marL="0" rtl="0" algn="l">
              <a:spcBef>
                <a:spcPts val="1600"/>
              </a:spcBef>
              <a:spcAft>
                <a:spcPts val="0"/>
              </a:spcAft>
              <a:buClr>
                <a:schemeClr val="dk1"/>
              </a:buClr>
              <a:buSzPts val="1100"/>
              <a:buFont typeface="Arial"/>
              <a:buNone/>
            </a:pPr>
            <a:r>
              <a:rPr lang="en" sz="1400"/>
              <a:t>J. R. Williford, "Explainable Face Recognition," in 2018 IEEE Winter Conference on Applications of Computer Vision (WACV), Lake Tahoe, NV, USA, Mar. 2018, pp. 357-364, doi: 10.1109/WACV.2018.00043.</a:t>
            </a:r>
            <a:endParaRPr sz="1400"/>
          </a:p>
          <a:p>
            <a:pPr indent="0" lvl="0" marL="0" rtl="0" algn="l">
              <a:spcBef>
                <a:spcPts val="1600"/>
              </a:spcBef>
              <a:spcAft>
                <a:spcPts val="0"/>
              </a:spcAft>
              <a:buClr>
                <a:schemeClr val="dk1"/>
              </a:buClr>
              <a:buSzPts val="1100"/>
              <a:buFont typeface="Arial"/>
              <a:buNone/>
            </a:pPr>
            <a:r>
              <a:rPr lang="en" sz="1400"/>
              <a:t>B. Yin, "Towards Interpretable Face Recognition," in 2020 IEEE International Conference on Multimedia and Expo (ICME), London, United Kingdom, Jul. 2020, pp. 1-6, doi: 10.1109/ICMEW46912.2020.9106132</a:t>
            </a:r>
            <a:endParaRPr sz="1400"/>
          </a:p>
          <a:p>
            <a:pPr indent="0" lvl="0" marL="0" rtl="0" algn="l">
              <a:spcBef>
                <a:spcPts val="1600"/>
              </a:spcBef>
              <a:spcAft>
                <a:spcPts val="0"/>
              </a:spcAft>
              <a:buClr>
                <a:schemeClr val="dk1"/>
              </a:buClr>
              <a:buSzPts val="1100"/>
              <a:buFont typeface="Arial"/>
              <a:buNone/>
            </a:pPr>
            <a:r>
              <a:rPr lang="en" sz="1400"/>
              <a:t>M. T. Ribeiro, S. Singh, and C. Guestrin, ""Why should I trust you?" Explaining the predictions of any classifier," in Proceedings of the 22nd ACM SIGKDD international conference on knowledge discovery and data mining, San Francisco, CA, USA, Aug. 2016, pp. 1135-1144.</a:t>
            </a:r>
            <a:endParaRPr sz="1400"/>
          </a:p>
          <a:p>
            <a:pPr indent="0" lvl="0" marL="0" rtl="0" algn="l">
              <a:spcBef>
                <a:spcPts val="1600"/>
              </a:spcBef>
              <a:spcAft>
                <a:spcPts val="1600"/>
              </a:spcAft>
              <a:buNone/>
            </a:pPr>
            <a:r>
              <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idx="1" type="body"/>
          </p:nvPr>
        </p:nvSpPr>
        <p:spPr>
          <a:xfrm>
            <a:off x="3001825" y="1515350"/>
            <a:ext cx="4041000" cy="26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Team lead : Balarajaiah Kalluri</a:t>
            </a:r>
            <a:endParaRPr sz="2000"/>
          </a:p>
          <a:p>
            <a:pPr indent="0" lvl="0" marL="0" rtl="0" algn="l">
              <a:spcBef>
                <a:spcPts val="1600"/>
              </a:spcBef>
              <a:spcAft>
                <a:spcPts val="0"/>
              </a:spcAft>
              <a:buClr>
                <a:schemeClr val="dk1"/>
              </a:buClr>
              <a:buSzPts val="1100"/>
              <a:buFont typeface="Arial"/>
              <a:buNone/>
            </a:pPr>
            <a:r>
              <a:rPr lang="en" sz="2000"/>
              <a:t>Roll No     :  S20200010085</a:t>
            </a:r>
            <a:endParaRPr sz="2000"/>
          </a:p>
          <a:p>
            <a:pPr indent="0" lvl="0" marL="0" rtl="0" algn="l">
              <a:spcBef>
                <a:spcPts val="1600"/>
              </a:spcBef>
              <a:spcAft>
                <a:spcPts val="0"/>
              </a:spcAft>
              <a:buClr>
                <a:schemeClr val="dk1"/>
              </a:buClr>
              <a:buSzPts val="1100"/>
              <a:buFont typeface="Arial"/>
              <a:buNone/>
            </a:pPr>
            <a:r>
              <a:rPr lang="en" sz="2000"/>
              <a:t>Member    : M Karthik</a:t>
            </a:r>
            <a:endParaRPr sz="2000"/>
          </a:p>
          <a:p>
            <a:pPr indent="0" lvl="0" marL="0" rtl="0" algn="l">
              <a:spcBef>
                <a:spcPts val="1600"/>
              </a:spcBef>
              <a:spcAft>
                <a:spcPts val="0"/>
              </a:spcAft>
              <a:buClr>
                <a:schemeClr val="dk1"/>
              </a:buClr>
              <a:buSzPts val="1100"/>
              <a:buFont typeface="Arial"/>
              <a:buNone/>
            </a:pPr>
            <a:r>
              <a:rPr lang="en" sz="2000"/>
              <a:t>Roll No     :  S20200010113</a:t>
            </a:r>
            <a:endParaRPr sz="2000"/>
          </a:p>
          <a:p>
            <a:pPr indent="0" lvl="0" marL="0" rtl="0" algn="l">
              <a:spcBef>
                <a:spcPts val="1600"/>
              </a:spcBef>
              <a:spcAft>
                <a:spcPts val="0"/>
              </a:spcAft>
              <a:buClr>
                <a:schemeClr val="dk1"/>
              </a:buClr>
              <a:buSzPts val="1100"/>
              <a:buFont typeface="Arial"/>
              <a:buNone/>
            </a:pPr>
            <a:r>
              <a:rPr lang="en" sz="2000"/>
              <a:t>Member    : Venu Teja Nindali</a:t>
            </a:r>
            <a:endParaRPr sz="2000"/>
          </a:p>
          <a:p>
            <a:pPr indent="0" lvl="0" marL="0" rtl="0" algn="l">
              <a:spcBef>
                <a:spcPts val="1600"/>
              </a:spcBef>
              <a:spcAft>
                <a:spcPts val="0"/>
              </a:spcAft>
              <a:buClr>
                <a:schemeClr val="dk1"/>
              </a:buClr>
              <a:buSzPts val="1100"/>
              <a:buFont typeface="Arial"/>
              <a:buNone/>
            </a:pPr>
            <a:r>
              <a:rPr lang="en" sz="2000"/>
              <a:t>Roll No     :  S20200010147</a:t>
            </a:r>
            <a:endParaRPr sz="2000"/>
          </a:p>
          <a:p>
            <a:pPr indent="0" lvl="0" marL="0" rtl="0" algn="l">
              <a:spcBef>
                <a:spcPts val="1600"/>
              </a:spcBef>
              <a:spcAft>
                <a:spcPts val="1600"/>
              </a:spcAft>
              <a:buNone/>
            </a:pPr>
            <a:r>
              <a:t/>
            </a:r>
            <a:endParaRPr sz="2000"/>
          </a:p>
        </p:txBody>
      </p:sp>
      <p:sp>
        <p:nvSpPr>
          <p:cNvPr id="232" name="Google Shape;232;p35"/>
          <p:cNvSpPr txBox="1"/>
          <p:nvPr/>
        </p:nvSpPr>
        <p:spPr>
          <a:xfrm>
            <a:off x="1847275" y="620575"/>
            <a:ext cx="6752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Old Standard TT"/>
                <a:ea typeface="Old Standard TT"/>
                <a:cs typeface="Old Standard TT"/>
                <a:sym typeface="Old Standard TT"/>
              </a:rPr>
              <a:t>TEAM DETAILS</a:t>
            </a:r>
            <a:endParaRPr b="1" sz="3000">
              <a:latin typeface="Old Standard TT"/>
              <a:ea typeface="Old Standard TT"/>
              <a:cs typeface="Old Standard TT"/>
              <a:sym typeface="Old Standard T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0"/>
              <a:t>THANK YOU</a:t>
            </a:r>
            <a:endParaRPr sz="10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02050" y="407400"/>
            <a:ext cx="8586900" cy="48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FFFF00"/>
                </a:solidFill>
              </a:rPr>
              <a:t>      why explainable AI in face recognition??</a:t>
            </a:r>
            <a:endParaRPr sz="3200">
              <a:solidFill>
                <a:srgbClr val="FFFF00"/>
              </a:solidFill>
            </a:endParaRPr>
          </a:p>
        </p:txBody>
      </p:sp>
      <p:sp>
        <p:nvSpPr>
          <p:cNvPr id="74" name="Google Shape;74;p15"/>
          <p:cNvSpPr txBox="1"/>
          <p:nvPr/>
        </p:nvSpPr>
        <p:spPr>
          <a:xfrm>
            <a:off x="2138875" y="1082175"/>
            <a:ext cx="5092500" cy="3570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FFFFFF"/>
              </a:buClr>
              <a:buSzPts val="2000"/>
              <a:buFont typeface="Old Standard TT"/>
              <a:buChar char="●"/>
            </a:pPr>
            <a:r>
              <a:rPr lang="en" sz="2000">
                <a:solidFill>
                  <a:srgbClr val="FFFFFF"/>
                </a:solidFill>
                <a:latin typeface="Old Standard TT"/>
                <a:ea typeface="Old Standard TT"/>
                <a:cs typeface="Old Standard TT"/>
                <a:sym typeface="Old Standard TT"/>
              </a:rPr>
              <a:t>misidentification or false positives can have serious implications for people's lives and freedoms.</a:t>
            </a:r>
            <a:endParaRPr sz="2000">
              <a:solidFill>
                <a:srgbClr val="FFFFFF"/>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2000">
              <a:solidFill>
                <a:srgbClr val="FFFFFF"/>
              </a:solidFill>
              <a:latin typeface="Old Standard TT"/>
              <a:ea typeface="Old Standard TT"/>
              <a:cs typeface="Old Standard TT"/>
              <a:sym typeface="Old Standard TT"/>
            </a:endParaRPr>
          </a:p>
          <a:p>
            <a:pPr indent="-355600" lvl="0" marL="457200" rtl="0" algn="l">
              <a:spcBef>
                <a:spcPts val="0"/>
              </a:spcBef>
              <a:spcAft>
                <a:spcPts val="0"/>
              </a:spcAft>
              <a:buClr>
                <a:srgbClr val="FFFFFF"/>
              </a:buClr>
              <a:buSzPts val="2000"/>
              <a:buFont typeface="Old Standard TT"/>
              <a:buChar char="●"/>
            </a:pPr>
            <a:r>
              <a:rPr lang="en" sz="2000">
                <a:solidFill>
                  <a:srgbClr val="FFFFFF"/>
                </a:solidFill>
                <a:latin typeface="Old Standard TT"/>
                <a:ea typeface="Old Standard TT"/>
                <a:cs typeface="Old Standard TT"/>
                <a:sym typeface="Old Standard TT"/>
              </a:rPr>
              <a:t>provides transparency and explainability.</a:t>
            </a:r>
            <a:endParaRPr sz="2000">
              <a:solidFill>
                <a:srgbClr val="FFFFFF"/>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2000">
              <a:solidFill>
                <a:srgbClr val="FFFFFF"/>
              </a:solidFill>
              <a:latin typeface="Old Standard TT"/>
              <a:ea typeface="Old Standard TT"/>
              <a:cs typeface="Old Standard TT"/>
              <a:sym typeface="Old Standard TT"/>
            </a:endParaRPr>
          </a:p>
          <a:p>
            <a:pPr indent="-355600" lvl="0" marL="457200" rtl="0" algn="l">
              <a:spcBef>
                <a:spcPts val="0"/>
              </a:spcBef>
              <a:spcAft>
                <a:spcPts val="0"/>
              </a:spcAft>
              <a:buClr>
                <a:srgbClr val="FFFFFF"/>
              </a:buClr>
              <a:buSzPts val="2000"/>
              <a:buFont typeface="Old Standard TT"/>
              <a:buChar char="●"/>
            </a:pPr>
            <a:r>
              <a:rPr lang="en" sz="2000">
                <a:solidFill>
                  <a:srgbClr val="FFFFFF"/>
                </a:solidFill>
                <a:latin typeface="Old Standard TT"/>
                <a:ea typeface="Old Standard TT"/>
                <a:cs typeface="Old Standard TT"/>
                <a:sym typeface="Old Standard TT"/>
              </a:rPr>
              <a:t>XAI can help to decrease some of the ethical concerns associated with this technology.</a:t>
            </a:r>
            <a:endParaRPr sz="20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2000">
              <a:solidFill>
                <a:srgbClr val="FFFFFF"/>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6"/>
          <p:cNvPicPr preferRelativeResize="0"/>
          <p:nvPr/>
        </p:nvPicPr>
        <p:blipFill>
          <a:blip r:embed="rId3">
            <a:alphaModFix/>
          </a:blip>
          <a:stretch>
            <a:fillRect/>
          </a:stretch>
        </p:blipFill>
        <p:spPr>
          <a:xfrm>
            <a:off x="331025" y="163600"/>
            <a:ext cx="8530050" cy="4843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86" name="Google Shape;86;p17"/>
          <p:cNvSpPr txBox="1"/>
          <p:nvPr/>
        </p:nvSpPr>
        <p:spPr>
          <a:xfrm>
            <a:off x="0" y="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 create AI models that can explain how they arrived at a particular decision or prediction.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78225" y="1425925"/>
            <a:ext cx="4045200" cy="214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Key interpretability ideas</a:t>
            </a:r>
            <a:endParaRPr/>
          </a:p>
        </p:txBody>
      </p:sp>
      <p:sp>
        <p:nvSpPr>
          <p:cNvPr id="92" name="Google Shape;92;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Saliency/heat maps</a:t>
            </a:r>
            <a:endParaRPr/>
          </a:p>
          <a:p>
            <a:pPr indent="-342900" lvl="0" marL="457200" rtl="0" algn="l">
              <a:spcBef>
                <a:spcPts val="1600"/>
              </a:spcBef>
              <a:spcAft>
                <a:spcPts val="0"/>
              </a:spcAft>
              <a:buSzPts val="1800"/>
              <a:buChar char="●"/>
            </a:pPr>
            <a:r>
              <a:rPr lang="en"/>
              <a:t>Local Interpretable Model-agnostic Explanations(LIME)</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Saliency Maps</a:t>
            </a:r>
            <a:endParaRPr/>
          </a:p>
        </p:txBody>
      </p:sp>
      <p:sp>
        <p:nvSpPr>
          <p:cNvPr id="98" name="Google Shape;98;p19"/>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Hotness refers to those regions of the image which have a big impact on predicting the class</a:t>
            </a:r>
            <a:endParaRPr sz="1600"/>
          </a:p>
          <a:p>
            <a:pPr indent="-330200" lvl="0" marL="457200" rtl="0" algn="l">
              <a:spcBef>
                <a:spcPts val="1600"/>
              </a:spcBef>
              <a:spcAft>
                <a:spcPts val="0"/>
              </a:spcAft>
              <a:buSzPts val="1600"/>
              <a:buAutoNum type="arabicPeriod"/>
            </a:pPr>
            <a:r>
              <a:rPr lang="en" sz="1600"/>
              <a:t>Incididunt ut labore et dolore</a:t>
            </a:r>
            <a:endParaRPr sz="1600"/>
          </a:p>
          <a:p>
            <a:pPr indent="-330200" lvl="0" marL="457200" rtl="0" algn="l">
              <a:spcBef>
                <a:spcPts val="1600"/>
              </a:spcBef>
              <a:spcAft>
                <a:spcPts val="0"/>
              </a:spcAft>
              <a:buSzPts val="1600"/>
              <a:buAutoNum type="arabicPeriod"/>
            </a:pPr>
            <a:r>
              <a:rPr lang="en" sz="1600"/>
              <a:t>Consectetur adipiscing elit, sed do eiusmod tempor incididunt ut labore et dolore magna aliqua</a:t>
            </a:r>
            <a:endParaRPr sz="1600"/>
          </a:p>
          <a:p>
            <a:pPr indent="-330200" lvl="0" marL="457200" rtl="0" algn="l">
              <a:spcBef>
                <a:spcPts val="1600"/>
              </a:spcBef>
              <a:spcAft>
                <a:spcPts val="1600"/>
              </a:spcAft>
              <a:buSzPts val="1600"/>
              <a:buAutoNum type="arabicPeriod"/>
            </a:pPr>
            <a:r>
              <a:rPr lang="en" sz="1600"/>
              <a:t>Incididunt ut labore et dolore</a:t>
            </a:r>
            <a:endParaRPr sz="1600"/>
          </a:p>
        </p:txBody>
      </p:sp>
      <p:pic>
        <p:nvPicPr>
          <p:cNvPr id="99" name="Google Shape;99;p19"/>
          <p:cNvPicPr preferRelativeResize="0"/>
          <p:nvPr/>
        </p:nvPicPr>
        <p:blipFill>
          <a:blip r:embed="rId3">
            <a:alphaModFix/>
          </a:blip>
          <a:stretch>
            <a:fillRect/>
          </a:stretch>
        </p:blipFill>
        <p:spPr>
          <a:xfrm>
            <a:off x="4871400" y="605312"/>
            <a:ext cx="3820149" cy="3932875"/>
          </a:xfrm>
          <a:prstGeom prst="rect">
            <a:avLst/>
          </a:prstGeom>
          <a:noFill/>
          <a:ln>
            <a:noFill/>
          </a:ln>
        </p:spPr>
      </p:pic>
      <p:pic>
        <p:nvPicPr>
          <p:cNvPr id="100" name="Google Shape;100;p19"/>
          <p:cNvPicPr preferRelativeResize="0"/>
          <p:nvPr/>
        </p:nvPicPr>
        <p:blipFill>
          <a:blip r:embed="rId4">
            <a:alphaModFix/>
          </a:blip>
          <a:stretch>
            <a:fillRect/>
          </a:stretch>
        </p:blipFill>
        <p:spPr>
          <a:xfrm>
            <a:off x="-1" y="2231624"/>
            <a:ext cx="4773000" cy="23372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101700" y="534125"/>
            <a:ext cx="46713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Local Interpretable Model-agnostic Explanations(LIME)</a:t>
            </a:r>
            <a:endParaRPr b="1" sz="1400"/>
          </a:p>
        </p:txBody>
      </p:sp>
      <p:sp>
        <p:nvSpPr>
          <p:cNvPr id="106" name="Google Shape;106;p20"/>
          <p:cNvSpPr txBox="1"/>
          <p:nvPr>
            <p:ph idx="1" type="body"/>
          </p:nvPr>
        </p:nvSpPr>
        <p:spPr>
          <a:xfrm>
            <a:off x="311700" y="929775"/>
            <a:ext cx="3999900" cy="105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1600"/>
              </a:spcAft>
              <a:buSzPts val="1600"/>
              <a:buAutoNum type="arabicPeriod"/>
            </a:pPr>
            <a:r>
              <a:rPr lang="en" sz="1600"/>
              <a:t>To provide a local explanation for a specific prediction by identifying the most relevant features</a:t>
            </a:r>
            <a:endParaRPr sz="1600"/>
          </a:p>
        </p:txBody>
      </p:sp>
      <p:pic>
        <p:nvPicPr>
          <p:cNvPr id="107" name="Google Shape;107;p20"/>
          <p:cNvPicPr preferRelativeResize="0"/>
          <p:nvPr/>
        </p:nvPicPr>
        <p:blipFill>
          <a:blip r:embed="rId3">
            <a:alphaModFix/>
          </a:blip>
          <a:stretch>
            <a:fillRect/>
          </a:stretch>
        </p:blipFill>
        <p:spPr>
          <a:xfrm>
            <a:off x="5167300" y="731875"/>
            <a:ext cx="3711325" cy="3679750"/>
          </a:xfrm>
          <a:prstGeom prst="rect">
            <a:avLst/>
          </a:prstGeom>
          <a:noFill/>
          <a:ln>
            <a:noFill/>
          </a:ln>
        </p:spPr>
      </p:pic>
      <p:pic>
        <p:nvPicPr>
          <p:cNvPr id="108" name="Google Shape;108;p20"/>
          <p:cNvPicPr preferRelativeResize="0"/>
          <p:nvPr/>
        </p:nvPicPr>
        <p:blipFill>
          <a:blip r:embed="rId4">
            <a:alphaModFix/>
          </a:blip>
          <a:stretch>
            <a:fillRect/>
          </a:stretch>
        </p:blipFill>
        <p:spPr>
          <a:xfrm>
            <a:off x="407025" y="2103900"/>
            <a:ext cx="4419600" cy="25700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