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2" r:id="rId6"/>
    <p:sldId id="281" r:id="rId7"/>
    <p:sldId id="282" r:id="rId8"/>
    <p:sldId id="283" r:id="rId9"/>
    <p:sldId id="263" r:id="rId10"/>
    <p:sldId id="264" r:id="rId11"/>
    <p:sldId id="265" r:id="rId12"/>
    <p:sldId id="272" r:id="rId13"/>
    <p:sldId id="267" r:id="rId14"/>
    <p:sldId id="273" r:id="rId15"/>
    <p:sldId id="268" r:id="rId16"/>
    <p:sldId id="270" r:id="rId17"/>
    <p:sldId id="274" r:id="rId18"/>
    <p:sldId id="269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6" r:id="rId28"/>
    <p:sldId id="287" r:id="rId29"/>
    <p:sldId id="289" r:id="rId30"/>
    <p:sldId id="288" r:id="rId31"/>
    <p:sldId id="290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E8034-B269-4653-BAD6-C709286A23AD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D87FC0-2690-49CD-80CE-ECBABE7E053B}">
      <dgm:prSet/>
      <dgm:spPr/>
      <dgm:t>
        <a:bodyPr/>
        <a:lstStyle/>
        <a:p>
          <a:r>
            <a:rPr lang="en-IN" b="1" dirty="0"/>
            <a:t>Data Pre-processing</a:t>
          </a:r>
          <a:endParaRPr lang="en-IN" dirty="0"/>
        </a:p>
      </dgm:t>
    </dgm:pt>
    <dgm:pt modelId="{364C43B1-AE46-44C9-AC46-20F31713BE44}" type="parTrans" cxnId="{1824E4F2-60C9-42E9-AB75-08D44FF15A68}">
      <dgm:prSet/>
      <dgm:spPr/>
      <dgm:t>
        <a:bodyPr/>
        <a:lstStyle/>
        <a:p>
          <a:endParaRPr lang="en-IN"/>
        </a:p>
      </dgm:t>
    </dgm:pt>
    <dgm:pt modelId="{18E779FC-CAA2-49CA-BB1F-46BB466C24B5}" type="sibTrans" cxnId="{1824E4F2-60C9-42E9-AB75-08D44FF15A68}">
      <dgm:prSet/>
      <dgm:spPr/>
      <dgm:t>
        <a:bodyPr/>
        <a:lstStyle/>
        <a:p>
          <a:endParaRPr lang="en-IN"/>
        </a:p>
      </dgm:t>
    </dgm:pt>
    <dgm:pt modelId="{810A3D97-504F-43B2-BC7F-B1C0602FB711}">
      <dgm:prSet custT="1"/>
      <dgm:spPr/>
      <dgm:t>
        <a:bodyPr/>
        <a:lstStyle/>
        <a:p>
          <a:r>
            <a:rPr lang="en-IN" sz="1600" b="1" dirty="0"/>
            <a:t>Null Values</a:t>
          </a:r>
        </a:p>
      </dgm:t>
    </dgm:pt>
    <dgm:pt modelId="{B52C60EB-C976-43B8-87C2-751407E56E1C}" type="parTrans" cxnId="{AD3044F0-20B8-4BAD-A2BE-63C8F43420CA}">
      <dgm:prSet/>
      <dgm:spPr/>
      <dgm:t>
        <a:bodyPr/>
        <a:lstStyle/>
        <a:p>
          <a:endParaRPr lang="en-IN"/>
        </a:p>
      </dgm:t>
    </dgm:pt>
    <dgm:pt modelId="{FE12027B-538F-4A78-98FA-10F08425A59C}" type="sibTrans" cxnId="{AD3044F0-20B8-4BAD-A2BE-63C8F43420CA}">
      <dgm:prSet/>
      <dgm:spPr/>
      <dgm:t>
        <a:bodyPr/>
        <a:lstStyle/>
        <a:p>
          <a:endParaRPr lang="en-IN"/>
        </a:p>
      </dgm:t>
    </dgm:pt>
    <dgm:pt modelId="{AA050372-D7FB-43E3-BE02-65663F345798}">
      <dgm:prSet custT="1"/>
      <dgm:spPr/>
      <dgm:t>
        <a:bodyPr/>
        <a:lstStyle/>
        <a:p>
          <a:r>
            <a:rPr lang="en-IN" sz="1600" b="1" dirty="0"/>
            <a:t>Influential points</a:t>
          </a:r>
          <a:endParaRPr lang="en-IN" sz="1600" dirty="0"/>
        </a:p>
      </dgm:t>
    </dgm:pt>
    <dgm:pt modelId="{5C49796F-426F-4C0D-A51F-7035AA955CD3}" type="parTrans" cxnId="{A009C525-4316-4920-B97D-C9D8FF490ED9}">
      <dgm:prSet/>
      <dgm:spPr/>
      <dgm:t>
        <a:bodyPr/>
        <a:lstStyle/>
        <a:p>
          <a:endParaRPr lang="en-IN"/>
        </a:p>
      </dgm:t>
    </dgm:pt>
    <dgm:pt modelId="{31ACB646-73B2-4F91-AF6A-B6D5E174B9F7}" type="sibTrans" cxnId="{A009C525-4316-4920-B97D-C9D8FF490ED9}">
      <dgm:prSet/>
      <dgm:spPr/>
      <dgm:t>
        <a:bodyPr/>
        <a:lstStyle/>
        <a:p>
          <a:endParaRPr lang="en-IN"/>
        </a:p>
      </dgm:t>
    </dgm:pt>
    <dgm:pt modelId="{32F23CA2-F204-4DC6-9DDA-D56A31FBE948}">
      <dgm:prSet/>
      <dgm:spPr/>
      <dgm:t>
        <a:bodyPr/>
        <a:lstStyle/>
        <a:p>
          <a:r>
            <a:rPr lang="en-IN" b="1" dirty="0"/>
            <a:t>EDA</a:t>
          </a:r>
          <a:endParaRPr lang="en-IN" dirty="0"/>
        </a:p>
      </dgm:t>
    </dgm:pt>
    <dgm:pt modelId="{1D0DEDC5-0D7B-44DD-9620-42C4717B2E6D}" type="parTrans" cxnId="{1A95B7F6-B974-4BA8-A88D-4C8D110FAA34}">
      <dgm:prSet/>
      <dgm:spPr/>
      <dgm:t>
        <a:bodyPr/>
        <a:lstStyle/>
        <a:p>
          <a:endParaRPr lang="en-IN"/>
        </a:p>
      </dgm:t>
    </dgm:pt>
    <dgm:pt modelId="{D155F6B5-0062-4819-B7AD-FA0CFF79BA24}" type="sibTrans" cxnId="{1A95B7F6-B974-4BA8-A88D-4C8D110FAA34}">
      <dgm:prSet/>
      <dgm:spPr/>
      <dgm:t>
        <a:bodyPr/>
        <a:lstStyle/>
        <a:p>
          <a:endParaRPr lang="en-IN"/>
        </a:p>
      </dgm:t>
    </dgm:pt>
    <dgm:pt modelId="{EA92081B-929F-437F-B01D-D7528044D3A2}">
      <dgm:prSet custT="1"/>
      <dgm:spPr/>
      <dgm:t>
        <a:bodyPr/>
        <a:lstStyle/>
        <a:p>
          <a:r>
            <a:rPr lang="en-IN" sz="1600" b="1" dirty="0"/>
            <a:t>Heatmap</a:t>
          </a:r>
          <a:endParaRPr lang="en-IN" sz="1600" dirty="0"/>
        </a:p>
      </dgm:t>
    </dgm:pt>
    <dgm:pt modelId="{AC501BB1-B72D-49C1-872C-3B640788FAAB}" type="parTrans" cxnId="{BBAF1671-EDC8-4903-AEDA-EADDCF14D1BA}">
      <dgm:prSet/>
      <dgm:spPr/>
      <dgm:t>
        <a:bodyPr/>
        <a:lstStyle/>
        <a:p>
          <a:endParaRPr lang="en-IN"/>
        </a:p>
      </dgm:t>
    </dgm:pt>
    <dgm:pt modelId="{7F1E8930-A5AC-4EC0-B4B6-2718DC1D4616}" type="sibTrans" cxnId="{BBAF1671-EDC8-4903-AEDA-EADDCF14D1BA}">
      <dgm:prSet/>
      <dgm:spPr/>
      <dgm:t>
        <a:bodyPr/>
        <a:lstStyle/>
        <a:p>
          <a:endParaRPr lang="en-IN"/>
        </a:p>
      </dgm:t>
    </dgm:pt>
    <dgm:pt modelId="{3FB350A1-19C2-4CD2-8248-90D1AAF65658}">
      <dgm:prSet custT="1"/>
      <dgm:spPr/>
      <dgm:t>
        <a:bodyPr/>
        <a:lstStyle/>
        <a:p>
          <a:r>
            <a:rPr lang="en-IN" sz="1600" b="1" dirty="0"/>
            <a:t>Data Exploration</a:t>
          </a:r>
          <a:endParaRPr lang="en-IN" sz="1600" dirty="0"/>
        </a:p>
      </dgm:t>
    </dgm:pt>
    <dgm:pt modelId="{DD20F070-E019-4C2F-AF51-16A9318AEDF0}" type="parTrans" cxnId="{0DFE254B-457F-472E-9446-A71894F24A0F}">
      <dgm:prSet/>
      <dgm:spPr/>
      <dgm:t>
        <a:bodyPr/>
        <a:lstStyle/>
        <a:p>
          <a:endParaRPr lang="en-IN"/>
        </a:p>
      </dgm:t>
    </dgm:pt>
    <dgm:pt modelId="{35828B48-A0EA-446B-8902-FFCC96D7C490}" type="sibTrans" cxnId="{0DFE254B-457F-472E-9446-A71894F24A0F}">
      <dgm:prSet/>
      <dgm:spPr/>
      <dgm:t>
        <a:bodyPr/>
        <a:lstStyle/>
        <a:p>
          <a:endParaRPr lang="en-IN"/>
        </a:p>
      </dgm:t>
    </dgm:pt>
    <dgm:pt modelId="{C9CF75B9-EB5E-4FDC-9632-D27E453B5172}">
      <dgm:prSet custT="1"/>
      <dgm:spPr/>
      <dgm:t>
        <a:bodyPr/>
        <a:lstStyle/>
        <a:p>
          <a:r>
            <a:rPr lang="en-IN" sz="1600" b="1" dirty="0"/>
            <a:t>Feature Engineering</a:t>
          </a:r>
          <a:endParaRPr lang="en-IN" sz="1600" dirty="0"/>
        </a:p>
      </dgm:t>
    </dgm:pt>
    <dgm:pt modelId="{E3DFA70C-F8D6-4BE4-B380-89F7185B073C}" type="parTrans" cxnId="{D312497F-B6F5-443D-9EE4-BA5E050EB32E}">
      <dgm:prSet/>
      <dgm:spPr/>
      <dgm:t>
        <a:bodyPr/>
        <a:lstStyle/>
        <a:p>
          <a:endParaRPr lang="en-IN"/>
        </a:p>
      </dgm:t>
    </dgm:pt>
    <dgm:pt modelId="{65DE2848-9CCE-4EB7-B00A-6A6AF587DC29}" type="sibTrans" cxnId="{D312497F-B6F5-443D-9EE4-BA5E050EB32E}">
      <dgm:prSet/>
      <dgm:spPr/>
      <dgm:t>
        <a:bodyPr/>
        <a:lstStyle/>
        <a:p>
          <a:endParaRPr lang="en-IN"/>
        </a:p>
      </dgm:t>
    </dgm:pt>
    <dgm:pt modelId="{43EC24B0-93B4-4042-B5A2-4AEE081C2BB7}">
      <dgm:prSet/>
      <dgm:spPr/>
      <dgm:t>
        <a:bodyPr/>
        <a:lstStyle/>
        <a:p>
          <a:r>
            <a:rPr lang="en-IN" b="1" dirty="0"/>
            <a:t>PCA</a:t>
          </a:r>
          <a:endParaRPr lang="en-IN" dirty="0"/>
        </a:p>
      </dgm:t>
    </dgm:pt>
    <dgm:pt modelId="{2B5DABA4-A325-4EBC-9735-54497C5D1C9A}" type="parTrans" cxnId="{5FF5BE21-BBDB-447D-B98A-2FC8F4A3D04D}">
      <dgm:prSet/>
      <dgm:spPr/>
      <dgm:t>
        <a:bodyPr/>
        <a:lstStyle/>
        <a:p>
          <a:endParaRPr lang="en-IN"/>
        </a:p>
      </dgm:t>
    </dgm:pt>
    <dgm:pt modelId="{693E73A2-23D9-4CF8-87A6-19ED11DD6EE1}" type="sibTrans" cxnId="{5FF5BE21-BBDB-447D-B98A-2FC8F4A3D04D}">
      <dgm:prSet/>
      <dgm:spPr/>
      <dgm:t>
        <a:bodyPr/>
        <a:lstStyle/>
        <a:p>
          <a:endParaRPr lang="en-IN"/>
        </a:p>
      </dgm:t>
    </dgm:pt>
    <dgm:pt modelId="{39F6D2A6-0B0B-449D-8A09-84F5EE8D6CC4}">
      <dgm:prSet custT="1"/>
      <dgm:spPr/>
      <dgm:t>
        <a:bodyPr/>
        <a:lstStyle/>
        <a:p>
          <a:r>
            <a:rPr lang="en-IN" sz="1300" b="1" dirty="0"/>
            <a:t>Bartlett’s Sphericity test</a:t>
          </a:r>
          <a:endParaRPr lang="en-IN" sz="1300" dirty="0"/>
        </a:p>
      </dgm:t>
    </dgm:pt>
    <dgm:pt modelId="{8B6C21D0-E2DD-4345-803E-B45FDAF7B0EC}" type="parTrans" cxnId="{584F92C5-4F94-49FC-9304-10ED22AE1F09}">
      <dgm:prSet/>
      <dgm:spPr/>
      <dgm:t>
        <a:bodyPr/>
        <a:lstStyle/>
        <a:p>
          <a:endParaRPr lang="en-IN"/>
        </a:p>
      </dgm:t>
    </dgm:pt>
    <dgm:pt modelId="{C52A9980-7282-43D8-9A30-350B222878D4}" type="sibTrans" cxnId="{584F92C5-4F94-49FC-9304-10ED22AE1F09}">
      <dgm:prSet/>
      <dgm:spPr/>
      <dgm:t>
        <a:bodyPr/>
        <a:lstStyle/>
        <a:p>
          <a:endParaRPr lang="en-IN"/>
        </a:p>
      </dgm:t>
    </dgm:pt>
    <dgm:pt modelId="{1DB55944-90BF-44F7-B339-67BDA6EE8506}">
      <dgm:prSet custT="1"/>
      <dgm:spPr/>
      <dgm:t>
        <a:bodyPr/>
        <a:lstStyle/>
        <a:p>
          <a:r>
            <a:rPr lang="en-IN" sz="1300" b="1" dirty="0"/>
            <a:t>Scree Plot</a:t>
          </a:r>
          <a:endParaRPr lang="en-IN" sz="1300" dirty="0"/>
        </a:p>
      </dgm:t>
    </dgm:pt>
    <dgm:pt modelId="{8D322F9D-FD44-43F8-A29E-0637E021E6E8}" type="parTrans" cxnId="{FD8078EE-16EF-4B2D-B6DB-2331806FBA06}">
      <dgm:prSet/>
      <dgm:spPr/>
      <dgm:t>
        <a:bodyPr/>
        <a:lstStyle/>
        <a:p>
          <a:endParaRPr lang="en-IN"/>
        </a:p>
      </dgm:t>
    </dgm:pt>
    <dgm:pt modelId="{5845C095-8E67-4AF1-963E-56119444F527}" type="sibTrans" cxnId="{FD8078EE-16EF-4B2D-B6DB-2331806FBA06}">
      <dgm:prSet/>
      <dgm:spPr/>
      <dgm:t>
        <a:bodyPr/>
        <a:lstStyle/>
        <a:p>
          <a:endParaRPr lang="en-IN"/>
        </a:p>
      </dgm:t>
    </dgm:pt>
    <dgm:pt modelId="{04BB941C-1233-43F2-BE3E-E7A62ED3644C}">
      <dgm:prSet custT="1"/>
      <dgm:spPr/>
      <dgm:t>
        <a:bodyPr/>
        <a:lstStyle/>
        <a:p>
          <a:r>
            <a:rPr lang="en-IN" sz="1300" b="1" dirty="0"/>
            <a:t>Feature Reduction</a:t>
          </a:r>
          <a:endParaRPr lang="en-IN" sz="1300" dirty="0"/>
        </a:p>
      </dgm:t>
    </dgm:pt>
    <dgm:pt modelId="{A6DCA1F1-278D-4B2C-B528-EB9454B3E442}" type="parTrans" cxnId="{DBF933D6-761D-47A3-AB3C-F1F0E83C6326}">
      <dgm:prSet/>
      <dgm:spPr/>
      <dgm:t>
        <a:bodyPr/>
        <a:lstStyle/>
        <a:p>
          <a:endParaRPr lang="en-IN"/>
        </a:p>
      </dgm:t>
    </dgm:pt>
    <dgm:pt modelId="{9D0A1F71-B2A7-4021-BE86-86F6136D9253}" type="sibTrans" cxnId="{DBF933D6-761D-47A3-AB3C-F1F0E83C6326}">
      <dgm:prSet/>
      <dgm:spPr/>
      <dgm:t>
        <a:bodyPr/>
        <a:lstStyle/>
        <a:p>
          <a:endParaRPr lang="en-IN"/>
        </a:p>
      </dgm:t>
    </dgm:pt>
    <dgm:pt modelId="{7F198F34-42BD-4846-83F7-FAE84450E73F}">
      <dgm:prSet/>
      <dgm:spPr/>
      <dgm:t>
        <a:bodyPr/>
        <a:lstStyle/>
        <a:p>
          <a:r>
            <a:rPr lang="en-IN" b="1" dirty="0"/>
            <a:t>Test of Assumptions</a:t>
          </a:r>
          <a:endParaRPr lang="en-IN" dirty="0"/>
        </a:p>
      </dgm:t>
    </dgm:pt>
    <dgm:pt modelId="{B85A8472-120A-4A92-AA89-8C8A55F34EBA}" type="parTrans" cxnId="{631E0BF3-BF00-449A-8DBE-838C050159FF}">
      <dgm:prSet/>
      <dgm:spPr/>
      <dgm:t>
        <a:bodyPr/>
        <a:lstStyle/>
        <a:p>
          <a:endParaRPr lang="en-IN"/>
        </a:p>
      </dgm:t>
    </dgm:pt>
    <dgm:pt modelId="{AECC7B6E-0018-4240-AD01-F04D94A5B50D}" type="sibTrans" cxnId="{631E0BF3-BF00-449A-8DBE-838C050159FF}">
      <dgm:prSet/>
      <dgm:spPr/>
      <dgm:t>
        <a:bodyPr/>
        <a:lstStyle/>
        <a:p>
          <a:endParaRPr lang="en-IN"/>
        </a:p>
      </dgm:t>
    </dgm:pt>
    <dgm:pt modelId="{2BC9EB67-A381-4BC9-BB8A-79EC7344F6E1}">
      <dgm:prSet custT="1"/>
      <dgm:spPr/>
      <dgm:t>
        <a:bodyPr/>
        <a:lstStyle/>
        <a:p>
          <a:r>
            <a:rPr lang="en-IN" sz="1400" b="1" dirty="0"/>
            <a:t>Multicollinearity</a:t>
          </a:r>
          <a:endParaRPr lang="en-IN" sz="1400" dirty="0"/>
        </a:p>
      </dgm:t>
    </dgm:pt>
    <dgm:pt modelId="{8DB5020A-9C8D-42B7-ADFC-BA7358DA4EDC}" type="parTrans" cxnId="{7F17E08F-4868-4D6D-9064-D38CD407C28B}">
      <dgm:prSet/>
      <dgm:spPr/>
      <dgm:t>
        <a:bodyPr/>
        <a:lstStyle/>
        <a:p>
          <a:endParaRPr lang="en-IN"/>
        </a:p>
      </dgm:t>
    </dgm:pt>
    <dgm:pt modelId="{745BD380-F814-4971-9C74-81B010F0104F}" type="sibTrans" cxnId="{7F17E08F-4868-4D6D-9064-D38CD407C28B}">
      <dgm:prSet/>
      <dgm:spPr/>
      <dgm:t>
        <a:bodyPr/>
        <a:lstStyle/>
        <a:p>
          <a:endParaRPr lang="en-IN"/>
        </a:p>
      </dgm:t>
    </dgm:pt>
    <dgm:pt modelId="{CD1FC429-6856-456D-B094-D523212F05A0}">
      <dgm:prSet custT="1"/>
      <dgm:spPr/>
      <dgm:t>
        <a:bodyPr/>
        <a:lstStyle/>
        <a:p>
          <a:r>
            <a:rPr lang="en-IN" sz="1400" b="1" dirty="0"/>
            <a:t>Autocorrelation</a:t>
          </a:r>
          <a:endParaRPr lang="en-IN" sz="1400" dirty="0"/>
        </a:p>
      </dgm:t>
    </dgm:pt>
    <dgm:pt modelId="{64AF6D1D-D5FC-424B-8336-227623261138}" type="parTrans" cxnId="{D82D22C5-CCB2-49B9-8E04-1F71F568EAAE}">
      <dgm:prSet/>
      <dgm:spPr/>
      <dgm:t>
        <a:bodyPr/>
        <a:lstStyle/>
        <a:p>
          <a:endParaRPr lang="en-IN"/>
        </a:p>
      </dgm:t>
    </dgm:pt>
    <dgm:pt modelId="{C3F06652-7A82-49AA-9DB0-7142F499FC27}" type="sibTrans" cxnId="{D82D22C5-CCB2-49B9-8E04-1F71F568EAAE}">
      <dgm:prSet/>
      <dgm:spPr/>
      <dgm:t>
        <a:bodyPr/>
        <a:lstStyle/>
        <a:p>
          <a:endParaRPr lang="en-IN"/>
        </a:p>
      </dgm:t>
    </dgm:pt>
    <dgm:pt modelId="{5E72233E-9C42-4110-AAF1-23EBC7EB8520}">
      <dgm:prSet custT="1"/>
      <dgm:spPr/>
      <dgm:t>
        <a:bodyPr/>
        <a:lstStyle/>
        <a:p>
          <a:r>
            <a:rPr lang="en-IN" sz="1400" b="1" dirty="0"/>
            <a:t>Normality</a:t>
          </a:r>
          <a:endParaRPr lang="en-IN" sz="1400" dirty="0"/>
        </a:p>
      </dgm:t>
    </dgm:pt>
    <dgm:pt modelId="{4110B9EC-5422-4177-A5BB-384E40792A80}" type="parTrans" cxnId="{8AD5C268-5624-4A93-9E69-ECF9F949A520}">
      <dgm:prSet/>
      <dgm:spPr/>
      <dgm:t>
        <a:bodyPr/>
        <a:lstStyle/>
        <a:p>
          <a:endParaRPr lang="en-IN"/>
        </a:p>
      </dgm:t>
    </dgm:pt>
    <dgm:pt modelId="{3DF88787-C7DE-4057-A53C-B16BB5695554}" type="sibTrans" cxnId="{8AD5C268-5624-4A93-9E69-ECF9F949A520}">
      <dgm:prSet/>
      <dgm:spPr/>
      <dgm:t>
        <a:bodyPr/>
        <a:lstStyle/>
        <a:p>
          <a:endParaRPr lang="en-IN"/>
        </a:p>
      </dgm:t>
    </dgm:pt>
    <dgm:pt modelId="{8CC1AF80-D1E9-4D27-A0B3-0902261A0F15}">
      <dgm:prSet/>
      <dgm:spPr/>
      <dgm:t>
        <a:bodyPr/>
        <a:lstStyle/>
        <a:p>
          <a:r>
            <a:rPr lang="en-IN" b="1" dirty="0"/>
            <a:t>Model:-</a:t>
          </a:r>
          <a:endParaRPr lang="en-IN" dirty="0"/>
        </a:p>
      </dgm:t>
    </dgm:pt>
    <dgm:pt modelId="{A74619B3-47E6-4ECC-976C-19B8B2E6CEA8}" type="parTrans" cxnId="{30906D6D-E837-47CD-A6EF-51E01601E64A}">
      <dgm:prSet/>
      <dgm:spPr/>
      <dgm:t>
        <a:bodyPr/>
        <a:lstStyle/>
        <a:p>
          <a:endParaRPr lang="en-IN"/>
        </a:p>
      </dgm:t>
    </dgm:pt>
    <dgm:pt modelId="{BDFDAB85-F8F8-4F9D-8E21-B7E9D0BB5EE0}" type="sibTrans" cxnId="{30906D6D-E837-47CD-A6EF-51E01601E64A}">
      <dgm:prSet/>
      <dgm:spPr/>
      <dgm:t>
        <a:bodyPr/>
        <a:lstStyle/>
        <a:p>
          <a:endParaRPr lang="en-IN"/>
        </a:p>
      </dgm:t>
    </dgm:pt>
    <dgm:pt modelId="{3E90389C-CD41-42EE-BB18-E0E19849BB2F}">
      <dgm:prSet custT="1"/>
      <dgm:spPr/>
      <dgm:t>
        <a:bodyPr/>
        <a:lstStyle/>
        <a:p>
          <a:r>
            <a:rPr lang="en-IN" sz="1600" b="1" dirty="0"/>
            <a:t>OLS</a:t>
          </a:r>
          <a:endParaRPr lang="en-IN" sz="1600" dirty="0"/>
        </a:p>
      </dgm:t>
    </dgm:pt>
    <dgm:pt modelId="{1F78ECD3-5DF7-4755-B983-2AE840FC0640}" type="parTrans" cxnId="{000A257A-DBB8-4C44-9C4A-1A528526BAA1}">
      <dgm:prSet/>
      <dgm:spPr/>
      <dgm:t>
        <a:bodyPr/>
        <a:lstStyle/>
        <a:p>
          <a:endParaRPr lang="en-IN"/>
        </a:p>
      </dgm:t>
    </dgm:pt>
    <dgm:pt modelId="{B5EBC5EF-F787-4EAC-8F26-A7B0252FFE53}" type="sibTrans" cxnId="{000A257A-DBB8-4C44-9C4A-1A528526BAA1}">
      <dgm:prSet/>
      <dgm:spPr/>
      <dgm:t>
        <a:bodyPr/>
        <a:lstStyle/>
        <a:p>
          <a:endParaRPr lang="en-IN"/>
        </a:p>
      </dgm:t>
    </dgm:pt>
    <dgm:pt modelId="{10B7323D-D461-4778-9E4A-FB9919C97E06}">
      <dgm:prSet custT="1"/>
      <dgm:spPr/>
      <dgm:t>
        <a:bodyPr/>
        <a:lstStyle/>
        <a:p>
          <a:r>
            <a:rPr lang="en-IN" sz="1400" b="1" dirty="0"/>
            <a:t>Homoscedasticity</a:t>
          </a:r>
        </a:p>
      </dgm:t>
    </dgm:pt>
    <dgm:pt modelId="{AFA6A124-BAC7-4E41-8478-C2EA37871B14}" type="parTrans" cxnId="{A22EEC78-1168-4D4E-B068-C4260E2053BB}">
      <dgm:prSet/>
      <dgm:spPr/>
      <dgm:t>
        <a:bodyPr/>
        <a:lstStyle/>
        <a:p>
          <a:endParaRPr lang="en-IN"/>
        </a:p>
      </dgm:t>
    </dgm:pt>
    <dgm:pt modelId="{722CCB2D-035D-42EC-AAA1-4D356F171411}" type="sibTrans" cxnId="{A22EEC78-1168-4D4E-B068-C4260E2053BB}">
      <dgm:prSet/>
      <dgm:spPr/>
      <dgm:t>
        <a:bodyPr/>
        <a:lstStyle/>
        <a:p>
          <a:endParaRPr lang="en-IN"/>
        </a:p>
      </dgm:t>
    </dgm:pt>
    <dgm:pt modelId="{9E4BACEA-9E0C-47D2-9E17-4D9B5E019F2B}" type="pres">
      <dgm:prSet presAssocID="{202E8034-B269-4653-BAD6-C709286A23A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1B2BCE6-B817-48DF-BDFC-DB5436C3A547}" type="pres">
      <dgm:prSet presAssocID="{15D87FC0-2690-49CD-80CE-ECBABE7E053B}" presName="circle1" presStyleLbl="node1" presStyleIdx="0" presStyleCnt="5"/>
      <dgm:spPr/>
    </dgm:pt>
    <dgm:pt modelId="{C369B169-7E10-4038-B4A0-7F300A6D5661}" type="pres">
      <dgm:prSet presAssocID="{15D87FC0-2690-49CD-80CE-ECBABE7E053B}" presName="space" presStyleCnt="0"/>
      <dgm:spPr/>
    </dgm:pt>
    <dgm:pt modelId="{968A5C7A-910A-4B6E-BAC6-39532BC880CD}" type="pres">
      <dgm:prSet presAssocID="{15D87FC0-2690-49CD-80CE-ECBABE7E053B}" presName="rect1" presStyleLbl="alignAcc1" presStyleIdx="0" presStyleCnt="5"/>
      <dgm:spPr/>
    </dgm:pt>
    <dgm:pt modelId="{CE6D8296-92BD-43ED-82D6-013EFC5D3EA9}" type="pres">
      <dgm:prSet presAssocID="{32F23CA2-F204-4DC6-9DDA-D56A31FBE948}" presName="vertSpace2" presStyleLbl="node1" presStyleIdx="0" presStyleCnt="5"/>
      <dgm:spPr/>
    </dgm:pt>
    <dgm:pt modelId="{48737F7A-B2A0-40B1-861C-B18801B61CC9}" type="pres">
      <dgm:prSet presAssocID="{32F23CA2-F204-4DC6-9DDA-D56A31FBE948}" presName="circle2" presStyleLbl="node1" presStyleIdx="1" presStyleCnt="5"/>
      <dgm:spPr/>
    </dgm:pt>
    <dgm:pt modelId="{9BD58390-C046-47B3-BE8D-15AF0C3DB2F2}" type="pres">
      <dgm:prSet presAssocID="{32F23CA2-F204-4DC6-9DDA-D56A31FBE948}" presName="rect2" presStyleLbl="alignAcc1" presStyleIdx="1" presStyleCnt="5" custLinFactNeighborX="320" custLinFactNeighborY="-331"/>
      <dgm:spPr/>
    </dgm:pt>
    <dgm:pt modelId="{92DD5EC7-FE28-421D-BADC-49585BFBB097}" type="pres">
      <dgm:prSet presAssocID="{43EC24B0-93B4-4042-B5A2-4AEE081C2BB7}" presName="vertSpace3" presStyleLbl="node1" presStyleIdx="1" presStyleCnt="5"/>
      <dgm:spPr/>
    </dgm:pt>
    <dgm:pt modelId="{A8D97E6E-E898-4E17-A5E8-7CA2058745AC}" type="pres">
      <dgm:prSet presAssocID="{43EC24B0-93B4-4042-B5A2-4AEE081C2BB7}" presName="circle3" presStyleLbl="node1" presStyleIdx="2" presStyleCnt="5"/>
      <dgm:spPr/>
    </dgm:pt>
    <dgm:pt modelId="{D4EF8B47-99C7-4522-A9E7-883D38C4FADF}" type="pres">
      <dgm:prSet presAssocID="{43EC24B0-93B4-4042-B5A2-4AEE081C2BB7}" presName="rect3" presStyleLbl="alignAcc1" presStyleIdx="2" presStyleCnt="5"/>
      <dgm:spPr/>
    </dgm:pt>
    <dgm:pt modelId="{D5EB057B-F823-426C-ADF8-91D7F42960AF}" type="pres">
      <dgm:prSet presAssocID="{7F198F34-42BD-4846-83F7-FAE84450E73F}" presName="vertSpace4" presStyleLbl="node1" presStyleIdx="2" presStyleCnt="5"/>
      <dgm:spPr/>
    </dgm:pt>
    <dgm:pt modelId="{3BBAA193-C9A6-4711-8BFB-28911DF13533}" type="pres">
      <dgm:prSet presAssocID="{7F198F34-42BD-4846-83F7-FAE84450E73F}" presName="circle4" presStyleLbl="node1" presStyleIdx="3" presStyleCnt="5"/>
      <dgm:spPr/>
    </dgm:pt>
    <dgm:pt modelId="{4F93F5AA-00C9-402C-BA00-266DED0FC88F}" type="pres">
      <dgm:prSet presAssocID="{7F198F34-42BD-4846-83F7-FAE84450E73F}" presName="rect4" presStyleLbl="alignAcc1" presStyleIdx="3" presStyleCnt="5"/>
      <dgm:spPr/>
    </dgm:pt>
    <dgm:pt modelId="{A676967A-BC15-4019-A9F7-436B84944B72}" type="pres">
      <dgm:prSet presAssocID="{8CC1AF80-D1E9-4D27-A0B3-0902261A0F15}" presName="vertSpace5" presStyleLbl="node1" presStyleIdx="3" presStyleCnt="5"/>
      <dgm:spPr/>
    </dgm:pt>
    <dgm:pt modelId="{CE9F7349-9DF5-4F90-9B11-4A8C874939CF}" type="pres">
      <dgm:prSet presAssocID="{8CC1AF80-D1E9-4D27-A0B3-0902261A0F15}" presName="circle5" presStyleLbl="node1" presStyleIdx="4" presStyleCnt="5"/>
      <dgm:spPr/>
    </dgm:pt>
    <dgm:pt modelId="{1B8335F7-8750-41E4-8A5B-D8E628482235}" type="pres">
      <dgm:prSet presAssocID="{8CC1AF80-D1E9-4D27-A0B3-0902261A0F15}" presName="rect5" presStyleLbl="alignAcc1" presStyleIdx="4" presStyleCnt="5" custLinFactNeighborX="320" custLinFactNeighborY="1632"/>
      <dgm:spPr/>
    </dgm:pt>
    <dgm:pt modelId="{8E49754F-7877-4A95-ABB1-84B876272873}" type="pres">
      <dgm:prSet presAssocID="{15D87FC0-2690-49CD-80CE-ECBABE7E053B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1438D41B-6C28-47AF-88C5-E577943132F0}" type="pres">
      <dgm:prSet presAssocID="{15D87FC0-2690-49CD-80CE-ECBABE7E053B}" presName="rect1ChTx" presStyleLbl="alignAcc1" presStyleIdx="4" presStyleCnt="5">
        <dgm:presLayoutVars>
          <dgm:bulletEnabled val="1"/>
        </dgm:presLayoutVars>
      </dgm:prSet>
      <dgm:spPr/>
    </dgm:pt>
    <dgm:pt modelId="{6F7DCB51-AB8A-4AD2-9C03-8AE9FD3C82C2}" type="pres">
      <dgm:prSet presAssocID="{32F23CA2-F204-4DC6-9DDA-D56A31FBE94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CB8B4FEA-A51B-4FC6-86DE-296141459EAE}" type="pres">
      <dgm:prSet presAssocID="{32F23CA2-F204-4DC6-9DDA-D56A31FBE948}" presName="rect2ChTx" presStyleLbl="alignAcc1" presStyleIdx="4" presStyleCnt="5">
        <dgm:presLayoutVars>
          <dgm:bulletEnabled val="1"/>
        </dgm:presLayoutVars>
      </dgm:prSet>
      <dgm:spPr/>
    </dgm:pt>
    <dgm:pt modelId="{04294CCA-3E94-4D7A-AF05-4CC7822923E1}" type="pres">
      <dgm:prSet presAssocID="{43EC24B0-93B4-4042-B5A2-4AEE081C2BB7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F6FAB89-792C-456F-A96A-F35602D4F2CC}" type="pres">
      <dgm:prSet presAssocID="{43EC24B0-93B4-4042-B5A2-4AEE081C2BB7}" presName="rect3ChTx" presStyleLbl="alignAcc1" presStyleIdx="4" presStyleCnt="5">
        <dgm:presLayoutVars>
          <dgm:bulletEnabled val="1"/>
        </dgm:presLayoutVars>
      </dgm:prSet>
      <dgm:spPr/>
    </dgm:pt>
    <dgm:pt modelId="{703FF9C8-AE06-4DC9-952C-A192EFF3BF73}" type="pres">
      <dgm:prSet presAssocID="{7F198F34-42BD-4846-83F7-FAE84450E73F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DDDB0F5E-FD68-4FB1-A30A-76CEF5A98800}" type="pres">
      <dgm:prSet presAssocID="{7F198F34-42BD-4846-83F7-FAE84450E73F}" presName="rect4ChTx" presStyleLbl="alignAcc1" presStyleIdx="4" presStyleCnt="5" custScaleY="148565">
        <dgm:presLayoutVars>
          <dgm:bulletEnabled val="1"/>
        </dgm:presLayoutVars>
      </dgm:prSet>
      <dgm:spPr/>
    </dgm:pt>
    <dgm:pt modelId="{93C3BED0-B581-48CA-B76E-51285E3A9CF6}" type="pres">
      <dgm:prSet presAssocID="{8CC1AF80-D1E9-4D27-A0B3-0902261A0F15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E573464B-BA91-438A-821C-310BA86611D6}" type="pres">
      <dgm:prSet presAssocID="{8CC1AF80-D1E9-4D27-A0B3-0902261A0F15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BB365C05-2818-4CA3-A389-28DA0C887E6D}" type="presOf" srcId="{EA92081B-929F-437F-B01D-D7528044D3A2}" destId="{CB8B4FEA-A51B-4FC6-86DE-296141459EAE}" srcOrd="0" destOrd="0" presId="urn:microsoft.com/office/officeart/2005/8/layout/target3"/>
    <dgm:cxn modelId="{D7196E07-E0F7-401F-BCC3-75D314796614}" type="presOf" srcId="{43EC24B0-93B4-4042-B5A2-4AEE081C2BB7}" destId="{04294CCA-3E94-4D7A-AF05-4CC7822923E1}" srcOrd="1" destOrd="0" presId="urn:microsoft.com/office/officeart/2005/8/layout/target3"/>
    <dgm:cxn modelId="{615FB613-42D6-403A-8F33-54A86592FEFC}" type="presOf" srcId="{5E72233E-9C42-4110-AAF1-23EBC7EB8520}" destId="{DDDB0F5E-FD68-4FB1-A30A-76CEF5A98800}" srcOrd="0" destOrd="2" presId="urn:microsoft.com/office/officeart/2005/8/layout/target3"/>
    <dgm:cxn modelId="{5FF5BE21-BBDB-447D-B98A-2FC8F4A3D04D}" srcId="{202E8034-B269-4653-BAD6-C709286A23AD}" destId="{43EC24B0-93B4-4042-B5A2-4AEE081C2BB7}" srcOrd="2" destOrd="0" parTransId="{2B5DABA4-A325-4EBC-9735-54497C5D1C9A}" sibTransId="{693E73A2-23D9-4CF8-87A6-19ED11DD6EE1}"/>
    <dgm:cxn modelId="{A5421922-F578-4053-A457-825E024F1A70}" type="presOf" srcId="{8CC1AF80-D1E9-4D27-A0B3-0902261A0F15}" destId="{93C3BED0-B581-48CA-B76E-51285E3A9CF6}" srcOrd="1" destOrd="0" presId="urn:microsoft.com/office/officeart/2005/8/layout/target3"/>
    <dgm:cxn modelId="{A009C525-4316-4920-B97D-C9D8FF490ED9}" srcId="{15D87FC0-2690-49CD-80CE-ECBABE7E053B}" destId="{AA050372-D7FB-43E3-BE02-65663F345798}" srcOrd="1" destOrd="0" parTransId="{5C49796F-426F-4C0D-A51F-7035AA955CD3}" sibTransId="{31ACB646-73B2-4F91-AF6A-B6D5E174B9F7}"/>
    <dgm:cxn modelId="{E90D8D28-18FA-4B7B-8520-6BAB507C169E}" type="presOf" srcId="{AA050372-D7FB-43E3-BE02-65663F345798}" destId="{1438D41B-6C28-47AF-88C5-E577943132F0}" srcOrd="0" destOrd="1" presId="urn:microsoft.com/office/officeart/2005/8/layout/target3"/>
    <dgm:cxn modelId="{1ADAAD2C-73FA-41CA-BEB1-344B987D373A}" type="presOf" srcId="{04BB941C-1233-43F2-BE3E-E7A62ED3644C}" destId="{2F6FAB89-792C-456F-A96A-F35602D4F2CC}" srcOrd="0" destOrd="2" presId="urn:microsoft.com/office/officeart/2005/8/layout/target3"/>
    <dgm:cxn modelId="{65EC8832-DA9E-4234-AEF8-EF370DC18FE9}" type="presOf" srcId="{15D87FC0-2690-49CD-80CE-ECBABE7E053B}" destId="{968A5C7A-910A-4B6E-BAC6-39532BC880CD}" srcOrd="0" destOrd="0" presId="urn:microsoft.com/office/officeart/2005/8/layout/target3"/>
    <dgm:cxn modelId="{75D27935-BF42-4A9E-8581-66EB714D2468}" type="presOf" srcId="{7F198F34-42BD-4846-83F7-FAE84450E73F}" destId="{4F93F5AA-00C9-402C-BA00-266DED0FC88F}" srcOrd="0" destOrd="0" presId="urn:microsoft.com/office/officeart/2005/8/layout/target3"/>
    <dgm:cxn modelId="{89D7FB3B-005B-4365-B3E5-58AC5E0E6E3C}" type="presOf" srcId="{10B7323D-D461-4778-9E4A-FB9919C97E06}" destId="{DDDB0F5E-FD68-4FB1-A30A-76CEF5A98800}" srcOrd="0" destOrd="3" presId="urn:microsoft.com/office/officeart/2005/8/layout/target3"/>
    <dgm:cxn modelId="{5AB0DD3E-548D-4C55-A982-CBB7296CB9D5}" type="presOf" srcId="{3FB350A1-19C2-4CD2-8248-90D1AAF65658}" destId="{CB8B4FEA-A51B-4FC6-86DE-296141459EAE}" srcOrd="0" destOrd="1" presId="urn:microsoft.com/office/officeart/2005/8/layout/target3"/>
    <dgm:cxn modelId="{194A9141-6D3C-4B75-AAF3-BEDDC4C94D4D}" type="presOf" srcId="{43EC24B0-93B4-4042-B5A2-4AEE081C2BB7}" destId="{D4EF8B47-99C7-4522-A9E7-883D38C4FADF}" srcOrd="0" destOrd="0" presId="urn:microsoft.com/office/officeart/2005/8/layout/target3"/>
    <dgm:cxn modelId="{0248D645-2C30-4A67-8EB5-39780306889D}" type="presOf" srcId="{C9CF75B9-EB5E-4FDC-9632-D27E453B5172}" destId="{CB8B4FEA-A51B-4FC6-86DE-296141459EAE}" srcOrd="0" destOrd="2" presId="urn:microsoft.com/office/officeart/2005/8/layout/target3"/>
    <dgm:cxn modelId="{8AD5C268-5624-4A93-9E69-ECF9F949A520}" srcId="{7F198F34-42BD-4846-83F7-FAE84450E73F}" destId="{5E72233E-9C42-4110-AAF1-23EBC7EB8520}" srcOrd="2" destOrd="0" parTransId="{4110B9EC-5422-4177-A5BB-384E40792A80}" sibTransId="{3DF88787-C7DE-4057-A53C-B16BB5695554}"/>
    <dgm:cxn modelId="{0DFE254B-457F-472E-9446-A71894F24A0F}" srcId="{32F23CA2-F204-4DC6-9DDA-D56A31FBE948}" destId="{3FB350A1-19C2-4CD2-8248-90D1AAF65658}" srcOrd="1" destOrd="0" parTransId="{DD20F070-E019-4C2F-AF51-16A9318AEDF0}" sibTransId="{35828B48-A0EA-446B-8902-FFCC96D7C490}"/>
    <dgm:cxn modelId="{30906D6D-E837-47CD-A6EF-51E01601E64A}" srcId="{202E8034-B269-4653-BAD6-C709286A23AD}" destId="{8CC1AF80-D1E9-4D27-A0B3-0902261A0F15}" srcOrd="4" destOrd="0" parTransId="{A74619B3-47E6-4ECC-976C-19B8B2E6CEA8}" sibTransId="{BDFDAB85-F8F8-4F9D-8E21-B7E9D0BB5EE0}"/>
    <dgm:cxn modelId="{BBAF1671-EDC8-4903-AEDA-EADDCF14D1BA}" srcId="{32F23CA2-F204-4DC6-9DDA-D56A31FBE948}" destId="{EA92081B-929F-437F-B01D-D7528044D3A2}" srcOrd="0" destOrd="0" parTransId="{AC501BB1-B72D-49C1-872C-3B640788FAAB}" sibTransId="{7F1E8930-A5AC-4EC0-B4B6-2718DC1D4616}"/>
    <dgm:cxn modelId="{A22EEC78-1168-4D4E-B068-C4260E2053BB}" srcId="{7F198F34-42BD-4846-83F7-FAE84450E73F}" destId="{10B7323D-D461-4778-9E4A-FB9919C97E06}" srcOrd="3" destOrd="0" parTransId="{AFA6A124-BAC7-4E41-8478-C2EA37871B14}" sibTransId="{722CCB2D-035D-42EC-AAA1-4D356F171411}"/>
    <dgm:cxn modelId="{000A257A-DBB8-4C44-9C4A-1A528526BAA1}" srcId="{8CC1AF80-D1E9-4D27-A0B3-0902261A0F15}" destId="{3E90389C-CD41-42EE-BB18-E0E19849BB2F}" srcOrd="0" destOrd="0" parTransId="{1F78ECD3-5DF7-4755-B983-2AE840FC0640}" sibTransId="{B5EBC5EF-F787-4EAC-8F26-A7B0252FFE53}"/>
    <dgm:cxn modelId="{C6C6187E-EE2E-4CD4-AA92-9368ADEF7E3C}" type="presOf" srcId="{32F23CA2-F204-4DC6-9DDA-D56A31FBE948}" destId="{9BD58390-C046-47B3-BE8D-15AF0C3DB2F2}" srcOrd="0" destOrd="0" presId="urn:microsoft.com/office/officeart/2005/8/layout/target3"/>
    <dgm:cxn modelId="{D312497F-B6F5-443D-9EE4-BA5E050EB32E}" srcId="{32F23CA2-F204-4DC6-9DDA-D56A31FBE948}" destId="{C9CF75B9-EB5E-4FDC-9632-D27E453B5172}" srcOrd="2" destOrd="0" parTransId="{E3DFA70C-F8D6-4BE4-B380-89F7185B073C}" sibTransId="{65DE2848-9CCE-4EB7-B00A-6A6AF587DC29}"/>
    <dgm:cxn modelId="{B0FA0480-8BDF-4D59-B32C-39F98E0CEBFF}" type="presOf" srcId="{202E8034-B269-4653-BAD6-C709286A23AD}" destId="{9E4BACEA-9E0C-47D2-9E17-4D9B5E019F2B}" srcOrd="0" destOrd="0" presId="urn:microsoft.com/office/officeart/2005/8/layout/target3"/>
    <dgm:cxn modelId="{7F17E08F-4868-4D6D-9064-D38CD407C28B}" srcId="{7F198F34-42BD-4846-83F7-FAE84450E73F}" destId="{2BC9EB67-A381-4BC9-BB8A-79EC7344F6E1}" srcOrd="0" destOrd="0" parTransId="{8DB5020A-9C8D-42B7-ADFC-BA7358DA4EDC}" sibTransId="{745BD380-F814-4971-9C74-81B010F0104F}"/>
    <dgm:cxn modelId="{A7A645B7-1084-46D9-95D5-08FDA431AB9E}" type="presOf" srcId="{7F198F34-42BD-4846-83F7-FAE84450E73F}" destId="{703FF9C8-AE06-4DC9-952C-A192EFF3BF73}" srcOrd="1" destOrd="0" presId="urn:microsoft.com/office/officeart/2005/8/layout/target3"/>
    <dgm:cxn modelId="{64CF66BA-A741-4579-9CA8-C9AC810AB082}" type="presOf" srcId="{1DB55944-90BF-44F7-B339-67BDA6EE8506}" destId="{2F6FAB89-792C-456F-A96A-F35602D4F2CC}" srcOrd="0" destOrd="1" presId="urn:microsoft.com/office/officeart/2005/8/layout/target3"/>
    <dgm:cxn modelId="{FC3723BD-DDA7-4EAA-9B78-8F7780DD20FE}" type="presOf" srcId="{15D87FC0-2690-49CD-80CE-ECBABE7E053B}" destId="{8E49754F-7877-4A95-ABB1-84B876272873}" srcOrd="1" destOrd="0" presId="urn:microsoft.com/office/officeart/2005/8/layout/target3"/>
    <dgm:cxn modelId="{176A3BBF-FEC5-4786-AD1B-8FBB63B5104D}" type="presOf" srcId="{CD1FC429-6856-456D-B094-D523212F05A0}" destId="{DDDB0F5E-FD68-4FB1-A30A-76CEF5A98800}" srcOrd="0" destOrd="1" presId="urn:microsoft.com/office/officeart/2005/8/layout/target3"/>
    <dgm:cxn modelId="{D82D22C5-CCB2-49B9-8E04-1F71F568EAAE}" srcId="{7F198F34-42BD-4846-83F7-FAE84450E73F}" destId="{CD1FC429-6856-456D-B094-D523212F05A0}" srcOrd="1" destOrd="0" parTransId="{64AF6D1D-D5FC-424B-8336-227623261138}" sibTransId="{C3F06652-7A82-49AA-9DB0-7142F499FC27}"/>
    <dgm:cxn modelId="{584F92C5-4F94-49FC-9304-10ED22AE1F09}" srcId="{43EC24B0-93B4-4042-B5A2-4AEE081C2BB7}" destId="{39F6D2A6-0B0B-449D-8A09-84F5EE8D6CC4}" srcOrd="0" destOrd="0" parTransId="{8B6C21D0-E2DD-4345-803E-B45FDAF7B0EC}" sibTransId="{C52A9980-7282-43D8-9A30-350B222878D4}"/>
    <dgm:cxn modelId="{FB3EC9CB-57BD-4ED0-86B8-0CC11C5FC89F}" type="presOf" srcId="{2BC9EB67-A381-4BC9-BB8A-79EC7344F6E1}" destId="{DDDB0F5E-FD68-4FB1-A30A-76CEF5A98800}" srcOrd="0" destOrd="0" presId="urn:microsoft.com/office/officeart/2005/8/layout/target3"/>
    <dgm:cxn modelId="{DBF933D6-761D-47A3-AB3C-F1F0E83C6326}" srcId="{43EC24B0-93B4-4042-B5A2-4AEE081C2BB7}" destId="{04BB941C-1233-43F2-BE3E-E7A62ED3644C}" srcOrd="2" destOrd="0" parTransId="{A6DCA1F1-278D-4B2C-B528-EB9454B3E442}" sibTransId="{9D0A1F71-B2A7-4021-BE86-86F6136D9253}"/>
    <dgm:cxn modelId="{056976D8-626D-4095-A07A-BA0A093BB173}" type="presOf" srcId="{39F6D2A6-0B0B-449D-8A09-84F5EE8D6CC4}" destId="{2F6FAB89-792C-456F-A96A-F35602D4F2CC}" srcOrd="0" destOrd="0" presId="urn:microsoft.com/office/officeart/2005/8/layout/target3"/>
    <dgm:cxn modelId="{9029DBE7-DFB8-4879-A7FD-805FC549F08E}" type="presOf" srcId="{3E90389C-CD41-42EE-BB18-E0E19849BB2F}" destId="{E573464B-BA91-438A-821C-310BA86611D6}" srcOrd="0" destOrd="0" presId="urn:microsoft.com/office/officeart/2005/8/layout/target3"/>
    <dgm:cxn modelId="{DD16BDEC-156E-436E-844B-F18E5DAFDDE0}" type="presOf" srcId="{32F23CA2-F204-4DC6-9DDA-D56A31FBE948}" destId="{6F7DCB51-AB8A-4AD2-9C03-8AE9FD3C82C2}" srcOrd="1" destOrd="0" presId="urn:microsoft.com/office/officeart/2005/8/layout/target3"/>
    <dgm:cxn modelId="{FD8078EE-16EF-4B2D-B6DB-2331806FBA06}" srcId="{43EC24B0-93B4-4042-B5A2-4AEE081C2BB7}" destId="{1DB55944-90BF-44F7-B339-67BDA6EE8506}" srcOrd="1" destOrd="0" parTransId="{8D322F9D-FD44-43F8-A29E-0637E021E6E8}" sibTransId="{5845C095-8E67-4AF1-963E-56119444F527}"/>
    <dgm:cxn modelId="{847BFEEF-6E83-4C99-81AA-0C4856F5A78F}" type="presOf" srcId="{810A3D97-504F-43B2-BC7F-B1C0602FB711}" destId="{1438D41B-6C28-47AF-88C5-E577943132F0}" srcOrd="0" destOrd="0" presId="urn:microsoft.com/office/officeart/2005/8/layout/target3"/>
    <dgm:cxn modelId="{AD3044F0-20B8-4BAD-A2BE-63C8F43420CA}" srcId="{15D87FC0-2690-49CD-80CE-ECBABE7E053B}" destId="{810A3D97-504F-43B2-BC7F-B1C0602FB711}" srcOrd="0" destOrd="0" parTransId="{B52C60EB-C976-43B8-87C2-751407E56E1C}" sibTransId="{FE12027B-538F-4A78-98FA-10F08425A59C}"/>
    <dgm:cxn modelId="{1824E4F2-60C9-42E9-AB75-08D44FF15A68}" srcId="{202E8034-B269-4653-BAD6-C709286A23AD}" destId="{15D87FC0-2690-49CD-80CE-ECBABE7E053B}" srcOrd="0" destOrd="0" parTransId="{364C43B1-AE46-44C9-AC46-20F31713BE44}" sibTransId="{18E779FC-CAA2-49CA-BB1F-46BB466C24B5}"/>
    <dgm:cxn modelId="{631E0BF3-BF00-449A-8DBE-838C050159FF}" srcId="{202E8034-B269-4653-BAD6-C709286A23AD}" destId="{7F198F34-42BD-4846-83F7-FAE84450E73F}" srcOrd="3" destOrd="0" parTransId="{B85A8472-120A-4A92-AA89-8C8A55F34EBA}" sibTransId="{AECC7B6E-0018-4240-AD01-F04D94A5B50D}"/>
    <dgm:cxn modelId="{1A95B7F6-B974-4BA8-A88D-4C8D110FAA34}" srcId="{202E8034-B269-4653-BAD6-C709286A23AD}" destId="{32F23CA2-F204-4DC6-9DDA-D56A31FBE948}" srcOrd="1" destOrd="0" parTransId="{1D0DEDC5-0D7B-44DD-9620-42C4717B2E6D}" sibTransId="{D155F6B5-0062-4819-B7AD-FA0CFF79BA24}"/>
    <dgm:cxn modelId="{62E767F9-9BC5-4BAD-B49A-0A453995A69A}" type="presOf" srcId="{8CC1AF80-D1E9-4D27-A0B3-0902261A0F15}" destId="{1B8335F7-8750-41E4-8A5B-D8E628482235}" srcOrd="0" destOrd="0" presId="urn:microsoft.com/office/officeart/2005/8/layout/target3"/>
    <dgm:cxn modelId="{149BC966-20D3-4A63-9012-3474AF7C42D7}" type="presParOf" srcId="{9E4BACEA-9E0C-47D2-9E17-4D9B5E019F2B}" destId="{51B2BCE6-B817-48DF-BDFC-DB5436C3A547}" srcOrd="0" destOrd="0" presId="urn:microsoft.com/office/officeart/2005/8/layout/target3"/>
    <dgm:cxn modelId="{AC69960F-6B8E-4872-B257-D871B91274FD}" type="presParOf" srcId="{9E4BACEA-9E0C-47D2-9E17-4D9B5E019F2B}" destId="{C369B169-7E10-4038-B4A0-7F300A6D5661}" srcOrd="1" destOrd="0" presId="urn:microsoft.com/office/officeart/2005/8/layout/target3"/>
    <dgm:cxn modelId="{AE667C84-58B9-4CF2-A18A-E1D8D466C67B}" type="presParOf" srcId="{9E4BACEA-9E0C-47D2-9E17-4D9B5E019F2B}" destId="{968A5C7A-910A-4B6E-BAC6-39532BC880CD}" srcOrd="2" destOrd="0" presId="urn:microsoft.com/office/officeart/2005/8/layout/target3"/>
    <dgm:cxn modelId="{007B3378-757B-45F5-AA90-61830F7B11CC}" type="presParOf" srcId="{9E4BACEA-9E0C-47D2-9E17-4D9B5E019F2B}" destId="{CE6D8296-92BD-43ED-82D6-013EFC5D3EA9}" srcOrd="3" destOrd="0" presId="urn:microsoft.com/office/officeart/2005/8/layout/target3"/>
    <dgm:cxn modelId="{D5021B71-4623-4575-961E-9AC483296E53}" type="presParOf" srcId="{9E4BACEA-9E0C-47D2-9E17-4D9B5E019F2B}" destId="{48737F7A-B2A0-40B1-861C-B18801B61CC9}" srcOrd="4" destOrd="0" presId="urn:microsoft.com/office/officeart/2005/8/layout/target3"/>
    <dgm:cxn modelId="{8F4FA254-3876-4BF8-8B2B-E7EC8D7E1340}" type="presParOf" srcId="{9E4BACEA-9E0C-47D2-9E17-4D9B5E019F2B}" destId="{9BD58390-C046-47B3-BE8D-15AF0C3DB2F2}" srcOrd="5" destOrd="0" presId="urn:microsoft.com/office/officeart/2005/8/layout/target3"/>
    <dgm:cxn modelId="{2360B724-087A-4D52-B3CD-13557690DE96}" type="presParOf" srcId="{9E4BACEA-9E0C-47D2-9E17-4D9B5E019F2B}" destId="{92DD5EC7-FE28-421D-BADC-49585BFBB097}" srcOrd="6" destOrd="0" presId="urn:microsoft.com/office/officeart/2005/8/layout/target3"/>
    <dgm:cxn modelId="{F8ADFDF0-4D6D-46C1-83E9-CC73377A4D13}" type="presParOf" srcId="{9E4BACEA-9E0C-47D2-9E17-4D9B5E019F2B}" destId="{A8D97E6E-E898-4E17-A5E8-7CA2058745AC}" srcOrd="7" destOrd="0" presId="urn:microsoft.com/office/officeart/2005/8/layout/target3"/>
    <dgm:cxn modelId="{01B7E46E-B838-4899-BD50-4DFA48F4ADB9}" type="presParOf" srcId="{9E4BACEA-9E0C-47D2-9E17-4D9B5E019F2B}" destId="{D4EF8B47-99C7-4522-A9E7-883D38C4FADF}" srcOrd="8" destOrd="0" presId="urn:microsoft.com/office/officeart/2005/8/layout/target3"/>
    <dgm:cxn modelId="{62B3AE9E-E947-47D1-8E66-6509514A44C1}" type="presParOf" srcId="{9E4BACEA-9E0C-47D2-9E17-4D9B5E019F2B}" destId="{D5EB057B-F823-426C-ADF8-91D7F42960AF}" srcOrd="9" destOrd="0" presId="urn:microsoft.com/office/officeart/2005/8/layout/target3"/>
    <dgm:cxn modelId="{EDC57860-D2CF-408D-BA47-2B7DB1C9C88C}" type="presParOf" srcId="{9E4BACEA-9E0C-47D2-9E17-4D9B5E019F2B}" destId="{3BBAA193-C9A6-4711-8BFB-28911DF13533}" srcOrd="10" destOrd="0" presId="urn:microsoft.com/office/officeart/2005/8/layout/target3"/>
    <dgm:cxn modelId="{37D354FC-6536-4083-B7F5-41F28D364EB8}" type="presParOf" srcId="{9E4BACEA-9E0C-47D2-9E17-4D9B5E019F2B}" destId="{4F93F5AA-00C9-402C-BA00-266DED0FC88F}" srcOrd="11" destOrd="0" presId="urn:microsoft.com/office/officeart/2005/8/layout/target3"/>
    <dgm:cxn modelId="{392824A2-129D-4D9F-9EE9-19161B52DA88}" type="presParOf" srcId="{9E4BACEA-9E0C-47D2-9E17-4D9B5E019F2B}" destId="{A676967A-BC15-4019-A9F7-436B84944B72}" srcOrd="12" destOrd="0" presId="urn:microsoft.com/office/officeart/2005/8/layout/target3"/>
    <dgm:cxn modelId="{38DEBCDB-A470-4119-8DB3-9339296083FC}" type="presParOf" srcId="{9E4BACEA-9E0C-47D2-9E17-4D9B5E019F2B}" destId="{CE9F7349-9DF5-4F90-9B11-4A8C874939CF}" srcOrd="13" destOrd="0" presId="urn:microsoft.com/office/officeart/2005/8/layout/target3"/>
    <dgm:cxn modelId="{E1173139-0098-4382-B23D-73C7BEB79F2B}" type="presParOf" srcId="{9E4BACEA-9E0C-47D2-9E17-4D9B5E019F2B}" destId="{1B8335F7-8750-41E4-8A5B-D8E628482235}" srcOrd="14" destOrd="0" presId="urn:microsoft.com/office/officeart/2005/8/layout/target3"/>
    <dgm:cxn modelId="{0F52F98C-5986-4AA4-A948-76B1A8CBE983}" type="presParOf" srcId="{9E4BACEA-9E0C-47D2-9E17-4D9B5E019F2B}" destId="{8E49754F-7877-4A95-ABB1-84B876272873}" srcOrd="15" destOrd="0" presId="urn:microsoft.com/office/officeart/2005/8/layout/target3"/>
    <dgm:cxn modelId="{EB9607A8-82AB-47DA-8A0F-745B4250CA81}" type="presParOf" srcId="{9E4BACEA-9E0C-47D2-9E17-4D9B5E019F2B}" destId="{1438D41B-6C28-47AF-88C5-E577943132F0}" srcOrd="16" destOrd="0" presId="urn:microsoft.com/office/officeart/2005/8/layout/target3"/>
    <dgm:cxn modelId="{7B65EF40-9D6E-4558-9B35-B544A8DAA9AD}" type="presParOf" srcId="{9E4BACEA-9E0C-47D2-9E17-4D9B5E019F2B}" destId="{6F7DCB51-AB8A-4AD2-9C03-8AE9FD3C82C2}" srcOrd="17" destOrd="0" presId="urn:microsoft.com/office/officeart/2005/8/layout/target3"/>
    <dgm:cxn modelId="{F8A4E2EF-0D9F-49DA-88AE-3124AD6600C3}" type="presParOf" srcId="{9E4BACEA-9E0C-47D2-9E17-4D9B5E019F2B}" destId="{CB8B4FEA-A51B-4FC6-86DE-296141459EAE}" srcOrd="18" destOrd="0" presId="urn:microsoft.com/office/officeart/2005/8/layout/target3"/>
    <dgm:cxn modelId="{84165375-8E97-45C1-8D43-52B10D3AEA86}" type="presParOf" srcId="{9E4BACEA-9E0C-47D2-9E17-4D9B5E019F2B}" destId="{04294CCA-3E94-4D7A-AF05-4CC7822923E1}" srcOrd="19" destOrd="0" presId="urn:microsoft.com/office/officeart/2005/8/layout/target3"/>
    <dgm:cxn modelId="{F585CFCE-C426-45B8-89E3-CF8BFCAD899D}" type="presParOf" srcId="{9E4BACEA-9E0C-47D2-9E17-4D9B5E019F2B}" destId="{2F6FAB89-792C-456F-A96A-F35602D4F2CC}" srcOrd="20" destOrd="0" presId="urn:microsoft.com/office/officeart/2005/8/layout/target3"/>
    <dgm:cxn modelId="{F03AAAF5-8FFE-4B66-81E8-2A6CAF4B0000}" type="presParOf" srcId="{9E4BACEA-9E0C-47D2-9E17-4D9B5E019F2B}" destId="{703FF9C8-AE06-4DC9-952C-A192EFF3BF73}" srcOrd="21" destOrd="0" presId="urn:microsoft.com/office/officeart/2005/8/layout/target3"/>
    <dgm:cxn modelId="{649F763A-2036-4557-9736-77F8AD96A51F}" type="presParOf" srcId="{9E4BACEA-9E0C-47D2-9E17-4D9B5E019F2B}" destId="{DDDB0F5E-FD68-4FB1-A30A-76CEF5A98800}" srcOrd="22" destOrd="0" presId="urn:microsoft.com/office/officeart/2005/8/layout/target3"/>
    <dgm:cxn modelId="{F6C112A5-A5E9-43DC-9FD4-248E063ED440}" type="presParOf" srcId="{9E4BACEA-9E0C-47D2-9E17-4D9B5E019F2B}" destId="{93C3BED0-B581-48CA-B76E-51285E3A9CF6}" srcOrd="23" destOrd="0" presId="urn:microsoft.com/office/officeart/2005/8/layout/target3"/>
    <dgm:cxn modelId="{C38BCB93-CF62-4636-B600-D882D4128BF9}" type="presParOf" srcId="{9E4BACEA-9E0C-47D2-9E17-4D9B5E019F2B}" destId="{E573464B-BA91-438A-821C-310BA86611D6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2BCE6-B817-48DF-BDFC-DB5436C3A547}">
      <dsp:nvSpPr>
        <dsp:cNvPr id="0" name=""/>
        <dsp:cNvSpPr/>
      </dsp:nvSpPr>
      <dsp:spPr>
        <a:xfrm>
          <a:off x="0" y="0"/>
          <a:ext cx="5150222" cy="515022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8A5C7A-910A-4B6E-BAC6-39532BC880CD}">
      <dsp:nvSpPr>
        <dsp:cNvPr id="0" name=""/>
        <dsp:cNvSpPr/>
      </dsp:nvSpPr>
      <dsp:spPr>
        <a:xfrm>
          <a:off x="2575111" y="0"/>
          <a:ext cx="7362266" cy="5150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Data Pre-processing</a:t>
          </a:r>
          <a:endParaRPr lang="en-IN" sz="2900" kern="1200" dirty="0"/>
        </a:p>
      </dsp:txBody>
      <dsp:txXfrm>
        <a:off x="2575111" y="0"/>
        <a:ext cx="3681133" cy="824035"/>
      </dsp:txXfrm>
    </dsp:sp>
    <dsp:sp modelId="{48737F7A-B2A0-40B1-861C-B18801B61CC9}">
      <dsp:nvSpPr>
        <dsp:cNvPr id="0" name=""/>
        <dsp:cNvSpPr/>
      </dsp:nvSpPr>
      <dsp:spPr>
        <a:xfrm>
          <a:off x="540773" y="824035"/>
          <a:ext cx="4068676" cy="406867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D58390-C046-47B3-BE8D-15AF0C3DB2F2}">
      <dsp:nvSpPr>
        <dsp:cNvPr id="0" name=""/>
        <dsp:cNvSpPr/>
      </dsp:nvSpPr>
      <dsp:spPr>
        <a:xfrm>
          <a:off x="2575111" y="810568"/>
          <a:ext cx="7362266" cy="4068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EDA</a:t>
          </a:r>
          <a:endParaRPr lang="en-IN" sz="2900" kern="1200" dirty="0"/>
        </a:p>
      </dsp:txBody>
      <dsp:txXfrm>
        <a:off x="2575111" y="810568"/>
        <a:ext cx="3681133" cy="824035"/>
      </dsp:txXfrm>
    </dsp:sp>
    <dsp:sp modelId="{A8D97E6E-E898-4E17-A5E8-7CA2058745AC}">
      <dsp:nvSpPr>
        <dsp:cNvPr id="0" name=""/>
        <dsp:cNvSpPr/>
      </dsp:nvSpPr>
      <dsp:spPr>
        <a:xfrm>
          <a:off x="1081546" y="1648071"/>
          <a:ext cx="2987129" cy="29871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F8B47-99C7-4522-A9E7-883D38C4FADF}">
      <dsp:nvSpPr>
        <dsp:cNvPr id="0" name=""/>
        <dsp:cNvSpPr/>
      </dsp:nvSpPr>
      <dsp:spPr>
        <a:xfrm>
          <a:off x="2575111" y="1648071"/>
          <a:ext cx="7362266" cy="2987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PCA</a:t>
          </a:r>
          <a:endParaRPr lang="en-IN" sz="2900" kern="1200" dirty="0"/>
        </a:p>
      </dsp:txBody>
      <dsp:txXfrm>
        <a:off x="2575111" y="1648071"/>
        <a:ext cx="3681133" cy="824035"/>
      </dsp:txXfrm>
    </dsp:sp>
    <dsp:sp modelId="{3BBAA193-C9A6-4711-8BFB-28911DF13533}">
      <dsp:nvSpPr>
        <dsp:cNvPr id="0" name=""/>
        <dsp:cNvSpPr/>
      </dsp:nvSpPr>
      <dsp:spPr>
        <a:xfrm>
          <a:off x="1622320" y="2472107"/>
          <a:ext cx="1905582" cy="190558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3F5AA-00C9-402C-BA00-266DED0FC88F}">
      <dsp:nvSpPr>
        <dsp:cNvPr id="0" name=""/>
        <dsp:cNvSpPr/>
      </dsp:nvSpPr>
      <dsp:spPr>
        <a:xfrm>
          <a:off x="2575111" y="2472107"/>
          <a:ext cx="7362266" cy="1905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Test of Assumptions</a:t>
          </a:r>
          <a:endParaRPr lang="en-IN" sz="2900" kern="1200" dirty="0"/>
        </a:p>
      </dsp:txBody>
      <dsp:txXfrm>
        <a:off x="2575111" y="2472107"/>
        <a:ext cx="3681133" cy="824035"/>
      </dsp:txXfrm>
    </dsp:sp>
    <dsp:sp modelId="{CE9F7349-9DF5-4F90-9B11-4A8C874939CF}">
      <dsp:nvSpPr>
        <dsp:cNvPr id="0" name=""/>
        <dsp:cNvSpPr/>
      </dsp:nvSpPr>
      <dsp:spPr>
        <a:xfrm>
          <a:off x="2163093" y="3296142"/>
          <a:ext cx="824035" cy="82403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8335F7-8750-41E4-8A5B-D8E628482235}">
      <dsp:nvSpPr>
        <dsp:cNvPr id="0" name=""/>
        <dsp:cNvSpPr/>
      </dsp:nvSpPr>
      <dsp:spPr>
        <a:xfrm>
          <a:off x="2575111" y="3309590"/>
          <a:ext cx="7362266" cy="824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Model:-</a:t>
          </a:r>
          <a:endParaRPr lang="en-IN" sz="2900" kern="1200" dirty="0"/>
        </a:p>
      </dsp:txBody>
      <dsp:txXfrm>
        <a:off x="2575111" y="3309590"/>
        <a:ext cx="3681133" cy="824035"/>
      </dsp:txXfrm>
    </dsp:sp>
    <dsp:sp modelId="{1438D41B-6C28-47AF-88C5-E577943132F0}">
      <dsp:nvSpPr>
        <dsp:cNvPr id="0" name=""/>
        <dsp:cNvSpPr/>
      </dsp:nvSpPr>
      <dsp:spPr>
        <a:xfrm>
          <a:off x="6256244" y="0"/>
          <a:ext cx="3681133" cy="82403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Null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Influential points</a:t>
          </a:r>
          <a:endParaRPr lang="en-IN" sz="1600" kern="1200" dirty="0"/>
        </a:p>
      </dsp:txBody>
      <dsp:txXfrm>
        <a:off x="6256244" y="0"/>
        <a:ext cx="3681133" cy="824035"/>
      </dsp:txXfrm>
    </dsp:sp>
    <dsp:sp modelId="{CB8B4FEA-A51B-4FC6-86DE-296141459EAE}">
      <dsp:nvSpPr>
        <dsp:cNvPr id="0" name=""/>
        <dsp:cNvSpPr/>
      </dsp:nvSpPr>
      <dsp:spPr>
        <a:xfrm>
          <a:off x="6256244" y="824035"/>
          <a:ext cx="3681133" cy="82403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Heatmap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Data Exploration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Feature Engineering</a:t>
          </a:r>
          <a:endParaRPr lang="en-IN" sz="1600" kern="1200" dirty="0"/>
        </a:p>
      </dsp:txBody>
      <dsp:txXfrm>
        <a:off x="6256244" y="824035"/>
        <a:ext cx="3681133" cy="824035"/>
      </dsp:txXfrm>
    </dsp:sp>
    <dsp:sp modelId="{2F6FAB89-792C-456F-A96A-F35602D4F2CC}">
      <dsp:nvSpPr>
        <dsp:cNvPr id="0" name=""/>
        <dsp:cNvSpPr/>
      </dsp:nvSpPr>
      <dsp:spPr>
        <a:xfrm>
          <a:off x="6256244" y="1648071"/>
          <a:ext cx="3681133" cy="82403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1" kern="1200" dirty="0"/>
            <a:t>Bartlett’s Sphericity test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1" kern="1200" dirty="0"/>
            <a:t>Scree Plot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1" kern="1200" dirty="0"/>
            <a:t>Feature Reduction</a:t>
          </a:r>
          <a:endParaRPr lang="en-IN" sz="1300" kern="1200" dirty="0"/>
        </a:p>
      </dsp:txBody>
      <dsp:txXfrm>
        <a:off x="6256244" y="1648071"/>
        <a:ext cx="3681133" cy="824035"/>
      </dsp:txXfrm>
    </dsp:sp>
    <dsp:sp modelId="{DDDB0F5E-FD68-4FB1-A30A-76CEF5A98800}">
      <dsp:nvSpPr>
        <dsp:cNvPr id="0" name=""/>
        <dsp:cNvSpPr/>
      </dsp:nvSpPr>
      <dsp:spPr>
        <a:xfrm>
          <a:off x="6256244" y="2272010"/>
          <a:ext cx="3681133" cy="1224228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Multicollinearity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Autocorrelation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Normality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Homoscedasticity</a:t>
          </a:r>
        </a:p>
      </dsp:txBody>
      <dsp:txXfrm>
        <a:off x="6256244" y="2272010"/>
        <a:ext cx="3681133" cy="1224228"/>
      </dsp:txXfrm>
    </dsp:sp>
    <dsp:sp modelId="{E573464B-BA91-438A-821C-310BA86611D6}">
      <dsp:nvSpPr>
        <dsp:cNvPr id="0" name=""/>
        <dsp:cNvSpPr/>
      </dsp:nvSpPr>
      <dsp:spPr>
        <a:xfrm>
          <a:off x="6256244" y="3296142"/>
          <a:ext cx="3681133" cy="82403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OLS</a:t>
          </a:r>
          <a:endParaRPr lang="en-IN" sz="1600" kern="1200" dirty="0"/>
        </a:p>
      </dsp:txBody>
      <dsp:txXfrm>
        <a:off x="6256244" y="3296142"/>
        <a:ext cx="3681133" cy="82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ED7CF-79F0-4ECA-8579-4E4951EF3F82}" type="datetimeFigureOut">
              <a:rPr lang="en-IN" smtClean="0"/>
              <a:t>4-4-23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DC5-D651-4435-9C5C-75439497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4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0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5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8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3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5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2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4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4E7561-A9C1-4A2E-AA37-C289DDE00A34}" type="datetimeFigureOut">
              <a:rPr lang="en-IN" smtClean="0"/>
              <a:t>4-4-23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CC1FE-D687-437A-8C0E-F31813E3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5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33E7-7B55-39FC-AA57-8D538132F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ON STOCK </a:t>
            </a:r>
            <a:r>
              <a:rPr lang="en-IN" u="sng" dirty="0"/>
              <a:t>PORTFOLIO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AD4E3-F47F-A6F1-C621-DE2B03D4A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000" dirty="0">
                <a:latin typeface="Arial Rounded MT Bold" panose="020F0704030504030204" pitchFamily="34" charset="0"/>
              </a:rPr>
              <a:t>GROUP MEMEBERS</a:t>
            </a:r>
            <a:r>
              <a:rPr lang="en-IN" dirty="0">
                <a:latin typeface="Arial Rounded MT Bold" panose="020F0704030504030204" pitchFamily="34" charset="0"/>
              </a:rPr>
              <a:t>:-</a:t>
            </a:r>
          </a:p>
          <a:p>
            <a:pPr marL="457200" indent="-457200" algn="ctr">
              <a:buFont typeface="Arial Rounded MT Bold" panose="020F0704030504030204" pitchFamily="34" charset="0"/>
              <a:buChar char="›"/>
            </a:pPr>
            <a:r>
              <a:rPr lang="en-IN" sz="2400" dirty="0">
                <a:latin typeface="Bahnschrift Condensed" panose="020B0502040204020203" pitchFamily="34" charset="0"/>
              </a:rPr>
              <a:t>K Balarajaiah,S20200010085</a:t>
            </a:r>
          </a:p>
          <a:p>
            <a:pPr marL="457200" indent="-457200" algn="ctr">
              <a:buFont typeface="Arial Rounded MT Bold" panose="020F0704030504030204" pitchFamily="34" charset="0"/>
              <a:buChar char="›"/>
            </a:pPr>
            <a:r>
              <a:rPr lang="en-IN" sz="2400" dirty="0">
                <a:latin typeface="Bahnschrift Condensed" panose="020B0502040204020203" pitchFamily="34" charset="0"/>
              </a:rPr>
              <a:t>E Jaswanth Krishna,S20200020257</a:t>
            </a:r>
          </a:p>
          <a:p>
            <a:pPr marL="457200" indent="-457200" algn="ctr">
              <a:buFont typeface="Arial Rounded MT Bold" panose="020F0704030504030204" pitchFamily="34" charset="0"/>
              <a:buChar char="›"/>
            </a:pPr>
            <a:endParaRPr lang="en-IN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6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462C-95CD-88F5-3552-681B7C52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57709"/>
            <a:ext cx="9569172" cy="1281390"/>
          </a:xfrm>
        </p:spPr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B) Data Exploration:-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B435-F09C-549D-70A5-BA789AB5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39" y="1223681"/>
            <a:ext cx="9936726" cy="536199"/>
          </a:xfrm>
        </p:spPr>
        <p:txBody>
          <a:bodyPr>
            <a:normAutofit fontScale="92500"/>
          </a:bodyPr>
          <a:lstStyle/>
          <a:p>
            <a:r>
              <a:rPr lang="en-IN" dirty="0"/>
              <a:t>Annual returns corresponds to their frequency trend we see here all are normal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49807-0CFC-44B5-126F-889B0B1D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936376"/>
            <a:ext cx="9936726" cy="44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79E2-C59A-1B95-84C6-1E443F2E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90" y="-107575"/>
            <a:ext cx="10147396" cy="235323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 C) Feature Engineering :-</a:t>
            </a:r>
            <a:br>
              <a:rPr lang="en-IN" sz="1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94F8-B118-7474-5A18-6CF50144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694" y="1385046"/>
            <a:ext cx="9647329" cy="1035425"/>
          </a:xfrm>
        </p:spPr>
        <p:txBody>
          <a:bodyPr>
            <a:normAutofit fontScale="92500"/>
          </a:bodyPr>
          <a:lstStyle/>
          <a:p>
            <a:r>
              <a:rPr lang="en-US" dirty="0"/>
              <a:t>We have defined three types of labels small , medium and large caps based on their market value by binning data as bins (0.0,.33,0.6,1) on overall time period.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DE9DBA-9A21-857A-65D8-5F15734A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2941"/>
              </p:ext>
            </p:extLst>
          </p:nvPr>
        </p:nvGraphicFramePr>
        <p:xfrm>
          <a:off x="2793999" y="2568387"/>
          <a:ext cx="73719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989">
                  <a:extLst>
                    <a:ext uri="{9D8B030D-6E8A-4147-A177-3AD203B41FA5}">
                      <a16:colId xmlns:a16="http://schemas.microsoft.com/office/drawing/2014/main" val="1161262119"/>
                    </a:ext>
                  </a:extLst>
                </a:gridCol>
                <a:gridCol w="3685989">
                  <a:extLst>
                    <a:ext uri="{9D8B030D-6E8A-4147-A177-3AD203B41FA5}">
                      <a16:colId xmlns:a16="http://schemas.microsoft.com/office/drawing/2014/main" val="4231175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IN" dirty="0"/>
                        <a:t>Large Market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8164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/>
                        <a:t>0.00 – 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7833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/>
                        <a:t>0.33 –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5069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IN" dirty="0"/>
                        <a:t>0.6-0.1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39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6D578-10DD-44AB-E304-5CBBE6B7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2" y="2702859"/>
            <a:ext cx="10088513" cy="3953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FCD64-578F-968A-9825-2DBC14C8ED25}"/>
              </a:ext>
            </a:extLst>
          </p:cNvPr>
          <p:cNvSpPr txBox="1"/>
          <p:nvPr/>
        </p:nvSpPr>
        <p:spPr>
          <a:xfrm>
            <a:off x="1573306" y="2098734"/>
            <a:ext cx="774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dirty="0"/>
              <a:t>Comparison of average Annual return with respect to Market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BF242-8F77-E1BA-D036-8A9C5451FA95}"/>
              </a:ext>
            </a:extLst>
          </p:cNvPr>
          <p:cNvSpPr txBox="1"/>
          <p:nvPr/>
        </p:nvSpPr>
        <p:spPr>
          <a:xfrm>
            <a:off x="1434352" y="240786"/>
            <a:ext cx="8314766" cy="1636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u="sng" dirty="0">
                <a:solidFill>
                  <a:srgbClr val="00B0F0"/>
                </a:solidFill>
              </a:rPr>
              <a:t>Exploratory Data Analysis:-</a:t>
            </a:r>
            <a:br>
              <a:rPr lang="en-IN" sz="4000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8053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859601"/>
            <a:ext cx="10429783" cy="278219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A411-F7C7-5812-268B-FECF75CA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196788"/>
            <a:ext cx="10429783" cy="941294"/>
          </a:xfrm>
        </p:spPr>
        <p:txBody>
          <a:bodyPr/>
          <a:lstStyle/>
          <a:p>
            <a:r>
              <a:rPr lang="en-US" dirty="0"/>
              <a:t>Here we can see the trend of market values of  small ,medium and large industries over these four periods like how it is varying.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A624C-95CC-56C7-CAAF-A33AAF86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43" y="2138082"/>
            <a:ext cx="10107386" cy="45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054C-27F6-C600-8A54-9C22CFA3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52" y="67236"/>
            <a:ext cx="10018713" cy="1129552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EBB5F3-0ED6-6241-6A9E-6799FD68A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97496"/>
              </p:ext>
            </p:extLst>
          </p:nvPr>
        </p:nvGraphicFramePr>
        <p:xfrm>
          <a:off x="2238188" y="2438399"/>
          <a:ext cx="8080190" cy="336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095">
                  <a:extLst>
                    <a:ext uri="{9D8B030D-6E8A-4147-A177-3AD203B41FA5}">
                      <a16:colId xmlns:a16="http://schemas.microsoft.com/office/drawing/2014/main" val="309003243"/>
                    </a:ext>
                  </a:extLst>
                </a:gridCol>
                <a:gridCol w="4040095">
                  <a:extLst>
                    <a:ext uri="{9D8B030D-6E8A-4147-A177-3AD203B41FA5}">
                      <a16:colId xmlns:a16="http://schemas.microsoft.com/office/drawing/2014/main" val="3043324990"/>
                    </a:ext>
                  </a:extLst>
                </a:gridCol>
              </a:tblGrid>
              <a:tr h="560626">
                <a:tc>
                  <a:txBody>
                    <a:bodyPr/>
                    <a:lstStyle/>
                    <a:p>
                      <a:r>
                        <a:rPr lang="en-IN" dirty="0"/>
                        <a:t>Annual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58334"/>
                  </a:ext>
                </a:extLst>
              </a:tr>
              <a:tr h="560626">
                <a:tc>
                  <a:txBody>
                    <a:bodyPr/>
                    <a:lstStyle/>
                    <a:p>
                      <a:r>
                        <a:rPr lang="en-IN" dirty="0"/>
                        <a:t>-10 - 5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18504"/>
                  </a:ext>
                </a:extLst>
              </a:tr>
              <a:tr h="560626">
                <a:tc>
                  <a:txBody>
                    <a:bodyPr/>
                    <a:lstStyle/>
                    <a:p>
                      <a:r>
                        <a:rPr lang="en-IN" dirty="0"/>
                        <a:t>5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18717"/>
                  </a:ext>
                </a:extLst>
              </a:tr>
              <a:tr h="560626">
                <a:tc>
                  <a:txBody>
                    <a:bodyPr/>
                    <a:lstStyle/>
                    <a:p>
                      <a:r>
                        <a:rPr lang="en-IN" dirty="0"/>
                        <a:t>10 - 15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42461"/>
                  </a:ext>
                </a:extLst>
              </a:tr>
              <a:tr h="560626">
                <a:tc>
                  <a:txBody>
                    <a:bodyPr/>
                    <a:lstStyle/>
                    <a:p>
                      <a:r>
                        <a:rPr lang="en-IN" dirty="0"/>
                        <a:t>15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9137"/>
                  </a:ext>
                </a:extLst>
              </a:tr>
              <a:tr h="560626">
                <a:tc>
                  <a:txBody>
                    <a:bodyPr/>
                    <a:lstStyle/>
                    <a:p>
                      <a:r>
                        <a:rPr lang="en-IN" dirty="0"/>
                        <a:t>20 –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66324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357676-0918-FECD-E518-012FFBC60725}"/>
              </a:ext>
            </a:extLst>
          </p:cNvPr>
          <p:cNvSpPr txBox="1">
            <a:spLocks/>
          </p:cNvSpPr>
          <p:nvPr/>
        </p:nvSpPr>
        <p:spPr>
          <a:xfrm>
            <a:off x="1529134" y="1385047"/>
            <a:ext cx="10429783" cy="135815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 panose="020B0503020204020204" pitchFamily="34" charset="0"/>
              </a:rPr>
              <a:t>Here we binned annual returns of companies as </a:t>
            </a:r>
            <a:r>
              <a:rPr lang="en-IN" dirty="0">
                <a:latin typeface="Corbel" panose="020B0503020204020204" pitchFamily="34" charset="0"/>
              </a:rPr>
              <a:t>'Very Low’, 'Low’ , 'Medium’ , 'High’ , 'Very High’ over all periods. We can see no. of stocks w.r.t to stocks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19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40" y="215151"/>
            <a:ext cx="10018713" cy="1048873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C999F-524A-F649-619D-A4CED593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40" y="1517365"/>
            <a:ext cx="9321803" cy="45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42" y="-230619"/>
            <a:ext cx="9793289" cy="166945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A411-F7C7-5812-268B-FECF75CA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34" y="1589891"/>
            <a:ext cx="7525218" cy="4271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Comparitively</a:t>
            </a:r>
            <a:r>
              <a:rPr lang="en-US" dirty="0"/>
              <a:t>, the trend for all four periods.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F3F46-B175-483A-F003-DB2E4D34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94" y="2017058"/>
            <a:ext cx="10370818" cy="47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457845-19E5-57F6-11B1-D684403D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96468"/>
              </p:ext>
            </p:extLst>
          </p:nvPr>
        </p:nvGraphicFramePr>
        <p:xfrm>
          <a:off x="2032000" y="276361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83016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1119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Risk 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 – 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7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– 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3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 – 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6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13-17%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1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 – 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007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44B68F-5EAE-BA32-7457-8753B454B092}"/>
              </a:ext>
            </a:extLst>
          </p:cNvPr>
          <p:cNvSpPr txBox="1"/>
          <p:nvPr/>
        </p:nvSpPr>
        <p:spPr>
          <a:xfrm>
            <a:off x="1636059" y="1866151"/>
            <a:ext cx="96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Binning of Total risk% into 5 bins namely “Very low , low , medium , High , Very High “ as represented in the table: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B19BF6-D709-174A-9D67-3AA0D35D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56" y="405529"/>
            <a:ext cx="10289568" cy="103330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98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86" y="129991"/>
            <a:ext cx="10236390" cy="116092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47B3F-4A95-DB95-C9A1-EE383AF3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88" y="1775013"/>
            <a:ext cx="10398212" cy="46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639"/>
            <a:ext cx="10018713" cy="80099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A411-F7C7-5812-268B-FECF75CA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570" y="1297640"/>
            <a:ext cx="10389442" cy="699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Trend of total risk of  small ,medium and large industries over these four periods like how it is varying.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190E5-EC60-3339-564B-ED1B8761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3" y="1996888"/>
            <a:ext cx="9547412" cy="48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ADBAF8-8FC6-C85F-472C-605D66C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293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>
                <a:solidFill>
                  <a:srgbClr val="00B0F0"/>
                </a:solidFill>
              </a:rPr>
              <a:t>Problem Statement:</a:t>
            </a:r>
            <a:br>
              <a:rPr lang="en-IN" dirty="0"/>
            </a:br>
            <a:r>
              <a:rPr lang="en-IN" dirty="0"/>
              <a:t>The goal of this project is to do exploratory data analysis on a stock portfolio performance dataset. We performed Linear Regression on the dataset and test all the assumptions of linear regression.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2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640"/>
            <a:ext cx="10018713" cy="101614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A411-F7C7-5812-268B-FECF75CA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4" y="1333102"/>
            <a:ext cx="10018713" cy="1255059"/>
          </a:xfrm>
        </p:spPr>
        <p:txBody>
          <a:bodyPr/>
          <a:lstStyle/>
          <a:p>
            <a:r>
              <a:rPr lang="en-US" dirty="0"/>
              <a:t>Binning of Stocks by analyzing the annual return with Benchmark into “Positive , negative , zero”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0E4EFC-6227-E640-FBA9-E43685640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99561"/>
              </p:ext>
            </p:extLst>
          </p:nvPr>
        </p:nvGraphicFramePr>
        <p:xfrm>
          <a:off x="2269565" y="32253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6260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891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Excess return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=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7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 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38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640"/>
            <a:ext cx="10018713" cy="1137172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A411-F7C7-5812-268B-FECF75CA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853" y="1433559"/>
            <a:ext cx="9676748" cy="1137172"/>
          </a:xfrm>
        </p:spPr>
        <p:txBody>
          <a:bodyPr/>
          <a:lstStyle/>
          <a:p>
            <a:r>
              <a:rPr lang="en-IN" dirty="0"/>
              <a:t>Over all analysis of stocks analysis over 20 years . </a:t>
            </a:r>
          </a:p>
          <a:p>
            <a:r>
              <a:rPr lang="en-IN" dirty="0"/>
              <a:t>57 stocks have generated more return than Benchmark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8117A-6E64-3812-C734-AAF50F6A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14" y="2570731"/>
            <a:ext cx="8702068" cy="39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9DD-A358-3B2E-E1C1-0A7B1FF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639"/>
            <a:ext cx="10018713" cy="1150619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C) Feature Engineering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A411-F7C7-5812-268B-FECF75CA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08805"/>
            <a:ext cx="10018713" cy="688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Analysing stocks beating the benchmark over 20 years with 4 time frames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21C69-055E-62DF-5CF4-6B689F06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59" y="2097740"/>
            <a:ext cx="9966710" cy="45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7098-894B-4C14-D79A-CD04AE0A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48117"/>
            <a:ext cx="10214630" cy="1398495"/>
          </a:xfrm>
        </p:spPr>
        <p:txBody>
          <a:bodyPr>
            <a:noAutofit/>
          </a:bodyPr>
          <a:lstStyle/>
          <a:p>
            <a:br>
              <a:rPr lang="en-IN" b="1" dirty="0">
                <a:solidFill>
                  <a:srgbClr val="00B0F0"/>
                </a:solidFill>
              </a:rPr>
            </a:b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Principal Component Analysis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								(PCA)</a:t>
            </a:r>
            <a:br>
              <a:rPr lang="en-IN" b="1" dirty="0">
                <a:solidFill>
                  <a:srgbClr val="00B0F0"/>
                </a:solidFill>
              </a:rPr>
            </a:b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8B581-2FCC-8AD7-B91D-FE6CA8F150A2}"/>
              </a:ext>
            </a:extLst>
          </p:cNvPr>
          <p:cNvSpPr txBox="1"/>
          <p:nvPr/>
        </p:nvSpPr>
        <p:spPr>
          <a:xfrm>
            <a:off x="2272553" y="3993776"/>
            <a:ext cx="797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dirty="0"/>
              <a:t>For </a:t>
            </a:r>
            <a:r>
              <a:rPr lang="en-IN" dirty="0" err="1"/>
              <a:t>dimentionality</a:t>
            </a:r>
            <a:r>
              <a:rPr lang="en-IN" dirty="0"/>
              <a:t> reduction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1F715E-3C35-594B-C080-71864EC8660B}"/>
              </a:ext>
            </a:extLst>
          </p:cNvPr>
          <p:cNvCxnSpPr/>
          <p:nvPr/>
        </p:nvCxnSpPr>
        <p:spPr>
          <a:xfrm>
            <a:off x="2581835" y="3429000"/>
            <a:ext cx="722107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4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249E-440A-265A-9A36-5BD3E50E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165" y="174812"/>
            <a:ext cx="6656293" cy="226358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i="0" u="sng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PCA:-</a:t>
            </a:r>
            <a:b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A)Bartlett's sphericity test:</a:t>
            </a:r>
            <a:br>
              <a:rPr lang="en-US" sz="4000" b="1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F7-BB08-1F89-1DF6-43FA87F8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164" y="1891553"/>
            <a:ext cx="9512859" cy="36620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correlations between variables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H0 : R = I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H1 : R != I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p &lt; 0.5 : reject H0 (PCA is required)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p &gt;  0.5: accept H0 (PCA is not required)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Chi-square value: 749.0536602587168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P-value: 6.429146777304694e-150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PCA is required for the weights as P value is too small.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71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B6D2E4-0F5B-08F5-66AE-D630CE03FC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7" y="2232212"/>
            <a:ext cx="8861612" cy="43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828B3D-7659-96E7-4DB6-B0559ED40706}"/>
              </a:ext>
            </a:extLst>
          </p:cNvPr>
          <p:cNvSpPr txBox="1"/>
          <p:nvPr/>
        </p:nvSpPr>
        <p:spPr>
          <a:xfrm>
            <a:off x="1990165" y="336176"/>
            <a:ext cx="66831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0" u="sng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PCA</a:t>
            </a:r>
            <a:r>
              <a:rPr lang="en-US" sz="2800" i="0" u="sng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:-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IN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Scree plot(Elbow method)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2400" b="1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8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ADF-8E30-52A2-901D-87566B8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Test of Assumptions:-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 A) Multi-</a:t>
            </a:r>
            <a:r>
              <a:rPr lang="en-IN" sz="3000" b="1" dirty="0" err="1"/>
              <a:t>collinearaity</a:t>
            </a:r>
            <a:r>
              <a:rPr lang="en-IN" sz="3000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E25E-A326-5ECD-3EF4-59F5012D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VIF (Variance Inflation Factor) is a measure of the degree of multicollinearity in a regression analysis.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VIF of PCA with 5 columns are as follows:</a:t>
            </a:r>
            <a:endParaRPr lang="en-IN" b="0" dirty="0">
              <a:effectLst/>
            </a:endParaRPr>
          </a:p>
          <a:p>
            <a:pPr marL="6286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a. VIF of PCA1: 1.00</a:t>
            </a:r>
            <a:endParaRPr lang="en-IN" sz="1800" b="0" dirty="0">
              <a:effectLst/>
            </a:endParaRPr>
          </a:p>
          <a:p>
            <a:pPr marL="6286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b. VIF of PCA2: 1.00</a:t>
            </a:r>
            <a:endParaRPr lang="en-IN" sz="1800" b="0" dirty="0">
              <a:effectLst/>
            </a:endParaRPr>
          </a:p>
          <a:p>
            <a:pPr marL="6286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c. VIF of PCA3: 1.00</a:t>
            </a:r>
            <a:endParaRPr lang="en-IN" sz="1800" b="0" dirty="0">
              <a:effectLst/>
            </a:endParaRPr>
          </a:p>
          <a:p>
            <a:pPr marL="6286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d. VIF of PCA4: 1.00</a:t>
            </a:r>
            <a:endParaRPr lang="en-IN" sz="1800" b="0" dirty="0">
              <a:effectLst/>
            </a:endParaRPr>
          </a:p>
          <a:p>
            <a:pPr marL="6286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e. VIF of PCA5: 1.00</a:t>
            </a:r>
            <a:endParaRPr lang="en-IN" sz="1800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0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ADF-8E30-52A2-901D-87566B8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Test of Assumptions:-</a:t>
            </a:r>
            <a:br>
              <a:rPr lang="en-IN" u="sng" dirty="0">
                <a:solidFill>
                  <a:srgbClr val="00B0F0"/>
                </a:solidFill>
              </a:rPr>
            </a:br>
            <a:br>
              <a:rPr lang="en-IN" sz="3000" dirty="0">
                <a:solidFill>
                  <a:srgbClr val="00B0F0"/>
                </a:solidFill>
              </a:rPr>
            </a:br>
            <a:r>
              <a:rPr lang="en-IN" sz="3000" b="1" dirty="0"/>
              <a:t>B) Autocorrelation</a:t>
            </a:r>
            <a:r>
              <a:rPr lang="en-IN" sz="3000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E25E-A326-5ECD-3EF4-59F5012D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DW Test:-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two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there is no correlation</a:t>
            </a:r>
            <a:endParaRPr lang="en-IN" sz="1600" b="0" dirty="0">
              <a:effectLst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&gt; 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two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there is no correlation</a:t>
            </a:r>
            <a:endParaRPr lang="en-IN" sz="1600" b="0" dirty="0">
              <a:effectLst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&lt; 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two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there is no correlation</a:t>
            </a:r>
            <a:endParaRPr lang="en-IN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DW statistic for each column of PCA’s: [1.92880016 1.8952121  1.47743874 2.15861333 2.50857133]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Columns having DW with 1.477 ,2.50 are dropped as they are highly correlated.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15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ADF-8E30-52A2-901D-87566B8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Test of Assumptions:-</a:t>
            </a:r>
            <a:br>
              <a:rPr lang="en-IN" u="sng" dirty="0">
                <a:solidFill>
                  <a:srgbClr val="00B0F0"/>
                </a:solidFill>
              </a:rPr>
            </a:br>
            <a:br>
              <a:rPr lang="en-IN" sz="3000" u="sng" dirty="0">
                <a:solidFill>
                  <a:srgbClr val="00B0F0"/>
                </a:solidFill>
              </a:rPr>
            </a:br>
            <a:r>
              <a:rPr lang="en-IN" sz="3000" b="1" dirty="0"/>
              <a:t>C)Normality</a:t>
            </a:r>
            <a:r>
              <a:rPr lang="en-IN" sz="3000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E25E-A326-5ECD-3EF4-59F5012D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41" y="2254626"/>
            <a:ext cx="10018713" cy="1371598"/>
          </a:xfrm>
        </p:spPr>
        <p:txBody>
          <a:bodyPr/>
          <a:lstStyle/>
          <a:p>
            <a:r>
              <a:rPr lang="en-IN" dirty="0"/>
              <a:t>Checking normality and transforming data which is not following normal distribution.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99AD551-C3EB-A1D5-6292-6A65A2F0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82" y="3671906"/>
            <a:ext cx="3126212" cy="28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84683BE2-CE1E-DB02-41EC-2B6A5B3B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671" y="3671906"/>
            <a:ext cx="2970458" cy="28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7E1C92E-A7A9-6D41-9EA2-3C57D386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81" y="3671906"/>
            <a:ext cx="2909964" cy="28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ADF-8E30-52A2-901D-87566B8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Test of Assumptions:-</a:t>
            </a:r>
            <a:br>
              <a:rPr lang="en-IN" u="sng" dirty="0">
                <a:solidFill>
                  <a:srgbClr val="00B0F0"/>
                </a:solidFill>
              </a:rPr>
            </a:br>
            <a:br>
              <a:rPr lang="en-IN" sz="3000" u="sng" dirty="0">
                <a:solidFill>
                  <a:srgbClr val="00B0F0"/>
                </a:solidFill>
              </a:rPr>
            </a:br>
            <a:r>
              <a:rPr lang="en-IN" sz="3000" b="1" dirty="0"/>
              <a:t>C)Normality</a:t>
            </a:r>
            <a:r>
              <a:rPr lang="en-IN" sz="3000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E25E-A326-5ECD-3EF4-59F5012D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41" y="2254626"/>
            <a:ext cx="10018713" cy="1371598"/>
          </a:xfrm>
        </p:spPr>
        <p:txBody>
          <a:bodyPr/>
          <a:lstStyle/>
          <a:p>
            <a:r>
              <a:rPr lang="en-IN" dirty="0"/>
              <a:t>Transforming 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78EAC7-7FF3-DF59-A74C-6086A69F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2" y="3338875"/>
            <a:ext cx="5056094" cy="302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0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C900-3841-2E0E-AF43-FD2736B9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0" y="564775"/>
            <a:ext cx="5701554" cy="213808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About Dataset:-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0E66-ED49-E7E4-1268-A32D89C7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12694"/>
            <a:ext cx="10707690" cy="8545606"/>
          </a:xfrm>
        </p:spPr>
        <p:txBody>
          <a:bodyPr>
            <a:normAutofit/>
          </a:bodyPr>
          <a:lstStyle/>
          <a:p>
            <a:r>
              <a:rPr lang="en-IN" dirty="0"/>
              <a:t>The dataset has 12 attributes of totally 315 rows</a:t>
            </a:r>
          </a:p>
          <a:p>
            <a:r>
              <a:rPr lang="en-IN" dirty="0"/>
              <a:t> 6 inputs(weights)   =&gt; ' Large B/P ', ' Large ROE ', ' Large S/P ',' Large Return Rate in the last quarter ', ' Large Market Value ',' Small systematic Risk’</a:t>
            </a:r>
          </a:p>
          <a:p>
            <a:r>
              <a:rPr lang="en-IN" dirty="0"/>
              <a:t>6  outputs =&gt;'Annual Return', 'Excess Return’, 'Systematic Risk', 'Total Risk', 'Abs. Win Rate','Rel. Win Rate'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324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ADF-8E30-52A2-901D-87566B8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Test of Assumptions:-</a:t>
            </a:r>
            <a:br>
              <a:rPr lang="en-IN" u="sng" dirty="0">
                <a:solidFill>
                  <a:srgbClr val="00B0F0"/>
                </a:solidFill>
              </a:rPr>
            </a:br>
            <a:br>
              <a:rPr lang="en-IN" sz="3000" u="sng" dirty="0">
                <a:solidFill>
                  <a:srgbClr val="00B0F0"/>
                </a:solidFill>
              </a:rPr>
            </a:br>
            <a:r>
              <a:rPr lang="en-IN" sz="3000" b="1" dirty="0"/>
              <a:t>D) Homoscedasticity</a:t>
            </a:r>
            <a:r>
              <a:rPr lang="en-IN" sz="3000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E25E-A326-5ECD-3EF4-59F5012D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78740"/>
            <a:ext cx="10018713" cy="95026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qual variance in the errors or residuals of a statistical model across all levels of the predictor variables.</a:t>
            </a:r>
          </a:p>
          <a:p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5CF880-8F58-BCE0-799D-AC53E871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40" y="3469341"/>
            <a:ext cx="3921029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A9B209B0-C8F4-899E-CC6D-0D70BC0F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36" y="3469341"/>
            <a:ext cx="3914927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ADF-8E30-52A2-901D-87566B87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49624"/>
            <a:ext cx="10018713" cy="2447365"/>
          </a:xfrm>
        </p:spPr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Test of Assumptions:-</a:t>
            </a:r>
            <a:br>
              <a:rPr lang="en-IN" u="sng" dirty="0">
                <a:solidFill>
                  <a:srgbClr val="00B0F0"/>
                </a:solidFill>
              </a:rPr>
            </a:br>
            <a:br>
              <a:rPr lang="en-IN" sz="3000" u="sng" dirty="0">
                <a:solidFill>
                  <a:srgbClr val="00B0F0"/>
                </a:solidFill>
              </a:rPr>
            </a:br>
            <a:r>
              <a:rPr lang="en-IN" sz="3000" b="1" dirty="0"/>
              <a:t>D) Homoscedasticity</a:t>
            </a:r>
            <a:r>
              <a:rPr lang="en-IN" sz="3000" dirty="0"/>
              <a:t>:-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E30EC0-0606-F6C4-3DA2-3C523F1A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46623"/>
            <a:ext cx="314661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7B9FC26D-0C34-7AEE-3F9C-F6DFE232D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6" y="1708523"/>
            <a:ext cx="338090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732577E-A2D3-6FBD-706D-890235C2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45444"/>
            <a:ext cx="314661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81493A2D-626F-A6FC-084A-B60E1E9D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91" y="4245444"/>
            <a:ext cx="3380906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89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40A1-C922-6C69-B5C4-7EBAA5A7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400" b="1" i="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Ordinary Least square method (OLS)</a:t>
            </a:r>
            <a:br>
              <a:rPr lang="en-IN" b="1" i="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</a:br>
            <a:br>
              <a:rPr lang="en-IN" b="1" i="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BE5B-4AEC-D52B-AC10-EF1618D2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Equation of the regression model :</a:t>
            </a:r>
            <a:endParaRPr lang="en-IN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Output = W1 * PCA1 + W2* PCA2  + W3 * PCA3 +Constant</a:t>
            </a:r>
            <a:endParaRPr lang="en-IN" sz="2000" i="0" u="none" strike="noStrik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We have build 6 models for prediction of each output variable and check their R square values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Tabulated the R square values </a:t>
            </a:r>
            <a:r>
              <a:rPr lang="en-IN" sz="2000"/>
              <a:t>of each model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102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286A333-0D01-D651-D249-B7643DC3C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515530"/>
              </p:ext>
            </p:extLst>
          </p:nvPr>
        </p:nvGraphicFramePr>
        <p:xfrm>
          <a:off x="1465729" y="1156446"/>
          <a:ext cx="9937378" cy="5150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A978B0-CD1E-12D8-F3D6-FAC3CFB93A06}"/>
              </a:ext>
            </a:extLst>
          </p:cNvPr>
          <p:cNvSpPr txBox="1"/>
          <p:nvPr/>
        </p:nvSpPr>
        <p:spPr>
          <a:xfrm>
            <a:off x="2232212" y="366665"/>
            <a:ext cx="5513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Methodology</a:t>
            </a:r>
            <a:endParaRPr lang="en-IN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0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C4ED-F043-992F-B776-D5FE67DB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2837329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Data Pre-processing:-</a:t>
            </a:r>
            <a:br>
              <a:rPr lang="en-IN" u="sng" dirty="0">
                <a:solidFill>
                  <a:srgbClr val="00B0F0"/>
                </a:solidFill>
              </a:rPr>
            </a:br>
            <a:br>
              <a:rPr lang="en-IN" u="sng" dirty="0">
                <a:solidFill>
                  <a:srgbClr val="00B0F0"/>
                </a:solidFill>
              </a:rPr>
            </a:b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A) Null Values:-</a:t>
            </a:r>
            <a:br>
              <a:rPr lang="en-IN" dirty="0"/>
            </a:b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94F7-E0FA-88AA-CFC9-E19A57C3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93081"/>
            <a:ext cx="10018713" cy="3710177"/>
          </a:xfrm>
        </p:spPr>
        <p:txBody>
          <a:bodyPr/>
          <a:lstStyle/>
          <a:p>
            <a:r>
              <a:rPr lang="en-IN" dirty="0"/>
              <a:t>There are no null values in 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AD0EB-D4DF-FD40-6D20-301FA957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20" y="2081024"/>
            <a:ext cx="5600699" cy="37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CEF-39A5-D4E9-8962-5CEBDE25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7576"/>
            <a:ext cx="11115583" cy="33214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Data Pre-processing:-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B) </a:t>
            </a:r>
            <a:r>
              <a:rPr lang="en-IN" sz="3200" b="1" dirty="0"/>
              <a:t>Influential points</a:t>
            </a:r>
            <a:r>
              <a:rPr lang="en-IN" sz="3000" b="1" dirty="0"/>
              <a:t>:-</a:t>
            </a:r>
            <a:br>
              <a:rPr lang="en-IN" sz="3000" b="1" dirty="0"/>
            </a:br>
            <a:r>
              <a:rPr lang="en-IN" sz="3000" b="1" dirty="0"/>
              <a:t>      </a:t>
            </a:r>
            <a:r>
              <a:rPr lang="en-IN" sz="3000" dirty="0"/>
              <a:t>Outliers in Inputs(Weights):-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EFFFA-6170-87FA-DB20-710AD329A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7" y="2877670"/>
            <a:ext cx="8081682" cy="36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3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CEF-39A5-D4E9-8962-5CEBDE25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7576"/>
            <a:ext cx="11115583" cy="33214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Data Pre-processing:-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B) </a:t>
            </a:r>
            <a:r>
              <a:rPr lang="en-IN" sz="3200" b="1" dirty="0"/>
              <a:t>Influential points</a:t>
            </a:r>
            <a:r>
              <a:rPr lang="en-IN" sz="3000" b="1" dirty="0"/>
              <a:t>:-</a:t>
            </a:r>
            <a:br>
              <a:rPr lang="en-IN" sz="3000" b="1" dirty="0"/>
            </a:br>
            <a:r>
              <a:rPr lang="en-IN" sz="3000" b="1" dirty="0"/>
              <a:t>       </a:t>
            </a:r>
            <a:r>
              <a:rPr lang="en-IN" sz="3000" dirty="0"/>
              <a:t>Outliers in Outputs:-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954250-7A8E-1A4F-D138-8F80AD2F5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8337176" cy="36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CEF-39A5-D4E9-8962-5CEBDE25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7576"/>
            <a:ext cx="10214631" cy="229944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2800" b="1" dirty="0"/>
              <a:t>A</a:t>
            </a:r>
            <a:r>
              <a:rPr lang="en-IN" sz="3000" b="1" dirty="0"/>
              <a:t>) Heat Map:-</a:t>
            </a:r>
            <a:br>
              <a:rPr lang="en-IN" sz="3000" b="1" dirty="0"/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we see the correlation between all attributes in the dataset. 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43E49E-895B-AAE0-90ED-3EA0D2F39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8" y="1761565"/>
            <a:ext cx="9426387" cy="50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1E7-4B08-F6EA-32A5-6BDC9037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867348"/>
            <a:ext cx="7713480" cy="4704678"/>
          </a:xfrm>
        </p:spPr>
        <p:txBody>
          <a:bodyPr/>
          <a:lstStyle/>
          <a:p>
            <a:pPr algn="l"/>
            <a:r>
              <a:rPr lang="en-IN" u="sng" dirty="0">
                <a:solidFill>
                  <a:srgbClr val="00B0F0"/>
                </a:solidFill>
              </a:rPr>
              <a:t>Exploratory Data Analysis:-</a:t>
            </a:r>
            <a:br>
              <a:rPr lang="en-IN" u="sng" dirty="0">
                <a:solidFill>
                  <a:srgbClr val="00B0F0"/>
                </a:solidFill>
              </a:rPr>
            </a:br>
            <a:r>
              <a:rPr lang="en-IN" sz="3000" b="1" dirty="0"/>
              <a:t>B) Data Exploration:-</a:t>
            </a: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C422-CC46-AFA1-138C-D2BFB523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03413"/>
            <a:ext cx="10018713" cy="1734670"/>
          </a:xfrm>
        </p:spPr>
        <p:txBody>
          <a:bodyPr/>
          <a:lstStyle/>
          <a:p>
            <a:r>
              <a:rPr lang="en-IN" dirty="0"/>
              <a:t>Annual returns(non-normalised data) of stocks in all periods trend.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F7E8F-1BA7-53F2-9A4A-FA9B4F87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541816"/>
            <a:ext cx="10274207" cy="47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1212</TotalTime>
  <Words>1095</Words>
  <Application>Microsoft Office PowerPoint</Application>
  <PresentationFormat>Widescreen</PresentationFormat>
  <Paragraphs>145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Rounded MT Bold</vt:lpstr>
      <vt:lpstr>Bahnschrift Condensed</vt:lpstr>
      <vt:lpstr>Calibri</vt:lpstr>
      <vt:lpstr>Corbel</vt:lpstr>
      <vt:lpstr>Times New Roman</vt:lpstr>
      <vt:lpstr>Parallax</vt:lpstr>
      <vt:lpstr>EDA ON STOCK PORTFOLIO DATA SET</vt:lpstr>
      <vt:lpstr>Problem Statement: The goal of this project is to do exploratory data analysis on a stock portfolio performance dataset. We performed Linear Regression on the dataset and test all the assumptions of linear regression. </vt:lpstr>
      <vt:lpstr>About Dataset:-</vt:lpstr>
      <vt:lpstr>PowerPoint Presentation</vt:lpstr>
      <vt:lpstr>Data Pre-processing:-   A) Null Values:- </vt:lpstr>
      <vt:lpstr>Data Pre-processing:- B) Influential points:-       Outliers in Inputs(Weights):- </vt:lpstr>
      <vt:lpstr>Data Pre-processing:- B) Influential points:-        Outliers in Outputs:- </vt:lpstr>
      <vt:lpstr>Exploratory Data Analysis:- A) Heat Map:-      Here we see the correlation between all attributes in the dataset.  </vt:lpstr>
      <vt:lpstr>Exploratory Data Analysis:- B) Data Exploration:-</vt:lpstr>
      <vt:lpstr>Exploratory Data Analysis:- B) Data Exploration:-</vt:lpstr>
      <vt:lpstr>Exploratory Data Analysis:-  C) Feature Engineering :- </vt:lpstr>
      <vt:lpstr>PowerPoint Presentation</vt:lpstr>
      <vt:lpstr>Exploratory Data Analysis:- C) Feature Engineering :-</vt:lpstr>
      <vt:lpstr>Exploratory Data Analysis:- C) Feature Engineering :-</vt:lpstr>
      <vt:lpstr>Exploratory Data Analysis:- C) Feature Engineering :-</vt:lpstr>
      <vt:lpstr>Exploratory Data Analysis:- C) Feature Engineering :-</vt:lpstr>
      <vt:lpstr>Exploratory Data Analysis:- C) Feature Engineering :-</vt:lpstr>
      <vt:lpstr>Exploratory Data Analysis:- C) Feature Engineering :-</vt:lpstr>
      <vt:lpstr>Exploratory Data Analysis:- C) Feature Engineering :-</vt:lpstr>
      <vt:lpstr>Exploratory Data Analysis:- C) Feature Engineering :-</vt:lpstr>
      <vt:lpstr>Exploratory Data Analysis:- C) Feature Engineering :-</vt:lpstr>
      <vt:lpstr>Exploratory Data Analysis:- C) Feature Engineering :-</vt:lpstr>
      <vt:lpstr>  Principal Component Analysis         (PCA) </vt:lpstr>
      <vt:lpstr>PCA:-  A)Bartlett's sphericity test: </vt:lpstr>
      <vt:lpstr>PowerPoint Presentation</vt:lpstr>
      <vt:lpstr>Test of Assumptions:-  A) Multi-collinearaity:-</vt:lpstr>
      <vt:lpstr>Test of Assumptions:-  B) Autocorrelation:-</vt:lpstr>
      <vt:lpstr>Test of Assumptions:-  C)Normality:-</vt:lpstr>
      <vt:lpstr>Test of Assumptions:-  C)Normality:-</vt:lpstr>
      <vt:lpstr>Test of Assumptions:-  D) Homoscedasticity:-</vt:lpstr>
      <vt:lpstr>Test of Assumptions:-  D) Homoscedasticity:-</vt:lpstr>
      <vt:lpstr>Ordinary Least square method (OLS)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STOCK PORTFOLIO DATA SET</dc:title>
  <dc:creator>Balu K</dc:creator>
  <cp:lastModifiedBy>jaswanthkrishna1234@gmail.com</cp:lastModifiedBy>
  <cp:revision>6</cp:revision>
  <dcterms:created xsi:type="dcterms:W3CDTF">2023-04-02T08:57:41Z</dcterms:created>
  <dcterms:modified xsi:type="dcterms:W3CDTF">2023-04-04T18:17:18Z</dcterms:modified>
</cp:coreProperties>
</file>