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D04B8D-1334-469C-AA37-64CA487549B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95079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04B8D-1334-469C-AA37-64CA487549B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187920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04B8D-1334-469C-AA37-64CA487549B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9A986D-4A28-4823-AC31-322B506ACB0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015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04B8D-1334-469C-AA37-64CA487549B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402608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04B8D-1334-469C-AA37-64CA487549B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A986D-4A28-4823-AC31-322B506ACB0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64804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D04B8D-1334-469C-AA37-64CA487549B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645206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04B8D-1334-469C-AA37-64CA487549B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2550168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04B8D-1334-469C-AA37-64CA487549B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4002533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04B8D-1334-469C-AA37-64CA487549B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71880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04B8D-1334-469C-AA37-64CA487549B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150201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04B8D-1334-469C-AA37-64CA487549B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294221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04B8D-1334-469C-AA37-64CA487549BF}"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254956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04B8D-1334-469C-AA37-64CA487549BF}"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245539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04B8D-1334-469C-AA37-64CA487549BF}"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1407668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04B8D-1334-469C-AA37-64CA487549B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172197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04B8D-1334-469C-AA37-64CA487549BF}"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9A986D-4A28-4823-AC31-322B506ACB09}" type="slidenum">
              <a:rPr lang="en-US" smtClean="0"/>
              <a:t>‹#›</a:t>
            </a:fld>
            <a:endParaRPr lang="en-US"/>
          </a:p>
        </p:txBody>
      </p:sp>
    </p:spTree>
    <p:extLst>
      <p:ext uri="{BB962C8B-B14F-4D97-AF65-F5344CB8AC3E}">
        <p14:creationId xmlns:p14="http://schemas.microsoft.com/office/powerpoint/2010/main" val="119007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D04B8D-1334-469C-AA37-64CA487549BF}" type="datetimeFigureOut">
              <a:rPr lang="en-US" smtClean="0"/>
              <a:t>3/28/2023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9A986D-4A28-4823-AC31-322B506ACB09}" type="slidenum">
              <a:rPr lang="en-US" smtClean="0"/>
              <a:t>‹#›</a:t>
            </a:fld>
            <a:endParaRPr lang="en-US"/>
          </a:p>
        </p:txBody>
      </p:sp>
    </p:spTree>
    <p:extLst>
      <p:ext uri="{BB962C8B-B14F-4D97-AF65-F5344CB8AC3E}">
        <p14:creationId xmlns:p14="http://schemas.microsoft.com/office/powerpoint/2010/main" val="3691144727"/>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7881-635E-A98B-3E16-62D139BE724E}"/>
              </a:ext>
            </a:extLst>
          </p:cNvPr>
          <p:cNvSpPr>
            <a:spLocks noGrp="1"/>
          </p:cNvSpPr>
          <p:nvPr>
            <p:ph type="ctrTitle"/>
          </p:nvPr>
        </p:nvSpPr>
        <p:spPr/>
        <p:txBody>
          <a:bodyPr/>
          <a:lstStyle/>
          <a:p>
            <a:r>
              <a:rPr lang="en-IN" b="1" dirty="0"/>
              <a:t>Git and GitHub</a:t>
            </a:r>
            <a:endParaRPr lang="en-US" b="1" dirty="0"/>
          </a:p>
        </p:txBody>
      </p:sp>
      <p:sp>
        <p:nvSpPr>
          <p:cNvPr id="3" name="Subtitle 2">
            <a:extLst>
              <a:ext uri="{FF2B5EF4-FFF2-40B4-BE49-F238E27FC236}">
                <a16:creationId xmlns:a16="http://schemas.microsoft.com/office/drawing/2014/main" id="{F42EDE95-0B45-33E3-6AAA-99C8037C17C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151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git merge: pros</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a:xfrm>
            <a:off x="2589212" y="1544320"/>
            <a:ext cx="8915400" cy="4366902"/>
          </a:xfrm>
        </p:spPr>
        <p:txBody>
          <a:bodyPr>
            <a:normAutofit/>
          </a:bodyPr>
          <a:lstStyle/>
          <a:p>
            <a:r>
              <a:rPr lang="en-US" dirty="0"/>
              <a:t>Generally the easiest option to merge your master branch into your current working feature branch.</a:t>
            </a:r>
          </a:p>
          <a:p>
            <a:r>
              <a:rPr lang="en-US" dirty="0"/>
              <a:t>You can `git checkout feature` and then `git merge master` or you could just do it with one command: git merge feature master </a:t>
            </a:r>
          </a:p>
          <a:p>
            <a:r>
              <a:rPr lang="en-US" dirty="0"/>
              <a:t>By doing this, you create a new ‘merge commit’ in your feature branch, which is a non-destructive operation that ties the histories of both branches. This preserves the exact history of your project</a:t>
            </a:r>
          </a:p>
          <a:p>
            <a:endParaRPr lang="en-US" dirty="0"/>
          </a:p>
        </p:txBody>
      </p:sp>
      <p:pic>
        <p:nvPicPr>
          <p:cNvPr id="8" name="Picture 7">
            <a:extLst>
              <a:ext uri="{FF2B5EF4-FFF2-40B4-BE49-F238E27FC236}">
                <a16:creationId xmlns:a16="http://schemas.microsoft.com/office/drawing/2014/main" id="{680EF327-F5E4-808E-DEB6-80896E2DBF1B}"/>
              </a:ext>
            </a:extLst>
          </p:cNvPr>
          <p:cNvPicPr>
            <a:picLocks noChangeAspect="1"/>
          </p:cNvPicPr>
          <p:nvPr/>
        </p:nvPicPr>
        <p:blipFill>
          <a:blip r:embed="rId2"/>
          <a:stretch>
            <a:fillRect/>
          </a:stretch>
        </p:blipFill>
        <p:spPr>
          <a:xfrm>
            <a:off x="2854960" y="3884433"/>
            <a:ext cx="7233919" cy="2973567"/>
          </a:xfrm>
          <a:prstGeom prst="rect">
            <a:avLst/>
          </a:prstGeom>
        </p:spPr>
      </p:pic>
    </p:spTree>
    <p:extLst>
      <p:ext uri="{BB962C8B-B14F-4D97-AF65-F5344CB8AC3E}">
        <p14:creationId xmlns:p14="http://schemas.microsoft.com/office/powerpoint/2010/main" val="25043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git merge: cons</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p:txBody>
          <a:bodyPr>
            <a:normAutofit/>
          </a:bodyPr>
          <a:lstStyle/>
          <a:p>
            <a:r>
              <a:rPr lang="en-US" dirty="0"/>
              <a:t>The branch that you merge will always have an extraneous merge commit that will be tracked every time you need to incorporate upstream states. </a:t>
            </a:r>
          </a:p>
          <a:p>
            <a:r>
              <a:rPr lang="en-US" dirty="0"/>
              <a:t>In other words, it essentially creates a forked history at the point where you merge.</a:t>
            </a:r>
          </a:p>
          <a:p>
            <a:r>
              <a:rPr lang="en-US" dirty="0"/>
              <a:t>This can lead to muddling the history of your branch, thereby making it more difficult for yourself or other developers to track the history of changes using `git log` and/or roll back to previous states.</a:t>
            </a:r>
          </a:p>
        </p:txBody>
      </p:sp>
    </p:spTree>
    <p:extLst>
      <p:ext uri="{BB962C8B-B14F-4D97-AF65-F5344CB8AC3E}">
        <p14:creationId xmlns:p14="http://schemas.microsoft.com/office/powerpoint/2010/main" val="279497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git rebase: pros</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a:xfrm>
            <a:off x="2589212" y="1452880"/>
            <a:ext cx="8915400" cy="4458342"/>
          </a:xfrm>
        </p:spPr>
        <p:txBody>
          <a:bodyPr>
            <a:normAutofit/>
          </a:bodyPr>
          <a:lstStyle/>
          <a:p>
            <a:r>
              <a:rPr lang="en-US" dirty="0"/>
              <a:t>To rebase, you would `git checkout feature` and then `git rebase master`.</a:t>
            </a:r>
          </a:p>
          <a:p>
            <a:r>
              <a:rPr lang="en-US" dirty="0"/>
              <a:t>Instead of creating a merge commit, rebase will move the entire feature branch to start from the tip of the master branch by rewriting the project history and creating brand new commits for each commit in the original branch.</a:t>
            </a:r>
          </a:p>
          <a:p>
            <a:r>
              <a:rPr lang="en-US" dirty="0"/>
              <a:t>The result is a singular history with no forking of the commit history</a:t>
            </a:r>
          </a:p>
          <a:p>
            <a:endParaRPr lang="en-US" dirty="0"/>
          </a:p>
          <a:p>
            <a:endParaRPr lang="en-US" dirty="0"/>
          </a:p>
        </p:txBody>
      </p:sp>
      <p:pic>
        <p:nvPicPr>
          <p:cNvPr id="7" name="Picture 6">
            <a:extLst>
              <a:ext uri="{FF2B5EF4-FFF2-40B4-BE49-F238E27FC236}">
                <a16:creationId xmlns:a16="http://schemas.microsoft.com/office/drawing/2014/main" id="{6A54F2C3-38BD-1489-F4A6-62AD6406F396}"/>
              </a:ext>
            </a:extLst>
          </p:cNvPr>
          <p:cNvPicPr>
            <a:picLocks noChangeAspect="1"/>
          </p:cNvPicPr>
          <p:nvPr/>
        </p:nvPicPr>
        <p:blipFill>
          <a:blip r:embed="rId2"/>
          <a:stretch>
            <a:fillRect/>
          </a:stretch>
        </p:blipFill>
        <p:spPr>
          <a:xfrm>
            <a:off x="3048000" y="3535680"/>
            <a:ext cx="7365999" cy="2531836"/>
          </a:xfrm>
          <a:prstGeom prst="rect">
            <a:avLst/>
          </a:prstGeom>
        </p:spPr>
      </p:pic>
    </p:spTree>
    <p:extLst>
      <p:ext uri="{BB962C8B-B14F-4D97-AF65-F5344CB8AC3E}">
        <p14:creationId xmlns:p14="http://schemas.microsoft.com/office/powerpoint/2010/main" val="3064450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git rebase: cons</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p:txBody>
          <a:bodyPr>
            <a:normAutofit/>
          </a:bodyPr>
          <a:lstStyle/>
          <a:p>
            <a:r>
              <a:rPr lang="en-US" dirty="0"/>
              <a:t>Because rebase rewrites project history, you lose the context provided by a merge commit, i.e. you won’t be able to see when upstream changes were actually integrated into the feature branch. </a:t>
            </a:r>
          </a:p>
          <a:p>
            <a:r>
              <a:rPr lang="en-US" dirty="0"/>
              <a:t>More importantly, you could potentially cause extreme difficulty by rebasing master to the tip of your feature branch, leading git to think that your master branch’s history has diverged from the rest</a:t>
            </a:r>
          </a:p>
          <a:p>
            <a:r>
              <a:rPr lang="en-US" dirty="0"/>
              <a:t>In doing so, everyone else would still be working from the original master branch, and both masters would need to be merged together</a:t>
            </a:r>
          </a:p>
        </p:txBody>
      </p:sp>
    </p:spTree>
    <p:extLst>
      <p:ext uri="{BB962C8B-B14F-4D97-AF65-F5344CB8AC3E}">
        <p14:creationId xmlns:p14="http://schemas.microsoft.com/office/powerpoint/2010/main" val="2799852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Merge conflicts</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p:txBody>
          <a:bodyPr>
            <a:normAutofit/>
          </a:bodyPr>
          <a:lstStyle/>
          <a:p>
            <a:r>
              <a:rPr lang="en-US" dirty="0"/>
              <a:t>Merge conflicts arise when two members of the same development team work on the same file and try to merge in their respective changes. </a:t>
            </a:r>
          </a:p>
          <a:p>
            <a:r>
              <a:rPr lang="en-US" dirty="0"/>
              <a:t>The proper way to avoid merge conflicts would be to ensure that only one branch is fully committed, pushed, and merged to master, allowing the other branch to integrate any changes before attempting to push and merge to master. </a:t>
            </a:r>
          </a:p>
          <a:p>
            <a:r>
              <a:rPr lang="en-US" dirty="0"/>
              <a:t>If merge conflicts arise, don’t fret! Many text editors (as well as </a:t>
            </a:r>
            <a:r>
              <a:rPr lang="en-US" dirty="0" err="1"/>
              <a:t>Github</a:t>
            </a:r>
            <a:r>
              <a:rPr lang="en-US" dirty="0"/>
              <a:t>) provide tools to help track down conflicts and resolve them. Often times, it will show incoming changes juxtaposed with the current state of your file, and allow you to choose which to keep (one or both)</a:t>
            </a:r>
          </a:p>
        </p:txBody>
      </p:sp>
    </p:spTree>
    <p:extLst>
      <p:ext uri="{BB962C8B-B14F-4D97-AF65-F5344CB8AC3E}">
        <p14:creationId xmlns:p14="http://schemas.microsoft.com/office/powerpoint/2010/main" val="182794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IN" dirty="0"/>
              <a:t>Content</a:t>
            </a:r>
            <a:endParaRPr lang="en-US" dirty="0"/>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p:txBody>
          <a:bodyPr>
            <a:normAutofit/>
          </a:bodyPr>
          <a:lstStyle/>
          <a:p>
            <a:r>
              <a:rPr lang="en-IN" dirty="0"/>
              <a:t>What is Version Control System?</a:t>
            </a:r>
          </a:p>
          <a:p>
            <a:r>
              <a:rPr lang="en-IN" dirty="0"/>
              <a:t>What is Git?</a:t>
            </a:r>
          </a:p>
          <a:p>
            <a:r>
              <a:rPr lang="en-IN" dirty="0"/>
              <a:t>Git Installation and Configuration</a:t>
            </a:r>
          </a:p>
          <a:p>
            <a:r>
              <a:rPr lang="en-IN" dirty="0"/>
              <a:t>Git States/stages</a:t>
            </a:r>
          </a:p>
          <a:p>
            <a:r>
              <a:rPr lang="en-IN" dirty="0"/>
              <a:t>What is GitHub?</a:t>
            </a:r>
          </a:p>
          <a:p>
            <a:r>
              <a:rPr lang="en-IN" dirty="0"/>
              <a:t>Connecting Git with </a:t>
            </a:r>
            <a:r>
              <a:rPr lang="en-IN" dirty="0" err="1"/>
              <a:t>Github</a:t>
            </a:r>
            <a:endParaRPr lang="en-IN" dirty="0"/>
          </a:p>
          <a:p>
            <a:r>
              <a:rPr lang="en-IN" dirty="0"/>
              <a:t>Git Branching</a:t>
            </a:r>
          </a:p>
          <a:p>
            <a:r>
              <a:rPr lang="en-IN" dirty="0"/>
              <a:t>Git merge and Rebase</a:t>
            </a:r>
          </a:p>
          <a:p>
            <a:r>
              <a:rPr lang="en-IN" dirty="0"/>
              <a:t>Git Conflicts</a:t>
            </a:r>
          </a:p>
          <a:p>
            <a:endParaRPr lang="en-US" dirty="0"/>
          </a:p>
        </p:txBody>
      </p:sp>
    </p:spTree>
    <p:extLst>
      <p:ext uri="{BB962C8B-B14F-4D97-AF65-F5344CB8AC3E}">
        <p14:creationId xmlns:p14="http://schemas.microsoft.com/office/powerpoint/2010/main" val="369762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15578-779B-6EAA-72AD-72C5B15A62D9}"/>
              </a:ext>
            </a:extLst>
          </p:cNvPr>
          <p:cNvSpPr>
            <a:spLocks noGrp="1"/>
          </p:cNvSpPr>
          <p:nvPr>
            <p:ph type="title"/>
          </p:nvPr>
        </p:nvSpPr>
        <p:spPr/>
        <p:txBody>
          <a:bodyPr/>
          <a:lstStyle/>
          <a:p>
            <a:r>
              <a:rPr lang="en-IN" dirty="0"/>
              <a:t>Version Control System and Types</a:t>
            </a:r>
            <a:endParaRPr lang="en-US" dirty="0"/>
          </a:p>
        </p:txBody>
      </p:sp>
      <p:sp>
        <p:nvSpPr>
          <p:cNvPr id="3" name="Content Placeholder 2">
            <a:extLst>
              <a:ext uri="{FF2B5EF4-FFF2-40B4-BE49-F238E27FC236}">
                <a16:creationId xmlns:a16="http://schemas.microsoft.com/office/drawing/2014/main" id="{20750676-A06E-CC3E-05DA-A9511B3450C3}"/>
              </a:ext>
            </a:extLst>
          </p:cNvPr>
          <p:cNvSpPr>
            <a:spLocks noGrp="1"/>
          </p:cNvSpPr>
          <p:nvPr>
            <p:ph sz="half" idx="1"/>
          </p:nvPr>
        </p:nvSpPr>
        <p:spPr/>
        <p:txBody>
          <a:bodyPr/>
          <a:lstStyle/>
          <a:p>
            <a:r>
              <a:rPr lang="en-US" b="0" i="0" dirty="0">
                <a:solidFill>
                  <a:srgbClr val="4E443C"/>
                </a:solidFill>
                <a:effectLst/>
                <a:latin typeface="Arial" panose="020B0604020202020204" pitchFamily="34" charset="0"/>
              </a:rPr>
              <a:t>Version control is a system that records changes to a file or set of files over time so that you can recall specific versions later</a:t>
            </a:r>
            <a:endParaRPr lang="en-US" dirty="0"/>
          </a:p>
        </p:txBody>
      </p:sp>
      <p:sp>
        <p:nvSpPr>
          <p:cNvPr id="4" name="Content Placeholder 3">
            <a:extLst>
              <a:ext uri="{FF2B5EF4-FFF2-40B4-BE49-F238E27FC236}">
                <a16:creationId xmlns:a16="http://schemas.microsoft.com/office/drawing/2014/main" id="{15892AD8-8638-A4D2-43EE-2A5AAC1DDA1F}"/>
              </a:ext>
            </a:extLst>
          </p:cNvPr>
          <p:cNvSpPr>
            <a:spLocks noGrp="1"/>
          </p:cNvSpPr>
          <p:nvPr>
            <p:ph sz="half" idx="2"/>
          </p:nvPr>
        </p:nvSpPr>
        <p:spPr/>
        <p:txBody>
          <a:bodyPr/>
          <a:lstStyle/>
          <a:p>
            <a:r>
              <a:rPr lang="en-IN" b="1" dirty="0">
                <a:solidFill>
                  <a:srgbClr val="4E443C"/>
                </a:solidFill>
                <a:latin typeface="Roboto Slab" panose="020B0604020202020204" pitchFamily="2" charset="0"/>
              </a:rPr>
              <a:t>Local</a:t>
            </a:r>
            <a:r>
              <a:rPr lang="en-IN" dirty="0"/>
              <a:t> </a:t>
            </a:r>
            <a:r>
              <a:rPr lang="en-IN" b="1" dirty="0">
                <a:solidFill>
                  <a:srgbClr val="4E443C"/>
                </a:solidFill>
                <a:latin typeface="Roboto Slab" panose="020B0604020202020204" pitchFamily="2" charset="0"/>
              </a:rPr>
              <a:t>Version Control Systems</a:t>
            </a:r>
          </a:p>
          <a:p>
            <a:pPr algn="l"/>
            <a:r>
              <a:rPr lang="en-US" b="1" i="0" dirty="0">
                <a:solidFill>
                  <a:srgbClr val="4E443C"/>
                </a:solidFill>
                <a:effectLst/>
                <a:latin typeface="Roboto Slab" panose="020B0604020202020204" pitchFamily="2" charset="0"/>
              </a:rPr>
              <a:t>Centralized Version Control Systems</a:t>
            </a:r>
          </a:p>
          <a:p>
            <a:pPr algn="l"/>
            <a:r>
              <a:rPr lang="en-US" b="1" i="0" dirty="0">
                <a:solidFill>
                  <a:srgbClr val="4E443C"/>
                </a:solidFill>
                <a:effectLst/>
                <a:latin typeface="Roboto Slab" panose="020B0604020202020204" pitchFamily="2" charset="0"/>
              </a:rPr>
              <a:t>Distributed Version Control Systems</a:t>
            </a:r>
            <a:br>
              <a:rPr lang="en-US" b="0" i="0" dirty="0">
                <a:solidFill>
                  <a:srgbClr val="4E443C"/>
                </a:solidFill>
                <a:effectLst/>
                <a:latin typeface="Roboto Slab" pitchFamily="2" charset="0"/>
              </a:rPr>
            </a:br>
            <a:endParaRPr lang="en-US" dirty="0"/>
          </a:p>
        </p:txBody>
      </p:sp>
    </p:spTree>
    <p:extLst>
      <p:ext uri="{BB962C8B-B14F-4D97-AF65-F5344CB8AC3E}">
        <p14:creationId xmlns:p14="http://schemas.microsoft.com/office/powerpoint/2010/main" val="286796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0180-8D7C-5677-C7DC-CE85E04D2514}"/>
              </a:ext>
            </a:extLst>
          </p:cNvPr>
          <p:cNvSpPr>
            <a:spLocks noGrp="1"/>
          </p:cNvSpPr>
          <p:nvPr>
            <p:ph type="title"/>
          </p:nvPr>
        </p:nvSpPr>
        <p:spPr/>
        <p:txBody>
          <a:bodyPr/>
          <a:lstStyle/>
          <a:p>
            <a:r>
              <a:rPr lang="en-IN" dirty="0"/>
              <a:t>LVCS  </a:t>
            </a:r>
            <a:r>
              <a:rPr lang="en-IN" sz="1600" dirty="0"/>
              <a:t>VS</a:t>
            </a:r>
            <a:r>
              <a:rPr lang="en-IN" dirty="0"/>
              <a:t> CVCS </a:t>
            </a:r>
            <a:r>
              <a:rPr lang="en-IN" sz="1600" dirty="0"/>
              <a:t>VS</a:t>
            </a:r>
            <a:r>
              <a:rPr lang="en-IN" dirty="0"/>
              <a:t> DVCS</a:t>
            </a:r>
            <a:endParaRPr lang="en-US" dirty="0"/>
          </a:p>
        </p:txBody>
      </p:sp>
      <p:pic>
        <p:nvPicPr>
          <p:cNvPr id="1028" name="Picture 4" descr="Centralized version control diagram">
            <a:extLst>
              <a:ext uri="{FF2B5EF4-FFF2-40B4-BE49-F238E27FC236}">
                <a16:creationId xmlns:a16="http://schemas.microsoft.com/office/drawing/2014/main" id="{876506C6-25C2-3C8E-4868-1C57B4EA24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70629" y="2257900"/>
            <a:ext cx="3707131" cy="340868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cal version control diagram">
            <a:extLst>
              <a:ext uri="{FF2B5EF4-FFF2-40B4-BE49-F238E27FC236}">
                <a16:creationId xmlns:a16="http://schemas.microsoft.com/office/drawing/2014/main" id="{95F6C0FD-3170-1DD4-0040-4D78B0868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21" y="2336483"/>
            <a:ext cx="2733039" cy="32515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istributed version control diagram">
            <a:extLst>
              <a:ext uri="{FF2B5EF4-FFF2-40B4-BE49-F238E27FC236}">
                <a16:creationId xmlns:a16="http://schemas.microsoft.com/office/drawing/2014/main" id="{F67F43E8-1196-0344-50BD-947E8C2BE7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0231" y="1879600"/>
            <a:ext cx="3311868" cy="396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05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IN" dirty="0"/>
              <a:t>Git Configuration &amp;&amp; GitHub</a:t>
            </a:r>
            <a:endParaRPr lang="en-US" dirty="0"/>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a:xfrm>
            <a:off x="2113280" y="1686560"/>
            <a:ext cx="9391332" cy="4389120"/>
          </a:xfrm>
        </p:spPr>
        <p:txBody>
          <a:bodyPr>
            <a:noAutofit/>
          </a:bodyPr>
          <a:lstStyle/>
          <a:p>
            <a:r>
              <a:rPr lang="en-IN" sz="1600" dirty="0"/>
              <a:t>$ git config --global user.name “Mallesh"</a:t>
            </a:r>
          </a:p>
          <a:p>
            <a:r>
              <a:rPr lang="en-IN" sz="1600" dirty="0"/>
              <a:t>$ git config --global </a:t>
            </a:r>
            <a:r>
              <a:rPr lang="en-IN" sz="1600" dirty="0" err="1"/>
              <a:t>user.email</a:t>
            </a:r>
            <a:r>
              <a:rPr lang="en-IN" sz="1600" dirty="0"/>
              <a:t> “malleshdevops2021@gmail.com”</a:t>
            </a:r>
          </a:p>
          <a:p>
            <a:r>
              <a:rPr lang="en-US" sz="1600" dirty="0"/>
              <a:t>Github.com is a website that hosts git repositories on a remote server </a:t>
            </a:r>
          </a:p>
          <a:p>
            <a:r>
              <a:rPr lang="en-US" sz="1600" dirty="0"/>
              <a:t> Hosting repositories on </a:t>
            </a:r>
            <a:r>
              <a:rPr lang="en-US" sz="1600" dirty="0" err="1"/>
              <a:t>Github</a:t>
            </a:r>
            <a:r>
              <a:rPr lang="en-US" sz="1600" dirty="0"/>
              <a:t> facilitates the sharing of codebases among teams by providing a GUI to easily fork or clone repos to a local machine</a:t>
            </a:r>
          </a:p>
          <a:p>
            <a:r>
              <a:rPr lang="en-US" sz="1600" b="1" dirty="0"/>
              <a:t>Git States:</a:t>
            </a:r>
          </a:p>
          <a:p>
            <a:pPr marL="0" indent="0" algn="l">
              <a:buNone/>
            </a:pPr>
            <a:r>
              <a:rPr lang="en-US" sz="1600" b="0" i="0" dirty="0">
                <a:solidFill>
                  <a:srgbClr val="4E443C"/>
                </a:solidFill>
                <a:effectLst/>
                <a:latin typeface="Arial" panose="020B0604020202020204" pitchFamily="34" charset="0"/>
              </a:rPr>
              <a:t>	Git has three main states that your files can reside in: </a:t>
            </a:r>
            <a:r>
              <a:rPr lang="en-US" sz="1600" b="1" i="0" dirty="0">
                <a:solidFill>
                  <a:srgbClr val="4E443C"/>
                </a:solidFill>
                <a:effectLst/>
                <a:latin typeface="Courier"/>
              </a:rPr>
              <a:t>modified</a:t>
            </a:r>
            <a:r>
              <a:rPr lang="en-US" sz="1600" b="0" i="0" dirty="0">
                <a:solidFill>
                  <a:srgbClr val="4E443C"/>
                </a:solidFill>
                <a:effectLst/>
                <a:latin typeface="Arial" panose="020B0604020202020204" pitchFamily="34" charset="0"/>
              </a:rPr>
              <a:t>, </a:t>
            </a:r>
            <a:r>
              <a:rPr lang="en-US" sz="1600" b="1" i="0" dirty="0">
                <a:solidFill>
                  <a:srgbClr val="4E443C"/>
                </a:solidFill>
                <a:effectLst/>
                <a:latin typeface="Courier"/>
              </a:rPr>
              <a:t>staged</a:t>
            </a:r>
            <a:r>
              <a:rPr lang="en-US" sz="1600" b="0" i="0" dirty="0">
                <a:solidFill>
                  <a:srgbClr val="4E443C"/>
                </a:solidFill>
                <a:effectLst/>
                <a:latin typeface="Arial" panose="020B0604020202020204" pitchFamily="34" charset="0"/>
              </a:rPr>
              <a:t>, and </a:t>
            </a:r>
            <a:r>
              <a:rPr lang="en-US" sz="1600" b="1" i="0" dirty="0">
                <a:solidFill>
                  <a:srgbClr val="4E443C"/>
                </a:solidFill>
                <a:effectLst/>
                <a:latin typeface="Courier"/>
              </a:rPr>
              <a:t>committed</a:t>
            </a:r>
            <a:r>
              <a:rPr lang="en-US" sz="1600" b="0" i="0" dirty="0">
                <a:solidFill>
                  <a:srgbClr val="4E443C"/>
                </a:solidFill>
                <a:effectLst/>
                <a:latin typeface="Arial" panose="020B0604020202020204" pitchFamily="34" charset="0"/>
              </a:rPr>
              <a:t>:</a:t>
            </a:r>
          </a:p>
          <a:p>
            <a:pPr marL="0" indent="0" algn="l">
              <a:buNone/>
            </a:pPr>
            <a:r>
              <a:rPr lang="en-US" sz="1600" b="0" i="0" dirty="0">
                <a:solidFill>
                  <a:srgbClr val="4E443C"/>
                </a:solidFill>
                <a:effectLst/>
                <a:latin typeface="Arial" panose="020B0604020202020204" pitchFamily="34" charset="0"/>
              </a:rPr>
              <a:t>	Modified means that you have changed the file but have not committed it to your database yet.</a:t>
            </a:r>
          </a:p>
          <a:p>
            <a:pPr marL="0" indent="0" algn="l">
              <a:buNone/>
            </a:pPr>
            <a:r>
              <a:rPr lang="en-US" sz="1600" b="0" i="0" dirty="0">
                <a:solidFill>
                  <a:srgbClr val="4E443C"/>
                </a:solidFill>
                <a:effectLst/>
                <a:latin typeface="Arial" panose="020B0604020202020204" pitchFamily="34" charset="0"/>
              </a:rPr>
              <a:t>	Staged means that you have marked a modified file in its current version to go into your next commit snapshot.</a:t>
            </a:r>
          </a:p>
          <a:p>
            <a:pPr marL="0" indent="0" algn="l">
              <a:buNone/>
            </a:pPr>
            <a:r>
              <a:rPr lang="en-US" sz="1600" b="0" i="0" dirty="0">
                <a:solidFill>
                  <a:srgbClr val="4E443C"/>
                </a:solidFill>
                <a:effectLst/>
                <a:latin typeface="Arial" panose="020B0604020202020204" pitchFamily="34" charset="0"/>
              </a:rPr>
              <a:t>	Committed means that the data is safely stored in your local database.</a:t>
            </a:r>
          </a:p>
          <a:p>
            <a:pPr marL="0" indent="0" algn="l">
              <a:buNone/>
            </a:pPr>
            <a:r>
              <a:rPr lang="en-US" sz="1600" b="0" i="0" dirty="0">
                <a:solidFill>
                  <a:srgbClr val="4E443C"/>
                </a:solidFill>
                <a:effectLst/>
                <a:latin typeface="Arial" panose="020B0604020202020204" pitchFamily="34" charset="0"/>
              </a:rPr>
              <a:t>	This leads us to the three main sections of a Git project: the working tree, the staging area, and the Git directory.</a:t>
            </a:r>
            <a:endParaRPr lang="en-US" sz="1600" dirty="0"/>
          </a:p>
        </p:txBody>
      </p:sp>
    </p:spTree>
    <p:extLst>
      <p:ext uri="{BB962C8B-B14F-4D97-AF65-F5344CB8AC3E}">
        <p14:creationId xmlns:p14="http://schemas.microsoft.com/office/powerpoint/2010/main" val="289515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a:xfrm>
            <a:off x="2592925" y="624110"/>
            <a:ext cx="8257955" cy="796717"/>
          </a:xfrm>
        </p:spPr>
        <p:txBody>
          <a:bodyPr/>
          <a:lstStyle/>
          <a:p>
            <a:r>
              <a:rPr lang="en-IN" dirty="0"/>
              <a:t>Git states/Stages</a:t>
            </a:r>
            <a:endParaRPr lang="en-US" dirty="0"/>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p:txBody>
          <a:bodyPr>
            <a:normAutofit/>
          </a:bodyPr>
          <a:lstStyle/>
          <a:p>
            <a:pPr algn="l"/>
            <a:endParaRPr lang="en-US" b="0" i="0" dirty="0">
              <a:solidFill>
                <a:srgbClr val="4E443C"/>
              </a:solidFill>
              <a:effectLst/>
              <a:latin typeface="Arial" panose="020B0604020202020204" pitchFamily="34" charset="0"/>
            </a:endParaRPr>
          </a:p>
          <a:p>
            <a:pPr marL="0" indent="0">
              <a:buNone/>
            </a:pPr>
            <a:endParaRPr lang="en-US" dirty="0"/>
          </a:p>
        </p:txBody>
      </p:sp>
      <p:pic>
        <p:nvPicPr>
          <p:cNvPr id="4098" name="Picture 2" descr="Working tree, staging area, and Git directory.">
            <a:extLst>
              <a:ext uri="{FF2B5EF4-FFF2-40B4-BE49-F238E27FC236}">
                <a16:creationId xmlns:a16="http://schemas.microsoft.com/office/drawing/2014/main" id="{3C9402A0-AF3B-A369-DFF7-701636CAD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1360" y="1565762"/>
            <a:ext cx="6390640" cy="43454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4D4320-F5DF-96AA-5E62-7C42792DF07E}"/>
              </a:ext>
            </a:extLst>
          </p:cNvPr>
          <p:cNvSpPr txBox="1"/>
          <p:nvPr/>
        </p:nvSpPr>
        <p:spPr>
          <a:xfrm>
            <a:off x="802640" y="2274837"/>
            <a:ext cx="4998720" cy="2585323"/>
          </a:xfrm>
          <a:prstGeom prst="rect">
            <a:avLst/>
          </a:prstGeom>
          <a:noFill/>
        </p:spPr>
        <p:txBody>
          <a:bodyPr wrap="square">
            <a:spAutoFit/>
          </a:bodyPr>
          <a:lstStyle/>
          <a:p>
            <a:pPr algn="l">
              <a:buFont typeface="+mj-lt"/>
              <a:buAutoNum type="arabicPeriod"/>
            </a:pPr>
            <a:r>
              <a:rPr lang="en-US" b="0" i="0" dirty="0">
                <a:solidFill>
                  <a:srgbClr val="4E443C"/>
                </a:solidFill>
                <a:effectLst/>
                <a:latin typeface="Arial" panose="020B0604020202020204" pitchFamily="34" charset="0"/>
              </a:rPr>
              <a:t>You modify files in your working tree.</a:t>
            </a:r>
          </a:p>
          <a:p>
            <a:pPr algn="l"/>
            <a:endParaRPr lang="en-US" b="0" i="0" dirty="0">
              <a:solidFill>
                <a:srgbClr val="4E443C"/>
              </a:solidFill>
              <a:effectLst/>
              <a:latin typeface="Arial" panose="020B0604020202020204" pitchFamily="34" charset="0"/>
            </a:endParaRPr>
          </a:p>
          <a:p>
            <a:pPr algn="l"/>
            <a:r>
              <a:rPr lang="en-US" b="0" i="0" dirty="0">
                <a:solidFill>
                  <a:srgbClr val="4E443C"/>
                </a:solidFill>
                <a:effectLst/>
                <a:latin typeface="Arial" panose="020B0604020202020204" pitchFamily="34" charset="0"/>
              </a:rPr>
              <a:t>2.You selectively stage just those changes you want to be part of your next commit, which adds </a:t>
            </a:r>
            <a:r>
              <a:rPr lang="en-US" b="1" i="0" dirty="0">
                <a:solidFill>
                  <a:srgbClr val="4E443C"/>
                </a:solidFill>
                <a:effectLst/>
                <a:latin typeface="Courier"/>
              </a:rPr>
              <a:t>only</a:t>
            </a:r>
            <a:r>
              <a:rPr lang="en-US" b="0" i="0" dirty="0">
                <a:solidFill>
                  <a:srgbClr val="4E443C"/>
                </a:solidFill>
                <a:effectLst/>
                <a:latin typeface="Arial" panose="020B0604020202020204" pitchFamily="34" charset="0"/>
              </a:rPr>
              <a:t> those changes to the staging area.</a:t>
            </a:r>
          </a:p>
          <a:p>
            <a:pPr algn="l"/>
            <a:endParaRPr lang="en-US" b="0" i="0" dirty="0">
              <a:solidFill>
                <a:srgbClr val="4E443C"/>
              </a:solidFill>
              <a:effectLst/>
              <a:latin typeface="Arial" panose="020B0604020202020204" pitchFamily="34" charset="0"/>
            </a:endParaRPr>
          </a:p>
          <a:p>
            <a:pPr algn="l"/>
            <a:r>
              <a:rPr lang="en-US" b="0" i="0" dirty="0">
                <a:solidFill>
                  <a:srgbClr val="4E443C"/>
                </a:solidFill>
                <a:effectLst/>
                <a:latin typeface="Arial" panose="020B0604020202020204" pitchFamily="34" charset="0"/>
              </a:rPr>
              <a:t>3.You do a commit, which takes the files as they are in the staging area and stores that snapshot permanently to your Git directory.</a:t>
            </a:r>
          </a:p>
        </p:txBody>
      </p:sp>
    </p:spTree>
    <p:extLst>
      <p:ext uri="{BB962C8B-B14F-4D97-AF65-F5344CB8AC3E}">
        <p14:creationId xmlns:p14="http://schemas.microsoft.com/office/powerpoint/2010/main" val="291172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Connecting git with </a:t>
            </a:r>
            <a:r>
              <a:rPr lang="en-US" dirty="0" err="1"/>
              <a:t>Github</a:t>
            </a:r>
            <a:r>
              <a:rPr lang="en-US" dirty="0"/>
              <a:t> </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p:txBody>
          <a:bodyPr>
            <a:normAutofit/>
          </a:bodyPr>
          <a:lstStyle/>
          <a:p>
            <a:r>
              <a:rPr lang="en-US" dirty="0"/>
              <a:t>The password option has been removed from Aug 2021.</a:t>
            </a:r>
          </a:p>
          <a:p>
            <a:r>
              <a:rPr lang="en-US" dirty="0"/>
              <a:t>Use the options like Token method and SSH authentication.</a:t>
            </a:r>
          </a:p>
          <a:p>
            <a:r>
              <a:rPr lang="en-US" dirty="0"/>
              <a:t>In order to prevent having to enter your password each time you push up to </a:t>
            </a:r>
            <a:r>
              <a:rPr lang="en-US" dirty="0" err="1"/>
              <a:t>Github</a:t>
            </a:r>
            <a:r>
              <a:rPr lang="en-US" dirty="0"/>
              <a:t>, you must configure git and </a:t>
            </a:r>
            <a:r>
              <a:rPr lang="en-US" dirty="0" err="1"/>
              <a:t>Github</a:t>
            </a:r>
            <a:r>
              <a:rPr lang="en-US" dirty="0"/>
              <a:t> to recognize Secured Shell (SSH) keys that you generate. </a:t>
            </a:r>
          </a:p>
          <a:p>
            <a:r>
              <a:rPr lang="en-US" dirty="0"/>
              <a:t> To check and see if you have any recognized SSH keys active on </a:t>
            </a:r>
            <a:r>
              <a:rPr lang="en-US" dirty="0" err="1"/>
              <a:t>Github</a:t>
            </a:r>
            <a:r>
              <a:rPr lang="en-US" dirty="0"/>
              <a:t>, go to https://github.com/settings/keys </a:t>
            </a:r>
          </a:p>
          <a:p>
            <a:r>
              <a:rPr lang="en-US" dirty="0"/>
              <a:t> If you do not see any SSH keys listed, you do not have SSH configured with </a:t>
            </a:r>
            <a:r>
              <a:rPr lang="en-US" dirty="0" err="1"/>
              <a:t>Github</a:t>
            </a:r>
            <a:r>
              <a:rPr lang="en-US" dirty="0"/>
              <a:t>.</a:t>
            </a:r>
          </a:p>
        </p:txBody>
      </p:sp>
    </p:spTree>
    <p:extLst>
      <p:ext uri="{BB962C8B-B14F-4D97-AF65-F5344CB8AC3E}">
        <p14:creationId xmlns:p14="http://schemas.microsoft.com/office/powerpoint/2010/main" val="347325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git branching</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a:xfrm>
            <a:off x="1432560" y="2133600"/>
            <a:ext cx="4805680" cy="3777622"/>
          </a:xfrm>
        </p:spPr>
        <p:txBody>
          <a:bodyPr>
            <a:normAutofit lnSpcReduction="10000"/>
          </a:bodyPr>
          <a:lstStyle/>
          <a:p>
            <a:r>
              <a:rPr lang="en-US" dirty="0"/>
              <a:t>A branch in Git is simply a lightweight movable pointer to one of these commits. The default branch name in Git is master.</a:t>
            </a:r>
          </a:p>
          <a:p>
            <a:r>
              <a:rPr lang="en-US" dirty="0"/>
              <a:t>git branch to view current branches in repo</a:t>
            </a:r>
          </a:p>
          <a:p>
            <a:r>
              <a:rPr lang="en-US" dirty="0"/>
              <a:t>git checkout -b to create a new branch with branch name</a:t>
            </a:r>
          </a:p>
          <a:p>
            <a:r>
              <a:rPr lang="en-US" dirty="0"/>
              <a:t>git checkout without ‘-b’ flag to switch to existing Branche</a:t>
            </a:r>
          </a:p>
          <a:p>
            <a:r>
              <a:rPr lang="en-US" dirty="0"/>
              <a:t>git branch &lt;</a:t>
            </a:r>
            <a:r>
              <a:rPr lang="en-US" dirty="0" err="1"/>
              <a:t>branchname</a:t>
            </a:r>
            <a:r>
              <a:rPr lang="en-US" dirty="0"/>
              <a:t>&gt;</a:t>
            </a:r>
          </a:p>
          <a:p>
            <a:r>
              <a:rPr lang="en-US" dirty="0"/>
              <a:t>git switch &lt;</a:t>
            </a:r>
            <a:r>
              <a:rPr lang="en-US" dirty="0" err="1"/>
              <a:t>branchname</a:t>
            </a:r>
            <a:r>
              <a:rPr lang="en-US" dirty="0"/>
              <a:t>&gt;</a:t>
            </a:r>
          </a:p>
          <a:p>
            <a:pPr marL="0" indent="0">
              <a:buNone/>
            </a:pPr>
            <a:endParaRPr lang="en-US" dirty="0"/>
          </a:p>
          <a:p>
            <a:endParaRPr lang="en-US" dirty="0"/>
          </a:p>
        </p:txBody>
      </p:sp>
      <p:pic>
        <p:nvPicPr>
          <p:cNvPr id="10" name="Picture 9">
            <a:extLst>
              <a:ext uri="{FF2B5EF4-FFF2-40B4-BE49-F238E27FC236}">
                <a16:creationId xmlns:a16="http://schemas.microsoft.com/office/drawing/2014/main" id="{77681DFF-609B-0675-4BFC-29FD443C17B1}"/>
              </a:ext>
            </a:extLst>
          </p:cNvPr>
          <p:cNvPicPr>
            <a:picLocks noChangeAspect="1"/>
          </p:cNvPicPr>
          <p:nvPr/>
        </p:nvPicPr>
        <p:blipFill>
          <a:blip r:embed="rId2"/>
          <a:stretch>
            <a:fillRect/>
          </a:stretch>
        </p:blipFill>
        <p:spPr>
          <a:xfrm>
            <a:off x="6238240" y="2133600"/>
            <a:ext cx="5562886" cy="3454400"/>
          </a:xfrm>
          <a:prstGeom prst="rect">
            <a:avLst/>
          </a:prstGeom>
        </p:spPr>
      </p:pic>
    </p:spTree>
    <p:extLst>
      <p:ext uri="{BB962C8B-B14F-4D97-AF65-F5344CB8AC3E}">
        <p14:creationId xmlns:p14="http://schemas.microsoft.com/office/powerpoint/2010/main" val="41537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6502-2E1F-33A4-6D4D-E9AB73503733}"/>
              </a:ext>
            </a:extLst>
          </p:cNvPr>
          <p:cNvSpPr>
            <a:spLocks noGrp="1"/>
          </p:cNvSpPr>
          <p:nvPr>
            <p:ph type="title"/>
          </p:nvPr>
        </p:nvSpPr>
        <p:spPr/>
        <p:txBody>
          <a:bodyPr/>
          <a:lstStyle/>
          <a:p>
            <a:r>
              <a:rPr lang="en-US" dirty="0"/>
              <a:t>Merging vs Rebasing</a:t>
            </a:r>
          </a:p>
        </p:txBody>
      </p:sp>
      <p:sp>
        <p:nvSpPr>
          <p:cNvPr id="3" name="Content Placeholder 2">
            <a:extLst>
              <a:ext uri="{FF2B5EF4-FFF2-40B4-BE49-F238E27FC236}">
                <a16:creationId xmlns:a16="http://schemas.microsoft.com/office/drawing/2014/main" id="{FC7E574C-1E1F-606E-2631-0E345DFBA530}"/>
              </a:ext>
            </a:extLst>
          </p:cNvPr>
          <p:cNvSpPr>
            <a:spLocks noGrp="1"/>
          </p:cNvSpPr>
          <p:nvPr>
            <p:ph idx="1"/>
          </p:nvPr>
        </p:nvSpPr>
        <p:spPr/>
        <p:txBody>
          <a:bodyPr>
            <a:normAutofit/>
          </a:bodyPr>
          <a:lstStyle/>
          <a:p>
            <a:r>
              <a:rPr lang="en-US" dirty="0"/>
              <a:t>From a conceptual standpoint, git merge and git rebase are used to achieve the same ultimate goal: to integrate changes from one branch into another branch. There are, however, distinct mechanics to both methods. </a:t>
            </a:r>
          </a:p>
          <a:p>
            <a:r>
              <a:rPr lang="en-US" dirty="0"/>
              <a:t>We will be discussing how to use each from the context of adding changes from your master branch into your current working feature branch</a:t>
            </a:r>
          </a:p>
          <a:p>
            <a:endParaRPr lang="en-US" dirty="0"/>
          </a:p>
        </p:txBody>
      </p:sp>
      <p:pic>
        <p:nvPicPr>
          <p:cNvPr id="4" name="Picture 3">
            <a:extLst>
              <a:ext uri="{FF2B5EF4-FFF2-40B4-BE49-F238E27FC236}">
                <a16:creationId xmlns:a16="http://schemas.microsoft.com/office/drawing/2014/main" id="{86EF5314-3F3B-1C1F-0D8D-F112BEA20D95}"/>
              </a:ext>
            </a:extLst>
          </p:cNvPr>
          <p:cNvPicPr>
            <a:picLocks noChangeAspect="1"/>
          </p:cNvPicPr>
          <p:nvPr/>
        </p:nvPicPr>
        <p:blipFill>
          <a:blip r:embed="rId2"/>
          <a:stretch>
            <a:fillRect/>
          </a:stretch>
        </p:blipFill>
        <p:spPr>
          <a:xfrm>
            <a:off x="3592062" y="3976936"/>
            <a:ext cx="5150115" cy="2673487"/>
          </a:xfrm>
          <a:prstGeom prst="rect">
            <a:avLst/>
          </a:prstGeom>
        </p:spPr>
      </p:pic>
    </p:spTree>
    <p:extLst>
      <p:ext uri="{BB962C8B-B14F-4D97-AF65-F5344CB8AC3E}">
        <p14:creationId xmlns:p14="http://schemas.microsoft.com/office/powerpoint/2010/main" val="401310548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3540</TotalTime>
  <Words>1047</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Courier</vt:lpstr>
      <vt:lpstr>Roboto Slab</vt:lpstr>
      <vt:lpstr>Wingdings 3</vt:lpstr>
      <vt:lpstr>Wisp</vt:lpstr>
      <vt:lpstr>Git and GitHub</vt:lpstr>
      <vt:lpstr>Content</vt:lpstr>
      <vt:lpstr>Version Control System and Types</vt:lpstr>
      <vt:lpstr>LVCS  VS CVCS VS DVCS</vt:lpstr>
      <vt:lpstr>Git Configuration &amp;&amp; GitHub</vt:lpstr>
      <vt:lpstr>Git states/Stages</vt:lpstr>
      <vt:lpstr>Connecting git with Github </vt:lpstr>
      <vt:lpstr>git branching</vt:lpstr>
      <vt:lpstr>Merging vs Rebasing</vt:lpstr>
      <vt:lpstr>git merge: pros</vt:lpstr>
      <vt:lpstr>git merge: cons</vt:lpstr>
      <vt:lpstr>git rebase: pros</vt:lpstr>
      <vt:lpstr>git rebase: cons</vt:lpstr>
      <vt:lpstr>Merge conflicts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Mallesh M</dc:creator>
  <cp:lastModifiedBy>Mallesh M</cp:lastModifiedBy>
  <cp:revision>24</cp:revision>
  <dcterms:created xsi:type="dcterms:W3CDTF">2023-03-13T13:44:05Z</dcterms:created>
  <dcterms:modified xsi:type="dcterms:W3CDTF">2023-03-29T10:58:52Z</dcterms:modified>
</cp:coreProperties>
</file>