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9" r:id="rId3"/>
    <p:sldId id="280" r:id="rId4"/>
    <p:sldId id="281" r:id="rId5"/>
    <p:sldId id="278" r:id="rId6"/>
    <p:sldId id="261" r:id="rId7"/>
    <p:sldId id="262" r:id="rId8"/>
    <p:sldId id="263" r:id="rId9"/>
    <p:sldId id="264" r:id="rId10"/>
    <p:sldId id="265" r:id="rId11"/>
    <p:sldId id="287" r:id="rId12"/>
    <p:sldId id="288" r:id="rId13"/>
    <p:sldId id="289" r:id="rId14"/>
    <p:sldId id="290" r:id="rId15"/>
    <p:sldId id="291" r:id="rId16"/>
    <p:sldId id="292" r:id="rId17"/>
    <p:sldId id="293" r:id="rId18"/>
    <p:sldId id="294" r:id="rId19"/>
    <p:sldId id="295" r:id="rId20"/>
    <p:sldId id="296" r:id="rId21"/>
    <p:sldId id="297" r:id="rId22"/>
    <p:sldId id="282" r:id="rId23"/>
    <p:sldId id="283" r:id="rId24"/>
    <p:sldId id="284" r:id="rId25"/>
    <p:sldId id="285"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6460" autoAdjust="0"/>
  </p:normalViewPr>
  <p:slideViewPr>
    <p:cSldViewPr snapToGrid="0">
      <p:cViewPr varScale="1">
        <p:scale>
          <a:sx n="73" d="100"/>
          <a:sy n="73" d="100"/>
        </p:scale>
        <p:origin x="594"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C3B6B3-3D17-427C-B619-D40BD8C109C0}" type="datetimeFigureOut">
              <a:rPr lang="en-US" smtClean="0"/>
              <a:t>3/4/2021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7657B5-F8CE-4C7A-A817-8E1A13000D98}" type="slidenum">
              <a:rPr lang="en-US" smtClean="0"/>
              <a:t>‹#›</a:t>
            </a:fld>
            <a:endParaRPr lang="en-US"/>
          </a:p>
        </p:txBody>
      </p:sp>
    </p:spTree>
    <p:extLst>
      <p:ext uri="{BB962C8B-B14F-4D97-AF65-F5344CB8AC3E}">
        <p14:creationId xmlns:p14="http://schemas.microsoft.com/office/powerpoint/2010/main" val="752104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notice right away that each question (the white blocks) has only two answers: True or False. Moreover, for each True and False answer there are separate branches. No matter the answers to the questions, we eventually reach a prediction (shown in the green blocks).</a:t>
            </a:r>
          </a:p>
          <a:p>
            <a:endParaRPr lang="en-GB"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our example, the season is winter so we take the True branch. We said the historical average was 46, so the second question is also True. Finally, the third answer is True as the max temperature today was 43. Therefore, the final prediction is 40 degrees for the max temperature tomorrow, close to our guess of 44.</a:t>
            </a:r>
            <a:endParaRPr lang="en-US" dirty="0"/>
          </a:p>
        </p:txBody>
      </p:sp>
      <p:sp>
        <p:nvSpPr>
          <p:cNvPr id="4" name="Slide Number Placeholder 3"/>
          <p:cNvSpPr>
            <a:spLocks noGrp="1"/>
          </p:cNvSpPr>
          <p:nvPr>
            <p:ph type="sldNum" sz="quarter" idx="10"/>
          </p:nvPr>
        </p:nvSpPr>
        <p:spPr/>
        <p:txBody>
          <a:bodyPr/>
          <a:lstStyle/>
          <a:p>
            <a:fld id="{217657B5-F8CE-4C7A-A817-8E1A13000D98}" type="slidenum">
              <a:rPr lang="en-US" smtClean="0"/>
              <a:t>7</a:t>
            </a:fld>
            <a:endParaRPr lang="en-US"/>
          </a:p>
        </p:txBody>
      </p:sp>
    </p:spTree>
    <p:extLst>
      <p:ext uri="{BB962C8B-B14F-4D97-AF65-F5344CB8AC3E}">
        <p14:creationId xmlns:p14="http://schemas.microsoft.com/office/powerpoint/2010/main" val="882301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15152D-38A1-40AE-80F8-D18D7DC7F936}" type="slidenum">
              <a:rPr lang="en-GB" smtClean="0"/>
              <a:t>15</a:t>
            </a:fld>
            <a:endParaRPr lang="en-GB"/>
          </a:p>
        </p:txBody>
      </p:sp>
    </p:spTree>
    <p:extLst>
      <p:ext uri="{BB962C8B-B14F-4D97-AF65-F5344CB8AC3E}">
        <p14:creationId xmlns:p14="http://schemas.microsoft.com/office/powerpoint/2010/main" val="3597687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elbow method is a heuristic used in determining the number of clusters in a data set</a:t>
            </a:r>
            <a:endParaRPr lang="en-US" dirty="0"/>
          </a:p>
        </p:txBody>
      </p:sp>
      <p:sp>
        <p:nvSpPr>
          <p:cNvPr id="4" name="Slide Number Placeholder 3"/>
          <p:cNvSpPr>
            <a:spLocks noGrp="1"/>
          </p:cNvSpPr>
          <p:nvPr>
            <p:ph type="sldNum" sz="quarter" idx="10"/>
          </p:nvPr>
        </p:nvSpPr>
        <p:spPr/>
        <p:txBody>
          <a:bodyPr/>
          <a:lstStyle/>
          <a:p>
            <a:fld id="{217657B5-F8CE-4C7A-A817-8E1A13000D98}" type="slidenum">
              <a:rPr lang="en-US" smtClean="0"/>
              <a:t>26</a:t>
            </a:fld>
            <a:endParaRPr lang="en-US"/>
          </a:p>
        </p:txBody>
      </p:sp>
    </p:spTree>
    <p:extLst>
      <p:ext uri="{BB962C8B-B14F-4D97-AF65-F5344CB8AC3E}">
        <p14:creationId xmlns:p14="http://schemas.microsoft.com/office/powerpoint/2010/main" val="3690947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13A487-02AA-4A34-ABFA-8AC4566B3D62}" type="datetime1">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29EB58-E561-4851-AD2D-7EF2077DFC29}" type="slidenum">
              <a:rPr lang="en-US" smtClean="0"/>
              <a:t>‹#›</a:t>
            </a:fld>
            <a:endParaRPr lang="en-US"/>
          </a:p>
        </p:txBody>
      </p:sp>
    </p:spTree>
    <p:extLst>
      <p:ext uri="{BB962C8B-B14F-4D97-AF65-F5344CB8AC3E}">
        <p14:creationId xmlns:p14="http://schemas.microsoft.com/office/powerpoint/2010/main" val="3686363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AD138D-AE77-4EFF-8B2A-48003A81E605}" type="datetime1">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29EB58-E561-4851-AD2D-7EF2077DFC29}" type="slidenum">
              <a:rPr lang="en-US" smtClean="0"/>
              <a:t>‹#›</a:t>
            </a:fld>
            <a:endParaRPr lang="en-US"/>
          </a:p>
        </p:txBody>
      </p:sp>
    </p:spTree>
    <p:extLst>
      <p:ext uri="{BB962C8B-B14F-4D97-AF65-F5344CB8AC3E}">
        <p14:creationId xmlns:p14="http://schemas.microsoft.com/office/powerpoint/2010/main" val="4174223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2E1DD8-D65D-4A86-9C58-BF0468DE40AB}" type="datetime1">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29EB58-E561-4851-AD2D-7EF2077DFC29}" type="slidenum">
              <a:rPr lang="en-US" smtClean="0"/>
              <a:t>‹#›</a:t>
            </a:fld>
            <a:endParaRPr lang="en-US"/>
          </a:p>
        </p:txBody>
      </p:sp>
    </p:spTree>
    <p:extLst>
      <p:ext uri="{BB962C8B-B14F-4D97-AF65-F5344CB8AC3E}">
        <p14:creationId xmlns:p14="http://schemas.microsoft.com/office/powerpoint/2010/main" val="2096348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10FB11-77AE-4DE6-BB38-5F4CF749ECAD}" type="datetime1">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29EB58-E561-4851-AD2D-7EF2077DFC29}" type="slidenum">
              <a:rPr lang="en-US" smtClean="0"/>
              <a:t>‹#›</a:t>
            </a:fld>
            <a:endParaRPr lang="en-US"/>
          </a:p>
        </p:txBody>
      </p:sp>
    </p:spTree>
    <p:extLst>
      <p:ext uri="{BB962C8B-B14F-4D97-AF65-F5344CB8AC3E}">
        <p14:creationId xmlns:p14="http://schemas.microsoft.com/office/powerpoint/2010/main" val="553319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33D988-8394-40F7-968C-492FEC924DCD}" type="datetime1">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29EB58-E561-4851-AD2D-7EF2077DFC29}" type="slidenum">
              <a:rPr lang="en-US" smtClean="0"/>
              <a:t>‹#›</a:t>
            </a:fld>
            <a:endParaRPr lang="en-US"/>
          </a:p>
        </p:txBody>
      </p:sp>
    </p:spTree>
    <p:extLst>
      <p:ext uri="{BB962C8B-B14F-4D97-AF65-F5344CB8AC3E}">
        <p14:creationId xmlns:p14="http://schemas.microsoft.com/office/powerpoint/2010/main" val="137271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6A4F2D-6F0B-4201-87E3-534005B6BD1C}" type="datetime1">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29EB58-E561-4851-AD2D-7EF2077DFC29}" type="slidenum">
              <a:rPr lang="en-US" smtClean="0"/>
              <a:t>‹#›</a:t>
            </a:fld>
            <a:endParaRPr lang="en-US"/>
          </a:p>
        </p:txBody>
      </p:sp>
    </p:spTree>
    <p:extLst>
      <p:ext uri="{BB962C8B-B14F-4D97-AF65-F5344CB8AC3E}">
        <p14:creationId xmlns:p14="http://schemas.microsoft.com/office/powerpoint/2010/main" val="2918779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F36CAD-12EE-49DE-9680-CB740B370FD5}" type="datetime1">
              <a:rPr lang="en-US" smtClean="0"/>
              <a:t>3/4/2021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29EB58-E561-4851-AD2D-7EF2077DFC29}" type="slidenum">
              <a:rPr lang="en-US" smtClean="0"/>
              <a:t>‹#›</a:t>
            </a:fld>
            <a:endParaRPr lang="en-US"/>
          </a:p>
        </p:txBody>
      </p:sp>
    </p:spTree>
    <p:extLst>
      <p:ext uri="{BB962C8B-B14F-4D97-AF65-F5344CB8AC3E}">
        <p14:creationId xmlns:p14="http://schemas.microsoft.com/office/powerpoint/2010/main" val="2221666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FEECDA-7570-4AF1-8A4E-25B24857A637}" type="datetime1">
              <a:rPr lang="en-US" smtClean="0"/>
              <a:t>3/4/2021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29EB58-E561-4851-AD2D-7EF2077DFC29}" type="slidenum">
              <a:rPr lang="en-US" smtClean="0"/>
              <a:t>‹#›</a:t>
            </a:fld>
            <a:endParaRPr lang="en-US"/>
          </a:p>
        </p:txBody>
      </p:sp>
    </p:spTree>
    <p:extLst>
      <p:ext uri="{BB962C8B-B14F-4D97-AF65-F5344CB8AC3E}">
        <p14:creationId xmlns:p14="http://schemas.microsoft.com/office/powerpoint/2010/main" val="3451858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34C63B-9A11-4BC4-BA8E-34EE5F9B81C4}" type="datetime1">
              <a:rPr lang="en-US" smtClean="0"/>
              <a:t>3/4/2021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29EB58-E561-4851-AD2D-7EF2077DFC29}" type="slidenum">
              <a:rPr lang="en-US" smtClean="0"/>
              <a:t>‹#›</a:t>
            </a:fld>
            <a:endParaRPr lang="en-US"/>
          </a:p>
        </p:txBody>
      </p:sp>
    </p:spTree>
    <p:extLst>
      <p:ext uri="{BB962C8B-B14F-4D97-AF65-F5344CB8AC3E}">
        <p14:creationId xmlns:p14="http://schemas.microsoft.com/office/powerpoint/2010/main" val="2916733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70DB61-36BA-47A6-80C2-3AEA6419F11B}" type="datetime1">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29EB58-E561-4851-AD2D-7EF2077DFC29}" type="slidenum">
              <a:rPr lang="en-US" smtClean="0"/>
              <a:t>‹#›</a:t>
            </a:fld>
            <a:endParaRPr lang="en-US"/>
          </a:p>
        </p:txBody>
      </p:sp>
    </p:spTree>
    <p:extLst>
      <p:ext uri="{BB962C8B-B14F-4D97-AF65-F5344CB8AC3E}">
        <p14:creationId xmlns:p14="http://schemas.microsoft.com/office/powerpoint/2010/main" val="1521700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67AF2E8-94F7-49FB-BFB5-C273825F4DD2}" type="datetime1">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29EB58-E561-4851-AD2D-7EF2077DFC29}" type="slidenum">
              <a:rPr lang="en-US" smtClean="0"/>
              <a:t>‹#›</a:t>
            </a:fld>
            <a:endParaRPr lang="en-US"/>
          </a:p>
        </p:txBody>
      </p:sp>
    </p:spTree>
    <p:extLst>
      <p:ext uri="{BB962C8B-B14F-4D97-AF65-F5344CB8AC3E}">
        <p14:creationId xmlns:p14="http://schemas.microsoft.com/office/powerpoint/2010/main" val="1134820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5BA22D-6E28-4B06-A00B-D5AE0DF04B7F}" type="datetime1">
              <a:rPr lang="en-US" smtClean="0"/>
              <a:t>3/4/2021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9EB58-E561-4851-AD2D-7EF2077DFC29}" type="slidenum">
              <a:rPr lang="en-US" smtClean="0"/>
              <a:t>‹#›</a:t>
            </a:fld>
            <a:endParaRPr lang="en-US"/>
          </a:p>
        </p:txBody>
      </p:sp>
    </p:spTree>
    <p:extLst>
      <p:ext uri="{BB962C8B-B14F-4D97-AF65-F5344CB8AC3E}">
        <p14:creationId xmlns:p14="http://schemas.microsoft.com/office/powerpoint/2010/main" val="1335333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Day 2</a:t>
            </a:r>
            <a:br>
              <a:rPr lang="en-GB" dirty="0" smtClean="0"/>
            </a:br>
            <a:r>
              <a:rPr lang="en-GB" dirty="0" smtClean="0"/>
              <a:t>Classification Models</a:t>
            </a:r>
            <a:endParaRPr lang="en-US" dirty="0"/>
          </a:p>
        </p:txBody>
      </p:sp>
      <p:sp>
        <p:nvSpPr>
          <p:cNvPr id="3" name="Subtitle 2"/>
          <p:cNvSpPr>
            <a:spLocks noGrp="1"/>
          </p:cNvSpPr>
          <p:nvPr>
            <p:ph type="subTitle" idx="1"/>
          </p:nvPr>
        </p:nvSpPr>
        <p:spPr/>
        <p:txBody>
          <a:bodyPr>
            <a:normAutofit lnSpcReduction="10000"/>
          </a:bodyPr>
          <a:lstStyle/>
          <a:p>
            <a:pPr algn="l"/>
            <a:r>
              <a:rPr lang="en-US" b="1" dirty="0" smtClean="0"/>
              <a:t>Today's agenda:</a:t>
            </a:r>
          </a:p>
          <a:p>
            <a:pPr marL="342900" indent="-342900" algn="l">
              <a:buFont typeface="Arial" panose="020B0604020202020204" pitchFamily="34" charset="0"/>
              <a:buChar char="•"/>
            </a:pPr>
            <a:r>
              <a:rPr lang="en-US" dirty="0" smtClean="0"/>
              <a:t>KNN Classifier</a:t>
            </a:r>
          </a:p>
          <a:p>
            <a:pPr marL="342900" indent="-342900" algn="l">
              <a:buFont typeface="Arial" panose="020B0604020202020204" pitchFamily="34" charset="0"/>
              <a:buChar char="•"/>
            </a:pPr>
            <a:r>
              <a:rPr lang="en-US" dirty="0" smtClean="0"/>
              <a:t>Random Forest Classifier</a:t>
            </a:r>
          </a:p>
          <a:p>
            <a:pPr marL="342900" indent="-342900" algn="l">
              <a:buFont typeface="Arial" panose="020B0604020202020204" pitchFamily="34" charset="0"/>
              <a:buChar char="•"/>
            </a:pPr>
            <a:r>
              <a:rPr lang="en-US" dirty="0" smtClean="0"/>
              <a:t>GBM Classifier</a:t>
            </a:r>
            <a:endParaRPr lang="en-US" dirty="0"/>
          </a:p>
        </p:txBody>
      </p:sp>
      <p:sp>
        <p:nvSpPr>
          <p:cNvPr id="4" name="Slide Number Placeholder 3"/>
          <p:cNvSpPr>
            <a:spLocks noGrp="1"/>
          </p:cNvSpPr>
          <p:nvPr>
            <p:ph type="sldNum" sz="quarter" idx="12"/>
          </p:nvPr>
        </p:nvSpPr>
        <p:spPr/>
        <p:txBody>
          <a:bodyPr/>
          <a:lstStyle/>
          <a:p>
            <a:fld id="{1A29EB58-E561-4851-AD2D-7EF2077DFC29}" type="slidenum">
              <a:rPr lang="en-US" smtClean="0"/>
              <a:t>1</a:t>
            </a:fld>
            <a:endParaRPr lang="en-US"/>
          </a:p>
        </p:txBody>
      </p:sp>
    </p:spTree>
    <p:extLst>
      <p:ext uri="{BB962C8B-B14F-4D97-AF65-F5344CB8AC3E}">
        <p14:creationId xmlns:p14="http://schemas.microsoft.com/office/powerpoint/2010/main" val="17367484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Random Forest Algorithm</a:t>
            </a:r>
            <a:endParaRPr lang="en-US" dirty="0"/>
          </a:p>
        </p:txBody>
      </p:sp>
      <p:sp>
        <p:nvSpPr>
          <p:cNvPr id="3" name="Content Placeholder 2"/>
          <p:cNvSpPr>
            <a:spLocks noGrp="1"/>
          </p:cNvSpPr>
          <p:nvPr>
            <p:ph idx="1"/>
          </p:nvPr>
        </p:nvSpPr>
        <p:spPr/>
        <p:txBody>
          <a:bodyPr>
            <a:noAutofit/>
          </a:bodyPr>
          <a:lstStyle/>
          <a:p>
            <a:r>
              <a:rPr lang="en-US" sz="2000" b="1" dirty="0" smtClean="0"/>
              <a:t>Step </a:t>
            </a:r>
            <a:r>
              <a:rPr lang="en-US" sz="2000" b="1" dirty="0"/>
              <a:t>1: </a:t>
            </a:r>
            <a:r>
              <a:rPr lang="en-US" sz="2000" dirty="0"/>
              <a:t>Pick at random K data points from training set.</a:t>
            </a:r>
          </a:p>
          <a:p>
            <a:r>
              <a:rPr lang="en-US" sz="2000" b="1" dirty="0"/>
              <a:t>Step 2: </a:t>
            </a:r>
            <a:r>
              <a:rPr lang="en-US" sz="2000" dirty="0"/>
              <a:t>Build decision tree associated with thee K data points.</a:t>
            </a:r>
          </a:p>
          <a:p>
            <a:r>
              <a:rPr lang="en-US" sz="2000" b="1" dirty="0"/>
              <a:t>Step 3: </a:t>
            </a:r>
            <a:r>
              <a:rPr lang="en-US" sz="2000" dirty="0"/>
              <a:t>Choose the number of N tree of trees you want to build and repeat Step 1 and Step 2.</a:t>
            </a:r>
          </a:p>
          <a:p>
            <a:r>
              <a:rPr lang="en-US" sz="2000" b="1" dirty="0"/>
              <a:t>Step 4: </a:t>
            </a:r>
            <a:r>
              <a:rPr lang="en-US" sz="2000" dirty="0"/>
              <a:t>For every new data point, make each N trees predict the category to which the data point belongs and assign new data point to category that wins majority vote.</a:t>
            </a:r>
          </a:p>
          <a:p>
            <a:r>
              <a:rPr lang="en-US" sz="2000" b="1" dirty="0"/>
              <a:t>Important hyper parameters related to the above algorithm</a:t>
            </a:r>
            <a:endParaRPr lang="en-US" sz="2000" dirty="0"/>
          </a:p>
          <a:p>
            <a:r>
              <a:rPr lang="en-US" sz="2000" b="1" dirty="0"/>
              <a:t>Parameters that determine the predictive power of the model:</a:t>
            </a:r>
            <a:endParaRPr lang="en-US" sz="2000" dirty="0"/>
          </a:p>
          <a:p>
            <a:pPr lvl="1"/>
            <a:r>
              <a:rPr lang="en-US" sz="1600" b="1" dirty="0"/>
              <a:t>n parameters – </a:t>
            </a:r>
            <a:r>
              <a:rPr lang="en-US" sz="1600" dirty="0"/>
              <a:t>This is the number of trees that will be built. It increases performance, makes predictions more stable but slows down the model.</a:t>
            </a:r>
          </a:p>
          <a:p>
            <a:pPr lvl="1"/>
            <a:r>
              <a:rPr lang="en-US" sz="1600" b="1" dirty="0" err="1"/>
              <a:t>max_features</a:t>
            </a:r>
            <a:r>
              <a:rPr lang="en-US" sz="1600" b="1" dirty="0"/>
              <a:t> – </a:t>
            </a:r>
            <a:r>
              <a:rPr lang="en-US" sz="1600" dirty="0"/>
              <a:t>maximum number of features random forest considers to split a node.</a:t>
            </a:r>
          </a:p>
          <a:p>
            <a:pPr lvl="1"/>
            <a:r>
              <a:rPr lang="en-US" sz="1600" b="1" dirty="0" err="1"/>
              <a:t>min_sample_leaf</a:t>
            </a:r>
            <a:r>
              <a:rPr lang="en-US" sz="1600" b="1" dirty="0"/>
              <a:t> – </a:t>
            </a:r>
            <a:r>
              <a:rPr lang="en-US" sz="1600" dirty="0"/>
              <a:t>minimum number of leaves to split an internal node.</a:t>
            </a:r>
          </a:p>
          <a:p>
            <a:r>
              <a:rPr lang="en-US" sz="2000" b="1" dirty="0"/>
              <a:t>Parameters that determine the speed of the model</a:t>
            </a:r>
            <a:endParaRPr lang="en-US" sz="2000" dirty="0"/>
          </a:p>
          <a:p>
            <a:pPr lvl="1"/>
            <a:r>
              <a:rPr lang="en-US" sz="1600" b="1" dirty="0" err="1"/>
              <a:t>n_jobs</a:t>
            </a:r>
            <a:r>
              <a:rPr lang="en-US" sz="1600" b="1" dirty="0"/>
              <a:t> – </a:t>
            </a:r>
            <a:r>
              <a:rPr lang="en-US" sz="1600" dirty="0"/>
              <a:t>how many processors the model can use.</a:t>
            </a:r>
          </a:p>
          <a:p>
            <a:pPr lvl="1"/>
            <a:r>
              <a:rPr lang="en-US" sz="1600" b="1" dirty="0" err="1"/>
              <a:t>random_state</a:t>
            </a:r>
            <a:r>
              <a:rPr lang="en-US" sz="1600" b="1" dirty="0"/>
              <a:t> – </a:t>
            </a:r>
            <a:r>
              <a:rPr lang="en-US" sz="1600" dirty="0"/>
              <a:t>makes the output replicable.</a:t>
            </a:r>
          </a:p>
          <a:p>
            <a:pPr lvl="1"/>
            <a:r>
              <a:rPr lang="en-US" sz="1600" b="1" dirty="0" err="1"/>
              <a:t>oob_score</a:t>
            </a:r>
            <a:r>
              <a:rPr lang="en-US" sz="1600" b="1" dirty="0"/>
              <a:t> – </a:t>
            </a:r>
            <a:r>
              <a:rPr lang="en-US" sz="1600" dirty="0"/>
              <a:t>random forest cross validation method.</a:t>
            </a:r>
          </a:p>
          <a:p>
            <a:endParaRPr lang="en-US" sz="2000" dirty="0"/>
          </a:p>
        </p:txBody>
      </p:sp>
      <p:sp>
        <p:nvSpPr>
          <p:cNvPr id="4" name="Slide Number Placeholder 3"/>
          <p:cNvSpPr>
            <a:spLocks noGrp="1"/>
          </p:cNvSpPr>
          <p:nvPr>
            <p:ph type="sldNum" sz="quarter" idx="12"/>
          </p:nvPr>
        </p:nvSpPr>
        <p:spPr/>
        <p:txBody>
          <a:bodyPr/>
          <a:lstStyle/>
          <a:p>
            <a:fld id="{1A29EB58-E561-4851-AD2D-7EF2077DFC29}" type="slidenum">
              <a:rPr lang="en-US" smtClean="0"/>
              <a:t>10</a:t>
            </a:fld>
            <a:endParaRPr lang="en-US"/>
          </a:p>
        </p:txBody>
      </p:sp>
    </p:spTree>
    <p:extLst>
      <p:ext uri="{BB962C8B-B14F-4D97-AF65-F5344CB8AC3E}">
        <p14:creationId xmlns:p14="http://schemas.microsoft.com/office/powerpoint/2010/main" val="7598425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Gradient Boosting Method</a:t>
            </a:r>
            <a:endParaRPr lang="en-US" dirty="0"/>
          </a:p>
        </p:txBody>
      </p:sp>
      <p:sp>
        <p:nvSpPr>
          <p:cNvPr id="3" name="Text Placeholder 2"/>
          <p:cNvSpPr>
            <a:spLocks noGrp="1"/>
          </p:cNvSpPr>
          <p:nvPr>
            <p:ph type="body" idx="1"/>
          </p:nvPr>
        </p:nvSpPr>
        <p:spPr/>
        <p:txBody>
          <a:bodyPr/>
          <a:lstStyle/>
          <a:p>
            <a:r>
              <a:rPr lang="en-GB" dirty="0" smtClean="0"/>
              <a:t>Boosting</a:t>
            </a:r>
            <a:endParaRPr lang="en-US" dirty="0"/>
          </a:p>
        </p:txBody>
      </p:sp>
      <p:sp>
        <p:nvSpPr>
          <p:cNvPr id="4" name="Slide Number Placeholder 3"/>
          <p:cNvSpPr>
            <a:spLocks noGrp="1"/>
          </p:cNvSpPr>
          <p:nvPr>
            <p:ph type="sldNum" sz="quarter" idx="12"/>
          </p:nvPr>
        </p:nvSpPr>
        <p:spPr/>
        <p:txBody>
          <a:bodyPr/>
          <a:lstStyle/>
          <a:p>
            <a:fld id="{1A29EB58-E561-4851-AD2D-7EF2077DFC29}" type="slidenum">
              <a:rPr lang="en-US" smtClean="0"/>
              <a:t>11</a:t>
            </a:fld>
            <a:endParaRPr lang="en-US"/>
          </a:p>
        </p:txBody>
      </p:sp>
    </p:spTree>
    <p:extLst>
      <p:ext uri="{BB962C8B-B14F-4D97-AF65-F5344CB8AC3E}">
        <p14:creationId xmlns:p14="http://schemas.microsoft.com/office/powerpoint/2010/main" val="3327988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828501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37297357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29176383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721" t="6224" r="52546" b="7413"/>
          <a:stretch/>
        </p:blipFill>
        <p:spPr>
          <a:xfrm>
            <a:off x="2283900" y="2096429"/>
            <a:ext cx="3615095" cy="3757961"/>
          </a:xfrm>
        </p:spPr>
      </p:pic>
      <p:pic>
        <p:nvPicPr>
          <p:cNvPr id="5"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47934" t="6224" r="-214" b="22703"/>
          <a:stretch/>
        </p:blipFill>
        <p:spPr>
          <a:xfrm>
            <a:off x="5898995" y="2096429"/>
            <a:ext cx="4044176" cy="3092605"/>
          </a:xfrm>
          <a:prstGeom prst="rect">
            <a:avLst/>
          </a:prstGeom>
        </p:spPr>
      </p:pic>
    </p:spTree>
    <p:extLst>
      <p:ext uri="{BB962C8B-B14F-4D97-AF65-F5344CB8AC3E}">
        <p14:creationId xmlns:p14="http://schemas.microsoft.com/office/powerpoint/2010/main" val="39083555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5711" r="-1366" b="14077"/>
          <a:stretch/>
        </p:blipFill>
        <p:spPr>
          <a:xfrm>
            <a:off x="2228143" y="2074127"/>
            <a:ext cx="7841407" cy="3490332"/>
          </a:xfrm>
        </p:spPr>
      </p:pic>
    </p:spTree>
    <p:extLst>
      <p:ext uri="{BB962C8B-B14F-4D97-AF65-F5344CB8AC3E}">
        <p14:creationId xmlns:p14="http://schemas.microsoft.com/office/powerpoint/2010/main" val="27252594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5656" r="289" b="14557"/>
          <a:stretch/>
        </p:blipFill>
        <p:spPr>
          <a:xfrm>
            <a:off x="2228144" y="2062975"/>
            <a:ext cx="7729895" cy="3479181"/>
          </a:xfrm>
        </p:spPr>
      </p:pic>
    </p:spTree>
    <p:extLst>
      <p:ext uri="{BB962C8B-B14F-4D97-AF65-F5344CB8AC3E}">
        <p14:creationId xmlns:p14="http://schemas.microsoft.com/office/powerpoint/2010/main" val="17992790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5966" r="4543" b="10745"/>
          <a:stretch/>
        </p:blipFill>
        <p:spPr>
          <a:xfrm>
            <a:off x="2228144" y="2085278"/>
            <a:ext cx="7384207" cy="3624146"/>
          </a:xfrm>
        </p:spPr>
      </p:pic>
    </p:spTree>
    <p:extLst>
      <p:ext uri="{BB962C8B-B14F-4D97-AF65-F5344CB8AC3E}">
        <p14:creationId xmlns:p14="http://schemas.microsoft.com/office/powerpoint/2010/main" val="27984363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5455" r="1660" b="13308"/>
          <a:stretch/>
        </p:blipFill>
        <p:spPr>
          <a:xfrm>
            <a:off x="2228145" y="2062975"/>
            <a:ext cx="7607232" cy="3534937"/>
          </a:xfrm>
        </p:spPr>
      </p:pic>
    </p:spTree>
    <p:extLst>
      <p:ext uri="{BB962C8B-B14F-4D97-AF65-F5344CB8AC3E}">
        <p14:creationId xmlns:p14="http://schemas.microsoft.com/office/powerpoint/2010/main" val="2364472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Boosting and Bagging</a:t>
            </a:r>
            <a:endParaRPr lang="en-US" dirty="0"/>
          </a:p>
        </p:txBody>
      </p:sp>
      <p:sp>
        <p:nvSpPr>
          <p:cNvPr id="3" name="Slide Number Placeholder 2"/>
          <p:cNvSpPr>
            <a:spLocks noGrp="1"/>
          </p:cNvSpPr>
          <p:nvPr>
            <p:ph type="sldNum" sz="quarter" idx="12"/>
          </p:nvPr>
        </p:nvSpPr>
        <p:spPr/>
        <p:txBody>
          <a:bodyPr/>
          <a:lstStyle/>
          <a:p>
            <a:fld id="{1A29EB58-E561-4851-AD2D-7EF2077DFC29}" type="slidenum">
              <a:rPr lang="en-US" smtClean="0"/>
              <a:t>2</a:t>
            </a:fld>
            <a:endParaRPr lang="en-US"/>
          </a:p>
        </p:txBody>
      </p:sp>
      <p:pic>
        <p:nvPicPr>
          <p:cNvPr id="7170" name="Picture 2" descr="Bagging and Boosting | Most Used Techniques of Ensembl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312" y="1870074"/>
            <a:ext cx="7953375" cy="4486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5781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4944" r="3679" b="9718"/>
          <a:stretch/>
        </p:blipFill>
        <p:spPr>
          <a:xfrm>
            <a:off x="2228144" y="2040673"/>
            <a:ext cx="7451115" cy="3713356"/>
          </a:xfrm>
        </p:spPr>
      </p:pic>
    </p:spTree>
    <p:extLst>
      <p:ext uri="{BB962C8B-B14F-4D97-AF65-F5344CB8AC3E}">
        <p14:creationId xmlns:p14="http://schemas.microsoft.com/office/powerpoint/2010/main" val="25622554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19129221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K-Nearest Neighbour Classifier</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1A29EB58-E561-4851-AD2D-7EF2077DFC29}" type="slidenum">
              <a:rPr lang="en-US" smtClean="0"/>
              <a:t>22</a:t>
            </a:fld>
            <a:endParaRPr lang="en-US"/>
          </a:p>
        </p:txBody>
      </p:sp>
    </p:spTree>
    <p:extLst>
      <p:ext uri="{BB962C8B-B14F-4D97-AF65-F5344CB8AC3E}">
        <p14:creationId xmlns:p14="http://schemas.microsoft.com/office/powerpoint/2010/main" val="36487766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 Classification</a:t>
            </a:r>
            <a:endParaRPr lang="en-US" dirty="0"/>
          </a:p>
        </p:txBody>
      </p:sp>
      <p:sp>
        <p:nvSpPr>
          <p:cNvPr id="3" name="Content Placeholder 2"/>
          <p:cNvSpPr>
            <a:spLocks noGrp="1"/>
          </p:cNvSpPr>
          <p:nvPr>
            <p:ph idx="1"/>
          </p:nvPr>
        </p:nvSpPr>
        <p:spPr/>
        <p:txBody>
          <a:bodyPr/>
          <a:lstStyle/>
          <a:p>
            <a:r>
              <a:rPr lang="en-US" dirty="0" smtClean="0"/>
              <a:t>- K-Nearest Neighbor Algorithm</a:t>
            </a:r>
          </a:p>
          <a:p>
            <a:r>
              <a:rPr lang="en-US" dirty="0" smtClean="0"/>
              <a:t>- How does the KNN algorithm work?</a:t>
            </a:r>
          </a:p>
          <a:p>
            <a:r>
              <a:rPr lang="en-US" dirty="0" smtClean="0"/>
              <a:t>- Eager Vs Lazy learners</a:t>
            </a:r>
          </a:p>
          <a:p>
            <a:r>
              <a:rPr lang="en-US" dirty="0" smtClean="0"/>
              <a:t>- How do you decide the number of neighbors in KNN?</a:t>
            </a:r>
          </a:p>
          <a:p>
            <a:r>
              <a:rPr lang="en-US" dirty="0" smtClean="0"/>
              <a:t>- Curse of Dimensionality</a:t>
            </a:r>
          </a:p>
          <a:p>
            <a:r>
              <a:rPr lang="en-US" dirty="0" smtClean="0"/>
              <a:t>- Classifier Building in </a:t>
            </a:r>
            <a:r>
              <a:rPr lang="en-US" dirty="0" err="1" smtClean="0"/>
              <a:t>Scikit</a:t>
            </a:r>
            <a:r>
              <a:rPr lang="en-US" dirty="0" smtClean="0"/>
              <a:t>-learn</a:t>
            </a:r>
          </a:p>
          <a:p>
            <a:r>
              <a:rPr lang="en-US" dirty="0" smtClean="0"/>
              <a:t>- Pros and Cons</a:t>
            </a:r>
          </a:p>
          <a:p>
            <a:r>
              <a:rPr lang="en-US" dirty="0" smtClean="0"/>
              <a:t>- How to improve KNN performance?</a:t>
            </a:r>
            <a:endParaRPr lang="en-US" dirty="0"/>
          </a:p>
        </p:txBody>
      </p:sp>
      <p:sp>
        <p:nvSpPr>
          <p:cNvPr id="4" name="Slide Number Placeholder 3"/>
          <p:cNvSpPr>
            <a:spLocks noGrp="1"/>
          </p:cNvSpPr>
          <p:nvPr>
            <p:ph type="sldNum" sz="quarter" idx="12"/>
          </p:nvPr>
        </p:nvSpPr>
        <p:spPr/>
        <p:txBody>
          <a:bodyPr/>
          <a:lstStyle/>
          <a:p>
            <a:fld id="{1A29EB58-E561-4851-AD2D-7EF2077DFC29}" type="slidenum">
              <a:rPr lang="en-US" smtClean="0"/>
              <a:t>23</a:t>
            </a:fld>
            <a:endParaRPr lang="en-US"/>
          </a:p>
        </p:txBody>
      </p:sp>
    </p:spTree>
    <p:extLst>
      <p:ext uri="{BB962C8B-B14F-4D97-AF65-F5344CB8AC3E}">
        <p14:creationId xmlns:p14="http://schemas.microsoft.com/office/powerpoint/2010/main" val="27929539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KNN</a:t>
            </a:r>
            <a:endParaRPr lang="en-US" dirty="0"/>
          </a:p>
        </p:txBody>
      </p:sp>
      <p:sp>
        <p:nvSpPr>
          <p:cNvPr id="3" name="Content Placeholder 2"/>
          <p:cNvSpPr>
            <a:spLocks noGrp="1"/>
          </p:cNvSpPr>
          <p:nvPr>
            <p:ph idx="1"/>
          </p:nvPr>
        </p:nvSpPr>
        <p:spPr>
          <a:xfrm>
            <a:off x="838200" y="1825625"/>
            <a:ext cx="4814455" cy="4351338"/>
          </a:xfrm>
        </p:spPr>
        <p:txBody>
          <a:bodyPr>
            <a:normAutofit/>
          </a:bodyPr>
          <a:lstStyle/>
          <a:p>
            <a:r>
              <a:rPr lang="en-US" sz="2400" dirty="0" smtClean="0"/>
              <a:t>KNN is a non-parametric and lazy learning algorithm.</a:t>
            </a:r>
          </a:p>
          <a:p>
            <a:r>
              <a:rPr lang="en-US" sz="2400" dirty="0" smtClean="0"/>
              <a:t>How does the KNN algorithm work?</a:t>
            </a:r>
            <a:br>
              <a:rPr lang="en-US" sz="2400" dirty="0" smtClean="0"/>
            </a:br>
            <a:endParaRPr lang="en-US" sz="2400" dirty="0"/>
          </a:p>
        </p:txBody>
      </p:sp>
      <p:pic>
        <p:nvPicPr>
          <p:cNvPr id="1026" name="Picture 2" descr="image inf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562349"/>
            <a:ext cx="3857625" cy="32956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inf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055" y="1690688"/>
            <a:ext cx="5629275" cy="490537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1A29EB58-E561-4851-AD2D-7EF2077DFC29}" type="slidenum">
              <a:rPr lang="en-US" smtClean="0"/>
              <a:t>24</a:t>
            </a:fld>
            <a:endParaRPr lang="en-US"/>
          </a:p>
        </p:txBody>
      </p:sp>
    </p:spTree>
    <p:extLst>
      <p:ext uri="{BB962C8B-B14F-4D97-AF65-F5344CB8AC3E}">
        <p14:creationId xmlns:p14="http://schemas.microsoft.com/office/powerpoint/2010/main" val="29033110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Vs. Lazy Learners</a:t>
            </a:r>
            <a:endParaRPr lang="en-US" dirty="0"/>
          </a:p>
        </p:txBody>
      </p:sp>
      <p:sp>
        <p:nvSpPr>
          <p:cNvPr id="3" name="Content Placeholder 2"/>
          <p:cNvSpPr>
            <a:spLocks noGrp="1"/>
          </p:cNvSpPr>
          <p:nvPr>
            <p:ph idx="1"/>
          </p:nvPr>
        </p:nvSpPr>
        <p:spPr/>
        <p:txBody>
          <a:bodyPr/>
          <a:lstStyle/>
          <a:p>
            <a:r>
              <a:rPr lang="en-US" dirty="0" smtClean="0"/>
              <a:t>Ready, active and eager to classify unobserved data points</a:t>
            </a:r>
          </a:p>
          <a:p>
            <a:r>
              <a:rPr lang="en-US" dirty="0" smtClean="0"/>
              <a:t>Curse of Dimensionality</a:t>
            </a:r>
          </a:p>
          <a:p>
            <a:pPr lvl="1"/>
            <a:r>
              <a:rPr lang="en-US" dirty="0" smtClean="0"/>
              <a:t>KNN performs better with a lower number of features than a large number of features</a:t>
            </a:r>
          </a:p>
          <a:p>
            <a:pPr lvl="1"/>
            <a:r>
              <a:rPr lang="en-US" dirty="0" smtClean="0"/>
              <a:t>Perform PCA to deal with this problem</a:t>
            </a:r>
            <a:endParaRPr lang="en-US" dirty="0"/>
          </a:p>
        </p:txBody>
      </p:sp>
      <p:sp>
        <p:nvSpPr>
          <p:cNvPr id="4" name="Slide Number Placeholder 3"/>
          <p:cNvSpPr>
            <a:spLocks noGrp="1"/>
          </p:cNvSpPr>
          <p:nvPr>
            <p:ph type="sldNum" sz="quarter" idx="12"/>
          </p:nvPr>
        </p:nvSpPr>
        <p:spPr/>
        <p:txBody>
          <a:bodyPr/>
          <a:lstStyle/>
          <a:p>
            <a:fld id="{1A29EB58-E561-4851-AD2D-7EF2077DFC29}" type="slidenum">
              <a:rPr lang="en-US" smtClean="0"/>
              <a:t>25</a:t>
            </a:fld>
            <a:endParaRPr lang="en-US"/>
          </a:p>
        </p:txBody>
      </p:sp>
    </p:spTree>
    <p:extLst>
      <p:ext uri="{BB962C8B-B14F-4D97-AF65-F5344CB8AC3E}">
        <p14:creationId xmlns:p14="http://schemas.microsoft.com/office/powerpoint/2010/main" val="42281435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decide the number of neighbors in KNN?</a:t>
            </a:r>
            <a:endParaRPr lang="en-US" dirty="0"/>
          </a:p>
        </p:txBody>
      </p:sp>
      <p:sp>
        <p:nvSpPr>
          <p:cNvPr id="4" name="Slide Number Placeholder 3"/>
          <p:cNvSpPr>
            <a:spLocks noGrp="1"/>
          </p:cNvSpPr>
          <p:nvPr>
            <p:ph type="sldNum" sz="quarter" idx="12"/>
          </p:nvPr>
        </p:nvSpPr>
        <p:spPr/>
        <p:txBody>
          <a:bodyPr/>
          <a:lstStyle/>
          <a:p>
            <a:fld id="{1A29EB58-E561-4851-AD2D-7EF2077DFC29}" type="slidenum">
              <a:rPr lang="en-US" smtClean="0"/>
              <a:t>26</a:t>
            </a:fld>
            <a:endParaRPr lang="en-US"/>
          </a:p>
        </p:txBody>
      </p:sp>
      <p:pic>
        <p:nvPicPr>
          <p:cNvPr id="2050" name="Picture 2" descr="Imag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1660" y="1753996"/>
            <a:ext cx="5974340" cy="510400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 of the elbow method to determine optimum number of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5742" y="2050689"/>
            <a:ext cx="5967632" cy="3945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175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Bagging and Boosting: Similarities</a:t>
            </a:r>
            <a:endParaRPr lang="en-US" dirty="0"/>
          </a:p>
        </p:txBody>
      </p:sp>
      <p:sp>
        <p:nvSpPr>
          <p:cNvPr id="3" name="Content Placeholder 2"/>
          <p:cNvSpPr>
            <a:spLocks noGrp="1"/>
          </p:cNvSpPr>
          <p:nvPr>
            <p:ph idx="1"/>
          </p:nvPr>
        </p:nvSpPr>
        <p:spPr/>
        <p:txBody>
          <a:bodyPr/>
          <a:lstStyle/>
          <a:p>
            <a:r>
              <a:rPr lang="en-US" dirty="0" smtClean="0"/>
              <a:t>Bagging </a:t>
            </a:r>
            <a:r>
              <a:rPr lang="en-US" dirty="0"/>
              <a:t>and Boosting are ensemble methods focused on getting N learners from a single learner.</a:t>
            </a:r>
          </a:p>
          <a:p>
            <a:r>
              <a:rPr lang="en-US" dirty="0"/>
              <a:t>Bagging and Boosting make random sampling and generate several training data sets </a:t>
            </a:r>
          </a:p>
          <a:p>
            <a:r>
              <a:rPr lang="en-US" dirty="0"/>
              <a:t>Bagging and Boosting arrive upon the end decision by making an average of N learners or taking the voting rank done by most of them.</a:t>
            </a:r>
          </a:p>
          <a:p>
            <a:r>
              <a:rPr lang="en-US" dirty="0"/>
              <a:t>Bagging and Boosting reduce variance and provide higher stability with minimizing errors.</a:t>
            </a:r>
          </a:p>
          <a:p>
            <a:endParaRPr lang="en-US" dirty="0"/>
          </a:p>
        </p:txBody>
      </p:sp>
      <p:sp>
        <p:nvSpPr>
          <p:cNvPr id="4" name="Slide Number Placeholder 3"/>
          <p:cNvSpPr>
            <a:spLocks noGrp="1"/>
          </p:cNvSpPr>
          <p:nvPr>
            <p:ph type="sldNum" sz="quarter" idx="12"/>
          </p:nvPr>
        </p:nvSpPr>
        <p:spPr/>
        <p:txBody>
          <a:bodyPr/>
          <a:lstStyle/>
          <a:p>
            <a:fld id="{1A29EB58-E561-4851-AD2D-7EF2077DFC29}" type="slidenum">
              <a:rPr lang="en-US" smtClean="0"/>
              <a:t>3</a:t>
            </a:fld>
            <a:endParaRPr lang="en-US"/>
          </a:p>
        </p:txBody>
      </p:sp>
    </p:spTree>
    <p:extLst>
      <p:ext uri="{BB962C8B-B14F-4D97-AF65-F5344CB8AC3E}">
        <p14:creationId xmlns:p14="http://schemas.microsoft.com/office/powerpoint/2010/main" val="2729711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Bagging and Boosting: Differences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Bagging </a:t>
            </a:r>
            <a:r>
              <a:rPr lang="en-US" dirty="0"/>
              <a:t>is a method of merging the same type of predictions. Boosting is a method of merging different types of predictions.</a:t>
            </a:r>
          </a:p>
          <a:p>
            <a:r>
              <a:rPr lang="en-US" dirty="0"/>
              <a:t>Bagging decreases variance, not bias, and solves over-fitting issues in a model. Boosting decreases bias, not variance.</a:t>
            </a:r>
          </a:p>
          <a:p>
            <a:r>
              <a:rPr lang="en-US" dirty="0"/>
              <a:t>In Bagging, each model receives an equal weight. In Boosting, models are weighed based on their performance.</a:t>
            </a:r>
          </a:p>
          <a:p>
            <a:r>
              <a:rPr lang="en-US" dirty="0"/>
              <a:t>Models are built independently in Bagging. New models are affected by a previously built model’s performance in Boosting.</a:t>
            </a:r>
          </a:p>
          <a:p>
            <a:r>
              <a:rPr lang="en-US" dirty="0"/>
              <a:t>In Bagging, training data subsets are drawn randomly with a replacement for the training dataset. In Boosting, every new subset comprises the elements that were misclassified by previous models.</a:t>
            </a:r>
          </a:p>
          <a:p>
            <a:r>
              <a:rPr lang="en-US" dirty="0"/>
              <a:t>Bagging is usually applied where the classifier is unstable and has a high variance. Boosting is usually applied where the classifier is stable and simple and has high bias.</a:t>
            </a:r>
          </a:p>
          <a:p>
            <a:endParaRPr lang="en-US" dirty="0"/>
          </a:p>
        </p:txBody>
      </p:sp>
      <p:sp>
        <p:nvSpPr>
          <p:cNvPr id="4" name="Slide Number Placeholder 3"/>
          <p:cNvSpPr>
            <a:spLocks noGrp="1"/>
          </p:cNvSpPr>
          <p:nvPr>
            <p:ph type="sldNum" sz="quarter" idx="12"/>
          </p:nvPr>
        </p:nvSpPr>
        <p:spPr/>
        <p:txBody>
          <a:bodyPr/>
          <a:lstStyle/>
          <a:p>
            <a:fld id="{1A29EB58-E561-4851-AD2D-7EF2077DFC29}" type="slidenum">
              <a:rPr lang="en-US" smtClean="0"/>
              <a:t>4</a:t>
            </a:fld>
            <a:endParaRPr lang="en-US"/>
          </a:p>
        </p:txBody>
      </p:sp>
    </p:spTree>
    <p:extLst>
      <p:ext uri="{BB962C8B-B14F-4D97-AF65-F5344CB8AC3E}">
        <p14:creationId xmlns:p14="http://schemas.microsoft.com/office/powerpoint/2010/main" val="4208004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Random Forest Classifier</a:t>
            </a:r>
            <a:endParaRPr lang="en-US" dirty="0"/>
          </a:p>
        </p:txBody>
      </p:sp>
      <p:sp>
        <p:nvSpPr>
          <p:cNvPr id="3" name="Text Placeholder 2"/>
          <p:cNvSpPr>
            <a:spLocks noGrp="1"/>
          </p:cNvSpPr>
          <p:nvPr>
            <p:ph type="body" idx="1"/>
          </p:nvPr>
        </p:nvSpPr>
        <p:spPr/>
        <p:txBody>
          <a:bodyPr/>
          <a:lstStyle/>
          <a:p>
            <a:r>
              <a:rPr lang="en-GB" dirty="0" smtClean="0"/>
              <a:t>Bagging</a:t>
            </a:r>
            <a:endParaRPr lang="en-US" dirty="0"/>
          </a:p>
        </p:txBody>
      </p:sp>
      <p:sp>
        <p:nvSpPr>
          <p:cNvPr id="4" name="Slide Number Placeholder 3"/>
          <p:cNvSpPr>
            <a:spLocks noGrp="1"/>
          </p:cNvSpPr>
          <p:nvPr>
            <p:ph type="sldNum" sz="quarter" idx="12"/>
          </p:nvPr>
        </p:nvSpPr>
        <p:spPr/>
        <p:txBody>
          <a:bodyPr/>
          <a:lstStyle/>
          <a:p>
            <a:fld id="{1A29EB58-E561-4851-AD2D-7EF2077DFC29}" type="slidenum">
              <a:rPr lang="en-US" smtClean="0"/>
              <a:t>5</a:t>
            </a:fld>
            <a:endParaRPr lang="en-US"/>
          </a:p>
        </p:txBody>
      </p:sp>
    </p:spTree>
    <p:extLst>
      <p:ext uri="{BB962C8B-B14F-4D97-AF65-F5344CB8AC3E}">
        <p14:creationId xmlns:p14="http://schemas.microsoft.com/office/powerpoint/2010/main" val="1985095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Random Forest</a:t>
            </a:r>
            <a:endParaRPr lang="en-US" dirty="0"/>
          </a:p>
        </p:txBody>
      </p:sp>
      <p:sp>
        <p:nvSpPr>
          <p:cNvPr id="4" name="Slide Number Placeholder 3"/>
          <p:cNvSpPr>
            <a:spLocks noGrp="1"/>
          </p:cNvSpPr>
          <p:nvPr>
            <p:ph type="sldNum" sz="quarter" idx="12"/>
          </p:nvPr>
        </p:nvSpPr>
        <p:spPr/>
        <p:txBody>
          <a:bodyPr/>
          <a:lstStyle/>
          <a:p>
            <a:fld id="{1A29EB58-E561-4851-AD2D-7EF2077DFC29}" type="slidenum">
              <a:rPr lang="en-US" smtClean="0"/>
              <a:t>6</a:t>
            </a:fld>
            <a:endParaRPr lang="en-US"/>
          </a:p>
        </p:txBody>
      </p:sp>
      <p:pic>
        <p:nvPicPr>
          <p:cNvPr id="3074" name="Picture 2" descr="Image for pos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6600" y="1886744"/>
            <a:ext cx="5638800"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6895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29EB58-E561-4851-AD2D-7EF2077DFC29}" type="slidenum">
              <a:rPr lang="en-US" smtClean="0"/>
              <a:t>7</a:t>
            </a:fld>
            <a:endParaRPr lang="en-US"/>
          </a:p>
        </p:txBody>
      </p:sp>
      <p:pic>
        <p:nvPicPr>
          <p:cNvPr id="4098" name="Picture 2" descr="Image for 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575" y="442911"/>
            <a:ext cx="10134600" cy="609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6991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29EB58-E561-4851-AD2D-7EF2077DFC29}" type="slidenum">
              <a:rPr lang="en-US" smtClean="0"/>
              <a:t>8</a:t>
            </a:fld>
            <a:endParaRPr lang="en-US"/>
          </a:p>
        </p:txBody>
      </p:sp>
      <p:pic>
        <p:nvPicPr>
          <p:cNvPr id="5122" name="Picture 2" descr="https://insightimi.files.wordpress.com/2020/05/image-19.png?w=5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500" y="118586"/>
            <a:ext cx="6141708" cy="6420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0108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29EB58-E561-4851-AD2D-7EF2077DFC29}" type="slidenum">
              <a:rPr lang="en-US" smtClean="0"/>
              <a:t>9</a:t>
            </a:fld>
            <a:endParaRPr lang="en-US"/>
          </a:p>
        </p:txBody>
      </p:sp>
      <p:pic>
        <p:nvPicPr>
          <p:cNvPr id="6146" name="Picture 2" descr="https://insightimi.files.wordpress.com/2020/05/image-10.png?w=6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720" y="566557"/>
            <a:ext cx="10434033" cy="5651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710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738</Words>
  <Application>Microsoft Office PowerPoint</Application>
  <PresentationFormat>Widescreen</PresentationFormat>
  <Paragraphs>79</Paragraphs>
  <Slides>26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Day 2 Classification Models</vt:lpstr>
      <vt:lpstr>Boosting and Bagging</vt:lpstr>
      <vt:lpstr>Bagging and Boosting: Similarities</vt:lpstr>
      <vt:lpstr>Bagging and Boosting: Differences</vt:lpstr>
      <vt:lpstr>Random Forest Classifier</vt:lpstr>
      <vt:lpstr>Random Forest</vt:lpstr>
      <vt:lpstr>PowerPoint Presentation</vt:lpstr>
      <vt:lpstr>PowerPoint Presentation</vt:lpstr>
      <vt:lpstr>PowerPoint Presentation</vt:lpstr>
      <vt:lpstr>Random Forest Algorithm</vt:lpstr>
      <vt:lpstr>Gradient Boosting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K-Nearest Neighbour Classifier</vt:lpstr>
      <vt:lpstr>KNN Classification</vt:lpstr>
      <vt:lpstr>KNN</vt:lpstr>
      <vt:lpstr>Eager Vs. Lazy Learners</vt:lpstr>
      <vt:lpstr>How do you decide the number of neighbors in KNN?</vt:lpstr>
    </vt:vector>
  </TitlesOfParts>
  <Company>MyComputer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2 </dc:title>
  <dc:creator>Rohan Yashraj Gupta</dc:creator>
  <cp:lastModifiedBy>Rohan Yashraj Gupta</cp:lastModifiedBy>
  <cp:revision>10</cp:revision>
  <dcterms:created xsi:type="dcterms:W3CDTF">2021-03-04T10:22:00Z</dcterms:created>
  <dcterms:modified xsi:type="dcterms:W3CDTF">2021-03-04T12:06:59Z</dcterms:modified>
</cp:coreProperties>
</file>