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Embeddings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Embeddings are dense, fixed-size vector representations of data.</a:t>
            </a:r>
            <a:endParaRPr lang="en-US"/>
          </a:p>
          <a:p>
            <a:r>
              <a:rPr lang="en-US"/>
              <a:t>They capture the semantic meaning of the input in a high-dimensional space.</a:t>
            </a:r>
            <a:endParaRPr lang="en-US"/>
          </a:p>
          <a:p>
            <a:r>
              <a:rPr lang="en-US"/>
              <a:t>Less Distance, More Similarity.</a:t>
            </a:r>
            <a:endParaRPr lang="en-US"/>
          </a:p>
          <a:p>
            <a:endParaRPr lang="en-US"/>
          </a:p>
          <a:p>
            <a:r>
              <a:rPr lang="en-US"/>
              <a:t>Types of Embeddings:</a:t>
            </a:r>
            <a:endParaRPr lang="en-US"/>
          </a:p>
          <a:p>
            <a:r>
              <a:rPr lang="en-US"/>
              <a:t>Word2Vec/Glove</a:t>
            </a:r>
            <a:endParaRPr lang="en-US"/>
          </a:p>
          <a:p>
            <a:r>
              <a:rPr lang="en-US"/>
              <a:t>Transformer-based - BERT, RoBERTa,SBERT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0" y="3011805"/>
            <a:ext cx="3383280" cy="3165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Embeddings  for Knowledge 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Knowledge sources and Input Query are embedded with the same model.</a:t>
            </a:r>
            <a:endParaRPr lang="en-US"/>
          </a:p>
          <a:p>
            <a:r>
              <a:rPr lang="en-US"/>
              <a:t>To make this efficient, large documents are often split into smaller chunks</a:t>
            </a:r>
            <a:endParaRPr lang="en-US"/>
          </a:p>
          <a:p>
            <a:r>
              <a:rPr lang="en-US"/>
              <a:t>Types of Chunking:</a:t>
            </a:r>
            <a:endParaRPr lang="en-US"/>
          </a:p>
          <a:p>
            <a:r>
              <a:rPr lang="en-US"/>
              <a:t>Fixed-Length Chunks: Ex - 512 tokens.</a:t>
            </a:r>
            <a:endParaRPr lang="en-US"/>
          </a:p>
          <a:p>
            <a:r>
              <a:rPr lang="en-US"/>
              <a:t>Semantic Chunks: Natural boundaries like paragraphs or sections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Indexes all embeddings</a:t>
            </a:r>
            <a:endParaRPr lang="en-US"/>
          </a:p>
          <a:p>
            <a:r>
              <a:rPr lang="en-US"/>
              <a:t>Allows for efficient retrieval using similarity measures like Cosine similarity, Euclidean distance, etc.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FAISS (Facebook AI Similarity Search)</a:t>
            </a:r>
            <a:endParaRPr lang="en-US"/>
          </a:p>
          <a:p>
            <a:r>
              <a:rPr lang="en-US"/>
              <a:t>Annoy (Approximate Nearest Neighbors Oh Yeah)</a:t>
            </a:r>
            <a:endParaRPr lang="en-US"/>
          </a:p>
          <a:p>
            <a:r>
              <a:rPr lang="en-US"/>
              <a:t>Elasticsearch with Dense Vectors</a:t>
            </a:r>
            <a:endParaRPr lang="en-US"/>
          </a:p>
          <a:p>
            <a:r>
              <a:rPr lang="en-US"/>
              <a:t>Pinecone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Retrieval Phase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Encoding the Query: encoded into a vector representation (often a Transformer-based model). </a:t>
            </a:r>
            <a:endParaRPr lang="en-US"/>
          </a:p>
          <a:p>
            <a:r>
              <a:rPr lang="en-US"/>
              <a:t>Searching a Corpus: The encoded query is then used to search a large corpus of documents, databases, or text sources</a:t>
            </a:r>
            <a:endParaRPr lang="en-US"/>
          </a:p>
          <a:p>
            <a:r>
              <a:rPr lang="en-US"/>
              <a:t>Selecting Relevant Passages: The system retrieves the top-N most relevant passages or documents. 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The system encodes this query and searches a large database of documents about energy, climate, and sustainability.</a:t>
            </a:r>
            <a:endParaRPr lang="en-US"/>
          </a:p>
          <a:p>
            <a:r>
              <a:rPr lang="en-US"/>
              <a:t>It retrieves passages from articles or studies that discuss the benefits of solar energy, such as cost savings, environmental impact, and energy independence.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Generative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refers to the large language model (LLM) that generates coherent and contextually relevant text based content.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GPT Series (e.g., GPT-3, GPT-4)</a:t>
            </a:r>
            <a:endParaRPr lang="en-US"/>
          </a:p>
          <a:p>
            <a:r>
              <a:rPr lang="en-US"/>
              <a:t>T5 (Text-to-Text Transfer Transformer)</a:t>
            </a:r>
            <a:endParaRPr lang="en-US"/>
          </a:p>
          <a:p>
            <a:r>
              <a:rPr lang="en-US"/>
              <a:t>BART (Bidirectional and Auto-Regressive Transformers)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Generation Phase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Contextual Input Construction: The retrieved passages are combined with the original input query to create a new, enriched input for the generative model.</a:t>
            </a:r>
            <a:endParaRPr lang="en-US"/>
          </a:p>
          <a:p>
            <a:r>
              <a:rPr lang="en-US"/>
              <a:t>How it Works:</a:t>
            </a:r>
            <a:endParaRPr lang="en-US"/>
          </a:p>
          <a:p>
            <a:r>
              <a:rPr lang="en-US"/>
              <a:t>The model first generates a draft response based on the input.</a:t>
            </a:r>
            <a:endParaRPr lang="en-US"/>
          </a:p>
          <a:p>
            <a:r>
              <a:rPr lang="en-US"/>
              <a:t>The relevant context is integrated to refine and enhance the response.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Generation Phase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Generating a Response: The generative model can now produce text that is grounded in the retrieved information, making the output more accurate and contextually relevant.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The generative model uses this information to produce a detailed response, such as: "Solar energy offers several benefits, including reduced electricity bills, lower carbon emissions, and energy independence. By harnessing sunlight, households and businesses can save on energy costs and contribute to a more sustainable environment."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Hypothetical 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RAG and a Travel Agent:</a:t>
            </a:r>
            <a:endParaRPr lang="en-US"/>
          </a:p>
          <a:p>
            <a:r>
              <a:rPr lang="en-US"/>
              <a:t>Imagine you're planning a trip to Europe. You have a specific set of preferences: you want to visit historical sites, enjoy local cuisine, and stay in budget-friendly accommodations.</a:t>
            </a:r>
            <a:endParaRPr lang="en-US"/>
          </a:p>
          <a:p>
            <a:endParaRPr lang="en-US"/>
          </a:p>
          <a:p>
            <a:r>
              <a:rPr lang="en-US"/>
              <a:t>Traditional Approach:</a:t>
            </a:r>
            <a:endParaRPr lang="en-US"/>
          </a:p>
          <a:p>
            <a:r>
              <a:rPr lang="en-US"/>
              <a:t>Limited Knowledge</a:t>
            </a:r>
            <a:endParaRPr lang="en-US"/>
          </a:p>
          <a:p>
            <a:endParaRPr lang="en-US"/>
          </a:p>
          <a:p>
            <a:r>
              <a:rPr lang="en-US"/>
              <a:t>RAG-Enhanced Travel Agent:</a:t>
            </a:r>
            <a:endParaRPr lang="en-US"/>
          </a:p>
          <a:p>
            <a:r>
              <a:rPr lang="en-US"/>
              <a:t>Access to Vast Information</a:t>
            </a:r>
            <a:endParaRPr lang="en-US"/>
          </a:p>
          <a:p>
            <a:r>
              <a:rPr lang="en-US"/>
              <a:t>Personalized Recommendations</a:t>
            </a:r>
            <a:endParaRPr lang="en-US"/>
          </a:p>
          <a:p>
            <a:r>
              <a:rPr lang="en-US"/>
              <a:t>Real-Time Updates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680" y="2938780"/>
            <a:ext cx="370522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What is RAG?</a:t>
            </a:r>
            <a:endParaRPr lang="en-US"/>
          </a:p>
          <a:p>
            <a:r>
              <a:rPr lang="en-US"/>
              <a:t>Limitations of Traditional Language Models</a:t>
            </a:r>
            <a:endParaRPr lang="en-US"/>
          </a:p>
          <a:p>
            <a:r>
              <a:rPr lang="en-US"/>
              <a:t>How RAG Addresses These Limitations ?</a:t>
            </a:r>
            <a:endParaRPr lang="en-US"/>
          </a:p>
          <a:p>
            <a:r>
              <a:rPr lang="en-US"/>
              <a:t>Exaplanation of Flow Chart</a:t>
            </a:r>
            <a:endParaRPr lang="en-US"/>
          </a:p>
          <a:p>
            <a:r>
              <a:rPr lang="en-US"/>
              <a:t>Different Scenarios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Power of traditional language models </a:t>
            </a:r>
            <a:endParaRPr lang="en-US"/>
          </a:p>
          <a:p>
            <a:r>
              <a:rPr lang="en-US"/>
              <a:t>+ </a:t>
            </a:r>
            <a:endParaRPr lang="en-US"/>
          </a:p>
          <a:p>
            <a:r>
              <a:rPr lang="en-US"/>
              <a:t>External information sources</a:t>
            </a:r>
            <a:endParaRPr lang="en-US"/>
          </a:p>
          <a:p>
            <a:endParaRPr lang="en-US"/>
          </a:p>
          <a:p>
            <a:r>
              <a:rPr lang="en-US"/>
              <a:t>First retrieve relevant information, and then use a generative model to create a response.</a:t>
            </a:r>
            <a:endParaRPr lang="en-US"/>
          </a:p>
          <a:p>
            <a:r>
              <a:rPr lang="en-US"/>
              <a:t>Knowledge beyond Pre-trained data.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 of Traditional  Language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Lack of Up-to-Date Information</a:t>
            </a:r>
            <a:endParaRPr lang="en-US"/>
          </a:p>
          <a:p>
            <a:r>
              <a:rPr lang="en-US"/>
              <a:t>Factual Errors</a:t>
            </a:r>
            <a:endParaRPr lang="en-US"/>
          </a:p>
          <a:p>
            <a:r>
              <a:rPr lang="en-US"/>
              <a:t>Limited Contextual Understanding</a:t>
            </a:r>
            <a:endParaRPr lang="en-US"/>
          </a:p>
          <a:p>
            <a:endParaRPr lang="en-US"/>
          </a:p>
          <a:p>
            <a:r>
              <a:rPr lang="en-US"/>
              <a:t>Contextual Understanding Examples:</a:t>
            </a:r>
            <a:endParaRPr lang="en-US"/>
          </a:p>
          <a:p>
            <a:r>
              <a:rPr lang="en-US"/>
              <a:t>Bank - Context of finance (or) river</a:t>
            </a:r>
            <a:endParaRPr lang="en-US"/>
          </a:p>
          <a:p>
            <a:r>
              <a:rPr lang="en-US"/>
              <a:t>Mouse - Context of computer (or) biology</a:t>
            </a:r>
            <a:endParaRPr lang="en-US"/>
          </a:p>
          <a:p>
            <a:r>
              <a:rPr lang="en-US"/>
              <a:t>Spring - Context of season (or) mechanics.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of a model without RAG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2515" y="2043430"/>
            <a:ext cx="750570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RAG Addresses These Limitations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Up-to-date information</a:t>
            </a:r>
            <a:endParaRPr lang="en-US"/>
          </a:p>
          <a:p>
            <a:r>
              <a:rPr lang="en-US"/>
              <a:t>Improved Accuracy</a:t>
            </a:r>
            <a:endParaRPr lang="en-US"/>
          </a:p>
          <a:p>
            <a:r>
              <a:rPr lang="en-US"/>
              <a:t>Enhanced Contextual Understanding</a:t>
            </a:r>
            <a:endParaRPr lang="en-US"/>
          </a:p>
          <a:p>
            <a:r>
              <a:rPr lang="en-US"/>
              <a:t>Source verification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of a model with RAG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9265" y="1934210"/>
            <a:ext cx="61722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1825625"/>
            <a:ext cx="98755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 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process begins when an input query or prompt is provided to the system. 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Input: The user asks, "What are the benefits of using solar energy?"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3859</Words>
  <Application>WPS Presentation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Bala_Gopal_Reddy</cp:lastModifiedBy>
  <cp:revision>1</cp:revision>
  <dcterms:created xsi:type="dcterms:W3CDTF">2024-10-17T03:42:21Z</dcterms:created>
  <dcterms:modified xsi:type="dcterms:W3CDTF">2024-10-17T03:42:21Z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7C72B24B03E64F059C602893C8B5A5BD_11</vt:lpwstr>
  </property>
  <property fmtid="{D5CDD505-2E9C-101B-9397-08002B2CF9AE}" pid="3" name="KSOProductBuildVer">
    <vt:lpwstr>1033-12.2.0.13215</vt:lpwstr>
  </property>
</Properties>
</file>