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6" r:id="rId4"/>
    <p:sldId id="261" r:id="rId5"/>
    <p:sldId id="262" r:id="rId6"/>
    <p:sldId id="263" r:id="rId7"/>
    <p:sldId id="257" r:id="rId8"/>
    <p:sldId id="264" r:id="rId9"/>
    <p:sldId id="258" r:id="rId10"/>
    <p:sldId id="259" r:id="rId11"/>
    <p:sldId id="260" r:id="rId12"/>
    <p:sldId id="268" r:id="rId13"/>
    <p:sldId id="267" r:id="rId14"/>
    <p:sldId id="270" r:id="rId15"/>
    <p:sldId id="271" r:id="rId16"/>
    <p:sldId id="265" r:id="rId17"/>
    <p:sldId id="273" r:id="rId18"/>
    <p:sldId id="274" r:id="rId19"/>
    <p:sldId id="272" r:id="rId20"/>
    <p:sldId id="277" r:id="rId21"/>
    <p:sldId id="279" r:id="rId22"/>
    <p:sldId id="280" r:id="rId23"/>
    <p:sldId id="278"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B643-3339-4F54-B07C-D02D1C7D9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E1D257-90F1-4C1E-A628-CBA15CE88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09359-7375-4552-873F-96AB349304B5}"/>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5" name="Footer Placeholder 4">
            <a:extLst>
              <a:ext uri="{FF2B5EF4-FFF2-40B4-BE49-F238E27FC236}">
                <a16:creationId xmlns:a16="http://schemas.microsoft.com/office/drawing/2014/main" id="{9FA7027E-284D-43CF-AF3B-ACFF54682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2CD8A-DB32-41E8-87C9-29D508DF23B2}"/>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289773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C706-8949-49FC-9112-6FE28B5560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CE829F-7F92-4723-9609-0B965CFCBE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38477-B13F-4C4F-881C-AC40CA28AD5D}"/>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5" name="Footer Placeholder 4">
            <a:extLst>
              <a:ext uri="{FF2B5EF4-FFF2-40B4-BE49-F238E27FC236}">
                <a16:creationId xmlns:a16="http://schemas.microsoft.com/office/drawing/2014/main" id="{27F03F55-9D67-46CB-ADB8-5FCACF073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90896-A753-41E2-BDD2-B7D2E68085C8}"/>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93987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BC3ED-551A-45B3-9F3A-8775AFDDE7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5F71B6-51D7-4ED0-993C-DABB4526BE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7BE2-5A1C-4069-99ED-1C85AAF618EE}"/>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5" name="Footer Placeholder 4">
            <a:extLst>
              <a:ext uri="{FF2B5EF4-FFF2-40B4-BE49-F238E27FC236}">
                <a16:creationId xmlns:a16="http://schemas.microsoft.com/office/drawing/2014/main" id="{F391CDBE-9A69-4D83-89F7-D59D9FD6B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57B4C-C32C-4C69-AC4E-F761C826A384}"/>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6671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42C2-A00B-4745-96A9-5FAAF17D9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60239-727B-41D9-8AD8-A588C95089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B2C06-7841-4ECC-8074-D4964E14862D}"/>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5" name="Footer Placeholder 4">
            <a:extLst>
              <a:ext uri="{FF2B5EF4-FFF2-40B4-BE49-F238E27FC236}">
                <a16:creationId xmlns:a16="http://schemas.microsoft.com/office/drawing/2014/main" id="{EC907D44-FF58-4EA0-99DD-B74C6816C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A16F3-47A9-4FB8-BA83-A5506D28BFF3}"/>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379496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0F24-38EA-4E71-87E5-13522724FE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7CEE9A-23A3-4978-B28F-1344CA9D2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88C5F8D-13B5-4B5F-AC78-2DB58C1BD8D6}"/>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5" name="Footer Placeholder 4">
            <a:extLst>
              <a:ext uri="{FF2B5EF4-FFF2-40B4-BE49-F238E27FC236}">
                <a16:creationId xmlns:a16="http://schemas.microsoft.com/office/drawing/2014/main" id="{140B18FF-5A12-4785-B3E6-D4AE706A5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D858F-ED64-421C-9AC7-BD7F7313EB9C}"/>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177461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977-F2F6-445F-B431-AA3E83427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07A5B6-64E8-4A07-847F-6B068D6B55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11DD9-4C7B-4E09-8E6F-9FBF13D796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9F3D5-33BD-48F3-9AAC-5590D2A25FB8}"/>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6" name="Footer Placeholder 5">
            <a:extLst>
              <a:ext uri="{FF2B5EF4-FFF2-40B4-BE49-F238E27FC236}">
                <a16:creationId xmlns:a16="http://schemas.microsoft.com/office/drawing/2014/main" id="{3606AF2B-2F6E-4AD2-B880-5B14F536A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29AA6-01EC-44B4-9221-36F814F8320B}"/>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236067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1E6B-B98C-4048-9BB3-C781129672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7BB1B5-9FB3-4CB0-8766-F727DEEFB1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8064D2-072F-4DC0-A165-AAAB41A808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8C5403-DF6B-4674-BD21-A223D0B2A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CE25B9-91C4-463A-8D1F-EC6ADD0A7B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720AA6-DE74-4E1A-AA6D-1BB8EAB29211}"/>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8" name="Footer Placeholder 7">
            <a:extLst>
              <a:ext uri="{FF2B5EF4-FFF2-40B4-BE49-F238E27FC236}">
                <a16:creationId xmlns:a16="http://schemas.microsoft.com/office/drawing/2014/main" id="{88238B27-7D99-4331-9D9C-6318F58258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1511BC-1921-426C-A2BF-B492230E3874}"/>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37494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B13D-2BFB-4CDA-B586-F755382DC0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453E96-DE9F-42FE-8307-1A6117D2DBFA}"/>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4" name="Footer Placeholder 3">
            <a:extLst>
              <a:ext uri="{FF2B5EF4-FFF2-40B4-BE49-F238E27FC236}">
                <a16:creationId xmlns:a16="http://schemas.microsoft.com/office/drawing/2014/main" id="{D2C30AD1-49DD-4ECE-95E4-418E1828D1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CDE011-214F-4510-A99A-545E94D3DE49}"/>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358357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EE8AF1-A4CD-4965-ACCC-49B816F24762}"/>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3" name="Footer Placeholder 2">
            <a:extLst>
              <a:ext uri="{FF2B5EF4-FFF2-40B4-BE49-F238E27FC236}">
                <a16:creationId xmlns:a16="http://schemas.microsoft.com/office/drawing/2014/main" id="{8EA10FC7-2822-417C-8873-30FCD12708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6315EE-BA3E-41ED-B538-8F0378D6F014}"/>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249742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4B29-1092-4B9F-88EE-C9B88D253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35343F-38FE-408C-A308-B78A5F95F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0C58B-79C1-4316-A4F9-063E8C64D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93CB7B-2795-4041-B1C6-3A7A3E510718}"/>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6" name="Footer Placeholder 5">
            <a:extLst>
              <a:ext uri="{FF2B5EF4-FFF2-40B4-BE49-F238E27FC236}">
                <a16:creationId xmlns:a16="http://schemas.microsoft.com/office/drawing/2014/main" id="{34608723-9814-42EB-AE44-63037F5F3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93771-C6E7-4B89-80C3-D9FCF7B8060E}"/>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99504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957D-1062-4878-A4FB-DD71FA9E0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EF428-A8C8-4494-969F-06DA60E00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799F0-DA09-4D02-8280-1D415FE6D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4A4556-0518-4499-BECA-2B1B772C8023}"/>
              </a:ext>
            </a:extLst>
          </p:cNvPr>
          <p:cNvSpPr>
            <a:spLocks noGrp="1"/>
          </p:cNvSpPr>
          <p:nvPr>
            <p:ph type="dt" sz="half" idx="10"/>
          </p:nvPr>
        </p:nvSpPr>
        <p:spPr/>
        <p:txBody>
          <a:bodyPr/>
          <a:lstStyle/>
          <a:p>
            <a:fld id="{E0ED0F0A-6AAD-48C6-A087-D05CE724F33E}" type="datetimeFigureOut">
              <a:rPr lang="en-US" smtClean="0"/>
              <a:t>3/18/2019</a:t>
            </a:fld>
            <a:endParaRPr lang="en-US"/>
          </a:p>
        </p:txBody>
      </p:sp>
      <p:sp>
        <p:nvSpPr>
          <p:cNvPr id="6" name="Footer Placeholder 5">
            <a:extLst>
              <a:ext uri="{FF2B5EF4-FFF2-40B4-BE49-F238E27FC236}">
                <a16:creationId xmlns:a16="http://schemas.microsoft.com/office/drawing/2014/main" id="{4F4D5E9A-4859-4C14-BE60-AA37E9529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10F35-F7BA-4B71-B179-B8188A51DFDD}"/>
              </a:ext>
            </a:extLst>
          </p:cNvPr>
          <p:cNvSpPr>
            <a:spLocks noGrp="1"/>
          </p:cNvSpPr>
          <p:nvPr>
            <p:ph type="sldNum" sz="quarter" idx="12"/>
          </p:nvPr>
        </p:nvSpPr>
        <p:spPr/>
        <p:txBody>
          <a:bodyPr/>
          <a:lstStyle/>
          <a:p>
            <a:fld id="{17EADEA7-EBBF-4146-8DC3-A3AB626F7C95}" type="slidenum">
              <a:rPr lang="en-US" smtClean="0"/>
              <a:t>‹#›</a:t>
            </a:fld>
            <a:endParaRPr lang="en-US"/>
          </a:p>
        </p:txBody>
      </p:sp>
    </p:spTree>
    <p:extLst>
      <p:ext uri="{BB962C8B-B14F-4D97-AF65-F5344CB8AC3E}">
        <p14:creationId xmlns:p14="http://schemas.microsoft.com/office/powerpoint/2010/main" val="4210535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4FB617-4FBF-44BF-BD1F-F170CDE99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C79D65-CCCE-4589-9C21-1845FD185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96158-5870-4E0A-8B5D-92F0F2C49D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D0F0A-6AAD-48C6-A087-D05CE724F33E}" type="datetimeFigureOut">
              <a:rPr lang="en-US" smtClean="0"/>
              <a:t>3/18/2019</a:t>
            </a:fld>
            <a:endParaRPr lang="en-US"/>
          </a:p>
        </p:txBody>
      </p:sp>
      <p:sp>
        <p:nvSpPr>
          <p:cNvPr id="5" name="Footer Placeholder 4">
            <a:extLst>
              <a:ext uri="{FF2B5EF4-FFF2-40B4-BE49-F238E27FC236}">
                <a16:creationId xmlns:a16="http://schemas.microsoft.com/office/drawing/2014/main" id="{A6B3F52E-3169-4E81-877D-DCFBF2681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80A4F5-1CF4-4240-95D6-6B73D114E0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ADEA7-EBBF-4146-8DC3-A3AB626F7C95}" type="slidenum">
              <a:rPr lang="en-US" smtClean="0"/>
              <a:t>‹#›</a:t>
            </a:fld>
            <a:endParaRPr lang="en-US"/>
          </a:p>
        </p:txBody>
      </p:sp>
    </p:spTree>
    <p:extLst>
      <p:ext uri="{BB962C8B-B14F-4D97-AF65-F5344CB8AC3E}">
        <p14:creationId xmlns:p14="http://schemas.microsoft.com/office/powerpoint/2010/main" val="204748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61E8-4E67-45C0-B0B0-181378C120E8}"/>
              </a:ext>
            </a:extLst>
          </p:cNvPr>
          <p:cNvSpPr>
            <a:spLocks noGrp="1"/>
          </p:cNvSpPr>
          <p:nvPr>
            <p:ph type="ctrTitle"/>
          </p:nvPr>
        </p:nvSpPr>
        <p:spPr>
          <a:xfrm>
            <a:off x="1404730" y="1214438"/>
            <a:ext cx="9144000" cy="2387600"/>
          </a:xfrm>
        </p:spPr>
        <p:txBody>
          <a:bodyPr/>
          <a:lstStyle/>
          <a:p>
            <a:r>
              <a:rPr lang="en-US" dirty="0"/>
              <a:t>AWS</a:t>
            </a:r>
          </a:p>
        </p:txBody>
      </p:sp>
      <p:sp>
        <p:nvSpPr>
          <p:cNvPr id="3" name="Subtitle 2">
            <a:extLst>
              <a:ext uri="{FF2B5EF4-FFF2-40B4-BE49-F238E27FC236}">
                <a16:creationId xmlns:a16="http://schemas.microsoft.com/office/drawing/2014/main" id="{36EB84D4-4448-4863-ACE1-7C42373AA6FA}"/>
              </a:ext>
            </a:extLst>
          </p:cNvPr>
          <p:cNvSpPr>
            <a:spLocks noGrp="1"/>
          </p:cNvSpPr>
          <p:nvPr>
            <p:ph type="subTitle" idx="1"/>
          </p:nvPr>
        </p:nvSpPr>
        <p:spPr/>
        <p:txBody>
          <a:bodyPr/>
          <a:lstStyle/>
          <a:p>
            <a:r>
              <a:rPr lang="en-US" dirty="0"/>
              <a:t>Amazon Web Services</a:t>
            </a:r>
          </a:p>
        </p:txBody>
      </p:sp>
    </p:spTree>
    <p:extLst>
      <p:ext uri="{BB962C8B-B14F-4D97-AF65-F5344CB8AC3E}">
        <p14:creationId xmlns:p14="http://schemas.microsoft.com/office/powerpoint/2010/main" val="91931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1E76-D446-44CB-B332-005243EC00FE}"/>
              </a:ext>
            </a:extLst>
          </p:cNvPr>
          <p:cNvSpPr>
            <a:spLocks noGrp="1"/>
          </p:cNvSpPr>
          <p:nvPr>
            <p:ph type="title"/>
          </p:nvPr>
        </p:nvSpPr>
        <p:spPr/>
        <p:txBody>
          <a:bodyPr/>
          <a:lstStyle/>
          <a:p>
            <a:r>
              <a:rPr lang="en-GB" altLang="en-US" dirty="0"/>
              <a:t>Cloud Summary</a:t>
            </a:r>
            <a:endParaRPr lang="en-US" dirty="0"/>
          </a:p>
        </p:txBody>
      </p:sp>
      <p:sp>
        <p:nvSpPr>
          <p:cNvPr id="3" name="Content Placeholder 2">
            <a:extLst>
              <a:ext uri="{FF2B5EF4-FFF2-40B4-BE49-F238E27FC236}">
                <a16:creationId xmlns:a16="http://schemas.microsoft.com/office/drawing/2014/main" id="{1B1D5C05-0EFB-47E1-A46D-311F16C92216}"/>
              </a:ext>
            </a:extLst>
          </p:cNvPr>
          <p:cNvSpPr>
            <a:spLocks noGrp="1"/>
          </p:cNvSpPr>
          <p:nvPr>
            <p:ph idx="1"/>
          </p:nvPr>
        </p:nvSpPr>
        <p:spPr>
          <a:xfrm>
            <a:off x="493643" y="1690688"/>
            <a:ext cx="10515600" cy="4351338"/>
          </a:xfrm>
        </p:spPr>
        <p:txBody>
          <a:bodyPr>
            <a:noAutofit/>
          </a:bodyPr>
          <a:lstStyle/>
          <a:p>
            <a:r>
              <a:rPr lang="en-GB" altLang="en-US" dirty="0"/>
              <a:t>Cloud computing is an umbrella term used to refer to Internet based development and services</a:t>
            </a:r>
          </a:p>
          <a:p>
            <a:r>
              <a:rPr lang="en-GB" altLang="en-US" dirty="0"/>
              <a:t>A number of characteristics define cloud data, applications services and infrastructure:</a:t>
            </a:r>
          </a:p>
          <a:p>
            <a:pPr lvl="1"/>
            <a:r>
              <a:rPr lang="en-GB" altLang="en-US" sz="2800" b="1" dirty="0"/>
              <a:t>Remotely hosted</a:t>
            </a:r>
            <a:r>
              <a:rPr lang="en-GB" altLang="en-US" sz="2800" dirty="0"/>
              <a:t>: Services or data are hosted on remote infrastructure. </a:t>
            </a:r>
          </a:p>
          <a:p>
            <a:pPr lvl="1"/>
            <a:r>
              <a:rPr lang="en-GB" altLang="en-US" sz="2800" b="1" dirty="0"/>
              <a:t>Ubiquitous</a:t>
            </a:r>
            <a:r>
              <a:rPr lang="en-GB" altLang="en-US" sz="2800" dirty="0"/>
              <a:t>: Services or data are available from anywhere.</a:t>
            </a:r>
          </a:p>
          <a:p>
            <a:pPr lvl="1"/>
            <a:r>
              <a:rPr lang="en-GB" altLang="en-US" sz="2800" b="1" dirty="0"/>
              <a:t>Commodified</a:t>
            </a:r>
            <a:r>
              <a:rPr lang="en-GB" altLang="en-US" sz="2800" dirty="0"/>
              <a:t>: The result is a utility computing model similar to traditional that of traditional utilities, like gas and electricity - you pay for what you would want!</a:t>
            </a:r>
          </a:p>
          <a:p>
            <a:endParaRPr lang="en-US" dirty="0"/>
          </a:p>
        </p:txBody>
      </p:sp>
    </p:spTree>
    <p:extLst>
      <p:ext uri="{BB962C8B-B14F-4D97-AF65-F5344CB8AC3E}">
        <p14:creationId xmlns:p14="http://schemas.microsoft.com/office/powerpoint/2010/main" val="148667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3C0392-2D97-4CE0-9145-24A338F17250}"/>
              </a:ext>
            </a:extLst>
          </p:cNvPr>
          <p:cNvSpPr txBox="1">
            <a:spLocks/>
          </p:cNvSpPr>
          <p:nvPr/>
        </p:nvSpPr>
        <p:spPr>
          <a:xfrm>
            <a:off x="912813" y="196850"/>
            <a:ext cx="7239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dirty="0"/>
              <a:t>Cloud Computing Characteristics</a:t>
            </a:r>
          </a:p>
        </p:txBody>
      </p:sp>
      <p:sp>
        <p:nvSpPr>
          <p:cNvPr id="5" name="Slide Number Placeholder 5">
            <a:extLst>
              <a:ext uri="{FF2B5EF4-FFF2-40B4-BE49-F238E27FC236}">
                <a16:creationId xmlns:a16="http://schemas.microsoft.com/office/drawing/2014/main" id="{35F6EA3B-FF25-430F-ACD4-9A6F27A3C590}"/>
              </a:ext>
            </a:extLst>
          </p:cNvPr>
          <p:cNvSpPr txBox="1">
            <a:spLocks/>
          </p:cNvSpPr>
          <p:nvPr/>
        </p:nvSpPr>
        <p:spPr bwMode="auto">
          <a:xfrm>
            <a:off x="6553200" y="634047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1pPr>
            <a:lvl2pPr marL="742950" indent="-28575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2pPr>
            <a:lvl3pPr marL="11430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3pPr>
            <a:lvl4pPr marL="16002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4pPr>
            <a:lvl5pPr marL="20574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9pPr>
          </a:lstStyle>
          <a:p>
            <a:fld id="{7135D079-76EB-43C9-ACF0-B52BF1E136D3}" type="slidenum">
              <a:rPr lang="en-US" altLang="en-US" sz="1200" smtClean="0">
                <a:solidFill>
                  <a:schemeClr val="bg1"/>
                </a:solidFill>
              </a:rPr>
              <a:pPr/>
              <a:t>11</a:t>
            </a:fld>
            <a:endParaRPr lang="en-US" altLang="en-US" sz="1200">
              <a:solidFill>
                <a:schemeClr val="bg1"/>
              </a:solidFill>
            </a:endParaRPr>
          </a:p>
        </p:txBody>
      </p:sp>
      <p:sp>
        <p:nvSpPr>
          <p:cNvPr id="6" name="TextBox 14">
            <a:extLst>
              <a:ext uri="{FF2B5EF4-FFF2-40B4-BE49-F238E27FC236}">
                <a16:creationId xmlns:a16="http://schemas.microsoft.com/office/drawing/2014/main" id="{4C53E705-B0D7-46B3-96EE-7FE84D04129E}"/>
              </a:ext>
            </a:extLst>
          </p:cNvPr>
          <p:cNvSpPr txBox="1">
            <a:spLocks noChangeArrowheads="1"/>
          </p:cNvSpPr>
          <p:nvPr/>
        </p:nvSpPr>
        <p:spPr bwMode="auto">
          <a:xfrm>
            <a:off x="995363" y="1219200"/>
            <a:ext cx="3932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sz="2400" b="1" kern="0" dirty="0">
                <a:solidFill>
                  <a:srgbClr val="000000"/>
                </a:solidFill>
                <a:ea typeface="ＭＳ Ｐゴシック" pitchFamily="-97" charset="-128"/>
              </a:rPr>
              <a:t>Common Characteristics:</a:t>
            </a:r>
          </a:p>
        </p:txBody>
      </p:sp>
      <p:sp>
        <p:nvSpPr>
          <p:cNvPr id="7" name="Rectangle 6">
            <a:extLst>
              <a:ext uri="{FF2B5EF4-FFF2-40B4-BE49-F238E27FC236}">
                <a16:creationId xmlns:a16="http://schemas.microsoft.com/office/drawing/2014/main" id="{0BFE8B32-7DA8-48CC-8E4B-AAF34519740A}"/>
              </a:ext>
            </a:extLst>
          </p:cNvPr>
          <p:cNvSpPr/>
          <p:nvPr/>
        </p:nvSpPr>
        <p:spPr bwMode="auto">
          <a:xfrm>
            <a:off x="895350" y="1828800"/>
            <a:ext cx="6553200" cy="1998663"/>
          </a:xfrm>
          <a:prstGeom prst="rect">
            <a:avLst/>
          </a:prstGeom>
          <a:solidFill>
            <a:schemeClr val="bg1"/>
          </a:solidFill>
          <a:ln w="25400" cap="flat" cmpd="sng" algn="ctr">
            <a:solidFill>
              <a:schemeClr val="bg1"/>
            </a:solidFill>
            <a:prstDash val="solid"/>
          </a:ln>
          <a:effectLst/>
        </p:spPr>
        <p:txBody>
          <a:bodyPr anchor="ctr"/>
          <a:lstStyle/>
          <a:p>
            <a:pPr algn="ctr" fontAlgn="auto">
              <a:spcBef>
                <a:spcPts val="0"/>
              </a:spcBef>
              <a:spcAft>
                <a:spcPts val="0"/>
              </a:spcAft>
              <a:defRPr/>
            </a:pPr>
            <a:endParaRPr lang="en-US" sz="1800" kern="0" dirty="0">
              <a:solidFill>
                <a:srgbClr val="FFFFFF"/>
              </a:solidFill>
              <a:latin typeface="Arial"/>
              <a:ea typeface="+mn-ea"/>
            </a:endParaRPr>
          </a:p>
        </p:txBody>
      </p:sp>
      <p:sp>
        <p:nvSpPr>
          <p:cNvPr id="8" name="Rounded Rectangle 7">
            <a:extLst>
              <a:ext uri="{FF2B5EF4-FFF2-40B4-BE49-F238E27FC236}">
                <a16:creationId xmlns:a16="http://schemas.microsoft.com/office/drawing/2014/main" id="{086C2166-8678-4A97-83B9-FD8018CDE0BD}"/>
              </a:ext>
            </a:extLst>
          </p:cNvPr>
          <p:cNvSpPr/>
          <p:nvPr/>
        </p:nvSpPr>
        <p:spPr bwMode="auto">
          <a:xfrm>
            <a:off x="2213942" y="3311525"/>
            <a:ext cx="3043238"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Low Cost Software</a:t>
            </a:r>
          </a:p>
        </p:txBody>
      </p:sp>
      <p:sp>
        <p:nvSpPr>
          <p:cNvPr id="9" name="Rounded Rectangle 8">
            <a:extLst>
              <a:ext uri="{FF2B5EF4-FFF2-40B4-BE49-F238E27FC236}">
                <a16:creationId xmlns:a16="http://schemas.microsoft.com/office/drawing/2014/main" id="{A0492212-AC9A-4E1F-A92E-B1869B00B75B}"/>
              </a:ext>
            </a:extLst>
          </p:cNvPr>
          <p:cNvSpPr/>
          <p:nvPr/>
        </p:nvSpPr>
        <p:spPr bwMode="auto">
          <a:xfrm>
            <a:off x="2194892" y="2819400"/>
            <a:ext cx="3043238" cy="36671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Virtualization</a:t>
            </a:r>
          </a:p>
        </p:txBody>
      </p:sp>
      <p:sp>
        <p:nvSpPr>
          <p:cNvPr id="10" name="Rounded Rectangle 9">
            <a:extLst>
              <a:ext uri="{FF2B5EF4-FFF2-40B4-BE49-F238E27FC236}">
                <a16:creationId xmlns:a16="http://schemas.microsoft.com/office/drawing/2014/main" id="{102EA9E3-1FE3-4F0D-A635-046CF364ADE7}"/>
              </a:ext>
            </a:extLst>
          </p:cNvPr>
          <p:cNvSpPr/>
          <p:nvPr/>
        </p:nvSpPr>
        <p:spPr bwMode="auto">
          <a:xfrm>
            <a:off x="5412755" y="2819400"/>
            <a:ext cx="3041650"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Service Orientation</a:t>
            </a:r>
          </a:p>
        </p:txBody>
      </p:sp>
      <p:sp>
        <p:nvSpPr>
          <p:cNvPr id="11" name="Rounded Rectangle 10">
            <a:extLst>
              <a:ext uri="{FF2B5EF4-FFF2-40B4-BE49-F238E27FC236}">
                <a16:creationId xmlns:a16="http://schemas.microsoft.com/office/drawing/2014/main" id="{979CAB0C-1187-4064-BE15-4150A639F69A}"/>
              </a:ext>
            </a:extLst>
          </p:cNvPr>
          <p:cNvSpPr/>
          <p:nvPr/>
        </p:nvSpPr>
        <p:spPr bwMode="auto">
          <a:xfrm>
            <a:off x="5412755" y="3298825"/>
            <a:ext cx="3041650"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Advanced Security</a:t>
            </a:r>
          </a:p>
        </p:txBody>
      </p:sp>
      <p:sp>
        <p:nvSpPr>
          <p:cNvPr id="12" name="Rounded Rectangle 11">
            <a:extLst>
              <a:ext uri="{FF2B5EF4-FFF2-40B4-BE49-F238E27FC236}">
                <a16:creationId xmlns:a16="http://schemas.microsoft.com/office/drawing/2014/main" id="{DD6A45BD-BCD5-4306-A70D-E648785EC7D0}"/>
              </a:ext>
            </a:extLst>
          </p:cNvPr>
          <p:cNvSpPr/>
          <p:nvPr/>
        </p:nvSpPr>
        <p:spPr>
          <a:xfrm>
            <a:off x="2213942" y="2362200"/>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Homogeneity</a:t>
            </a:r>
          </a:p>
        </p:txBody>
      </p:sp>
      <p:sp>
        <p:nvSpPr>
          <p:cNvPr id="13" name="Rounded Rectangle 12">
            <a:extLst>
              <a:ext uri="{FF2B5EF4-FFF2-40B4-BE49-F238E27FC236}">
                <a16:creationId xmlns:a16="http://schemas.microsoft.com/office/drawing/2014/main" id="{E13678ED-715E-48B3-A87A-11F4BEB8004C}"/>
              </a:ext>
            </a:extLst>
          </p:cNvPr>
          <p:cNvSpPr/>
          <p:nvPr/>
        </p:nvSpPr>
        <p:spPr>
          <a:xfrm>
            <a:off x="2213942" y="1917700"/>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Massive Scale</a:t>
            </a:r>
          </a:p>
        </p:txBody>
      </p:sp>
      <p:sp>
        <p:nvSpPr>
          <p:cNvPr id="14" name="Rounded Rectangle 13">
            <a:extLst>
              <a:ext uri="{FF2B5EF4-FFF2-40B4-BE49-F238E27FC236}">
                <a16:creationId xmlns:a16="http://schemas.microsoft.com/office/drawing/2014/main" id="{11C7B0E8-FD3B-4069-8643-2CC7886C85E8}"/>
              </a:ext>
            </a:extLst>
          </p:cNvPr>
          <p:cNvSpPr/>
          <p:nvPr/>
        </p:nvSpPr>
        <p:spPr>
          <a:xfrm>
            <a:off x="5412755" y="1905000"/>
            <a:ext cx="3041650"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Resilient Computing</a:t>
            </a:r>
          </a:p>
        </p:txBody>
      </p:sp>
      <p:sp>
        <p:nvSpPr>
          <p:cNvPr id="15" name="Rounded Rectangle 14">
            <a:extLst>
              <a:ext uri="{FF2B5EF4-FFF2-40B4-BE49-F238E27FC236}">
                <a16:creationId xmlns:a16="http://schemas.microsoft.com/office/drawing/2014/main" id="{B8EAE77F-9043-45A8-BFBD-E70D6381A72C}"/>
              </a:ext>
            </a:extLst>
          </p:cNvPr>
          <p:cNvSpPr/>
          <p:nvPr/>
        </p:nvSpPr>
        <p:spPr>
          <a:xfrm>
            <a:off x="5412755" y="2362200"/>
            <a:ext cx="3041650"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Geographic</a:t>
            </a:r>
            <a:r>
              <a:rPr lang="en-US" sz="1800" kern="0" dirty="0">
                <a:solidFill>
                  <a:srgbClr val="000000"/>
                </a:solidFill>
                <a:latin typeface="Arial"/>
              </a:rPr>
              <a:t> </a:t>
            </a:r>
            <a:r>
              <a:rPr lang="en-US" sz="1800" b="1" kern="0" dirty="0">
                <a:solidFill>
                  <a:srgbClr val="000000"/>
                </a:solidFill>
                <a:latin typeface="Arial"/>
              </a:rPr>
              <a:t>Distribution</a:t>
            </a:r>
          </a:p>
        </p:txBody>
      </p:sp>
      <p:sp>
        <p:nvSpPr>
          <p:cNvPr id="16" name="TextBox 14">
            <a:extLst>
              <a:ext uri="{FF2B5EF4-FFF2-40B4-BE49-F238E27FC236}">
                <a16:creationId xmlns:a16="http://schemas.microsoft.com/office/drawing/2014/main" id="{6B3E359F-FFDD-4AFF-86EF-A2BBD4509DC0}"/>
              </a:ext>
            </a:extLst>
          </p:cNvPr>
          <p:cNvSpPr txBox="1">
            <a:spLocks noChangeArrowheads="1"/>
          </p:cNvSpPr>
          <p:nvPr/>
        </p:nvSpPr>
        <p:spPr bwMode="auto">
          <a:xfrm>
            <a:off x="912813" y="4033838"/>
            <a:ext cx="3951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sz="2400" b="1" kern="0" dirty="0">
                <a:solidFill>
                  <a:srgbClr val="000000"/>
                </a:solidFill>
                <a:ea typeface="ＭＳ Ｐゴシック" pitchFamily="-97" charset="-128"/>
              </a:rPr>
              <a:t>Essential Characteristics:</a:t>
            </a:r>
          </a:p>
        </p:txBody>
      </p:sp>
      <p:sp>
        <p:nvSpPr>
          <p:cNvPr id="17" name="Rectangle 16">
            <a:extLst>
              <a:ext uri="{FF2B5EF4-FFF2-40B4-BE49-F238E27FC236}">
                <a16:creationId xmlns:a16="http://schemas.microsoft.com/office/drawing/2014/main" id="{37FB0D00-B54F-44FB-99B4-733793339D65}"/>
              </a:ext>
            </a:extLst>
          </p:cNvPr>
          <p:cNvSpPr/>
          <p:nvPr/>
        </p:nvSpPr>
        <p:spPr bwMode="auto">
          <a:xfrm>
            <a:off x="995363" y="4724400"/>
            <a:ext cx="6553200" cy="1219200"/>
          </a:xfrm>
          <a:prstGeom prst="rect">
            <a:avLst/>
          </a:prstGeom>
          <a:solidFill>
            <a:schemeClr val="bg1"/>
          </a:solidFill>
          <a:ln w="25400" cap="flat" cmpd="sng" algn="ctr">
            <a:noFill/>
            <a:prstDash val="solid"/>
          </a:ln>
          <a:effectLst/>
        </p:spPr>
        <p:txBody>
          <a:bodyPr anchor="ctr"/>
          <a:lstStyle/>
          <a:p>
            <a:pPr algn="ctr" fontAlgn="auto">
              <a:spcBef>
                <a:spcPts val="0"/>
              </a:spcBef>
              <a:spcAft>
                <a:spcPts val="0"/>
              </a:spcAft>
              <a:defRPr/>
            </a:pPr>
            <a:endParaRPr lang="en-US" sz="1800" kern="0">
              <a:solidFill>
                <a:srgbClr val="FFFFFF"/>
              </a:solidFill>
              <a:latin typeface="Arial"/>
              <a:ea typeface="+mn-ea"/>
            </a:endParaRPr>
          </a:p>
        </p:txBody>
      </p:sp>
      <p:sp>
        <p:nvSpPr>
          <p:cNvPr id="18" name="Rounded Rectangle 37">
            <a:extLst>
              <a:ext uri="{FF2B5EF4-FFF2-40B4-BE49-F238E27FC236}">
                <a16:creationId xmlns:a16="http://schemas.microsoft.com/office/drawing/2014/main" id="{8E0A2FA1-BD3D-4083-B6F0-29E4A9ED308A}"/>
              </a:ext>
            </a:extLst>
          </p:cNvPr>
          <p:cNvSpPr/>
          <p:nvPr/>
        </p:nvSpPr>
        <p:spPr bwMode="auto">
          <a:xfrm>
            <a:off x="2317125" y="5557838"/>
            <a:ext cx="3043237"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Resource</a:t>
            </a:r>
            <a:r>
              <a:rPr lang="en-US" sz="1800" kern="0" dirty="0">
                <a:solidFill>
                  <a:srgbClr val="000000"/>
                </a:solidFill>
                <a:latin typeface="Arial"/>
              </a:rPr>
              <a:t> </a:t>
            </a:r>
            <a:r>
              <a:rPr lang="en-US" sz="1800" b="1" kern="0" dirty="0">
                <a:solidFill>
                  <a:srgbClr val="000000"/>
                </a:solidFill>
                <a:latin typeface="Arial"/>
              </a:rPr>
              <a:t>Pooling</a:t>
            </a:r>
          </a:p>
        </p:txBody>
      </p:sp>
      <p:sp>
        <p:nvSpPr>
          <p:cNvPr id="19" name="Rounded Rectangle 38">
            <a:extLst>
              <a:ext uri="{FF2B5EF4-FFF2-40B4-BE49-F238E27FC236}">
                <a16:creationId xmlns:a16="http://schemas.microsoft.com/office/drawing/2014/main" id="{4B6F3D2F-698E-4206-AF93-A5CCE8CB2962}"/>
              </a:ext>
            </a:extLst>
          </p:cNvPr>
          <p:cNvSpPr/>
          <p:nvPr/>
        </p:nvSpPr>
        <p:spPr bwMode="auto">
          <a:xfrm>
            <a:off x="2317125" y="5173663"/>
            <a:ext cx="3043237"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Broad</a:t>
            </a:r>
            <a:r>
              <a:rPr lang="en-US" sz="1800" kern="0" dirty="0">
                <a:solidFill>
                  <a:srgbClr val="000000"/>
                </a:solidFill>
                <a:latin typeface="Arial"/>
              </a:rPr>
              <a:t> </a:t>
            </a:r>
            <a:r>
              <a:rPr lang="en-US" sz="1800" b="1" kern="0" dirty="0">
                <a:solidFill>
                  <a:srgbClr val="000000"/>
                </a:solidFill>
                <a:latin typeface="Arial"/>
              </a:rPr>
              <a:t>Network</a:t>
            </a:r>
            <a:r>
              <a:rPr lang="en-US" sz="1800" kern="0" dirty="0">
                <a:solidFill>
                  <a:srgbClr val="000000"/>
                </a:solidFill>
                <a:latin typeface="Arial"/>
              </a:rPr>
              <a:t> </a:t>
            </a:r>
            <a:r>
              <a:rPr lang="en-US" sz="1800" b="1" kern="0" dirty="0">
                <a:solidFill>
                  <a:srgbClr val="000000"/>
                </a:solidFill>
                <a:latin typeface="Arial"/>
              </a:rPr>
              <a:t>Access</a:t>
            </a:r>
          </a:p>
        </p:txBody>
      </p:sp>
      <p:sp>
        <p:nvSpPr>
          <p:cNvPr id="20" name="Rounded Rectangle 39">
            <a:extLst>
              <a:ext uri="{FF2B5EF4-FFF2-40B4-BE49-F238E27FC236}">
                <a16:creationId xmlns:a16="http://schemas.microsoft.com/office/drawing/2014/main" id="{12F65E27-6051-4A5E-B67E-F75C828021C9}"/>
              </a:ext>
            </a:extLst>
          </p:cNvPr>
          <p:cNvSpPr/>
          <p:nvPr/>
        </p:nvSpPr>
        <p:spPr bwMode="auto">
          <a:xfrm>
            <a:off x="5515937" y="5173663"/>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Rapid</a:t>
            </a:r>
            <a:r>
              <a:rPr lang="en-US" sz="1800" kern="0" dirty="0">
                <a:solidFill>
                  <a:srgbClr val="000000"/>
                </a:solidFill>
                <a:latin typeface="Arial"/>
              </a:rPr>
              <a:t> </a:t>
            </a:r>
            <a:r>
              <a:rPr lang="en-US" sz="1800" b="1" kern="0" dirty="0">
                <a:solidFill>
                  <a:srgbClr val="000000"/>
                </a:solidFill>
                <a:latin typeface="Arial"/>
              </a:rPr>
              <a:t>Elasticity</a:t>
            </a:r>
          </a:p>
        </p:txBody>
      </p:sp>
      <p:sp>
        <p:nvSpPr>
          <p:cNvPr id="21" name="Rounded Rectangle 40">
            <a:extLst>
              <a:ext uri="{FF2B5EF4-FFF2-40B4-BE49-F238E27FC236}">
                <a16:creationId xmlns:a16="http://schemas.microsoft.com/office/drawing/2014/main" id="{EB7FB23D-69C1-4A05-BF18-F7CA549EF0AA}"/>
              </a:ext>
            </a:extLst>
          </p:cNvPr>
          <p:cNvSpPr/>
          <p:nvPr/>
        </p:nvSpPr>
        <p:spPr bwMode="auto">
          <a:xfrm>
            <a:off x="5515937" y="5557838"/>
            <a:ext cx="3043238"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Measured</a:t>
            </a:r>
            <a:r>
              <a:rPr lang="en-US" sz="1800" kern="0" dirty="0">
                <a:solidFill>
                  <a:srgbClr val="000000"/>
                </a:solidFill>
                <a:latin typeface="Arial"/>
              </a:rPr>
              <a:t> </a:t>
            </a:r>
            <a:r>
              <a:rPr lang="en-US" sz="1800" b="1" kern="0" dirty="0">
                <a:solidFill>
                  <a:srgbClr val="000000"/>
                </a:solidFill>
                <a:latin typeface="Arial"/>
              </a:rPr>
              <a:t>Service</a:t>
            </a:r>
          </a:p>
        </p:txBody>
      </p:sp>
      <p:sp>
        <p:nvSpPr>
          <p:cNvPr id="22" name="Rounded Rectangle 41">
            <a:extLst>
              <a:ext uri="{FF2B5EF4-FFF2-40B4-BE49-F238E27FC236}">
                <a16:creationId xmlns:a16="http://schemas.microsoft.com/office/drawing/2014/main" id="{70B2A586-7B8C-461D-97A7-34A6C265C77C}"/>
              </a:ext>
            </a:extLst>
          </p:cNvPr>
          <p:cNvSpPr/>
          <p:nvPr/>
        </p:nvSpPr>
        <p:spPr bwMode="auto">
          <a:xfrm>
            <a:off x="2306012" y="4768850"/>
            <a:ext cx="6242050" cy="32226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On Demand Self-Service</a:t>
            </a:r>
          </a:p>
        </p:txBody>
      </p:sp>
      <p:sp>
        <p:nvSpPr>
          <p:cNvPr id="23" name="TextBox 24">
            <a:extLst>
              <a:ext uri="{FF2B5EF4-FFF2-40B4-BE49-F238E27FC236}">
                <a16:creationId xmlns:a16="http://schemas.microsoft.com/office/drawing/2014/main" id="{D6847849-79D3-4B59-B67A-5BF6A4B93498}"/>
              </a:ext>
            </a:extLst>
          </p:cNvPr>
          <p:cNvSpPr txBox="1">
            <a:spLocks noChangeArrowheads="1"/>
          </p:cNvSpPr>
          <p:nvPr/>
        </p:nvSpPr>
        <p:spPr bwMode="auto">
          <a:xfrm>
            <a:off x="457200" y="6400800"/>
            <a:ext cx="57086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900">
                <a:solidFill>
                  <a:schemeClr val="bg1"/>
                </a:solidFill>
              </a:rPr>
              <a:t>Adopted from: Effectively and Securely Using the Cloud Computing Paradigm by peter Mell, Tim Grance</a:t>
            </a:r>
          </a:p>
        </p:txBody>
      </p:sp>
    </p:spTree>
    <p:extLst>
      <p:ext uri="{BB962C8B-B14F-4D97-AF65-F5344CB8AC3E}">
        <p14:creationId xmlns:p14="http://schemas.microsoft.com/office/powerpoint/2010/main" val="249798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ircle(in)">
                                      <p:cBhvr>
                                        <p:cTn id="11" dur="500"/>
                                        <p:tgtEl>
                                          <p:spTgt spid="12"/>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500"/>
                                        <p:tgtEl>
                                          <p:spTgt spid="9"/>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500"/>
                                        <p:tgtEl>
                                          <p:spTgt spid="8"/>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ircle(in)">
                                      <p:cBhvr>
                                        <p:cTn id="23" dur="500"/>
                                        <p:tgtEl>
                                          <p:spTgt spid="14"/>
                                        </p:tgtEl>
                                      </p:cBhvr>
                                    </p:animEffect>
                                  </p:childTnLst>
                                </p:cTn>
                              </p:par>
                            </p:childTnLst>
                          </p:cTn>
                        </p:par>
                        <p:par>
                          <p:cTn id="24" fill="hold">
                            <p:stCondLst>
                              <p:cond delay="2500"/>
                            </p:stCondLst>
                            <p:childTnLst>
                              <p:par>
                                <p:cTn id="25" presetID="6"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ircle(in)">
                                      <p:cBhvr>
                                        <p:cTn id="27" dur="500"/>
                                        <p:tgtEl>
                                          <p:spTgt spid="15"/>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500"/>
                                        <p:tgtEl>
                                          <p:spTgt spid="10"/>
                                        </p:tgtEl>
                                      </p:cBhvr>
                                    </p:animEffect>
                                  </p:childTnLst>
                                </p:cTn>
                              </p:par>
                            </p:childTnLst>
                          </p:cTn>
                        </p:par>
                        <p:par>
                          <p:cTn id="32" fill="hold">
                            <p:stCondLst>
                              <p:cond delay="3500"/>
                            </p:stCondLst>
                            <p:childTnLst>
                              <p:par>
                                <p:cTn id="33" presetID="6"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i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circle(in)">
                                      <p:cBhvr>
                                        <p:cTn id="40" dur="500"/>
                                        <p:tgtEl>
                                          <p:spTgt spid="22"/>
                                        </p:tgtEl>
                                      </p:cBhvr>
                                    </p:animEffect>
                                  </p:childTnLst>
                                </p:cTn>
                              </p:par>
                            </p:childTnLst>
                          </p:cTn>
                        </p:par>
                        <p:par>
                          <p:cTn id="41" fill="hold">
                            <p:stCondLst>
                              <p:cond delay="500"/>
                            </p:stCondLst>
                            <p:childTnLst>
                              <p:par>
                                <p:cTn id="42" presetID="6" presetClass="entr" presetSubtype="16"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circle(in)">
                                      <p:cBhvr>
                                        <p:cTn id="44" dur="500"/>
                                        <p:tgtEl>
                                          <p:spTgt spid="19"/>
                                        </p:tgtEl>
                                      </p:cBhvr>
                                    </p:animEffect>
                                  </p:childTnLst>
                                </p:cTn>
                              </p:par>
                            </p:childTnLst>
                          </p:cTn>
                        </p:par>
                        <p:par>
                          <p:cTn id="45" fill="hold">
                            <p:stCondLst>
                              <p:cond delay="1000"/>
                            </p:stCondLst>
                            <p:childTnLst>
                              <p:par>
                                <p:cTn id="46" presetID="6" presetClass="entr" presetSubtype="16"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circle(in)">
                                      <p:cBhvr>
                                        <p:cTn id="48" dur="500"/>
                                        <p:tgtEl>
                                          <p:spTgt spid="18"/>
                                        </p:tgtEl>
                                      </p:cBhvr>
                                    </p:animEffect>
                                  </p:childTnLst>
                                </p:cTn>
                              </p:par>
                            </p:childTnLst>
                          </p:cTn>
                        </p:par>
                        <p:par>
                          <p:cTn id="49" fill="hold">
                            <p:stCondLst>
                              <p:cond delay="1500"/>
                            </p:stCondLst>
                            <p:childTnLst>
                              <p:par>
                                <p:cTn id="50" presetID="6" presetClass="entr" presetSubtype="16"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circle(in)">
                                      <p:cBhvr>
                                        <p:cTn id="52" dur="500"/>
                                        <p:tgtEl>
                                          <p:spTgt spid="20"/>
                                        </p:tgtEl>
                                      </p:cBhvr>
                                    </p:animEffect>
                                  </p:childTnLst>
                                </p:cTn>
                              </p:par>
                            </p:childTnLst>
                          </p:cTn>
                        </p:par>
                        <p:par>
                          <p:cTn id="53" fill="hold">
                            <p:stCondLst>
                              <p:cond delay="2000"/>
                            </p:stCondLst>
                            <p:childTnLst>
                              <p:par>
                                <p:cTn id="54" presetID="6" presetClass="entr" presetSubtype="16"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circle(in)">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AF72-E463-4051-B5E5-BDCC8F483166}"/>
              </a:ext>
            </a:extLst>
          </p:cNvPr>
          <p:cNvSpPr>
            <a:spLocks noGrp="1"/>
          </p:cNvSpPr>
          <p:nvPr>
            <p:ph type="title"/>
          </p:nvPr>
        </p:nvSpPr>
        <p:spPr>
          <a:xfrm>
            <a:off x="771940" y="2697507"/>
            <a:ext cx="10515600" cy="1325563"/>
          </a:xfrm>
        </p:spPr>
        <p:txBody>
          <a:bodyPr/>
          <a:lstStyle/>
          <a:p>
            <a:pPr algn="ctr"/>
            <a:r>
              <a:rPr lang="en-US" b="1" dirty="0"/>
              <a:t>Cloud Computing Deployment </a:t>
            </a:r>
            <a:br>
              <a:rPr lang="en-US" b="1" dirty="0"/>
            </a:br>
            <a:r>
              <a:rPr lang="en-US" b="1" dirty="0"/>
              <a:t>Models</a:t>
            </a:r>
          </a:p>
        </p:txBody>
      </p:sp>
    </p:spTree>
    <p:extLst>
      <p:ext uri="{BB962C8B-B14F-4D97-AF65-F5344CB8AC3E}">
        <p14:creationId xmlns:p14="http://schemas.microsoft.com/office/powerpoint/2010/main" val="380129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64EE85D-8294-4FCD-834B-12EA1B079114}"/>
              </a:ext>
            </a:extLst>
          </p:cNvPr>
          <p:cNvPicPr>
            <a:picLocks noChangeAspect="1"/>
          </p:cNvPicPr>
          <p:nvPr/>
        </p:nvPicPr>
        <p:blipFill>
          <a:blip r:embed="rId2"/>
          <a:stretch>
            <a:fillRect/>
          </a:stretch>
        </p:blipFill>
        <p:spPr>
          <a:xfrm>
            <a:off x="246290" y="770905"/>
            <a:ext cx="11448333" cy="5086556"/>
          </a:xfrm>
          <a:prstGeom prst="rect">
            <a:avLst/>
          </a:prstGeom>
        </p:spPr>
      </p:pic>
    </p:spTree>
    <p:extLst>
      <p:ext uri="{BB962C8B-B14F-4D97-AF65-F5344CB8AC3E}">
        <p14:creationId xmlns:p14="http://schemas.microsoft.com/office/powerpoint/2010/main" val="330356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0E43-87C1-4FFD-838F-51B71FCC09A9}"/>
              </a:ext>
            </a:extLst>
          </p:cNvPr>
          <p:cNvSpPr>
            <a:spLocks noGrp="1"/>
          </p:cNvSpPr>
          <p:nvPr>
            <p:ph type="title"/>
          </p:nvPr>
        </p:nvSpPr>
        <p:spPr>
          <a:xfrm>
            <a:off x="652669" y="2538482"/>
            <a:ext cx="10515600" cy="1325563"/>
          </a:xfrm>
        </p:spPr>
        <p:txBody>
          <a:bodyPr/>
          <a:lstStyle/>
          <a:p>
            <a:pPr algn="ctr"/>
            <a:r>
              <a:rPr lang="en-US" b="1" dirty="0"/>
              <a:t>Cloud Delivery/Service Models</a:t>
            </a:r>
          </a:p>
        </p:txBody>
      </p:sp>
    </p:spTree>
    <p:extLst>
      <p:ext uri="{BB962C8B-B14F-4D97-AF65-F5344CB8AC3E}">
        <p14:creationId xmlns:p14="http://schemas.microsoft.com/office/powerpoint/2010/main" val="54251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82470FAE-57D4-4F30-ACCF-F8E696C92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8373"/>
            <a:ext cx="12192000" cy="5989627"/>
          </a:xfrm>
        </p:spPr>
      </p:pic>
    </p:spTree>
    <p:extLst>
      <p:ext uri="{BB962C8B-B14F-4D97-AF65-F5344CB8AC3E}">
        <p14:creationId xmlns:p14="http://schemas.microsoft.com/office/powerpoint/2010/main" val="2986024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6AB1-875C-490A-8DCE-5F61EA450379}"/>
              </a:ext>
            </a:extLst>
          </p:cNvPr>
          <p:cNvSpPr>
            <a:spLocks noGrp="1"/>
          </p:cNvSpPr>
          <p:nvPr>
            <p:ph type="title"/>
          </p:nvPr>
        </p:nvSpPr>
        <p:spPr/>
        <p:txBody>
          <a:bodyPr/>
          <a:lstStyle/>
          <a:p>
            <a:r>
              <a:rPr lang="en-US" b="1" dirty="0"/>
              <a:t>Challenges with Distributed Computing</a:t>
            </a:r>
          </a:p>
        </p:txBody>
      </p:sp>
      <p:sp>
        <p:nvSpPr>
          <p:cNvPr id="3" name="Content Placeholder 2">
            <a:extLst>
              <a:ext uri="{FF2B5EF4-FFF2-40B4-BE49-F238E27FC236}">
                <a16:creationId xmlns:a16="http://schemas.microsoft.com/office/drawing/2014/main" id="{90B28A15-D36F-476C-BEEB-66A6C7123CDE}"/>
              </a:ext>
            </a:extLst>
          </p:cNvPr>
          <p:cNvSpPr>
            <a:spLocks noGrp="1"/>
          </p:cNvSpPr>
          <p:nvPr>
            <p:ph idx="1"/>
          </p:nvPr>
        </p:nvSpPr>
        <p:spPr/>
        <p:txBody>
          <a:bodyPr>
            <a:normAutofit/>
          </a:bodyPr>
          <a:lstStyle/>
          <a:p>
            <a:pPr lvl="2"/>
            <a:r>
              <a:rPr lang="en-US" sz="2400" dirty="0"/>
              <a:t>Heterogeneity</a:t>
            </a:r>
          </a:p>
          <a:p>
            <a:pPr lvl="2"/>
            <a:r>
              <a:rPr lang="en-US" sz="2400" dirty="0"/>
              <a:t>Openness</a:t>
            </a:r>
          </a:p>
          <a:p>
            <a:pPr lvl="2"/>
            <a:r>
              <a:rPr lang="en-US" sz="2400" dirty="0"/>
              <a:t>Security</a:t>
            </a:r>
          </a:p>
          <a:p>
            <a:pPr lvl="3"/>
            <a:r>
              <a:rPr lang="en-US" sz="2400" dirty="0"/>
              <a:t>Confidentiality</a:t>
            </a:r>
          </a:p>
          <a:p>
            <a:pPr lvl="3"/>
            <a:r>
              <a:rPr lang="en-US" sz="2400" dirty="0"/>
              <a:t>Integration</a:t>
            </a:r>
          </a:p>
          <a:p>
            <a:pPr lvl="3"/>
            <a:r>
              <a:rPr lang="en-US" sz="2400" dirty="0"/>
              <a:t>Availability</a:t>
            </a:r>
          </a:p>
          <a:p>
            <a:pPr lvl="2"/>
            <a:r>
              <a:rPr lang="en-US" sz="2400" dirty="0"/>
              <a:t>Scalability</a:t>
            </a:r>
          </a:p>
          <a:p>
            <a:pPr lvl="2"/>
            <a:r>
              <a:rPr lang="en-US" sz="2400" dirty="0"/>
              <a:t>Fault handling</a:t>
            </a:r>
          </a:p>
          <a:p>
            <a:pPr lvl="2"/>
            <a:r>
              <a:rPr lang="en-US" sz="2400" dirty="0"/>
              <a:t>Concurrency</a:t>
            </a:r>
          </a:p>
          <a:p>
            <a:pPr lvl="2"/>
            <a:r>
              <a:rPr lang="en-US" sz="2400" dirty="0"/>
              <a:t>Transparency</a:t>
            </a:r>
          </a:p>
          <a:p>
            <a:pPr lvl="2"/>
            <a:endParaRPr lang="en-US" sz="2400" dirty="0"/>
          </a:p>
        </p:txBody>
      </p:sp>
    </p:spTree>
    <p:extLst>
      <p:ext uri="{BB962C8B-B14F-4D97-AF65-F5344CB8AC3E}">
        <p14:creationId xmlns:p14="http://schemas.microsoft.com/office/powerpoint/2010/main" val="2983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878F-E4FD-464A-A2F5-4B3561F4EDD8}"/>
              </a:ext>
            </a:extLst>
          </p:cNvPr>
          <p:cNvSpPr>
            <a:spLocks noGrp="1"/>
          </p:cNvSpPr>
          <p:nvPr>
            <p:ph type="title"/>
          </p:nvPr>
        </p:nvSpPr>
        <p:spPr/>
        <p:txBody>
          <a:bodyPr/>
          <a:lstStyle/>
          <a:p>
            <a:r>
              <a:rPr lang="en-US" b="1" dirty="0"/>
              <a:t>How SSH Works</a:t>
            </a:r>
          </a:p>
        </p:txBody>
      </p:sp>
      <p:pic>
        <p:nvPicPr>
          <p:cNvPr id="5" name="Content Placeholder 4">
            <a:extLst>
              <a:ext uri="{FF2B5EF4-FFF2-40B4-BE49-F238E27FC236}">
                <a16:creationId xmlns:a16="http://schemas.microsoft.com/office/drawing/2014/main" id="{7EFFFD7B-AE5E-4DB8-A633-5CB6CC2EC4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78157"/>
            <a:ext cx="10295287" cy="3043824"/>
          </a:xfrm>
        </p:spPr>
      </p:pic>
    </p:spTree>
    <p:extLst>
      <p:ext uri="{BB962C8B-B14F-4D97-AF65-F5344CB8AC3E}">
        <p14:creationId xmlns:p14="http://schemas.microsoft.com/office/powerpoint/2010/main" val="2636016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4E7A-2730-481A-9E50-486BFD29AF60}"/>
              </a:ext>
            </a:extLst>
          </p:cNvPr>
          <p:cNvSpPr>
            <a:spLocks noGrp="1"/>
          </p:cNvSpPr>
          <p:nvPr>
            <p:ph type="title"/>
          </p:nvPr>
        </p:nvSpPr>
        <p:spPr/>
        <p:txBody>
          <a:bodyPr/>
          <a:lstStyle/>
          <a:p>
            <a:r>
              <a:rPr lang="en-US" b="1" dirty="0"/>
              <a:t>How DNS Works</a:t>
            </a:r>
          </a:p>
        </p:txBody>
      </p:sp>
      <p:pic>
        <p:nvPicPr>
          <p:cNvPr id="9" name="Content Placeholder 8">
            <a:extLst>
              <a:ext uri="{FF2B5EF4-FFF2-40B4-BE49-F238E27FC236}">
                <a16:creationId xmlns:a16="http://schemas.microsoft.com/office/drawing/2014/main" id="{A167E879-7EA9-408F-A3EF-F67AC4186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823" y="1584670"/>
            <a:ext cx="7265258" cy="5149020"/>
          </a:xfrm>
        </p:spPr>
      </p:pic>
    </p:spTree>
    <p:extLst>
      <p:ext uri="{BB962C8B-B14F-4D97-AF65-F5344CB8AC3E}">
        <p14:creationId xmlns:p14="http://schemas.microsoft.com/office/powerpoint/2010/main" val="1431764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28D3-6E97-45C3-AC34-812F317DCA54}"/>
              </a:ext>
            </a:extLst>
          </p:cNvPr>
          <p:cNvSpPr>
            <a:spLocks noGrp="1"/>
          </p:cNvSpPr>
          <p:nvPr>
            <p:ph type="title"/>
          </p:nvPr>
        </p:nvSpPr>
        <p:spPr>
          <a:xfrm>
            <a:off x="506896" y="2511978"/>
            <a:ext cx="10515600" cy="1325563"/>
          </a:xfrm>
        </p:spPr>
        <p:txBody>
          <a:bodyPr/>
          <a:lstStyle/>
          <a:p>
            <a:pPr algn="ctr"/>
            <a:r>
              <a:rPr lang="en-US" dirty="0"/>
              <a:t>VPC</a:t>
            </a:r>
          </a:p>
        </p:txBody>
      </p:sp>
    </p:spTree>
    <p:extLst>
      <p:ext uri="{BB962C8B-B14F-4D97-AF65-F5344CB8AC3E}">
        <p14:creationId xmlns:p14="http://schemas.microsoft.com/office/powerpoint/2010/main" val="208810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F5C1-C4E8-4F68-85F1-F748CEE378D7}"/>
              </a:ext>
            </a:extLst>
          </p:cNvPr>
          <p:cNvSpPr>
            <a:spLocks noGrp="1"/>
          </p:cNvSpPr>
          <p:nvPr>
            <p:ph type="title"/>
          </p:nvPr>
        </p:nvSpPr>
        <p:spPr>
          <a:xfrm>
            <a:off x="4787348" y="2498726"/>
            <a:ext cx="2686878" cy="1325563"/>
          </a:xfrm>
        </p:spPr>
        <p:txBody>
          <a:bodyPr>
            <a:noAutofit/>
          </a:bodyPr>
          <a:lstStyle/>
          <a:p>
            <a:r>
              <a:rPr lang="en-US" sz="6000" b="1" dirty="0"/>
              <a:t>History</a:t>
            </a:r>
          </a:p>
        </p:txBody>
      </p:sp>
    </p:spTree>
    <p:extLst>
      <p:ext uri="{BB962C8B-B14F-4D97-AF65-F5344CB8AC3E}">
        <p14:creationId xmlns:p14="http://schemas.microsoft.com/office/powerpoint/2010/main" val="2063038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F0DC-D6D6-4D5A-818D-38F4BB557551}"/>
              </a:ext>
            </a:extLst>
          </p:cNvPr>
          <p:cNvSpPr>
            <a:spLocks noGrp="1"/>
          </p:cNvSpPr>
          <p:nvPr>
            <p:ph type="title"/>
          </p:nvPr>
        </p:nvSpPr>
        <p:spPr/>
        <p:txBody>
          <a:bodyPr/>
          <a:lstStyle/>
          <a:p>
            <a:r>
              <a:rPr lang="en-IN" dirty="0"/>
              <a:t>VPC	</a:t>
            </a:r>
          </a:p>
        </p:txBody>
      </p:sp>
      <p:sp>
        <p:nvSpPr>
          <p:cNvPr id="3" name="Content Placeholder 2">
            <a:extLst>
              <a:ext uri="{FF2B5EF4-FFF2-40B4-BE49-F238E27FC236}">
                <a16:creationId xmlns:a16="http://schemas.microsoft.com/office/drawing/2014/main" id="{F8EAEAA5-9C36-44DC-BF7C-43862473C635}"/>
              </a:ext>
            </a:extLst>
          </p:cNvPr>
          <p:cNvSpPr>
            <a:spLocks noGrp="1"/>
          </p:cNvSpPr>
          <p:nvPr>
            <p:ph idx="1"/>
          </p:nvPr>
        </p:nvSpPr>
        <p:spPr>
          <a:xfrm>
            <a:off x="718930" y="1481068"/>
            <a:ext cx="10515600" cy="4747454"/>
          </a:xfrm>
        </p:spPr>
        <p:txBody>
          <a:bodyPr>
            <a:normAutofit/>
          </a:bodyPr>
          <a:lstStyle/>
          <a:p>
            <a:pPr marL="0" indent="0" algn="just">
              <a:buNone/>
            </a:pPr>
            <a:r>
              <a:rPr lang="en-IN" dirty="0"/>
              <a:t>Amazon VPC is your own private network inside Amazon’s cloud infrastructure. It is an alternative to maintaining your own data centre and is cheaper since it creates resources on demand. It is also more secure since Amazon takes care of the infrastructure security for you.</a:t>
            </a:r>
          </a:p>
          <a:p>
            <a:pPr marL="0" indent="0" algn="just">
              <a:buNone/>
            </a:pPr>
            <a:endParaRPr lang="en-IN" dirty="0"/>
          </a:p>
          <a:p>
            <a:pPr marL="0" indent="0">
              <a:buNone/>
            </a:pPr>
            <a:endParaRPr lang="en-IN" dirty="0"/>
          </a:p>
        </p:txBody>
      </p:sp>
    </p:spTree>
    <p:extLst>
      <p:ext uri="{BB962C8B-B14F-4D97-AF65-F5344CB8AC3E}">
        <p14:creationId xmlns:p14="http://schemas.microsoft.com/office/powerpoint/2010/main" val="396395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F0DC-D6D6-4D5A-818D-38F4BB557551}"/>
              </a:ext>
            </a:extLst>
          </p:cNvPr>
          <p:cNvSpPr>
            <a:spLocks noGrp="1"/>
          </p:cNvSpPr>
          <p:nvPr>
            <p:ph type="title"/>
          </p:nvPr>
        </p:nvSpPr>
        <p:spPr>
          <a:xfrm>
            <a:off x="838200" y="155504"/>
            <a:ext cx="10515600" cy="1325563"/>
          </a:xfrm>
        </p:spPr>
        <p:txBody>
          <a:bodyPr/>
          <a:lstStyle/>
          <a:p>
            <a:r>
              <a:rPr lang="en-IN" dirty="0"/>
              <a:t>VPC	 Features</a:t>
            </a:r>
          </a:p>
        </p:txBody>
      </p:sp>
      <p:sp>
        <p:nvSpPr>
          <p:cNvPr id="3" name="Content Placeholder 2">
            <a:extLst>
              <a:ext uri="{FF2B5EF4-FFF2-40B4-BE49-F238E27FC236}">
                <a16:creationId xmlns:a16="http://schemas.microsoft.com/office/drawing/2014/main" id="{F8EAEAA5-9C36-44DC-BF7C-43862473C635}"/>
              </a:ext>
            </a:extLst>
          </p:cNvPr>
          <p:cNvSpPr>
            <a:spLocks noGrp="1"/>
          </p:cNvSpPr>
          <p:nvPr>
            <p:ph idx="1"/>
          </p:nvPr>
        </p:nvSpPr>
        <p:spPr>
          <a:xfrm>
            <a:off x="670891" y="1322041"/>
            <a:ext cx="10850218" cy="5277541"/>
          </a:xfrm>
        </p:spPr>
        <p:txBody>
          <a:bodyPr>
            <a:normAutofit fontScale="85000" lnSpcReduction="20000"/>
          </a:bodyPr>
          <a:lstStyle/>
          <a:p>
            <a:r>
              <a:rPr lang="en-IN" dirty="0"/>
              <a:t>AWS VPC is flexible to connectivity as it can get connected to the Internet, data centre based on AWS resources that one can expose </a:t>
            </a:r>
            <a:r>
              <a:rPr lang="en-IN" dirty="0" err="1"/>
              <a:t>publically</a:t>
            </a:r>
            <a:r>
              <a:rPr lang="en-IN" dirty="0"/>
              <a:t> and those which one has to keep private.</a:t>
            </a:r>
          </a:p>
          <a:p>
            <a:r>
              <a:rPr lang="en-IN" dirty="0"/>
              <a:t>It privately connects to the Software as service solutions which Is supported by AWS Private link.</a:t>
            </a:r>
          </a:p>
          <a:p>
            <a:r>
              <a:rPr lang="en-IN" dirty="0"/>
              <a:t>Ability to privately connect the VPCs within your own organizations and internal services across different accounts.</a:t>
            </a:r>
          </a:p>
          <a:p>
            <a:r>
              <a:rPr lang="en-IN" dirty="0"/>
              <a:t>Privately connect to Virtual Private Network without using an Internet gateway.</a:t>
            </a:r>
          </a:p>
          <a:p>
            <a:r>
              <a:rPr lang="en-IN" dirty="0"/>
              <a:t>Peer VPCs together to share resources across multiple virtual networks owned by the owner or other </a:t>
            </a:r>
            <a:r>
              <a:rPr lang="en-IN" b="1" dirty="0"/>
              <a:t>AWS accounts</a:t>
            </a:r>
            <a:r>
              <a:rPr lang="en-IN" dirty="0"/>
              <a:t>.</a:t>
            </a:r>
          </a:p>
          <a:p>
            <a:r>
              <a:rPr lang="en-IN" dirty="0"/>
              <a:t>Using network access control list inbound and outbound access to and from individual subnets is controlled.</a:t>
            </a:r>
          </a:p>
          <a:p>
            <a:r>
              <a:rPr lang="en-IN" dirty="0"/>
              <a:t>It provides a feature of security such that the data stored in </a:t>
            </a:r>
            <a:r>
              <a:rPr lang="en-IN" b="1" dirty="0"/>
              <a:t>Amazon S3 </a:t>
            </a:r>
            <a:r>
              <a:rPr lang="en-IN" dirty="0"/>
              <a:t>can only be accessed from within your Amazon VPC.</a:t>
            </a:r>
          </a:p>
          <a:p>
            <a:r>
              <a:rPr lang="en-IN" dirty="0"/>
              <a:t>Using VPC peering you can connect your AWS VPC with other VPCs and access resources in the other VPCs.</a:t>
            </a:r>
          </a:p>
        </p:txBody>
      </p:sp>
    </p:spTree>
    <p:extLst>
      <p:ext uri="{BB962C8B-B14F-4D97-AF65-F5344CB8AC3E}">
        <p14:creationId xmlns:p14="http://schemas.microsoft.com/office/powerpoint/2010/main" val="1588412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CF54-9AE6-46DA-BDD3-46465B39C65D}"/>
              </a:ext>
            </a:extLst>
          </p:cNvPr>
          <p:cNvSpPr>
            <a:spLocks noGrp="1"/>
          </p:cNvSpPr>
          <p:nvPr>
            <p:ph type="title"/>
          </p:nvPr>
        </p:nvSpPr>
        <p:spPr/>
        <p:txBody>
          <a:bodyPr/>
          <a:lstStyle/>
          <a:p>
            <a:r>
              <a:rPr lang="en-IN" b="1" dirty="0"/>
              <a:t>Subnet</a:t>
            </a:r>
          </a:p>
        </p:txBody>
      </p:sp>
      <p:sp>
        <p:nvSpPr>
          <p:cNvPr id="3" name="Content Placeholder 2">
            <a:extLst>
              <a:ext uri="{FF2B5EF4-FFF2-40B4-BE49-F238E27FC236}">
                <a16:creationId xmlns:a16="http://schemas.microsoft.com/office/drawing/2014/main" id="{CCAF9C12-45CD-416C-B702-0E5BC2A04205}"/>
              </a:ext>
            </a:extLst>
          </p:cNvPr>
          <p:cNvSpPr>
            <a:spLocks noGrp="1"/>
          </p:cNvSpPr>
          <p:nvPr>
            <p:ph idx="1"/>
          </p:nvPr>
        </p:nvSpPr>
        <p:spPr>
          <a:xfrm>
            <a:off x="838200" y="1587086"/>
            <a:ext cx="10515600" cy="4351338"/>
          </a:xfrm>
        </p:spPr>
        <p:txBody>
          <a:bodyPr/>
          <a:lstStyle/>
          <a:p>
            <a:pPr marL="0" indent="0">
              <a:buNone/>
            </a:pPr>
            <a:r>
              <a:rPr lang="en-IN" dirty="0"/>
              <a:t>Subnet is a part of your VPC that can contain resources that share a common subnet mask and that contain instances and resources that can normally only be accessed within that subnet except if you use an internet gateway to make them public.</a:t>
            </a:r>
          </a:p>
          <a:p>
            <a:endParaRPr lang="en-IN" dirty="0"/>
          </a:p>
        </p:txBody>
      </p:sp>
      <p:pic>
        <p:nvPicPr>
          <p:cNvPr id="6" name="Picture 5">
            <a:extLst>
              <a:ext uri="{FF2B5EF4-FFF2-40B4-BE49-F238E27FC236}">
                <a16:creationId xmlns:a16="http://schemas.microsoft.com/office/drawing/2014/main" id="{3B8EFC79-5ACB-4079-97D7-3A0978A0C13A}"/>
              </a:ext>
            </a:extLst>
          </p:cNvPr>
          <p:cNvPicPr>
            <a:picLocks noChangeAspect="1"/>
          </p:cNvPicPr>
          <p:nvPr/>
        </p:nvPicPr>
        <p:blipFill>
          <a:blip r:embed="rId2"/>
          <a:stretch>
            <a:fillRect/>
          </a:stretch>
        </p:blipFill>
        <p:spPr>
          <a:xfrm>
            <a:off x="6096000" y="3762755"/>
            <a:ext cx="4629150" cy="2095500"/>
          </a:xfrm>
          <a:prstGeom prst="rect">
            <a:avLst/>
          </a:prstGeom>
        </p:spPr>
      </p:pic>
      <p:pic>
        <p:nvPicPr>
          <p:cNvPr id="8" name="Picture 7">
            <a:extLst>
              <a:ext uri="{FF2B5EF4-FFF2-40B4-BE49-F238E27FC236}">
                <a16:creationId xmlns:a16="http://schemas.microsoft.com/office/drawing/2014/main" id="{BA4252E1-D861-48B2-AA80-02406AB7D636}"/>
              </a:ext>
            </a:extLst>
          </p:cNvPr>
          <p:cNvPicPr>
            <a:picLocks noChangeAspect="1"/>
          </p:cNvPicPr>
          <p:nvPr/>
        </p:nvPicPr>
        <p:blipFill>
          <a:blip r:embed="rId3"/>
          <a:stretch>
            <a:fillRect/>
          </a:stretch>
        </p:blipFill>
        <p:spPr>
          <a:xfrm>
            <a:off x="1174474" y="3501265"/>
            <a:ext cx="4038600" cy="2447925"/>
          </a:xfrm>
          <a:prstGeom prst="rect">
            <a:avLst/>
          </a:prstGeom>
        </p:spPr>
      </p:pic>
    </p:spTree>
    <p:extLst>
      <p:ext uri="{BB962C8B-B14F-4D97-AF65-F5344CB8AC3E}">
        <p14:creationId xmlns:p14="http://schemas.microsoft.com/office/powerpoint/2010/main" val="109659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64F67-BF41-4AEF-9BE9-F2DC72D1C745}"/>
              </a:ext>
            </a:extLst>
          </p:cNvPr>
          <p:cNvSpPr>
            <a:spLocks noGrp="1"/>
          </p:cNvSpPr>
          <p:nvPr>
            <p:ph idx="1"/>
          </p:nvPr>
        </p:nvSpPr>
        <p:spPr>
          <a:xfrm>
            <a:off x="838200" y="702365"/>
            <a:ext cx="10515600" cy="5474598"/>
          </a:xfrm>
        </p:spPr>
        <p:txBody>
          <a:bodyPr>
            <a:normAutofit lnSpcReduction="10000"/>
          </a:bodyPr>
          <a:lstStyle/>
          <a:p>
            <a:r>
              <a:rPr lang="en-IN" b="1" dirty="0"/>
              <a:t>Internet Gateway</a:t>
            </a:r>
          </a:p>
          <a:p>
            <a:pPr marL="0" indent="0">
              <a:buNone/>
            </a:pPr>
            <a:r>
              <a:rPr lang="en-IN" dirty="0"/>
              <a:t>An Internet Gateway allows you to make a subnet public by providing a route to the internet. All instances within the subnet can access the internet only through this gateway. Also, resources from the internet can access the instances in your subnet using this gateway.</a:t>
            </a:r>
          </a:p>
          <a:p>
            <a:pPr marL="0" indent="0">
              <a:buNone/>
            </a:pPr>
            <a:endParaRPr lang="en-IN" dirty="0"/>
          </a:p>
          <a:p>
            <a:r>
              <a:rPr lang="en-IN" b="1" dirty="0"/>
              <a:t>NAT Gateway</a:t>
            </a:r>
          </a:p>
          <a:p>
            <a:pPr marL="0" indent="0">
              <a:buNone/>
            </a:pPr>
            <a:r>
              <a:rPr lang="en-IN" dirty="0"/>
              <a:t>You can allow instances from your private subnet to connect to the internet using a NAT gateway. The instances in the private subnet do not have an IP address, so the NAT gateway translates the private IP to a public IP before routing the traffic out to the internet. NAT stands for Network Address Translation and it does just that – translates private IPs to public IP.</a:t>
            </a:r>
          </a:p>
          <a:p>
            <a:endParaRPr lang="en-IN" dirty="0"/>
          </a:p>
        </p:txBody>
      </p:sp>
    </p:spTree>
    <p:extLst>
      <p:ext uri="{BB962C8B-B14F-4D97-AF65-F5344CB8AC3E}">
        <p14:creationId xmlns:p14="http://schemas.microsoft.com/office/powerpoint/2010/main" val="170284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DF772C-4014-43EC-B7A6-AAFC71034A66}"/>
              </a:ext>
            </a:extLst>
          </p:cNvPr>
          <p:cNvSpPr>
            <a:spLocks noGrp="1"/>
          </p:cNvSpPr>
          <p:nvPr>
            <p:ph idx="1"/>
          </p:nvPr>
        </p:nvSpPr>
        <p:spPr>
          <a:xfrm>
            <a:off x="679173" y="755374"/>
            <a:ext cx="10515600" cy="4957763"/>
          </a:xfrm>
        </p:spPr>
        <p:txBody>
          <a:bodyPr/>
          <a:lstStyle/>
          <a:p>
            <a:r>
              <a:rPr lang="en-IN" b="1" dirty="0"/>
              <a:t>CIDR block</a:t>
            </a:r>
          </a:p>
          <a:p>
            <a:pPr marL="0" indent="0">
              <a:buNone/>
            </a:pPr>
            <a:r>
              <a:rPr lang="en-IN" dirty="0"/>
              <a:t>CIDR or Classless Inter-Domain Routing is used to allocate IP address within a network. We will use CIDR blocks to mark a range of IP addresses for each subnet within a VPC. The VPC itself would have a CIDR block that lists all the IP addresses available with it.</a:t>
            </a:r>
          </a:p>
          <a:p>
            <a:pPr marL="0" indent="0">
              <a:buNone/>
            </a:pPr>
            <a:endParaRPr lang="en-IN" dirty="0"/>
          </a:p>
          <a:p>
            <a:r>
              <a:rPr lang="en-IN" b="1" dirty="0"/>
              <a:t>What is a Route table</a:t>
            </a:r>
          </a:p>
          <a:p>
            <a:pPr marL="0" indent="0">
              <a:buNone/>
            </a:pPr>
            <a:r>
              <a:rPr lang="en-IN" dirty="0"/>
              <a:t>A route table contains rules for routing traffic within a subnet and from the subnet to outside world. Amongst other things, we use routing tables to add internet gateways and NAT gateways to the subnet.</a:t>
            </a:r>
          </a:p>
          <a:p>
            <a:endParaRPr lang="en-IN" dirty="0"/>
          </a:p>
        </p:txBody>
      </p:sp>
    </p:spTree>
    <p:extLst>
      <p:ext uri="{BB962C8B-B14F-4D97-AF65-F5344CB8AC3E}">
        <p14:creationId xmlns:p14="http://schemas.microsoft.com/office/powerpoint/2010/main" val="4210784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8380FD-3ED7-4588-842A-7361E5131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507" y="92765"/>
            <a:ext cx="9170985" cy="6493566"/>
          </a:xfrm>
          <a:prstGeom prst="rect">
            <a:avLst/>
          </a:prstGeom>
        </p:spPr>
      </p:pic>
    </p:spTree>
    <p:extLst>
      <p:ext uri="{BB962C8B-B14F-4D97-AF65-F5344CB8AC3E}">
        <p14:creationId xmlns:p14="http://schemas.microsoft.com/office/powerpoint/2010/main" val="84289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E588C5-DB58-4BBE-B635-2EF3F41D6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888" y="393600"/>
            <a:ext cx="8378200" cy="5927688"/>
          </a:xfrm>
          <a:prstGeom prst="rect">
            <a:avLst/>
          </a:prstGeom>
        </p:spPr>
      </p:pic>
    </p:spTree>
    <p:extLst>
      <p:ext uri="{BB962C8B-B14F-4D97-AF65-F5344CB8AC3E}">
        <p14:creationId xmlns:p14="http://schemas.microsoft.com/office/powerpoint/2010/main" val="418800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2DDB-E762-43B9-AA22-6F5EF559C2B9}"/>
              </a:ext>
            </a:extLst>
          </p:cNvPr>
          <p:cNvSpPr>
            <a:spLocks noGrp="1"/>
          </p:cNvSpPr>
          <p:nvPr>
            <p:ph type="title"/>
          </p:nvPr>
        </p:nvSpPr>
        <p:spPr/>
        <p:txBody>
          <a:bodyPr/>
          <a:lstStyle/>
          <a:p>
            <a:r>
              <a:rPr lang="en-US" dirty="0"/>
              <a:t>Client-Server Computing Concepts</a:t>
            </a:r>
          </a:p>
        </p:txBody>
      </p:sp>
      <p:pic>
        <p:nvPicPr>
          <p:cNvPr id="9" name="Content Placeholder 8">
            <a:extLst>
              <a:ext uri="{FF2B5EF4-FFF2-40B4-BE49-F238E27FC236}">
                <a16:creationId xmlns:a16="http://schemas.microsoft.com/office/drawing/2014/main" id="{CBAB2839-4916-423B-B733-2B8A3AE20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176523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47BB-8197-4F5D-ACC8-1CF33573F776}"/>
              </a:ext>
            </a:extLst>
          </p:cNvPr>
          <p:cNvSpPr>
            <a:spLocks noGrp="1"/>
          </p:cNvSpPr>
          <p:nvPr>
            <p:ph type="title"/>
          </p:nvPr>
        </p:nvSpPr>
        <p:spPr/>
        <p:txBody>
          <a:bodyPr/>
          <a:lstStyle/>
          <a:p>
            <a:r>
              <a:rPr lang="en-US" dirty="0"/>
              <a:t>Peer to Peer Computing (P2P)</a:t>
            </a:r>
          </a:p>
        </p:txBody>
      </p:sp>
      <p:pic>
        <p:nvPicPr>
          <p:cNvPr id="5" name="Content Placeholder 4">
            <a:extLst>
              <a:ext uri="{FF2B5EF4-FFF2-40B4-BE49-F238E27FC236}">
                <a16:creationId xmlns:a16="http://schemas.microsoft.com/office/drawing/2014/main" id="{4C32321E-AE3B-4116-AC1A-F3C39DB97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6172" y="1690688"/>
            <a:ext cx="5740263" cy="4665544"/>
          </a:xfrm>
        </p:spPr>
      </p:pic>
    </p:spTree>
    <p:extLst>
      <p:ext uri="{BB962C8B-B14F-4D97-AF65-F5344CB8AC3E}">
        <p14:creationId xmlns:p14="http://schemas.microsoft.com/office/powerpoint/2010/main" val="86485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9535-ABA9-4536-82A4-2A9BD2EE2E5B}"/>
              </a:ext>
            </a:extLst>
          </p:cNvPr>
          <p:cNvSpPr>
            <a:spLocks noGrp="1"/>
          </p:cNvSpPr>
          <p:nvPr>
            <p:ph type="title"/>
          </p:nvPr>
        </p:nvSpPr>
        <p:spPr/>
        <p:txBody>
          <a:bodyPr/>
          <a:lstStyle/>
          <a:p>
            <a:r>
              <a:rPr lang="en-US" dirty="0"/>
              <a:t>P2P vs Client Server</a:t>
            </a:r>
          </a:p>
        </p:txBody>
      </p:sp>
      <p:graphicFrame>
        <p:nvGraphicFramePr>
          <p:cNvPr id="12" name="Content Placeholder 11">
            <a:extLst>
              <a:ext uri="{FF2B5EF4-FFF2-40B4-BE49-F238E27FC236}">
                <a16:creationId xmlns:a16="http://schemas.microsoft.com/office/drawing/2014/main" id="{02E123BD-7AFF-4570-9C9D-F45132C732FC}"/>
              </a:ext>
            </a:extLst>
          </p:cNvPr>
          <p:cNvGraphicFramePr>
            <a:graphicFrameLocks noGrp="1"/>
          </p:cNvGraphicFramePr>
          <p:nvPr>
            <p:ph idx="1"/>
            <p:extLst>
              <p:ext uri="{D42A27DB-BD31-4B8C-83A1-F6EECF244321}">
                <p14:modId xmlns:p14="http://schemas.microsoft.com/office/powerpoint/2010/main" val="20932398"/>
              </p:ext>
            </p:extLst>
          </p:nvPr>
        </p:nvGraphicFramePr>
        <p:xfrm>
          <a:off x="477078" y="1588138"/>
          <a:ext cx="10876722" cy="4982921"/>
        </p:xfrm>
        <a:graphic>
          <a:graphicData uri="http://schemas.openxmlformats.org/drawingml/2006/table">
            <a:tbl>
              <a:tblPr/>
              <a:tblGrid>
                <a:gridCol w="2120348">
                  <a:extLst>
                    <a:ext uri="{9D8B030D-6E8A-4147-A177-3AD203B41FA5}">
                      <a16:colId xmlns:a16="http://schemas.microsoft.com/office/drawing/2014/main" val="1440125104"/>
                    </a:ext>
                  </a:extLst>
                </a:gridCol>
                <a:gridCol w="4412974">
                  <a:extLst>
                    <a:ext uri="{9D8B030D-6E8A-4147-A177-3AD203B41FA5}">
                      <a16:colId xmlns:a16="http://schemas.microsoft.com/office/drawing/2014/main" val="2864936675"/>
                    </a:ext>
                  </a:extLst>
                </a:gridCol>
                <a:gridCol w="4343400">
                  <a:extLst>
                    <a:ext uri="{9D8B030D-6E8A-4147-A177-3AD203B41FA5}">
                      <a16:colId xmlns:a16="http://schemas.microsoft.com/office/drawing/2014/main" val="3871933772"/>
                    </a:ext>
                  </a:extLst>
                </a:gridCol>
              </a:tblGrid>
              <a:tr h="902191">
                <a:tc>
                  <a:txBody>
                    <a:bodyPr/>
                    <a:lstStyle/>
                    <a:p>
                      <a:r>
                        <a:rPr lang="en-US" sz="2000" b="1" dirty="0">
                          <a:solidFill>
                            <a:srgbClr val="00B050"/>
                          </a:solidFill>
                        </a:rPr>
                        <a:t>Basic </a:t>
                      </a:r>
                    </a:p>
                  </a:txBody>
                  <a:tcPr marL="79115" marR="79115" marT="39558" marB="39558" anchor="ctr">
                    <a:lnL>
                      <a:noFill/>
                    </a:lnL>
                    <a:lnR>
                      <a:noFill/>
                    </a:lnR>
                    <a:lnT>
                      <a:noFill/>
                    </a:lnT>
                    <a:lnB>
                      <a:noFill/>
                    </a:lnB>
                  </a:tcPr>
                </a:tc>
                <a:tc>
                  <a:txBody>
                    <a:bodyPr/>
                    <a:lstStyle/>
                    <a:p>
                      <a:r>
                        <a:rPr lang="en-US" sz="1600" b="1" dirty="0">
                          <a:solidFill>
                            <a:schemeClr val="accent1">
                              <a:lumMod val="50000"/>
                            </a:schemeClr>
                          </a:solidFill>
                        </a:rPr>
                        <a:t>There is a specific server and specific clients connected to the server.</a:t>
                      </a:r>
                    </a:p>
                  </a:txBody>
                  <a:tcPr marL="79115" marR="79115" marT="39558" marB="39558" anchor="ctr">
                    <a:lnL>
                      <a:noFill/>
                    </a:lnL>
                    <a:lnR>
                      <a:noFill/>
                    </a:lnR>
                    <a:lnT>
                      <a:noFill/>
                    </a:lnT>
                    <a:lnB>
                      <a:noFill/>
                    </a:lnB>
                  </a:tcPr>
                </a:tc>
                <a:tc>
                  <a:txBody>
                    <a:bodyPr/>
                    <a:lstStyle/>
                    <a:p>
                      <a:r>
                        <a:rPr lang="en-US" sz="1600" b="1" dirty="0">
                          <a:solidFill>
                            <a:schemeClr val="accent2">
                              <a:lumMod val="50000"/>
                            </a:schemeClr>
                          </a:solidFill>
                        </a:rPr>
                        <a:t>Clients and server are not distinguished; each node act as client and server.</a:t>
                      </a:r>
                    </a:p>
                  </a:txBody>
                  <a:tcPr marL="79115" marR="79115" marT="39558" marB="39558" anchor="ctr">
                    <a:lnL>
                      <a:noFill/>
                    </a:lnL>
                    <a:lnR>
                      <a:noFill/>
                    </a:lnR>
                    <a:lnT>
                      <a:noFill/>
                    </a:lnT>
                    <a:lnB>
                      <a:noFill/>
                    </a:lnB>
                  </a:tcPr>
                </a:tc>
                <a:extLst>
                  <a:ext uri="{0D108BD9-81ED-4DB2-BD59-A6C34878D82A}">
                    <a16:rowId xmlns:a16="http://schemas.microsoft.com/office/drawing/2014/main" val="3564410542"/>
                  </a:ext>
                </a:extLst>
              </a:tr>
              <a:tr h="630811">
                <a:tc>
                  <a:txBody>
                    <a:bodyPr/>
                    <a:lstStyle/>
                    <a:p>
                      <a:r>
                        <a:rPr lang="en-US" sz="2000" b="1" dirty="0">
                          <a:solidFill>
                            <a:srgbClr val="00B050"/>
                          </a:solidFill>
                        </a:rPr>
                        <a:t>Service</a:t>
                      </a:r>
                    </a:p>
                  </a:txBody>
                  <a:tcPr marL="79115" marR="79115" marT="39558" marB="39558" anchor="ctr">
                    <a:lnL>
                      <a:noFill/>
                    </a:lnL>
                    <a:lnR>
                      <a:noFill/>
                    </a:lnR>
                    <a:lnT>
                      <a:noFill/>
                    </a:lnT>
                    <a:lnB>
                      <a:noFill/>
                    </a:lnB>
                  </a:tcPr>
                </a:tc>
                <a:tc>
                  <a:txBody>
                    <a:bodyPr/>
                    <a:lstStyle/>
                    <a:p>
                      <a:r>
                        <a:rPr lang="en-US" sz="1600" b="1" dirty="0">
                          <a:solidFill>
                            <a:schemeClr val="accent1">
                              <a:lumMod val="50000"/>
                            </a:schemeClr>
                          </a:solidFill>
                        </a:rPr>
                        <a:t>The client request for service and server respond with the service.</a:t>
                      </a:r>
                    </a:p>
                  </a:txBody>
                  <a:tcPr marL="79115" marR="79115" marT="39558" marB="39558" anchor="ctr">
                    <a:lnL>
                      <a:noFill/>
                    </a:lnL>
                    <a:lnR>
                      <a:noFill/>
                    </a:lnR>
                    <a:lnT>
                      <a:noFill/>
                    </a:lnT>
                    <a:lnB>
                      <a:noFill/>
                    </a:lnB>
                  </a:tcPr>
                </a:tc>
                <a:tc>
                  <a:txBody>
                    <a:bodyPr/>
                    <a:lstStyle/>
                    <a:p>
                      <a:r>
                        <a:rPr lang="en-US" sz="1600" b="1" dirty="0">
                          <a:solidFill>
                            <a:schemeClr val="accent2">
                              <a:lumMod val="50000"/>
                            </a:schemeClr>
                          </a:solidFill>
                        </a:rPr>
                        <a:t>Each node can request for services and can also provide the services.</a:t>
                      </a:r>
                    </a:p>
                  </a:txBody>
                  <a:tcPr marL="79115" marR="79115" marT="39558" marB="39558" anchor="ctr">
                    <a:lnL>
                      <a:noFill/>
                    </a:lnL>
                    <a:lnR>
                      <a:noFill/>
                    </a:lnR>
                    <a:lnT>
                      <a:noFill/>
                    </a:lnT>
                    <a:lnB>
                      <a:noFill/>
                    </a:lnB>
                  </a:tcPr>
                </a:tc>
                <a:extLst>
                  <a:ext uri="{0D108BD9-81ED-4DB2-BD59-A6C34878D82A}">
                    <a16:rowId xmlns:a16="http://schemas.microsoft.com/office/drawing/2014/main" val="691031612"/>
                  </a:ext>
                </a:extLst>
              </a:tr>
              <a:tr h="359431">
                <a:tc>
                  <a:txBody>
                    <a:bodyPr/>
                    <a:lstStyle/>
                    <a:p>
                      <a:r>
                        <a:rPr lang="en-US" sz="2000" b="1">
                          <a:solidFill>
                            <a:srgbClr val="00B050"/>
                          </a:solidFill>
                        </a:rPr>
                        <a:t>Focus</a:t>
                      </a:r>
                    </a:p>
                  </a:txBody>
                  <a:tcPr marL="79115" marR="79115" marT="39558" marB="39558" anchor="ctr">
                    <a:lnL>
                      <a:noFill/>
                    </a:lnL>
                    <a:lnR>
                      <a:noFill/>
                    </a:lnR>
                    <a:lnT>
                      <a:noFill/>
                    </a:lnT>
                    <a:lnB>
                      <a:noFill/>
                    </a:lnB>
                  </a:tcPr>
                </a:tc>
                <a:tc>
                  <a:txBody>
                    <a:bodyPr/>
                    <a:lstStyle/>
                    <a:p>
                      <a:r>
                        <a:rPr lang="en-US" sz="1600" b="1" dirty="0">
                          <a:solidFill>
                            <a:schemeClr val="accent1">
                              <a:lumMod val="50000"/>
                            </a:schemeClr>
                          </a:solidFill>
                        </a:rPr>
                        <a:t>Sharing the information.</a:t>
                      </a:r>
                    </a:p>
                  </a:txBody>
                  <a:tcPr marL="79115" marR="79115" marT="39558" marB="39558" anchor="ctr">
                    <a:lnL>
                      <a:noFill/>
                    </a:lnL>
                    <a:lnR>
                      <a:noFill/>
                    </a:lnR>
                    <a:lnT>
                      <a:noFill/>
                    </a:lnT>
                    <a:lnB>
                      <a:noFill/>
                    </a:lnB>
                  </a:tcPr>
                </a:tc>
                <a:tc>
                  <a:txBody>
                    <a:bodyPr/>
                    <a:lstStyle/>
                    <a:p>
                      <a:r>
                        <a:rPr lang="en-US" sz="1600" b="1" dirty="0">
                          <a:solidFill>
                            <a:schemeClr val="accent2">
                              <a:lumMod val="50000"/>
                            </a:schemeClr>
                          </a:solidFill>
                        </a:rPr>
                        <a:t>Connectivity.</a:t>
                      </a:r>
                    </a:p>
                  </a:txBody>
                  <a:tcPr marL="79115" marR="79115" marT="39558" marB="39558" anchor="ctr">
                    <a:lnL>
                      <a:noFill/>
                    </a:lnL>
                    <a:lnR>
                      <a:noFill/>
                    </a:lnR>
                    <a:lnT>
                      <a:noFill/>
                    </a:lnT>
                    <a:lnB>
                      <a:noFill/>
                    </a:lnB>
                  </a:tcPr>
                </a:tc>
                <a:extLst>
                  <a:ext uri="{0D108BD9-81ED-4DB2-BD59-A6C34878D82A}">
                    <a16:rowId xmlns:a16="http://schemas.microsoft.com/office/drawing/2014/main" val="816638978"/>
                  </a:ext>
                </a:extLst>
              </a:tr>
              <a:tr h="630811">
                <a:tc>
                  <a:txBody>
                    <a:bodyPr/>
                    <a:lstStyle/>
                    <a:p>
                      <a:r>
                        <a:rPr lang="en-US" sz="2000" b="1">
                          <a:solidFill>
                            <a:srgbClr val="00B050"/>
                          </a:solidFill>
                        </a:rPr>
                        <a:t>Data</a:t>
                      </a:r>
                    </a:p>
                  </a:txBody>
                  <a:tcPr marL="79115" marR="79115" marT="39558" marB="39558" anchor="ctr">
                    <a:lnL>
                      <a:noFill/>
                    </a:lnL>
                    <a:lnR>
                      <a:noFill/>
                    </a:lnR>
                    <a:lnT>
                      <a:noFill/>
                    </a:lnT>
                    <a:lnB>
                      <a:noFill/>
                    </a:lnB>
                  </a:tcPr>
                </a:tc>
                <a:tc>
                  <a:txBody>
                    <a:bodyPr/>
                    <a:lstStyle/>
                    <a:p>
                      <a:r>
                        <a:rPr lang="en-US" sz="1600" b="1" dirty="0">
                          <a:solidFill>
                            <a:schemeClr val="accent1">
                              <a:lumMod val="50000"/>
                            </a:schemeClr>
                          </a:solidFill>
                        </a:rPr>
                        <a:t>The data is stored in a centralized server.</a:t>
                      </a:r>
                    </a:p>
                  </a:txBody>
                  <a:tcPr marL="79115" marR="79115" marT="39558" marB="39558" anchor="ctr">
                    <a:lnL>
                      <a:noFill/>
                    </a:lnL>
                    <a:lnR>
                      <a:noFill/>
                    </a:lnR>
                    <a:lnT>
                      <a:noFill/>
                    </a:lnT>
                    <a:lnB>
                      <a:noFill/>
                    </a:lnB>
                  </a:tcPr>
                </a:tc>
                <a:tc>
                  <a:txBody>
                    <a:bodyPr/>
                    <a:lstStyle/>
                    <a:p>
                      <a:r>
                        <a:rPr lang="en-US" sz="1600" b="1" dirty="0">
                          <a:solidFill>
                            <a:schemeClr val="accent2">
                              <a:lumMod val="50000"/>
                            </a:schemeClr>
                          </a:solidFill>
                        </a:rPr>
                        <a:t>Each peer has its own data.</a:t>
                      </a:r>
                    </a:p>
                  </a:txBody>
                  <a:tcPr marL="79115" marR="79115" marT="39558" marB="39558" anchor="ctr">
                    <a:lnL>
                      <a:noFill/>
                    </a:lnL>
                    <a:lnR>
                      <a:noFill/>
                    </a:lnR>
                    <a:lnT>
                      <a:noFill/>
                    </a:lnT>
                    <a:lnB>
                      <a:noFill/>
                    </a:lnB>
                  </a:tcPr>
                </a:tc>
                <a:extLst>
                  <a:ext uri="{0D108BD9-81ED-4DB2-BD59-A6C34878D82A}">
                    <a16:rowId xmlns:a16="http://schemas.microsoft.com/office/drawing/2014/main" val="385913636"/>
                  </a:ext>
                </a:extLst>
              </a:tr>
              <a:tr h="1173570">
                <a:tc>
                  <a:txBody>
                    <a:bodyPr/>
                    <a:lstStyle/>
                    <a:p>
                      <a:r>
                        <a:rPr lang="en-US" sz="2000" b="1">
                          <a:solidFill>
                            <a:srgbClr val="00B050"/>
                          </a:solidFill>
                        </a:rPr>
                        <a:t>Server</a:t>
                      </a:r>
                    </a:p>
                  </a:txBody>
                  <a:tcPr marL="79115" marR="79115" marT="39558" marB="39558" anchor="ctr">
                    <a:lnL>
                      <a:noFill/>
                    </a:lnL>
                    <a:lnR>
                      <a:noFill/>
                    </a:lnR>
                    <a:lnT>
                      <a:noFill/>
                    </a:lnT>
                    <a:lnB>
                      <a:noFill/>
                    </a:lnB>
                  </a:tcPr>
                </a:tc>
                <a:tc>
                  <a:txBody>
                    <a:bodyPr/>
                    <a:lstStyle/>
                    <a:p>
                      <a:r>
                        <a:rPr lang="en-US" sz="1600" b="1" dirty="0">
                          <a:solidFill>
                            <a:schemeClr val="accent1">
                              <a:lumMod val="50000"/>
                            </a:schemeClr>
                          </a:solidFill>
                        </a:rPr>
                        <a:t>When several clients request for the services simultaneously, a server can get bottlenecked.</a:t>
                      </a:r>
                    </a:p>
                  </a:txBody>
                  <a:tcPr marL="79115" marR="79115" marT="39558" marB="39558" anchor="ctr">
                    <a:lnL>
                      <a:noFill/>
                    </a:lnL>
                    <a:lnR>
                      <a:noFill/>
                    </a:lnR>
                    <a:lnT>
                      <a:noFill/>
                    </a:lnT>
                    <a:lnB>
                      <a:noFill/>
                    </a:lnB>
                  </a:tcPr>
                </a:tc>
                <a:tc>
                  <a:txBody>
                    <a:bodyPr/>
                    <a:lstStyle/>
                    <a:p>
                      <a:r>
                        <a:rPr lang="en-US" sz="1600" b="1" dirty="0">
                          <a:solidFill>
                            <a:schemeClr val="accent2">
                              <a:lumMod val="50000"/>
                            </a:schemeClr>
                          </a:solidFill>
                        </a:rPr>
                        <a:t>As the services are provided by several servers distributed in the peer-to-peer system, a server in not bottlenecked.</a:t>
                      </a:r>
                    </a:p>
                  </a:txBody>
                  <a:tcPr marL="79115" marR="79115" marT="39558" marB="39558" anchor="ctr">
                    <a:lnL>
                      <a:noFill/>
                    </a:lnL>
                    <a:lnR>
                      <a:noFill/>
                    </a:lnR>
                    <a:lnT>
                      <a:noFill/>
                    </a:lnT>
                    <a:lnB>
                      <a:noFill/>
                    </a:lnB>
                  </a:tcPr>
                </a:tc>
                <a:extLst>
                  <a:ext uri="{0D108BD9-81ED-4DB2-BD59-A6C34878D82A}">
                    <a16:rowId xmlns:a16="http://schemas.microsoft.com/office/drawing/2014/main" val="610217027"/>
                  </a:ext>
                </a:extLst>
              </a:tr>
              <a:tr h="630811">
                <a:tc>
                  <a:txBody>
                    <a:bodyPr/>
                    <a:lstStyle/>
                    <a:p>
                      <a:r>
                        <a:rPr lang="en-US" sz="2000" b="1">
                          <a:solidFill>
                            <a:srgbClr val="00B050"/>
                          </a:solidFill>
                        </a:rPr>
                        <a:t>Expense </a:t>
                      </a:r>
                    </a:p>
                  </a:txBody>
                  <a:tcPr marL="79115" marR="79115" marT="39558" marB="39558" anchor="ctr">
                    <a:lnL>
                      <a:noFill/>
                    </a:lnL>
                    <a:lnR>
                      <a:noFill/>
                    </a:lnR>
                    <a:lnT>
                      <a:noFill/>
                    </a:lnT>
                    <a:lnB>
                      <a:noFill/>
                    </a:lnB>
                  </a:tcPr>
                </a:tc>
                <a:tc>
                  <a:txBody>
                    <a:bodyPr/>
                    <a:lstStyle/>
                    <a:p>
                      <a:r>
                        <a:rPr lang="en-US" sz="1600" b="1" dirty="0">
                          <a:solidFill>
                            <a:schemeClr val="accent1">
                              <a:lumMod val="50000"/>
                            </a:schemeClr>
                          </a:solidFill>
                        </a:rPr>
                        <a:t>The client-server are expensive to implement.</a:t>
                      </a:r>
                    </a:p>
                  </a:txBody>
                  <a:tcPr marL="79115" marR="79115" marT="39558" marB="39558" anchor="ctr">
                    <a:lnL>
                      <a:noFill/>
                    </a:lnL>
                    <a:lnR>
                      <a:noFill/>
                    </a:lnR>
                    <a:lnT>
                      <a:noFill/>
                    </a:lnT>
                    <a:lnB>
                      <a:noFill/>
                    </a:lnB>
                  </a:tcPr>
                </a:tc>
                <a:tc>
                  <a:txBody>
                    <a:bodyPr/>
                    <a:lstStyle/>
                    <a:p>
                      <a:r>
                        <a:rPr lang="en-US" sz="1600" b="1" dirty="0">
                          <a:solidFill>
                            <a:schemeClr val="accent2">
                              <a:lumMod val="50000"/>
                            </a:schemeClr>
                          </a:solidFill>
                        </a:rPr>
                        <a:t>Peer-to-peer are less expensive to implement.</a:t>
                      </a:r>
                    </a:p>
                  </a:txBody>
                  <a:tcPr marL="79115" marR="79115" marT="39558" marB="39558" anchor="ctr">
                    <a:lnL>
                      <a:noFill/>
                    </a:lnL>
                    <a:lnR>
                      <a:noFill/>
                    </a:lnR>
                    <a:lnT>
                      <a:noFill/>
                    </a:lnT>
                    <a:lnB>
                      <a:noFill/>
                    </a:lnB>
                  </a:tcPr>
                </a:tc>
                <a:extLst>
                  <a:ext uri="{0D108BD9-81ED-4DB2-BD59-A6C34878D82A}">
                    <a16:rowId xmlns:a16="http://schemas.microsoft.com/office/drawing/2014/main" val="4259126533"/>
                  </a:ext>
                </a:extLst>
              </a:tr>
              <a:tr h="630811">
                <a:tc>
                  <a:txBody>
                    <a:bodyPr/>
                    <a:lstStyle/>
                    <a:p>
                      <a:r>
                        <a:rPr lang="en-US" sz="2000" b="1" dirty="0">
                          <a:solidFill>
                            <a:srgbClr val="00B050"/>
                          </a:solidFill>
                        </a:rPr>
                        <a:t>Stability</a:t>
                      </a:r>
                    </a:p>
                  </a:txBody>
                  <a:tcPr marL="79115" marR="79115" marT="39558" marB="39558" anchor="ctr">
                    <a:lnL>
                      <a:noFill/>
                    </a:lnL>
                    <a:lnR>
                      <a:noFill/>
                    </a:lnR>
                    <a:lnT>
                      <a:noFill/>
                    </a:lnT>
                    <a:lnB>
                      <a:noFill/>
                    </a:lnB>
                  </a:tcPr>
                </a:tc>
                <a:tc>
                  <a:txBody>
                    <a:bodyPr/>
                    <a:lstStyle/>
                    <a:p>
                      <a:r>
                        <a:rPr lang="en-US" sz="1600" b="1" dirty="0">
                          <a:solidFill>
                            <a:schemeClr val="accent1">
                              <a:lumMod val="50000"/>
                            </a:schemeClr>
                          </a:solidFill>
                        </a:rPr>
                        <a:t>Client-Server is more stable and scalable.</a:t>
                      </a:r>
                    </a:p>
                  </a:txBody>
                  <a:tcPr marL="79115" marR="79115" marT="39558" marB="39558" anchor="ctr">
                    <a:lnL>
                      <a:noFill/>
                    </a:lnL>
                    <a:lnR>
                      <a:noFill/>
                    </a:lnR>
                    <a:lnT>
                      <a:noFill/>
                    </a:lnT>
                    <a:lnB>
                      <a:noFill/>
                    </a:lnB>
                  </a:tcPr>
                </a:tc>
                <a:tc>
                  <a:txBody>
                    <a:bodyPr/>
                    <a:lstStyle/>
                    <a:p>
                      <a:r>
                        <a:rPr lang="en-US" sz="1600" b="1" dirty="0">
                          <a:solidFill>
                            <a:schemeClr val="accent2">
                              <a:lumMod val="50000"/>
                            </a:schemeClr>
                          </a:solidFill>
                        </a:rPr>
                        <a:t>Peer-to Peer suffers if the number of peers increases in the system.</a:t>
                      </a:r>
                    </a:p>
                  </a:txBody>
                  <a:tcPr marL="79115" marR="79115" marT="39558" marB="39558" anchor="ctr">
                    <a:lnL>
                      <a:noFill/>
                    </a:lnL>
                    <a:lnR>
                      <a:noFill/>
                    </a:lnR>
                    <a:lnT>
                      <a:noFill/>
                    </a:lnT>
                    <a:lnB>
                      <a:noFill/>
                    </a:lnB>
                  </a:tcPr>
                </a:tc>
                <a:extLst>
                  <a:ext uri="{0D108BD9-81ED-4DB2-BD59-A6C34878D82A}">
                    <a16:rowId xmlns:a16="http://schemas.microsoft.com/office/drawing/2014/main" val="2143950141"/>
                  </a:ext>
                </a:extLst>
              </a:tr>
            </a:tbl>
          </a:graphicData>
        </a:graphic>
      </p:graphicFrame>
    </p:spTree>
    <p:extLst>
      <p:ext uri="{BB962C8B-B14F-4D97-AF65-F5344CB8AC3E}">
        <p14:creationId xmlns:p14="http://schemas.microsoft.com/office/powerpoint/2010/main" val="110173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1EB0-A8BA-449E-A22C-AF2AA2D93C7D}"/>
              </a:ext>
            </a:extLst>
          </p:cNvPr>
          <p:cNvSpPr>
            <a:spLocks noGrp="1"/>
          </p:cNvSpPr>
          <p:nvPr>
            <p:ph type="title"/>
          </p:nvPr>
        </p:nvSpPr>
        <p:spPr/>
        <p:txBody>
          <a:bodyPr/>
          <a:lstStyle/>
          <a:p>
            <a:r>
              <a:rPr lang="en-GB" altLang="en-US" dirty="0"/>
              <a:t>What is Cloud Computing?</a:t>
            </a:r>
            <a:endParaRPr lang="en-US" dirty="0"/>
          </a:p>
        </p:txBody>
      </p:sp>
      <p:sp>
        <p:nvSpPr>
          <p:cNvPr id="3" name="Content Placeholder 2">
            <a:extLst>
              <a:ext uri="{FF2B5EF4-FFF2-40B4-BE49-F238E27FC236}">
                <a16:creationId xmlns:a16="http://schemas.microsoft.com/office/drawing/2014/main" id="{B73CC1B2-451F-4623-8144-EB5B67C6CDEB}"/>
              </a:ext>
            </a:extLst>
          </p:cNvPr>
          <p:cNvSpPr>
            <a:spLocks noGrp="1"/>
          </p:cNvSpPr>
          <p:nvPr>
            <p:ph idx="1"/>
          </p:nvPr>
        </p:nvSpPr>
        <p:spPr>
          <a:xfrm>
            <a:off x="525117" y="1690688"/>
            <a:ext cx="11141765" cy="5032375"/>
          </a:xfrm>
        </p:spPr>
        <p:txBody>
          <a:bodyPr>
            <a:normAutofit/>
          </a:bodyPr>
          <a:lstStyle/>
          <a:p>
            <a:r>
              <a:rPr lang="en-US" altLang="en-US" b="1" dirty="0"/>
              <a:t>Cloud Computing </a:t>
            </a:r>
            <a:r>
              <a:rPr lang="en-US" altLang="en-US" dirty="0"/>
              <a:t>is a general term used to describe a new class of network based computing that takes place over the Internet, </a:t>
            </a:r>
          </a:p>
          <a:p>
            <a:pPr lvl="1"/>
            <a:r>
              <a:rPr lang="en-US" altLang="en-US" sz="2800" dirty="0"/>
              <a:t>basically a step on from Utility Computing</a:t>
            </a:r>
          </a:p>
          <a:p>
            <a:pPr lvl="1"/>
            <a:r>
              <a:rPr lang="en-US" altLang="en-US" sz="2800" dirty="0"/>
              <a:t>a collection/group of integrated and networked hardware, software and Internet infrastructure (called a platform).</a:t>
            </a:r>
          </a:p>
          <a:p>
            <a:pPr lvl="1"/>
            <a:r>
              <a:rPr lang="en-US" altLang="en-US" sz="2800" dirty="0"/>
              <a:t>Using the Internet for communication and transport provides hardware, software and networking services to clients</a:t>
            </a:r>
          </a:p>
          <a:p>
            <a:r>
              <a:rPr lang="en-US" altLang="en-US" dirty="0"/>
              <a:t>These platforms hide the complexity and details of the underlying infrastructure from users and applications by providing very simple graphical interface or API (Applications Programming Interface).</a:t>
            </a:r>
          </a:p>
        </p:txBody>
      </p:sp>
    </p:spTree>
    <p:extLst>
      <p:ext uri="{BB962C8B-B14F-4D97-AF65-F5344CB8AC3E}">
        <p14:creationId xmlns:p14="http://schemas.microsoft.com/office/powerpoint/2010/main" val="252713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1C81-3608-4B46-9E51-6B4CF8D4CEAE}"/>
              </a:ext>
            </a:extLst>
          </p:cNvPr>
          <p:cNvSpPr>
            <a:spLocks noGrp="1"/>
          </p:cNvSpPr>
          <p:nvPr>
            <p:ph type="title"/>
          </p:nvPr>
        </p:nvSpPr>
        <p:spPr>
          <a:xfrm>
            <a:off x="659410" y="338621"/>
            <a:ext cx="10515600" cy="1325563"/>
          </a:xfrm>
        </p:spPr>
        <p:txBody>
          <a:bodyPr/>
          <a:lstStyle/>
          <a:p>
            <a:r>
              <a:rPr lang="en-US" altLang="en-US" dirty="0"/>
              <a:t>What is Cloud Computing?</a:t>
            </a:r>
            <a:endParaRPr lang="en-US" dirty="0"/>
          </a:p>
        </p:txBody>
      </p:sp>
      <p:pic>
        <p:nvPicPr>
          <p:cNvPr id="5" name="Content Placeholder 4">
            <a:extLst>
              <a:ext uri="{FF2B5EF4-FFF2-40B4-BE49-F238E27FC236}">
                <a16:creationId xmlns:a16="http://schemas.microsoft.com/office/drawing/2014/main" id="{522A01C6-CC19-47DA-9561-3281C3611F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410" y="1249764"/>
            <a:ext cx="6008372" cy="5442584"/>
          </a:xfrm>
        </p:spPr>
      </p:pic>
      <p:sp>
        <p:nvSpPr>
          <p:cNvPr id="6" name="Rectangle 5">
            <a:extLst>
              <a:ext uri="{FF2B5EF4-FFF2-40B4-BE49-F238E27FC236}">
                <a16:creationId xmlns:a16="http://schemas.microsoft.com/office/drawing/2014/main" id="{753BBF7A-E708-44D7-ABBD-EBA8E29D0BDB}"/>
              </a:ext>
            </a:extLst>
          </p:cNvPr>
          <p:cNvSpPr/>
          <p:nvPr/>
        </p:nvSpPr>
        <p:spPr>
          <a:xfrm>
            <a:off x="6864625" y="2145700"/>
            <a:ext cx="4916557" cy="3108543"/>
          </a:xfrm>
          <a:prstGeom prst="rect">
            <a:avLst/>
          </a:prstGeom>
        </p:spPr>
        <p:txBody>
          <a:bodyPr wrap="square">
            <a:spAutoFit/>
          </a:bodyPr>
          <a:lstStyle/>
          <a:p>
            <a:pPr marL="342882" indent="-342882">
              <a:buFont typeface="Arial" charset="0"/>
              <a:buChar char="•"/>
              <a:defRPr/>
            </a:pPr>
            <a:r>
              <a:rPr lang="en-US" sz="2800" dirty="0"/>
              <a:t>Shared pool of configurable computing resources</a:t>
            </a:r>
          </a:p>
          <a:p>
            <a:pPr marL="342882" indent="-342882">
              <a:buFont typeface="Arial" charset="0"/>
              <a:buChar char="•"/>
              <a:defRPr/>
            </a:pPr>
            <a:endParaRPr lang="en-US" sz="2800" dirty="0"/>
          </a:p>
          <a:p>
            <a:pPr marL="342882" indent="-342882">
              <a:buFont typeface="Arial" charset="0"/>
              <a:buChar char="•"/>
              <a:defRPr/>
            </a:pPr>
            <a:r>
              <a:rPr lang="en-US" sz="2800" dirty="0"/>
              <a:t>On-demand network access</a:t>
            </a:r>
          </a:p>
          <a:p>
            <a:pPr marL="342882" indent="-342882">
              <a:buFont typeface="Arial" charset="0"/>
              <a:buChar char="•"/>
              <a:defRPr/>
            </a:pPr>
            <a:endParaRPr lang="en-US" sz="2800" dirty="0"/>
          </a:p>
          <a:p>
            <a:pPr marL="342882" indent="-342882">
              <a:buFont typeface="Arial" charset="0"/>
              <a:buChar char="•"/>
              <a:defRPr/>
            </a:pPr>
            <a:r>
              <a:rPr lang="en-US" sz="2800" dirty="0"/>
              <a:t>Provisioned by the Service Provider</a:t>
            </a:r>
          </a:p>
        </p:txBody>
      </p:sp>
    </p:spTree>
    <p:extLst>
      <p:ext uri="{BB962C8B-B14F-4D97-AF65-F5344CB8AC3E}">
        <p14:creationId xmlns:p14="http://schemas.microsoft.com/office/powerpoint/2010/main" val="211564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D4EE-2083-4AF3-A05F-7E5AB741870D}"/>
              </a:ext>
            </a:extLst>
          </p:cNvPr>
          <p:cNvSpPr>
            <a:spLocks noGrp="1"/>
          </p:cNvSpPr>
          <p:nvPr>
            <p:ph type="title"/>
          </p:nvPr>
        </p:nvSpPr>
        <p:spPr/>
        <p:txBody>
          <a:bodyPr/>
          <a:lstStyle/>
          <a:p>
            <a:r>
              <a:rPr lang="en-GB" altLang="en-US" dirty="0"/>
              <a:t>What is Cloud Computing?</a:t>
            </a:r>
            <a:endParaRPr lang="en-US" dirty="0"/>
          </a:p>
        </p:txBody>
      </p:sp>
      <p:sp>
        <p:nvSpPr>
          <p:cNvPr id="3" name="Content Placeholder 2">
            <a:extLst>
              <a:ext uri="{FF2B5EF4-FFF2-40B4-BE49-F238E27FC236}">
                <a16:creationId xmlns:a16="http://schemas.microsoft.com/office/drawing/2014/main" id="{2BB30CEC-959F-461E-91AF-822F56056D88}"/>
              </a:ext>
            </a:extLst>
          </p:cNvPr>
          <p:cNvSpPr>
            <a:spLocks noGrp="1"/>
          </p:cNvSpPr>
          <p:nvPr>
            <p:ph idx="1"/>
          </p:nvPr>
        </p:nvSpPr>
        <p:spPr>
          <a:xfrm>
            <a:off x="612913" y="1825625"/>
            <a:ext cx="10515600" cy="4351338"/>
          </a:xfrm>
        </p:spPr>
        <p:txBody>
          <a:bodyPr>
            <a:normAutofit/>
          </a:bodyPr>
          <a:lstStyle/>
          <a:p>
            <a:r>
              <a:rPr lang="en-US" altLang="en-US" dirty="0"/>
              <a:t>In addition, the platform provides on demand services, that are always on, anywhere, anytime and any place. </a:t>
            </a:r>
          </a:p>
          <a:p>
            <a:r>
              <a:rPr lang="en-US" altLang="en-US" dirty="0"/>
              <a:t>Pay for use and as needed, elastic</a:t>
            </a:r>
          </a:p>
          <a:p>
            <a:pPr lvl="1"/>
            <a:r>
              <a:rPr lang="en-US" altLang="en-US" sz="2800" dirty="0"/>
              <a:t>scale up and down in capacity and functionalities</a:t>
            </a:r>
          </a:p>
          <a:p>
            <a:r>
              <a:rPr lang="en-US" altLang="en-US" dirty="0"/>
              <a:t>The hardware and software services are available to</a:t>
            </a:r>
          </a:p>
          <a:p>
            <a:pPr lvl="1"/>
            <a:r>
              <a:rPr lang="en-US" altLang="en-US" sz="2800" dirty="0"/>
              <a:t>general public, enterprises, corporations and businesses markets</a:t>
            </a:r>
          </a:p>
        </p:txBody>
      </p:sp>
    </p:spTree>
    <p:extLst>
      <p:ext uri="{BB962C8B-B14F-4D97-AF65-F5344CB8AC3E}">
        <p14:creationId xmlns:p14="http://schemas.microsoft.com/office/powerpoint/2010/main" val="2902518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923</Words>
  <Application>Microsoft Office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Comic Sans MS</vt:lpstr>
      <vt:lpstr>Office Theme</vt:lpstr>
      <vt:lpstr>AWS</vt:lpstr>
      <vt:lpstr>History</vt:lpstr>
      <vt:lpstr>PowerPoint Presentation</vt:lpstr>
      <vt:lpstr>Client-Server Computing Concepts</vt:lpstr>
      <vt:lpstr>Peer to Peer Computing (P2P)</vt:lpstr>
      <vt:lpstr>P2P vs Client Server</vt:lpstr>
      <vt:lpstr>What is Cloud Computing?</vt:lpstr>
      <vt:lpstr>What is Cloud Computing?</vt:lpstr>
      <vt:lpstr>What is Cloud Computing?</vt:lpstr>
      <vt:lpstr>Cloud Summary</vt:lpstr>
      <vt:lpstr>PowerPoint Presentation</vt:lpstr>
      <vt:lpstr>Cloud Computing Deployment  Models</vt:lpstr>
      <vt:lpstr>PowerPoint Presentation</vt:lpstr>
      <vt:lpstr>Cloud Delivery/Service Models</vt:lpstr>
      <vt:lpstr>PowerPoint Presentation</vt:lpstr>
      <vt:lpstr>Challenges with Distributed Computing</vt:lpstr>
      <vt:lpstr>How SSH Works</vt:lpstr>
      <vt:lpstr>How DNS Works</vt:lpstr>
      <vt:lpstr>VPC</vt:lpstr>
      <vt:lpstr>VPC </vt:lpstr>
      <vt:lpstr>VPC  Features</vt:lpstr>
      <vt:lpstr>Subnet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T, Prabhakar</dc:creator>
  <cp:lastModifiedBy>Prabhakar Thiraviyam</cp:lastModifiedBy>
  <cp:revision>13</cp:revision>
  <dcterms:created xsi:type="dcterms:W3CDTF">2019-02-15T12:25:12Z</dcterms:created>
  <dcterms:modified xsi:type="dcterms:W3CDTF">2019-03-17T19:15:24Z</dcterms:modified>
</cp:coreProperties>
</file>