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3" r:id="rId4"/>
    <p:sldId id="264" r:id="rId5"/>
    <p:sldId id="27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3FAA-FEEF-46C6-9529-7B16ED432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8FB2D-7E22-423B-8964-4304C8297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373F-1D5A-49AA-B418-030C4E0D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6440-E8E5-4095-8284-7B069D9C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4CDE-D779-47D7-9AD6-278D5645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3566-3AD0-4DB5-A399-A9A651B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A0BC-6EB6-4477-BC1B-C0430F99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3C08-856D-48BE-951F-CFD9FC4B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262F-BCA1-4AC9-8E2F-38BF9B92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8428-94E5-44FC-83B5-654FF684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7E4BA-1CC6-4DC2-B1C4-06FD33CE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EF3B7-ABAB-4136-B47E-637B84F19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7617-03CC-4F79-BC9E-3BE51F0E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B9EB-689B-480E-BF42-E7EEF155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A6AC-BBAC-4146-8FAD-F4FCDA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C215-4270-496E-AA34-928395FB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6766-5F5C-4D33-9018-152F1A49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C1CD-08A5-4BB7-AC95-88767495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EC77-6FC4-49C2-97DF-A370A429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1098-D25A-4E25-BD57-BC9FE406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49B-3958-46E2-A8AC-FEED92B4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FC0A-0A15-46B4-8EB7-AB9B42D2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E5B4-997A-4757-A40F-4E2CBC5B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D9891-4BD5-4B51-A1A7-EC78DEC5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4948-EDF9-4AF7-9FA8-8AF2D41F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A422-D62B-40BF-A381-9A04CF2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FECC-1B08-4F85-B9D3-8F32D1050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1E08-945E-49AC-991E-E93344DC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33F0-BCFD-4ABD-BB40-AD397724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6F20A-F058-45D9-B42B-DC9470A4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C53BA-3450-40D2-B22C-713AE411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6985-A65E-443D-AF81-5A22CF3B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2CAE-0831-4387-A3E6-9A4E760A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DE52A-1725-435E-9C01-30ECB3E3D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F2CB6-1B59-42A2-B591-2A2A21489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7D80D-34AE-4E84-8402-570C6FD85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BC44-B2F1-463C-BE23-319CBB62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78551-B813-4A48-A0D9-5A5F4BF4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F16C2-8CDA-46EF-961B-00435A95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1944-FEA4-4B43-9245-A70FB378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7A122-2F97-4F52-BE67-EA837A0A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6A1BC-DF06-4D68-AE2E-04C87E2E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292B-91E7-4185-B04F-682CC33A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99721-03F2-4F3A-8AB5-0587E218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F56F1-A719-4458-B14D-268A8E50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F6D90-EF35-4E9A-8E7A-7B32403A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C774-F34A-4A22-928E-E94A4342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A7F3-80CA-49C3-8BD6-28167F11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A5D88-C92E-4E1C-AA6A-2E3FF92E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00407-E9EF-4E71-89B8-F90F6275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AB1C2-1C91-4046-8172-1A17238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B45A-3763-4A54-B4A6-21D31BA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C48A-6A20-46B5-BF4F-C5BFFA99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F2C3B-CED6-4709-B4CC-B817EFB7A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0E3F5-1B38-4EEC-B53D-97F51764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72324-B024-400A-B459-AB8713D8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39B2-AEAA-4A46-B062-7619ADC5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37CD4-5611-4F85-ADE7-3E46ACF2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5D684-BD92-4C7C-ABF0-98DE835F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27D9A-D6D6-4F9A-9E4E-7DFA99569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5BDC-8903-4FB3-95EB-7D2A94E30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25F9-4147-4009-8F5A-D9652C31055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A2C5-B1C4-4BD9-B286-8C2FA66BE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E729-A1F2-497C-B9AD-48D641727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AC1D-0023-4A51-AC45-90303BB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AFC4-A651-4437-BD5D-59F5FDC43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84127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0B0-A42B-4039-AD8A-31EA71E9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92419"/>
            <a:ext cx="10515600" cy="1325563"/>
          </a:xfrm>
        </p:spPr>
        <p:txBody>
          <a:bodyPr/>
          <a:lstStyle/>
          <a:p>
            <a:r>
              <a:rPr lang="en-US" b="1" dirty="0"/>
              <a:t>Project 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EF2C-6D8C-4A2C-A8B3-EE71C79B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9" y="1033669"/>
            <a:ext cx="11264346" cy="5440017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dirty="0"/>
              <a:t>       &lt;dependencies&gt;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/>
              <a:t>        &lt;dependency&gt;</a:t>
            </a:r>
          </a:p>
          <a:p>
            <a:pPr marL="914400" lvl="2" indent="0">
              <a:buNone/>
            </a:pPr>
            <a:r>
              <a:rPr lang="en-US" b="1" dirty="0"/>
              <a:t>          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org.jsoup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pPr marL="914400" lvl="2" indent="0">
              <a:buNone/>
            </a:pPr>
            <a:r>
              <a:rPr lang="en-US" b="1" dirty="0"/>
              <a:t>          &lt;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  <a:r>
              <a:rPr lang="en-US" b="1" dirty="0" err="1"/>
              <a:t>jsoup</a:t>
            </a:r>
            <a:r>
              <a:rPr lang="en-US" b="1" dirty="0"/>
              <a:t>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pPr marL="914400" lvl="2" indent="0">
              <a:buNone/>
            </a:pPr>
            <a:r>
              <a:rPr lang="en-US" b="1" dirty="0"/>
              <a:t>          &lt;version&gt;1.7.1&lt;/version&gt;</a:t>
            </a:r>
          </a:p>
          <a:p>
            <a:pPr marL="914400" lvl="2" indent="0">
              <a:buNone/>
            </a:pPr>
            <a:r>
              <a:rPr lang="en-US" b="1" dirty="0"/>
              <a:t>        &lt;/dependency&gt;</a:t>
            </a:r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        &lt;dependency&gt;</a:t>
            </a:r>
          </a:p>
          <a:p>
            <a:pPr marL="914400" lvl="2" indent="0">
              <a:buNone/>
            </a:pPr>
            <a:r>
              <a:rPr lang="en-US" b="1" dirty="0"/>
              <a:t>          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junit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pPr marL="914400" lvl="2" indent="0">
              <a:buNone/>
            </a:pPr>
            <a:r>
              <a:rPr lang="en-US" b="1" dirty="0"/>
              <a:t>          &lt;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  <a:r>
              <a:rPr lang="en-US" b="1" dirty="0" err="1"/>
              <a:t>junit</a:t>
            </a:r>
            <a:r>
              <a:rPr lang="en-US" b="1" dirty="0"/>
              <a:t>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pPr marL="914400" lvl="2" indent="0">
              <a:buNone/>
            </a:pPr>
            <a:r>
              <a:rPr lang="en-US" b="1" dirty="0"/>
              <a:t>          &lt;version&gt;4.8.1&lt;/version&gt;</a:t>
            </a:r>
          </a:p>
          <a:p>
            <a:pPr marL="914400" lvl="2" indent="0">
              <a:buNone/>
            </a:pPr>
            <a:r>
              <a:rPr lang="en-US" b="1" dirty="0"/>
              <a:t>          &lt;scope&gt;test&lt;/scope&gt;</a:t>
            </a:r>
          </a:p>
          <a:p>
            <a:pPr marL="914400" lvl="2" indent="0">
              <a:buNone/>
            </a:pPr>
            <a:r>
              <a:rPr lang="en-US" b="1" dirty="0"/>
              <a:t>        &lt;/dependency&gt;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    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28389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65BB-B82F-4EB9-99BF-4C7D662B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057C-9943-448E-8D5E-E1827C33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mydependency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mydependency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&lt;scope&gt;system&lt;/scope&gt;</a:t>
            </a:r>
          </a:p>
          <a:p>
            <a:pPr marL="0" indent="0">
              <a:buNone/>
            </a:pPr>
            <a:r>
              <a:rPr lang="en-US" dirty="0"/>
              <a:t>  &lt;version&gt;1.0&lt;/version&gt;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&lt;</a:t>
            </a:r>
            <a:r>
              <a:rPr lang="en-US" b="1" dirty="0" err="1"/>
              <a:t>systemPath</a:t>
            </a:r>
            <a:r>
              <a:rPr lang="en-US" b="1" dirty="0"/>
              <a:t>&gt;${</a:t>
            </a:r>
            <a:r>
              <a:rPr lang="en-US" b="1" dirty="0" err="1"/>
              <a:t>basedir</a:t>
            </a:r>
            <a:r>
              <a:rPr lang="en-US" b="1" dirty="0"/>
              <a:t>}\war\WEBINF\lib\mydependency.jar&lt;/</a:t>
            </a:r>
            <a:r>
              <a:rPr lang="en-US" b="1" dirty="0" err="1"/>
              <a:t>systemPath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514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9DD8-4012-4526-9B65-4CBBD3C5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Snapshot 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97FC-E1D4-4070-8D0A-5E0A54E2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 development JAR with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&lt;version&gt;1.0-SNAPSHOT&lt;/version&gt;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com.jenkov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&gt;java-web-crawler&lt;/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&lt;version&gt;1.0-SNAPSHOT&lt;/version&gt;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7686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E045-EBA1-4B6D-B787-DF45A251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Exclude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9248-D9C3-48AA-B353-F0798AA2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example.jaxrs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&gt;JAX-RS-TOOLKIT&lt;/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&lt;version&gt;1.0&lt;/version&gt;</a:t>
            </a:r>
          </a:p>
          <a:p>
            <a:pPr marL="0" indent="0">
              <a:buNone/>
            </a:pPr>
            <a:r>
              <a:rPr lang="en-US" dirty="0"/>
              <a:t>  &lt;scope&gt;compile&lt;/scope&gt;</a:t>
            </a:r>
          </a:p>
          <a:p>
            <a:pPr marL="0" indent="0">
              <a:buNone/>
            </a:pPr>
            <a:r>
              <a:rPr lang="en-US" dirty="0"/>
              <a:t>  &lt;exclusions&gt;</a:t>
            </a:r>
          </a:p>
          <a:p>
            <a:pPr marL="0" indent="0">
              <a:buNone/>
            </a:pPr>
            <a:r>
              <a:rPr lang="en-US" b="1" dirty="0"/>
              <a:t>    &lt;exclusion&gt;</a:t>
            </a:r>
          </a:p>
          <a:p>
            <a:pPr marL="0" indent="0">
              <a:buNone/>
            </a:pPr>
            <a:r>
              <a:rPr lang="en-US" b="1" dirty="0"/>
              <a:t>      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com.fasterxml.jackson.core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      &lt;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  <a:r>
              <a:rPr lang="en-US" b="1" dirty="0" err="1"/>
              <a:t>jackson</a:t>
            </a:r>
            <a:r>
              <a:rPr lang="en-US" b="1" dirty="0"/>
              <a:t>-core&lt;/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    &lt;/exclusion&gt;</a:t>
            </a:r>
          </a:p>
          <a:p>
            <a:pPr marL="0" indent="0">
              <a:buNone/>
            </a:pPr>
            <a:r>
              <a:rPr lang="en-US" dirty="0"/>
              <a:t>  &lt;/exclusions&gt;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69488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B023-98C3-41F6-A7DD-47D6176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Repositories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F3AA2-DEE8-400D-B6C6-988DEC77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77" y="1690688"/>
            <a:ext cx="7355058" cy="4544475"/>
          </a:xfrm>
        </p:spPr>
      </p:pic>
    </p:spTree>
    <p:extLst>
      <p:ext uri="{BB962C8B-B14F-4D97-AF65-F5344CB8AC3E}">
        <p14:creationId xmlns:p14="http://schemas.microsoft.com/office/powerpoint/2010/main" val="324459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D305-1F1C-49D4-BEF0-97811BD5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40FC-9DA9-4B1A-8B6E-01048AF3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local repository is a directory on the developer's computer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&lt;settings&gt;</a:t>
            </a:r>
          </a:p>
          <a:p>
            <a:pPr marL="457200" lvl="1" indent="0">
              <a:buNone/>
            </a:pPr>
            <a:r>
              <a:rPr lang="en-US" sz="2800" dirty="0"/>
              <a:t>    &lt;</a:t>
            </a:r>
            <a:r>
              <a:rPr lang="en-US" sz="2800" dirty="0" err="1"/>
              <a:t>localRepository</a:t>
            </a:r>
            <a:r>
              <a:rPr lang="en-US" sz="2800" dirty="0"/>
              <a:t>&gt;</a:t>
            </a:r>
          </a:p>
          <a:p>
            <a:pPr marL="457200" lvl="1" indent="0">
              <a:buNone/>
            </a:pPr>
            <a:r>
              <a:rPr lang="en-US" sz="2800" dirty="0"/>
              <a:t>        d:\data\java\maven\repository</a:t>
            </a:r>
          </a:p>
          <a:p>
            <a:pPr marL="457200" lvl="1" indent="0">
              <a:buNone/>
            </a:pPr>
            <a:r>
              <a:rPr lang="en-US" sz="2800" dirty="0"/>
              <a:t>    &lt;/</a:t>
            </a:r>
            <a:r>
              <a:rPr lang="en-US" sz="2800" dirty="0" err="1"/>
              <a:t>localRepository</a:t>
            </a:r>
            <a:r>
              <a:rPr lang="en-US" sz="2800" dirty="0"/>
              <a:t>&gt;</a:t>
            </a:r>
          </a:p>
          <a:p>
            <a:pPr marL="457200" lvl="1" indent="0">
              <a:buNone/>
            </a:pPr>
            <a:r>
              <a:rPr lang="en-US" sz="2800" dirty="0"/>
              <a:t>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36844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FCCE-337C-4246-B7C9-C46DB31C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1AAC-580C-4E80-8BFE-232A6476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&lt;repositories&gt;</a:t>
            </a:r>
          </a:p>
          <a:p>
            <a:pPr marL="0" indent="0">
              <a:buNone/>
            </a:pPr>
            <a:r>
              <a:rPr lang="en-US" dirty="0"/>
              <a:t>   &lt;repository&gt;</a:t>
            </a:r>
          </a:p>
          <a:p>
            <a:pPr marL="0" indent="0">
              <a:buNone/>
            </a:pPr>
            <a:r>
              <a:rPr lang="en-US" dirty="0"/>
              <a:t>       &lt;id&gt;</a:t>
            </a:r>
            <a:r>
              <a:rPr lang="en-US" dirty="0" err="1"/>
              <a:t>jenkov.code</a:t>
            </a:r>
            <a:r>
              <a:rPr lang="en-US" dirty="0"/>
              <a:t>&lt;/id&gt;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url</a:t>
            </a:r>
            <a:r>
              <a:rPr lang="en-US" dirty="0"/>
              <a:t>&gt;http://maven.jenkov.com/maven2/lib&lt;/url&gt;</a:t>
            </a:r>
          </a:p>
          <a:p>
            <a:pPr marL="0" indent="0">
              <a:buNone/>
            </a:pPr>
            <a:r>
              <a:rPr lang="en-US" dirty="0"/>
              <a:t>   &lt;/repository&gt;</a:t>
            </a:r>
          </a:p>
          <a:p>
            <a:pPr marL="0" indent="0">
              <a:buNone/>
            </a:pPr>
            <a:r>
              <a:rPr lang="en-US" dirty="0"/>
              <a:t>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148532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DFD5-8334-41F7-945B-3FED2AA4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Life Cycles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ED8C-151A-4239-8252-87D284B2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6" y="1401555"/>
            <a:ext cx="11393557" cy="5032375"/>
          </a:xfrm>
        </p:spPr>
        <p:txBody>
          <a:bodyPr>
            <a:normAutofit/>
          </a:bodyPr>
          <a:lstStyle/>
          <a:p>
            <a:r>
              <a:rPr lang="en-US" dirty="0"/>
              <a:t>Maven has 3 built-in build life cycles. These are: </a:t>
            </a:r>
          </a:p>
          <a:p>
            <a:pPr lvl="3"/>
            <a:r>
              <a:rPr lang="en-US" sz="3200" dirty="0"/>
              <a:t>default</a:t>
            </a:r>
          </a:p>
          <a:p>
            <a:pPr lvl="3"/>
            <a:r>
              <a:rPr lang="en-US" sz="3200" dirty="0"/>
              <a:t>clean</a:t>
            </a:r>
          </a:p>
          <a:p>
            <a:pPr lvl="3"/>
            <a:r>
              <a:rPr lang="en-US" sz="3200" dirty="0"/>
              <a:t>Site</a:t>
            </a:r>
          </a:p>
          <a:p>
            <a:pPr marL="1371600" lvl="3" indent="0">
              <a:buNone/>
            </a:pPr>
            <a:endParaRPr lang="en-US" sz="32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default</a:t>
            </a:r>
            <a:r>
              <a:rPr lang="en-US" dirty="0"/>
              <a:t> life cycle handles everything related to compiling and packaging your project. The </a:t>
            </a:r>
            <a:r>
              <a:rPr lang="en-US" dirty="0">
                <a:solidFill>
                  <a:srgbClr val="FF0000"/>
                </a:solidFill>
              </a:rPr>
              <a:t>clean</a:t>
            </a:r>
            <a:r>
              <a:rPr lang="en-US" dirty="0"/>
              <a:t> life cycle handles everything related to removing temporary files from the output directory, including generated source files, compiled classes, previous JAR files etc. The </a:t>
            </a:r>
            <a:r>
              <a:rPr lang="en-US" dirty="0">
                <a:solidFill>
                  <a:srgbClr val="FF0000"/>
                </a:solidFill>
              </a:rPr>
              <a:t>site</a:t>
            </a:r>
            <a:r>
              <a:rPr lang="en-US" dirty="0"/>
              <a:t> life cycle handles everything related to generating documentation for your project. In fact, </a:t>
            </a:r>
            <a:r>
              <a:rPr lang="en-US" dirty="0">
                <a:solidFill>
                  <a:srgbClr val="FF0000"/>
                </a:solidFill>
              </a:rPr>
              <a:t>site</a:t>
            </a:r>
            <a:r>
              <a:rPr lang="en-US" dirty="0"/>
              <a:t> can generate a complete website with documentation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14133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F671-8596-42D8-B09F-58CE9929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37" y="1378226"/>
            <a:ext cx="11320394" cy="52213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Maven is a project management and comprehension tool that provides developers a complete build lifecycle framework. Development team can automate the project's build infrastructure in almost no time as Maven uses a standard directory layout and a default build lifecycle.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Maven provides developers ways to manage the following −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Releases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Mailing list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085328-69C4-4C73-BDC9-A46FA5D80F8F}"/>
              </a:ext>
            </a:extLst>
          </p:cNvPr>
          <p:cNvSpPr/>
          <p:nvPr/>
        </p:nvSpPr>
        <p:spPr>
          <a:xfrm>
            <a:off x="328266" y="487883"/>
            <a:ext cx="702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4516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C55E-A24B-4F9C-A899-F71C3C80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18" y="397772"/>
            <a:ext cx="10949333" cy="953949"/>
          </a:xfrm>
        </p:spPr>
        <p:txBody>
          <a:bodyPr>
            <a:normAutofit/>
          </a:bodyPr>
          <a:lstStyle/>
          <a:p>
            <a:r>
              <a:rPr lang="en-US" sz="3600" b="1" dirty="0"/>
              <a:t>Features of Maven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A0D0-F99D-4B00-9341-08DB6EAD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06" y="1709531"/>
            <a:ext cx="10949332" cy="409492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Simple project setup that follows best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Consistent usage across all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Dependency management including automatic updating.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large and growing repository of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Extensible, with the ability to easily write plugins in Java or scripting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Instant access to new features with little or no extra configuration.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Automatic parent versioning</a:t>
            </a:r>
            <a:r>
              <a:rPr lang="en-US" dirty="0">
                <a:solidFill>
                  <a:schemeClr val="tx1"/>
                </a:solidFill>
              </a:rPr>
              <a:t> − No need to specify the parent in the sub module for maintenance.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Better Error and Integrity Reporting</a:t>
            </a:r>
            <a:r>
              <a:rPr lang="en-US" dirty="0">
                <a:solidFill>
                  <a:schemeClr val="tx1"/>
                </a:solidFill>
              </a:rPr>
              <a:t> − Maven improved error reporting, and it provides you with a link to the Maven wiki page where you will get full description of the error.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C307-2064-422E-957F-83AD88E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47" y="441638"/>
            <a:ext cx="10515600" cy="872917"/>
          </a:xfrm>
        </p:spPr>
        <p:txBody>
          <a:bodyPr/>
          <a:lstStyle/>
          <a:p>
            <a:r>
              <a:rPr lang="en-US" b="1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19A2-1E2D-489F-8E39-4F342E77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1182205"/>
            <a:ext cx="10515600" cy="2211041"/>
          </a:xfrm>
        </p:spPr>
        <p:txBody>
          <a:bodyPr/>
          <a:lstStyle/>
          <a:p>
            <a:r>
              <a:rPr lang="en-US" dirty="0"/>
              <a:t>Check version</a:t>
            </a:r>
          </a:p>
          <a:p>
            <a:pPr lvl="1"/>
            <a:r>
              <a:rPr lang="en-US" dirty="0">
                <a:latin typeface="Arial monospaced for SAP" panose="020B0609020202030204" pitchFamily="49" charset="0"/>
              </a:rPr>
              <a:t>Java -version</a:t>
            </a:r>
          </a:p>
          <a:p>
            <a:r>
              <a:rPr lang="en-US" dirty="0"/>
              <a:t>Set JAVA Environment</a:t>
            </a:r>
          </a:p>
          <a:p>
            <a:pPr lvl="1"/>
            <a:r>
              <a:rPr lang="pt-BR" sz="2000" dirty="0">
                <a:latin typeface="Arial monospaced for SAP" panose="020B0609020202030204" pitchFamily="49" charset="0"/>
              </a:rPr>
              <a:t>export JAVA_HOME=/usr/local/java-version</a:t>
            </a:r>
          </a:p>
          <a:p>
            <a:pPr lvl="1"/>
            <a:r>
              <a:rPr lang="en-US" sz="2000" dirty="0">
                <a:latin typeface="Arial monospaced for SAP" panose="020B0609020202030204" pitchFamily="49" charset="0"/>
              </a:rPr>
              <a:t>export PATH=$PATH:$JAVA_HOME/bin/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01C318-FE8D-4F61-9EA2-AAB0BC903D02}"/>
              </a:ext>
            </a:extLst>
          </p:cNvPr>
          <p:cNvSpPr txBox="1">
            <a:spLocks/>
          </p:cNvSpPr>
          <p:nvPr/>
        </p:nvSpPr>
        <p:spPr>
          <a:xfrm>
            <a:off x="672547" y="3393246"/>
            <a:ext cx="10515600" cy="754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Maven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8B105C-F7DA-4641-8A3C-F606705C62B0}"/>
              </a:ext>
            </a:extLst>
          </p:cNvPr>
          <p:cNvSpPr txBox="1">
            <a:spLocks/>
          </p:cNvSpPr>
          <p:nvPr/>
        </p:nvSpPr>
        <p:spPr>
          <a:xfrm>
            <a:off x="937591" y="4147930"/>
            <a:ext cx="10515600" cy="251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Maven Environment Variables</a:t>
            </a:r>
          </a:p>
          <a:p>
            <a:pPr lvl="1"/>
            <a:r>
              <a:rPr lang="en-US" dirty="0">
                <a:latin typeface="Arial monospaced for SAP" panose="020B0609020202030204" pitchFamily="49" charset="0"/>
              </a:rPr>
              <a:t>export M2_HOME=/</a:t>
            </a:r>
            <a:r>
              <a:rPr lang="en-US" dirty="0" err="1">
                <a:latin typeface="Arial monospaced for SAP" panose="020B0609020202030204" pitchFamily="49" charset="0"/>
              </a:rPr>
              <a:t>usr</a:t>
            </a:r>
            <a:r>
              <a:rPr lang="en-US" dirty="0">
                <a:latin typeface="Arial monospaced for SAP" panose="020B0609020202030204" pitchFamily="49" charset="0"/>
              </a:rPr>
              <a:t>/local/apache-maven/apache-maven-</a:t>
            </a:r>
            <a:r>
              <a:rPr lang="en-US" dirty="0" err="1">
                <a:latin typeface="Arial monospaced for SAP" panose="020B0609020202030204" pitchFamily="49" charset="0"/>
              </a:rPr>
              <a:t>x.y.z</a:t>
            </a:r>
            <a:r>
              <a:rPr lang="en-US" dirty="0">
                <a:latin typeface="Arial monospaced for SAP" panose="020B0609020202030204" pitchFamily="49" charset="0"/>
              </a:rPr>
              <a:t> </a:t>
            </a:r>
          </a:p>
          <a:p>
            <a:pPr lvl="1"/>
            <a:r>
              <a:rPr lang="en-US" dirty="0">
                <a:latin typeface="Arial monospaced for SAP" panose="020B0609020202030204" pitchFamily="49" charset="0"/>
              </a:rPr>
              <a:t>export M2=$M2_HOME/bin</a:t>
            </a:r>
          </a:p>
          <a:p>
            <a:r>
              <a:rPr lang="en-US" dirty="0"/>
              <a:t>Set Maven bin path</a:t>
            </a:r>
          </a:p>
          <a:p>
            <a:pPr lvl="1"/>
            <a:r>
              <a:rPr lang="en-US" dirty="0">
                <a:latin typeface="Arial monospaced for SAP" panose="020B0609020202030204" pitchFamily="49" charset="0"/>
              </a:rPr>
              <a:t>export PATH=$M2:$PATH</a:t>
            </a:r>
          </a:p>
        </p:txBody>
      </p:sp>
    </p:spTree>
    <p:extLst>
      <p:ext uri="{BB962C8B-B14F-4D97-AF65-F5344CB8AC3E}">
        <p14:creationId xmlns:p14="http://schemas.microsoft.com/office/powerpoint/2010/main" val="177926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0C27-0482-4516-B2DB-DD59213C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Overview - Core Concepts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6AE42-F1EB-4213-91B3-A1CCAECE4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06" y="1690688"/>
            <a:ext cx="9382538" cy="4851944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136754-B23C-4288-B134-BDA75BDFB3CE}"/>
              </a:ext>
            </a:extLst>
          </p:cNvPr>
          <p:cNvSpPr/>
          <p:nvPr/>
        </p:nvSpPr>
        <p:spPr>
          <a:xfrm>
            <a:off x="1033670" y="1690688"/>
            <a:ext cx="530087" cy="53567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ADA-FB5B-490A-8A51-E831D9D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B349-7F0D-4C87-9FB3-AD17BC11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Verify Maven Installation</a:t>
            </a:r>
          </a:p>
          <a:p>
            <a:pPr lvl="1"/>
            <a:r>
              <a:rPr lang="en-US" dirty="0" err="1">
                <a:latin typeface="Arial monospaced for SAP" panose="020B0609020202030204" pitchFamily="49" charset="0"/>
              </a:rPr>
              <a:t>mvn</a:t>
            </a:r>
            <a:r>
              <a:rPr lang="en-US" dirty="0">
                <a:latin typeface="Arial monospaced for SAP" panose="020B0609020202030204" pitchFamily="49" charset="0"/>
              </a:rPr>
              <a:t> –version</a:t>
            </a:r>
          </a:p>
          <a:p>
            <a:r>
              <a:rPr lang="en-US" b="1" dirty="0"/>
              <a:t>Create Project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Arial monospaced for SAP" panose="020B0609020202030204" pitchFamily="49" charset="0"/>
              </a:rPr>
              <a:t>mvn</a:t>
            </a:r>
            <a:r>
              <a:rPr lang="en-US" dirty="0">
                <a:latin typeface="Arial monospaced for SAP" panose="020B0609020202030204" pitchFamily="49" charset="0"/>
              </a:rPr>
              <a:t> </a:t>
            </a:r>
            <a:r>
              <a:rPr lang="en-US" dirty="0" err="1">
                <a:latin typeface="Arial monospaced for SAP" panose="020B0609020202030204" pitchFamily="49" charset="0"/>
              </a:rPr>
              <a:t>archetype:generate</a:t>
            </a:r>
            <a:r>
              <a:rPr lang="en-US" dirty="0">
                <a:latin typeface="Arial monospaced for SAP" panose="020B0609020202030204" pitchFamily="49" charset="0"/>
              </a:rPr>
              <a:t> -</a:t>
            </a:r>
            <a:r>
              <a:rPr lang="en-US" dirty="0" err="1">
                <a:latin typeface="Arial monospaced for SAP" panose="020B0609020202030204" pitchFamily="49" charset="0"/>
              </a:rPr>
              <a:t>DgroupId</a:t>
            </a:r>
            <a:r>
              <a:rPr lang="en-US" dirty="0">
                <a:latin typeface="Arial monospaced for SAP" panose="020B0609020202030204" pitchFamily="49" charset="0"/>
              </a:rPr>
              <a:t>=</a:t>
            </a:r>
            <a:r>
              <a:rPr lang="en-US" dirty="0" err="1">
                <a:latin typeface="Arial monospaced for SAP" panose="020B0609020202030204" pitchFamily="49" charset="0"/>
              </a:rPr>
              <a:t>com.mycompany.app</a:t>
            </a:r>
            <a:r>
              <a:rPr lang="en-US" dirty="0">
                <a:latin typeface="Arial monospaced for SAP" panose="020B0609020202030204" pitchFamily="49" charset="0"/>
              </a:rPr>
              <a:t> -</a:t>
            </a:r>
            <a:r>
              <a:rPr lang="en-US" dirty="0" err="1">
                <a:latin typeface="Arial monospaced for SAP" panose="020B0609020202030204" pitchFamily="49" charset="0"/>
              </a:rPr>
              <a:t>DartifactId</a:t>
            </a:r>
            <a:r>
              <a:rPr lang="en-US" dirty="0">
                <a:latin typeface="Arial monospaced for SAP" panose="020B0609020202030204" pitchFamily="49" charset="0"/>
              </a:rPr>
              <a:t>=my-app -</a:t>
            </a:r>
            <a:r>
              <a:rPr lang="en-US" dirty="0" err="1">
                <a:latin typeface="Arial monospaced for SAP" panose="020B0609020202030204" pitchFamily="49" charset="0"/>
              </a:rPr>
              <a:t>DarchetypeArtifactId</a:t>
            </a:r>
            <a:r>
              <a:rPr lang="en-US" dirty="0">
                <a:latin typeface="Arial monospaced for SAP" panose="020B0609020202030204" pitchFamily="49" charset="0"/>
              </a:rPr>
              <a:t>=maven-archetype-</a:t>
            </a:r>
            <a:r>
              <a:rPr lang="en-US" dirty="0" err="1">
                <a:latin typeface="Arial monospaced for SAP" panose="020B0609020202030204" pitchFamily="49" charset="0"/>
              </a:rPr>
              <a:t>quickstart</a:t>
            </a:r>
            <a:r>
              <a:rPr lang="en-US" dirty="0">
                <a:latin typeface="Arial monospaced for SAP" panose="020B0609020202030204" pitchFamily="49" charset="0"/>
              </a:rPr>
              <a:t> -</a:t>
            </a:r>
            <a:r>
              <a:rPr lang="en-US" dirty="0" err="1">
                <a:latin typeface="Arial monospaced for SAP" panose="020B0609020202030204" pitchFamily="49" charset="0"/>
              </a:rPr>
              <a:t>DarchetypeVersion</a:t>
            </a:r>
            <a:r>
              <a:rPr lang="en-US" dirty="0">
                <a:latin typeface="Arial monospaced for SAP" panose="020B0609020202030204" pitchFamily="49" charset="0"/>
              </a:rPr>
              <a:t>=1.4 -</a:t>
            </a:r>
            <a:r>
              <a:rPr lang="en-US" dirty="0" err="1">
                <a:latin typeface="Arial monospaced for SAP" panose="020B0609020202030204" pitchFamily="49" charset="0"/>
              </a:rPr>
              <a:t>DinteractiveMode</a:t>
            </a:r>
            <a:r>
              <a:rPr lang="en-US" dirty="0">
                <a:latin typeface="Arial monospaced for SAP" panose="020B0609020202030204" pitchFamily="49" charset="0"/>
              </a:rPr>
              <a:t>=false</a:t>
            </a:r>
          </a:p>
          <a:p>
            <a:pPr marL="0" indent="0">
              <a:buNone/>
            </a:pPr>
            <a:endParaRPr lang="en-US" dirty="0">
              <a:latin typeface="Arial monospaced for SAP" panose="020B0609020202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rial monospaced for SAP" panose="020B0609020202030204" pitchFamily="49" charset="0"/>
              </a:rPr>
              <a:t>Then Move the folder you create, in that you can see the pom.xml file with structured folder.</a:t>
            </a:r>
          </a:p>
        </p:txBody>
      </p:sp>
    </p:spTree>
    <p:extLst>
      <p:ext uri="{BB962C8B-B14F-4D97-AF65-F5344CB8AC3E}">
        <p14:creationId xmlns:p14="http://schemas.microsoft.com/office/powerpoint/2010/main" val="427084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B3FD-7B3C-4EB6-806E-61BA9488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92846"/>
            <a:ext cx="10515600" cy="1325563"/>
          </a:xfrm>
        </p:spPr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DB56-EC51-41BF-BDE3-AD2D8FED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61113"/>
          </a:xfrm>
        </p:spPr>
        <p:txBody>
          <a:bodyPr/>
          <a:lstStyle/>
          <a:p>
            <a:r>
              <a:rPr lang="en-US" dirty="0"/>
              <a:t>To Build package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pPr lvl="2"/>
            <a:r>
              <a:rPr lang="en-US" dirty="0"/>
              <a:t>It does following thinks while execute:</a:t>
            </a:r>
          </a:p>
          <a:p>
            <a:pPr lvl="3"/>
            <a:r>
              <a:rPr lang="en-US" sz="2000" dirty="0">
                <a:effectLst/>
              </a:rPr>
              <a:t>validate</a:t>
            </a:r>
          </a:p>
          <a:p>
            <a:pPr lvl="3"/>
            <a:r>
              <a:rPr lang="en-US" sz="2000" dirty="0">
                <a:effectLst/>
              </a:rPr>
              <a:t>generate-sources</a:t>
            </a:r>
          </a:p>
          <a:p>
            <a:pPr lvl="3"/>
            <a:r>
              <a:rPr lang="en-US" sz="2000" dirty="0">
                <a:effectLst/>
              </a:rPr>
              <a:t>process-sources</a:t>
            </a:r>
          </a:p>
          <a:p>
            <a:pPr lvl="3"/>
            <a:r>
              <a:rPr lang="en-US" sz="2000" dirty="0">
                <a:effectLst/>
              </a:rPr>
              <a:t>generate-resources</a:t>
            </a:r>
          </a:p>
          <a:p>
            <a:pPr lvl="3"/>
            <a:r>
              <a:rPr lang="en-US" sz="2000" dirty="0">
                <a:effectLst/>
              </a:rPr>
              <a:t>process-resources</a:t>
            </a:r>
          </a:p>
          <a:p>
            <a:pPr lvl="3"/>
            <a:r>
              <a:rPr lang="en-US" sz="2000" dirty="0">
                <a:effectLst/>
              </a:rPr>
              <a:t>Compile</a:t>
            </a:r>
          </a:p>
          <a:p>
            <a:pPr lvl="1"/>
            <a:r>
              <a:rPr lang="en-US" sz="2600" dirty="0"/>
              <a:t>Then run the package using </a:t>
            </a:r>
          </a:p>
          <a:p>
            <a:pPr lvl="2"/>
            <a:r>
              <a:rPr lang="en-US" sz="2200" dirty="0">
                <a:effectLst/>
              </a:rPr>
              <a:t>java -</a:t>
            </a:r>
            <a:r>
              <a:rPr lang="en-US" sz="2200" dirty="0" err="1">
                <a:effectLst/>
              </a:rPr>
              <a:t>cp</a:t>
            </a:r>
            <a:r>
              <a:rPr lang="en-US" sz="2200" dirty="0">
                <a:effectLst/>
              </a:rPr>
              <a:t> target/my-app-1.0-SNAPSHOT.jar </a:t>
            </a:r>
            <a:r>
              <a:rPr lang="en-US" sz="2200" dirty="0" err="1">
                <a:effectLst/>
              </a:rPr>
              <a:t>com.mycompany.app.App</a:t>
            </a:r>
            <a:endParaRPr lang="en-US" sz="2200" dirty="0"/>
          </a:p>
          <a:p>
            <a:pPr lvl="1"/>
            <a:r>
              <a:rPr lang="en-US" sz="2600" dirty="0">
                <a:effectLst/>
              </a:rPr>
              <a:t>To Clean</a:t>
            </a:r>
          </a:p>
          <a:p>
            <a:pPr lvl="2"/>
            <a:r>
              <a:rPr lang="en-US" sz="2200" dirty="0" err="1">
                <a:effectLst/>
              </a:rPr>
              <a:t>mvn</a:t>
            </a:r>
            <a:r>
              <a:rPr lang="en-US" sz="2200" dirty="0">
                <a:effectLst/>
              </a:rPr>
              <a:t> clean </a:t>
            </a:r>
            <a:r>
              <a:rPr lang="en-US" sz="2200" dirty="0" err="1">
                <a:effectLst/>
              </a:rPr>
              <a:t>dependency:copy-dependencies</a:t>
            </a:r>
            <a:r>
              <a:rPr lang="en-US" sz="2200" dirty="0">
                <a:effectLst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63588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6DDC-A6EB-43C1-8619-C0178272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391630"/>
            <a:ext cx="10515600" cy="748057"/>
          </a:xfrm>
        </p:spPr>
        <p:txBody>
          <a:bodyPr>
            <a:normAutofit/>
          </a:bodyPr>
          <a:lstStyle/>
          <a:p>
            <a:r>
              <a:rPr lang="en-US" b="1" dirty="0"/>
              <a:t>Maven Phases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60EA-E5C9-4F97-B92D-AD50328C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2"/>
            <a:ext cx="11141765" cy="539363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validate</a:t>
            </a:r>
            <a:r>
              <a:rPr lang="en-US" dirty="0"/>
              <a:t>: validate the project is correct and all necessary information is available</a:t>
            </a:r>
          </a:p>
          <a:p>
            <a:r>
              <a:rPr lang="en-US" b="1" dirty="0"/>
              <a:t>compile</a:t>
            </a:r>
            <a:r>
              <a:rPr lang="en-US" dirty="0"/>
              <a:t>: compile the source code of the project</a:t>
            </a:r>
          </a:p>
          <a:p>
            <a:r>
              <a:rPr lang="en-US" b="1" dirty="0"/>
              <a:t>test</a:t>
            </a:r>
            <a:r>
              <a:rPr lang="en-US" dirty="0"/>
              <a:t>: test the compiled source code using a suitable unit testing framework. These tests should not require the code be packaged or deployed</a:t>
            </a:r>
          </a:p>
          <a:p>
            <a:r>
              <a:rPr lang="en-US" b="1" dirty="0"/>
              <a:t>package</a:t>
            </a:r>
            <a:r>
              <a:rPr lang="en-US" dirty="0"/>
              <a:t>: take the compiled code and package it in its distributable format, such as a JAR.</a:t>
            </a:r>
          </a:p>
          <a:p>
            <a:r>
              <a:rPr lang="en-US" b="1" dirty="0"/>
              <a:t>integration-test</a:t>
            </a:r>
            <a:r>
              <a:rPr lang="en-US" dirty="0"/>
              <a:t>: process and deploy the package if necessary into an environment where integration tests can be run</a:t>
            </a:r>
          </a:p>
          <a:p>
            <a:r>
              <a:rPr lang="en-US" b="1" dirty="0"/>
              <a:t>verify</a:t>
            </a:r>
            <a:r>
              <a:rPr lang="en-US" dirty="0"/>
              <a:t>: run any checks to verify the package is valid and meets quality criteria</a:t>
            </a:r>
          </a:p>
          <a:p>
            <a:r>
              <a:rPr lang="en-US" b="1" dirty="0"/>
              <a:t>install</a:t>
            </a:r>
            <a:r>
              <a:rPr lang="en-US" dirty="0"/>
              <a:t>: install the package into the local repository, for use as a dependency in other projects locally</a:t>
            </a:r>
          </a:p>
          <a:p>
            <a:r>
              <a:rPr lang="en-US" b="1" dirty="0"/>
              <a:t>deploy</a:t>
            </a:r>
            <a:r>
              <a:rPr lang="en-US" dirty="0"/>
              <a:t>: done in an integration or release environment, copies the final package to the remote repository for sharing with other developers and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77AB-E61E-4BF9-85D9-7DC5CE53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92" y="2803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428318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937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monospaced for SAP</vt:lpstr>
      <vt:lpstr>Calibri</vt:lpstr>
      <vt:lpstr>Calibri Light</vt:lpstr>
      <vt:lpstr>Office Theme</vt:lpstr>
      <vt:lpstr>Maven</vt:lpstr>
      <vt:lpstr>PowerPoint Presentation</vt:lpstr>
      <vt:lpstr>Features of Maven</vt:lpstr>
      <vt:lpstr>Java</vt:lpstr>
      <vt:lpstr>Maven Overview - Core Concepts</vt:lpstr>
      <vt:lpstr>Maven</vt:lpstr>
      <vt:lpstr>Maven Commands</vt:lpstr>
      <vt:lpstr>Maven Phases</vt:lpstr>
      <vt:lpstr>Dependencies</vt:lpstr>
      <vt:lpstr>Project Dependencies</vt:lpstr>
      <vt:lpstr>External Dependencies</vt:lpstr>
      <vt:lpstr>Snapshot Dependencies</vt:lpstr>
      <vt:lpstr>Exclude Dependency</vt:lpstr>
      <vt:lpstr>Maven Repositories</vt:lpstr>
      <vt:lpstr>Local Repository</vt:lpstr>
      <vt:lpstr>Remote Repository</vt:lpstr>
      <vt:lpstr>Build Life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T, Prabhakar</dc:creator>
  <cp:lastModifiedBy>T, Prabhakar</cp:lastModifiedBy>
  <cp:revision>20</cp:revision>
  <dcterms:created xsi:type="dcterms:W3CDTF">2019-04-25T06:48:11Z</dcterms:created>
  <dcterms:modified xsi:type="dcterms:W3CDTF">2019-04-25T13:21:10Z</dcterms:modified>
</cp:coreProperties>
</file>